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59" r:id="rId5"/>
    <p:sldId id="269" r:id="rId6"/>
    <p:sldId id="271" r:id="rId7"/>
    <p:sldId id="270" r:id="rId8"/>
    <p:sldId id="272" r:id="rId9"/>
    <p:sldId id="273" r:id="rId10"/>
    <p:sldId id="274" r:id="rId11"/>
    <p:sldId id="275" r:id="rId12"/>
    <p:sldId id="27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250"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C6257B-694A-4195-B910-FEFDF8B91329}" type="datetimeFigureOut">
              <a:rPr lang="en-US" smtClean="0"/>
              <a:pPr/>
              <a:t>8/11/2020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F51508C-5141-4498-ACCA-8B40EEDDF1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6257B-694A-4195-B910-FEFDF8B91329}"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6257B-694A-4195-B910-FEFDF8B91329}"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C6257B-694A-4195-B910-FEFDF8B91329}"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C6257B-694A-4195-B910-FEFDF8B91329}" type="datetimeFigureOut">
              <a:rPr lang="en-US" smtClean="0"/>
              <a:pPr/>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1508C-5141-4498-ACCA-8B40EEDDF1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C6257B-694A-4195-B910-FEFDF8B91329}"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C6257B-694A-4195-B910-FEFDF8B91329}" type="datetimeFigureOut">
              <a:rPr lang="en-US" smtClean="0"/>
              <a:pPr/>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C6257B-694A-4195-B910-FEFDF8B91329}" type="datetimeFigureOut">
              <a:rPr lang="en-US" smtClean="0"/>
              <a:pPr/>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C6257B-694A-4195-B910-FEFDF8B91329}" type="datetimeFigureOut">
              <a:rPr lang="en-US" smtClean="0"/>
              <a:pPr/>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C6257B-694A-4195-B910-FEFDF8B91329}"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1508C-5141-4498-ACCA-8B40EEDDF1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C6257B-694A-4195-B910-FEFDF8B91329}" type="datetimeFigureOut">
              <a:rPr lang="en-US" smtClean="0"/>
              <a:pPr/>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F51508C-5141-4498-ACCA-8B40EEDDF14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C6257B-694A-4195-B910-FEFDF8B91329}" type="datetimeFigureOut">
              <a:rPr lang="en-US" smtClean="0"/>
              <a:pPr/>
              <a:t>8/11/2020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F51508C-5141-4498-ACCA-8B40EEDDF14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ctr">
              <a:buNone/>
            </a:pPr>
            <a:r>
              <a:rPr lang="en-US" sz="2800" b="1" dirty="0" smtClean="0">
                <a:latin typeface="Times New Roman" pitchFamily="18" charset="0"/>
                <a:cs typeface="Times New Roman" pitchFamily="18" charset="0"/>
              </a:rPr>
              <a:t>Unit 2: Cell Biology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 Cell </a:t>
            </a:r>
            <a:r>
              <a:rPr lang="en-US" sz="2800" b="1" dirty="0" smtClean="0">
                <a:latin typeface="Times New Roman" pitchFamily="18" charset="0"/>
                <a:cs typeface="Times New Roman" pitchFamily="18" charset="0"/>
              </a:rPr>
              <a:t>Organelles (</a:t>
            </a:r>
            <a:r>
              <a:rPr lang="en-US" sz="2800" b="1" dirty="0" smtClean="0">
                <a:latin typeface="Times New Roman" pitchFamily="18" charset="0"/>
                <a:cs typeface="Times New Roman" pitchFamily="18" charset="0"/>
              </a:rPr>
              <a:t>Vacuole </a:t>
            </a:r>
            <a:r>
              <a:rPr lang="en-US" sz="2800" b="1" dirty="0" smtClean="0">
                <a:latin typeface="Times New Roman" pitchFamily="18" charset="0"/>
                <a:cs typeface="Times New Roman" pitchFamily="18" charset="0"/>
              </a:rPr>
              <a:t>&amp; </a:t>
            </a:r>
            <a:r>
              <a:rPr lang="en-US" sz="2800" b="1" dirty="0" err="1" smtClean="0">
                <a:latin typeface="Times New Roman" pitchFamily="18" charset="0"/>
                <a:cs typeface="Times New Roman" pitchFamily="18" charset="0"/>
              </a:rPr>
              <a:t>Centrioles</a:t>
            </a:r>
            <a:r>
              <a:rPr lang="en-US"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Subject: Biology I (Minor)</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General Biology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Education (Planning and Development)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Lahore College for Women University, Lahore</a:t>
            </a:r>
            <a:br>
              <a:rPr lang="en-US" sz="2800" b="1"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pPr algn="ct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pPr algn="ctr"/>
            <a:r>
              <a:rPr lang="en-US" sz="3600" b="1" dirty="0" smtClean="0">
                <a:solidFill>
                  <a:schemeClr val="tx1"/>
                </a:solidFill>
                <a:latin typeface="Times New Roman" pitchFamily="18" charset="0"/>
                <a:cs typeface="Times New Roman" pitchFamily="18" charset="0"/>
              </a:rPr>
              <a:t>Structure of </a:t>
            </a:r>
            <a:r>
              <a:rPr lang="en-US" sz="3600" b="1" dirty="0" err="1" smtClean="0">
                <a:solidFill>
                  <a:schemeClr val="tx1"/>
                </a:solidFill>
                <a:latin typeface="Times New Roman" pitchFamily="18" charset="0"/>
                <a:cs typeface="Times New Roman" pitchFamily="18" charset="0"/>
              </a:rPr>
              <a:t>Centrioles</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763000" cy="5867400"/>
          </a:xfrm>
        </p:spPr>
        <p:txBody>
          <a:bodyPr>
            <a:normAutofit lnSpcReduction="10000"/>
          </a:bodyPr>
          <a:lstStyle/>
          <a:p>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and basal bodies are cylindrical structures which are 0.15–0.25 um in diameter usually 0.3–0.7 um in length, though, some are as short as 0.16 um and others are as long as 8um.</a:t>
            </a:r>
          </a:p>
          <a:p>
            <a:r>
              <a:rPr lang="en-US" dirty="0" smtClean="0">
                <a:latin typeface="Times New Roman" pitchFamily="18" charset="0"/>
                <a:cs typeface="Times New Roman" pitchFamily="18" charset="0"/>
              </a:rPr>
              <a:t>They are visible under a light microscope, but the details of the </a:t>
            </a:r>
            <a:r>
              <a:rPr lang="en-US" dirty="0" err="1" smtClean="0">
                <a:latin typeface="Times New Roman" pitchFamily="18" charset="0"/>
                <a:cs typeface="Times New Roman" pitchFamily="18" charset="0"/>
              </a:rPr>
              <a:t>centriole</a:t>
            </a:r>
            <a:r>
              <a:rPr lang="en-US" dirty="0" smtClean="0">
                <a:latin typeface="Times New Roman" pitchFamily="18" charset="0"/>
                <a:cs typeface="Times New Roman" pitchFamily="18" charset="0"/>
              </a:rPr>
              <a:t> structure were revealed only under an electron microscope. </a:t>
            </a:r>
          </a:p>
          <a:p>
            <a:r>
              <a:rPr lang="en-US" dirty="0" smtClean="0">
                <a:latin typeface="Times New Roman" pitchFamily="18" charset="0"/>
                <a:cs typeface="Times New Roman" pitchFamily="18" charset="0"/>
              </a:rPr>
              <a:t>Each cell has a pair of </a:t>
            </a:r>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in the </a:t>
            </a:r>
            <a:r>
              <a:rPr lang="en-US" dirty="0" err="1" smtClean="0">
                <a:latin typeface="Times New Roman" pitchFamily="18" charset="0"/>
                <a:cs typeface="Times New Roman" pitchFamily="18" charset="0"/>
              </a:rPr>
              <a:t>centrosome</a:t>
            </a:r>
            <a:r>
              <a:rPr lang="en-US" dirty="0" smtClean="0">
                <a:latin typeface="Times New Roman" pitchFamily="18" charset="0"/>
                <a:cs typeface="Times New Roman" pitchFamily="18" charset="0"/>
              </a:rPr>
              <a:t>, a region near the nucleus. The members of each pair of </a:t>
            </a:r>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are at right angles to one another.</a:t>
            </a:r>
          </a:p>
          <a:p>
            <a:r>
              <a:rPr lang="en-US" dirty="0" smtClean="0">
                <a:latin typeface="Times New Roman" pitchFamily="18" charset="0"/>
                <a:cs typeface="Times New Roman" pitchFamily="18" charset="0"/>
              </a:rPr>
              <a:t>They are minute-sub-microscopic </a:t>
            </a:r>
            <a:r>
              <a:rPr lang="en-US" dirty="0" err="1" smtClean="0">
                <a:latin typeface="Times New Roman" pitchFamily="18" charset="0"/>
                <a:cs typeface="Times New Roman" pitchFamily="18" charset="0"/>
              </a:rPr>
              <a:t>microtubular</a:t>
            </a:r>
            <a:r>
              <a:rPr lang="en-US" dirty="0" smtClean="0">
                <a:latin typeface="Times New Roman" pitchFamily="18" charset="0"/>
                <a:cs typeface="Times New Roman" pitchFamily="18" charset="0"/>
              </a:rPr>
              <a:t> sub cylinders with a configuration of nine triplet fibrils and the ability to form their own duplicates, astral poles and basal bodies, without having DNA and a membranous covering</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715000"/>
          </a:xfrm>
        </p:spPr>
        <p:txBody>
          <a:bodyPr>
            <a:normAutofit/>
          </a:bodyPr>
          <a:lstStyle/>
          <a:p>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centriole</a:t>
            </a:r>
            <a:r>
              <a:rPr lang="en-US" sz="2800" dirty="0" smtClean="0">
                <a:latin typeface="Times New Roman" pitchFamily="18" charset="0"/>
                <a:cs typeface="Times New Roman" pitchFamily="18" charset="0"/>
              </a:rPr>
              <a:t> possesses a whorl of nine peripheral fibrils. Fibrils are absent in the center. The arrangement is, therefore, called 9 + 0. Fibrils run parallel to one another but at an angle of 40°. Each fibril is made up of three sub-fibers. Therefore, it is called a triplet fibril.</a:t>
            </a:r>
          </a:p>
          <a:p>
            <a:r>
              <a:rPr lang="en-US" sz="2800" dirty="0" smtClean="0">
                <a:latin typeface="Times New Roman" pitchFamily="18" charset="0"/>
                <a:cs typeface="Times New Roman" pitchFamily="18" charset="0"/>
              </a:rPr>
              <a:t>The three sub-fibers are in reality microtubules joined together by their margins and, therefore, sharing the common walls made of 2-3 proto-filaments.</a:t>
            </a:r>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38200"/>
          </a:xfrm>
        </p:spPr>
        <p:txBody>
          <a:bodyPr>
            <a:normAutofit/>
          </a:bodyPr>
          <a:lstStyle/>
          <a:p>
            <a:pPr algn="ctr"/>
            <a:r>
              <a:rPr lang="en-US" sz="3600" b="1" dirty="0" smtClean="0">
                <a:solidFill>
                  <a:schemeClr val="tx1"/>
                </a:solidFill>
                <a:latin typeface="Times New Roman" pitchFamily="18" charset="0"/>
                <a:cs typeface="Times New Roman" pitchFamily="18" charset="0"/>
              </a:rPr>
              <a:t>Functions of </a:t>
            </a:r>
            <a:r>
              <a:rPr lang="en-US" sz="3600" b="1" dirty="0" err="1" smtClean="0">
                <a:solidFill>
                  <a:schemeClr val="tx1"/>
                </a:solidFill>
                <a:latin typeface="Times New Roman" pitchFamily="18" charset="0"/>
                <a:cs typeface="Times New Roman" pitchFamily="18" charset="0"/>
              </a:rPr>
              <a:t>Centrioles</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524000"/>
            <a:ext cx="8763000" cy="5181600"/>
          </a:xfrm>
        </p:spPr>
        <p:txBody>
          <a:bodyPr>
            <a:normAutofit/>
          </a:bodyPr>
          <a:lstStyle/>
          <a:p>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are involved in the formation of the spindle apparatus, which functions during cell division.</a:t>
            </a:r>
          </a:p>
          <a:p>
            <a:r>
              <a:rPr lang="en-US" dirty="0" smtClean="0">
                <a:latin typeface="Times New Roman" pitchFamily="18" charset="0"/>
                <a:cs typeface="Times New Roman" pitchFamily="18" charset="0"/>
              </a:rPr>
              <a:t>The absence of </a:t>
            </a:r>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causes divisional errors and delays in the mitotic process.</a:t>
            </a:r>
          </a:p>
          <a:p>
            <a:r>
              <a:rPr lang="en-US" dirty="0" smtClean="0">
                <a:latin typeface="Times New Roman" pitchFamily="18" charset="0"/>
                <a:cs typeface="Times New Roman" pitchFamily="18" charset="0"/>
              </a:rPr>
              <a:t>A single </a:t>
            </a:r>
            <a:r>
              <a:rPr lang="en-US" dirty="0" err="1" smtClean="0">
                <a:latin typeface="Times New Roman" pitchFamily="18" charset="0"/>
                <a:cs typeface="Times New Roman" pitchFamily="18" charset="0"/>
              </a:rPr>
              <a:t>centriole</a:t>
            </a:r>
            <a:r>
              <a:rPr lang="en-US" dirty="0" smtClean="0">
                <a:latin typeface="Times New Roman" pitchFamily="18" charset="0"/>
                <a:cs typeface="Times New Roman" pitchFamily="18" charset="0"/>
              </a:rPr>
              <a:t> forms the anchor point, or basal body, for each individual cilium or flagellum.</a:t>
            </a:r>
          </a:p>
          <a:p>
            <a:r>
              <a:rPr lang="en-US" dirty="0" smtClean="0">
                <a:latin typeface="Times New Roman" pitchFamily="18" charset="0"/>
                <a:cs typeface="Times New Roman" pitchFamily="18" charset="0"/>
              </a:rPr>
              <a:t>Basal bodies direct the formation of cilia and flagella as well.</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normAutofit/>
          </a:bodyPr>
          <a:lstStyle/>
          <a:p>
            <a:pPr algn="ctr"/>
            <a:r>
              <a:rPr lang="en-US" sz="3600" b="1" dirty="0" err="1" smtClean="0">
                <a:solidFill>
                  <a:schemeClr val="tx1"/>
                </a:solidFill>
                <a:latin typeface="Times New Roman" pitchFamily="18" charset="0"/>
                <a:cs typeface="Times New Roman" pitchFamily="18" charset="0"/>
              </a:rPr>
              <a:t>Vacoule</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rmAutofit fontScale="92500"/>
          </a:bodyPr>
          <a:lstStyle/>
          <a:p>
            <a:r>
              <a:rPr lang="en-US" dirty="0" smtClean="0">
                <a:latin typeface="Times New Roman" pitchFamily="18" charset="0"/>
                <a:cs typeface="Times New Roman" pitchFamily="18" charset="0"/>
              </a:rPr>
              <a:t>A vacuole is a membrane-bound organelle that is present in all plant and fungal cells and some </a:t>
            </a:r>
            <a:r>
              <a:rPr lang="en-US" dirty="0" err="1" smtClean="0">
                <a:latin typeface="Times New Roman" pitchFamily="18" charset="0"/>
                <a:cs typeface="Times New Roman" pitchFamily="18" charset="0"/>
              </a:rPr>
              <a:t>protist</a:t>
            </a:r>
            <a:r>
              <a:rPr lang="en-US" dirty="0" smtClean="0">
                <a:latin typeface="Times New Roman" pitchFamily="18" charset="0"/>
                <a:cs typeface="Times New Roman" pitchFamily="18" charset="0"/>
              </a:rPr>
              <a:t>, animal and bacterial cells.</a:t>
            </a:r>
          </a:p>
          <a:p>
            <a:r>
              <a:rPr lang="en-US" dirty="0" smtClean="0">
                <a:latin typeface="Times New Roman" pitchFamily="18" charset="0"/>
                <a:cs typeface="Times New Roman" pitchFamily="18" charset="0"/>
              </a:rPr>
              <a:t>The most conspicuous compartment in most plant cells is a very large, fluid-filled vacuole</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 the function and significance of vacuoles vary greatly according to the type of cell having much greater prominence in the cells of plants, fungi, and certain </a:t>
            </a:r>
            <a:r>
              <a:rPr lang="en-US" dirty="0" err="1" smtClean="0">
                <a:latin typeface="Times New Roman" pitchFamily="18" charset="0"/>
                <a:cs typeface="Times New Roman" pitchFamily="18" charset="0"/>
              </a:rPr>
              <a:t>protists</a:t>
            </a:r>
            <a:r>
              <a:rPr lang="en-US" dirty="0" smtClean="0">
                <a:latin typeface="Times New Roman" pitchFamily="18" charset="0"/>
                <a:cs typeface="Times New Roman" pitchFamily="18" charset="0"/>
              </a:rPr>
              <a:t> than those of animals and bacteria.</a:t>
            </a:r>
          </a:p>
          <a:p>
            <a:r>
              <a:rPr lang="en-US" dirty="0" smtClean="0">
                <a:latin typeface="Times New Roman" pitchFamily="18" charset="0"/>
                <a:cs typeface="Times New Roman" pitchFamily="18" charset="0"/>
              </a:rPr>
              <a:t>There may be several vacuoles in a single cell. Each vacuole is separated from the cytoplasm by a single unit membrane, called the </a:t>
            </a:r>
            <a:r>
              <a:rPr lang="en-US" dirty="0" err="1" smtClean="0">
                <a:latin typeface="Times New Roman" pitchFamily="18" charset="0"/>
                <a:cs typeface="Times New Roman" pitchFamily="18" charset="0"/>
              </a:rPr>
              <a:t>tonoplast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Generally, they occupy more than 30 percent of the cell volume; but this may vary from 5 percent to 90 percent, depending on the cell type.</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5486400"/>
          </a:xfrm>
        </p:spPr>
        <p:txBody>
          <a:bodyPr>
            <a:normAutofit/>
          </a:bodyPr>
          <a:lstStyle/>
          <a:p>
            <a:endParaRPr lang="en-US" dirty="0" smtClean="0"/>
          </a:p>
          <a:p>
            <a:endParaRPr lang="en-US" dirty="0"/>
          </a:p>
        </p:txBody>
      </p:sp>
      <p:pic>
        <p:nvPicPr>
          <p:cNvPr id="1026" name="Picture 2" descr="C:\Users\User\Desktop\Vacuoles-Structure-Types-and-Functions.jpg"/>
          <p:cNvPicPr>
            <a:picLocks noChangeAspect="1" noChangeArrowheads="1"/>
          </p:cNvPicPr>
          <p:nvPr/>
        </p:nvPicPr>
        <p:blipFill>
          <a:blip r:embed="rId2"/>
          <a:srcRect/>
          <a:stretch>
            <a:fillRect/>
          </a:stretch>
        </p:blipFill>
        <p:spPr bwMode="auto">
          <a:xfrm>
            <a:off x="457200" y="990600"/>
            <a:ext cx="8305800" cy="5334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915400" cy="5867400"/>
          </a:xfrm>
        </p:spPr>
        <p:txBody>
          <a:bodyPr>
            <a:normAutofit fontScale="92500"/>
          </a:bodyPr>
          <a:lstStyle/>
          <a:p>
            <a:r>
              <a:rPr lang="en-US" sz="2800" dirty="0" smtClean="0">
                <a:latin typeface="Times New Roman" pitchFamily="18" charset="0"/>
                <a:cs typeface="Times New Roman" pitchFamily="18" charset="0"/>
              </a:rPr>
              <a:t>The central vacuole in plant cells </a:t>
            </a:r>
            <a:r>
              <a:rPr lang="en-US" sz="2800" dirty="0" smtClean="0">
                <a:latin typeface="Times New Roman" pitchFamily="18" charset="0"/>
                <a:cs typeface="Times New Roman" pitchFamily="18" charset="0"/>
              </a:rPr>
              <a:t>is </a:t>
            </a:r>
            <a:r>
              <a:rPr lang="en-US" sz="2800" dirty="0" smtClean="0">
                <a:latin typeface="Times New Roman" pitchFamily="18" charset="0"/>
                <a:cs typeface="Times New Roman" pitchFamily="18" charset="0"/>
              </a:rPr>
              <a:t>enclosed by a membrane termed the </a:t>
            </a:r>
            <a:r>
              <a:rPr lang="en-US" sz="2800" b="1" dirty="0" err="1" smtClean="0">
                <a:latin typeface="Times New Roman" pitchFamily="18" charset="0"/>
                <a:cs typeface="Times New Roman" pitchFamily="18" charset="0"/>
              </a:rPr>
              <a:t>tonoplast</a:t>
            </a:r>
            <a:r>
              <a:rPr lang="en-US" sz="2800" dirty="0" smtClean="0">
                <a:latin typeface="Times New Roman" pitchFamily="18" charset="0"/>
                <a:cs typeface="Times New Roman" pitchFamily="18" charset="0"/>
              </a:rPr>
              <a:t>, an important and highly integrated component of the plant internal membrane network (</a:t>
            </a:r>
            <a:r>
              <a:rPr lang="en-US" sz="2800" b="1" dirty="0" err="1" smtClean="0">
                <a:latin typeface="Times New Roman" pitchFamily="18" charset="0"/>
                <a:cs typeface="Times New Roman" pitchFamily="18" charset="0"/>
              </a:rPr>
              <a:t>endomembrane</a:t>
            </a:r>
            <a:r>
              <a:rPr lang="en-US" sz="2800" dirty="0" smtClean="0">
                <a:latin typeface="Times New Roman" pitchFamily="18" charset="0"/>
                <a:cs typeface="Times New Roman" pitchFamily="18" charset="0"/>
              </a:rPr>
              <a:t>) system. This large vacuole slowly develops as the cell matures by fusion of smaller vacuoles derived from the endoplasmic reticulum and Golgi apparatus. Because the central vacuole is highly selective in transporting materials through its membrane, the chemical palette of the vacuole solution (termed the </a:t>
            </a:r>
            <a:r>
              <a:rPr lang="en-US" sz="2800" b="1" dirty="0" smtClean="0">
                <a:latin typeface="Times New Roman" pitchFamily="18" charset="0"/>
                <a:cs typeface="Times New Roman" pitchFamily="18" charset="0"/>
              </a:rPr>
              <a:t>cell sap</a:t>
            </a:r>
            <a:r>
              <a:rPr lang="en-US" sz="2800" dirty="0" smtClean="0">
                <a:latin typeface="Times New Roman" pitchFamily="18" charset="0"/>
                <a:cs typeface="Times New Roman" pitchFamily="18" charset="0"/>
              </a:rPr>
              <a:t>) differs markedly from that of the surrounding cytoplasm. For instance, some vacuoles contain pigments that give certain flowers their characteristic colors.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central vacuole also contains plant wastes that taste bitter to insects and animals, while developing seed cells use the central vacuole as a repository for protein storage.</a:t>
            </a:r>
          </a:p>
          <a:p>
            <a:endParaRPr lang="en-US" sz="2800" dirty="0" smtClean="0">
              <a:latin typeface="Times New Roman" pitchFamily="18" charset="0"/>
              <a:cs typeface="Times New Roman" pitchFamily="18" charset="0"/>
            </a:endParaRPr>
          </a:p>
          <a:p>
            <a:endParaRPr lang="en-US" dirty="0"/>
          </a:p>
        </p:txBody>
      </p:sp>
      <p:sp>
        <p:nvSpPr>
          <p:cNvPr id="4" name="Title 1"/>
          <p:cNvSpPr txBox="1">
            <a:spLocks/>
          </p:cNvSpPr>
          <p:nvPr/>
        </p:nvSpPr>
        <p:spPr>
          <a:xfrm>
            <a:off x="457200" y="228600"/>
            <a:ext cx="8229600" cy="667512"/>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CONT….</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p:spPr>
        <p:txBody>
          <a:bodyPr>
            <a:normAutofit fontScale="92500" lnSpcReduction="10000"/>
          </a:bodyPr>
          <a:lstStyle/>
          <a:p>
            <a:r>
              <a:rPr lang="en-US" sz="3000" dirty="0" smtClean="0">
                <a:latin typeface="Times New Roman" pitchFamily="18" charset="0"/>
                <a:cs typeface="Times New Roman" pitchFamily="18" charset="0"/>
              </a:rPr>
              <a:t>Among </a:t>
            </a:r>
            <a:r>
              <a:rPr lang="en-US" sz="3000" dirty="0" smtClean="0">
                <a:latin typeface="Times New Roman" pitchFamily="18" charset="0"/>
                <a:cs typeface="Times New Roman" pitchFamily="18" charset="0"/>
              </a:rPr>
              <a:t>its roles in plant cell function, the central vacuole stores salts, minerals, nutrients, proteins, pigments, helps in plant growth, and plays an important structural role for the plant. </a:t>
            </a: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Under </a:t>
            </a:r>
            <a:r>
              <a:rPr lang="en-US" sz="3000" dirty="0" smtClean="0">
                <a:latin typeface="Times New Roman" pitchFamily="18" charset="0"/>
                <a:cs typeface="Times New Roman" pitchFamily="18" charset="0"/>
              </a:rPr>
              <a:t>optimal conditions, the vacuoles are filled with water to the point that they exert a significant pressure against the cell wall. This helps maintain the structural integrity of the plant, along with the support from the cell wall, and enables the plant cell to grow much larger without having to synthesize new </a:t>
            </a:r>
            <a:r>
              <a:rPr lang="en-US" sz="3000" dirty="0" smtClean="0">
                <a:latin typeface="Times New Roman" pitchFamily="18" charset="0"/>
                <a:cs typeface="Times New Roman" pitchFamily="18" charset="0"/>
              </a:rPr>
              <a:t>cytoplasm. In </a:t>
            </a:r>
            <a:r>
              <a:rPr lang="en-US" sz="3000" dirty="0" smtClean="0">
                <a:latin typeface="Times New Roman" pitchFamily="18" charset="0"/>
                <a:cs typeface="Times New Roman" pitchFamily="18" charset="0"/>
              </a:rPr>
              <a:t>most cases, the plant cytoplasm is confined to a thin layer positioned between the plasma membrane and the </a:t>
            </a:r>
            <a:r>
              <a:rPr lang="en-US" sz="3000" dirty="0" err="1" smtClean="0">
                <a:latin typeface="Times New Roman" pitchFamily="18" charset="0"/>
                <a:cs typeface="Times New Roman" pitchFamily="18" charset="0"/>
              </a:rPr>
              <a:t>tonoplast</a:t>
            </a:r>
            <a:r>
              <a:rPr lang="en-US" sz="3000" dirty="0" smtClean="0">
                <a:latin typeface="Times New Roman" pitchFamily="18" charset="0"/>
                <a:cs typeface="Times New Roman" pitchFamily="18" charset="0"/>
              </a:rPr>
              <a:t>, yielding a large ratio of membrane surface to cytoplasm.</a:t>
            </a:r>
          </a:p>
          <a:p>
            <a:endParaRPr lang="en-US" sz="2800" dirty="0" smtClean="0">
              <a:latin typeface="Times New Roman" pitchFamily="18" charset="0"/>
              <a:cs typeface="Times New Roman" pitchFamily="18" charset="0"/>
            </a:endParaRPr>
          </a:p>
          <a:p>
            <a:endParaRPr lang="en-US" dirty="0"/>
          </a:p>
        </p:txBody>
      </p:sp>
      <p:sp>
        <p:nvSpPr>
          <p:cNvPr id="4" name="Title 1"/>
          <p:cNvSpPr txBox="1">
            <a:spLocks/>
          </p:cNvSpPr>
          <p:nvPr/>
        </p:nvSpPr>
        <p:spPr>
          <a:xfrm>
            <a:off x="533400" y="304800"/>
            <a:ext cx="8229600" cy="667512"/>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CONT….</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763000" cy="5638800"/>
          </a:xfrm>
        </p:spPr>
        <p:txBody>
          <a:bodyPr>
            <a:normAutofit/>
          </a:bodyPr>
          <a:lstStyle/>
          <a:p>
            <a:r>
              <a:rPr lang="en-US" sz="2800" dirty="0" smtClean="0">
                <a:latin typeface="Times New Roman" pitchFamily="18" charset="0"/>
                <a:cs typeface="Times New Roman" pitchFamily="18" charset="0"/>
              </a:rPr>
              <a:t>The structural importance of the plant vacuole is related to its ability to control </a:t>
            </a:r>
            <a:r>
              <a:rPr lang="en-US" sz="2800" b="1" dirty="0" err="1" smtClean="0">
                <a:latin typeface="Times New Roman" pitchFamily="18" charset="0"/>
                <a:cs typeface="Times New Roman" pitchFamily="18" charset="0"/>
              </a:rPr>
              <a:t>turgor</a:t>
            </a:r>
            <a:r>
              <a:rPr lang="en-US" sz="2800" b="1" dirty="0" smtClean="0">
                <a:latin typeface="Times New Roman" pitchFamily="18" charset="0"/>
                <a:cs typeface="Times New Roman" pitchFamily="18" charset="0"/>
              </a:rPr>
              <a:t> pressure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Turgor</a:t>
            </a:r>
            <a:r>
              <a:rPr lang="en-US" sz="2800" dirty="0" smtClean="0">
                <a:latin typeface="Times New Roman" pitchFamily="18" charset="0"/>
                <a:cs typeface="Times New Roman" pitchFamily="18" charset="0"/>
              </a:rPr>
              <a:t> pressure dictates the rigidity of the cell and is associated with the difference between the osmotic pressure inside and outside of the cell. Osmotic pressure is the pressure required to prevent fluid diffusing through a </a:t>
            </a:r>
            <a:r>
              <a:rPr lang="en-US" sz="2800" dirty="0" err="1" smtClean="0">
                <a:latin typeface="Times New Roman" pitchFamily="18" charset="0"/>
                <a:cs typeface="Times New Roman" pitchFamily="18" charset="0"/>
              </a:rPr>
              <a:t>semipermeable</a:t>
            </a:r>
            <a:r>
              <a:rPr lang="en-US" sz="2800" dirty="0" smtClean="0">
                <a:latin typeface="Times New Roman" pitchFamily="18" charset="0"/>
                <a:cs typeface="Times New Roman" pitchFamily="18" charset="0"/>
              </a:rPr>
              <a:t> membrane separating two solutions containing different concentrations of solute </a:t>
            </a:r>
            <a:r>
              <a:rPr lang="en-US" sz="2800" dirty="0" smtClean="0">
                <a:latin typeface="Times New Roman" pitchFamily="18" charset="0"/>
                <a:cs typeface="Times New Roman" pitchFamily="18" charset="0"/>
              </a:rPr>
              <a:t>molecules.</a:t>
            </a:r>
          </a:p>
          <a:p>
            <a:r>
              <a:rPr lang="en-US" sz="2800" dirty="0" smtClean="0">
                <a:latin typeface="Times New Roman" pitchFamily="18" charset="0"/>
                <a:cs typeface="Times New Roman" pitchFamily="18" charset="0"/>
              </a:rPr>
              <a:t>The </a:t>
            </a:r>
            <a:r>
              <a:rPr lang="en-US" sz="2800" dirty="0" smtClean="0">
                <a:latin typeface="Times New Roman" pitchFamily="18" charset="0"/>
                <a:cs typeface="Times New Roman" pitchFamily="18" charset="0"/>
              </a:rPr>
              <a:t>response of plant cells to water is a prime example of the significance of </a:t>
            </a:r>
            <a:r>
              <a:rPr lang="en-US" sz="2800" dirty="0" err="1" smtClean="0">
                <a:latin typeface="Times New Roman" pitchFamily="18" charset="0"/>
                <a:cs typeface="Times New Roman" pitchFamily="18" charset="0"/>
              </a:rPr>
              <a:t>turgor</a:t>
            </a:r>
            <a:r>
              <a:rPr lang="en-US" sz="2800" dirty="0" smtClean="0">
                <a:latin typeface="Times New Roman" pitchFamily="18" charset="0"/>
                <a:cs typeface="Times New Roman" pitchFamily="18" charset="0"/>
              </a:rPr>
              <a:t> pressure. </a:t>
            </a:r>
            <a:endParaRPr lang="en-US" sz="2800" dirty="0" smtClean="0">
              <a:latin typeface="Times New Roman" pitchFamily="18" charset="0"/>
              <a:cs typeface="Times New Roman" pitchFamily="18" charset="0"/>
            </a:endParaRPr>
          </a:p>
          <a:p>
            <a:endParaRPr lang="en-US" dirty="0"/>
          </a:p>
        </p:txBody>
      </p:sp>
      <p:sp>
        <p:nvSpPr>
          <p:cNvPr id="4" name="Title 1"/>
          <p:cNvSpPr txBox="1">
            <a:spLocks/>
          </p:cNvSpPr>
          <p:nvPr/>
        </p:nvSpPr>
        <p:spPr>
          <a:xfrm>
            <a:off x="533400" y="304800"/>
            <a:ext cx="8229600" cy="667512"/>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CONT….</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839200" cy="5867400"/>
          </a:xfrm>
        </p:spPr>
        <p:txBody>
          <a:bodyPr>
            <a:normAutofit/>
          </a:bodyPr>
          <a:lstStyle/>
          <a:p>
            <a:r>
              <a:rPr lang="en-US" sz="2800" dirty="0" smtClean="0">
                <a:latin typeface="Times New Roman" pitchFamily="18" charset="0"/>
                <a:cs typeface="Times New Roman" pitchFamily="18" charset="0"/>
              </a:rPr>
              <a:t>Several of the materials commonly stored in plant vacuoles have been found to be useful for humans, such as opium, rubber, and garlic flavoring, and are frequently harvested. </a:t>
            </a:r>
          </a:p>
          <a:p>
            <a:r>
              <a:rPr lang="en-US" sz="2800" dirty="0" smtClean="0">
                <a:latin typeface="Times New Roman" pitchFamily="18" charset="0"/>
                <a:cs typeface="Times New Roman" pitchFamily="18" charset="0"/>
              </a:rPr>
              <a:t>Vacuoles </a:t>
            </a:r>
            <a:r>
              <a:rPr lang="en-US" sz="2800" dirty="0" smtClean="0">
                <a:latin typeface="Times New Roman" pitchFamily="18" charset="0"/>
                <a:cs typeface="Times New Roman" pitchFamily="18" charset="0"/>
              </a:rPr>
              <a:t>also often store the pigments that give certain flowers their colors, which aid them in the attraction of bees and other pollinators, but also can release molecules that are poisonous, odoriferous, or unpalatable to various insects and animals, thus discouraging them from consuming the plant.</a:t>
            </a:r>
          </a:p>
          <a:p>
            <a:pPr>
              <a:buNone/>
            </a:pPr>
            <a:endParaRPr lang="en-US" sz="2800" dirty="0" smtClean="0">
              <a:latin typeface="Times New Roman" pitchFamily="18" charset="0"/>
              <a:cs typeface="Times New Roman" pitchFamily="18" charset="0"/>
            </a:endParaRPr>
          </a:p>
          <a:p>
            <a:endParaRPr lang="en-US" dirty="0"/>
          </a:p>
        </p:txBody>
      </p:sp>
      <p:sp>
        <p:nvSpPr>
          <p:cNvPr id="4" name="Title 1"/>
          <p:cNvSpPr txBox="1">
            <a:spLocks/>
          </p:cNvSpPr>
          <p:nvPr/>
        </p:nvSpPr>
        <p:spPr>
          <a:xfrm>
            <a:off x="457200" y="228600"/>
            <a:ext cx="8229600" cy="667512"/>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CONT….</a:t>
            </a:r>
            <a:endParaRPr kumimoji="0" lang="en-US" sz="3600" b="1"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838200"/>
          </a:xfrm>
        </p:spPr>
        <p:txBody>
          <a:bodyPr>
            <a:normAutofit/>
          </a:bodyPr>
          <a:lstStyle/>
          <a:p>
            <a:pPr algn="ctr"/>
            <a:r>
              <a:rPr lang="en-US" sz="3600" b="1" dirty="0" err="1" smtClean="0">
                <a:solidFill>
                  <a:schemeClr val="tx1"/>
                </a:solidFill>
                <a:latin typeface="Times New Roman" pitchFamily="18" charset="0"/>
                <a:cs typeface="Times New Roman" pitchFamily="18" charset="0"/>
              </a:rPr>
              <a:t>Centrioles</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715000"/>
          </a:xfrm>
        </p:spPr>
        <p:txBody>
          <a:bodyPr>
            <a:normAutofit lnSpcReduction="10000"/>
          </a:bodyPr>
          <a:lstStyle/>
          <a:p>
            <a:r>
              <a:rPr lang="en-US" dirty="0" smtClean="0">
                <a:latin typeface="Times New Roman" pitchFamily="18" charset="0"/>
                <a:cs typeface="Times New Roman" pitchFamily="18" charset="0"/>
              </a:rPr>
              <a:t>Eukaryotic cells contain two cylindrical, rod-shaped, </a:t>
            </a:r>
            <a:r>
              <a:rPr lang="en-US" dirty="0" err="1" smtClean="0">
                <a:latin typeface="Times New Roman" pitchFamily="18" charset="0"/>
                <a:cs typeface="Times New Roman" pitchFamily="18" charset="0"/>
              </a:rPr>
              <a:t>microtubular</a:t>
            </a:r>
            <a:r>
              <a:rPr lang="en-US" dirty="0" smtClean="0">
                <a:latin typeface="Times New Roman" pitchFamily="18" charset="0"/>
                <a:cs typeface="Times New Roman" pitchFamily="18" charset="0"/>
              </a:rPr>
              <a:t> structures, called </a:t>
            </a:r>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near the nucleus.</a:t>
            </a:r>
          </a:p>
          <a:p>
            <a:r>
              <a:rPr lang="en-US" dirty="0" smtClean="0">
                <a:latin typeface="Times New Roman" pitchFamily="18" charset="0"/>
                <a:cs typeface="Times New Roman" pitchFamily="18" charset="0"/>
              </a:rPr>
              <a:t>They lack a limiting membrane and DNA or RNA and occur in most algal cells (a notable exception being red algae), moss cells, some fern cells, and most animal cells.</a:t>
            </a:r>
          </a:p>
          <a:p>
            <a:r>
              <a:rPr lang="en-US" dirty="0" smtClean="0">
                <a:latin typeface="Times New Roman" pitchFamily="18" charset="0"/>
                <a:cs typeface="Times New Roman" pitchFamily="18" charset="0"/>
              </a:rPr>
              <a:t>They are absent in prokaryotes, red algae, yeast, cone-bearing and flowering plants (conifers and angiosperms) and some non-flagellated or non-ciliated </a:t>
            </a:r>
            <a:r>
              <a:rPr lang="en-US" dirty="0" err="1" smtClean="0">
                <a:latin typeface="Times New Roman" pitchFamily="18" charset="0"/>
                <a:cs typeface="Times New Roman" pitchFamily="18" charset="0"/>
              </a:rPr>
              <a:t>protozoans</a:t>
            </a:r>
            <a:r>
              <a:rPr lang="en-US" dirty="0" smtClean="0">
                <a:latin typeface="Times New Roman" pitchFamily="18" charset="0"/>
                <a:cs typeface="Times New Roman" pitchFamily="18" charset="0"/>
              </a:rPr>
              <a:t> (such as amoebae).</a:t>
            </a:r>
          </a:p>
          <a:p>
            <a:r>
              <a:rPr lang="en-US" dirty="0" err="1" smtClean="0">
                <a:latin typeface="Times New Roman" pitchFamily="18" charset="0"/>
                <a:cs typeface="Times New Roman" pitchFamily="18" charset="0"/>
              </a:rPr>
              <a:t>Centrioles</a:t>
            </a:r>
            <a:r>
              <a:rPr lang="en-US" dirty="0" smtClean="0">
                <a:latin typeface="Times New Roman" pitchFamily="18" charset="0"/>
                <a:cs typeface="Times New Roman" pitchFamily="18" charset="0"/>
              </a:rPr>
              <a:t> form a spindle of microtubules, the mitotic apparatus during mitosis or meiosis and sometimes get arranged just beneath the plasma membrane to form and bear flagella or cilia in flagellated or ciliated cells.</a:t>
            </a:r>
          </a:p>
          <a:p>
            <a:r>
              <a:rPr lang="en-US" dirty="0" smtClean="0">
                <a:latin typeface="Times New Roman" pitchFamily="18" charset="0"/>
                <a:cs typeface="Times New Roman" pitchFamily="18" charset="0"/>
              </a:rPr>
              <a:t>When a </a:t>
            </a:r>
            <a:r>
              <a:rPr lang="en-US" dirty="0" err="1" smtClean="0">
                <a:latin typeface="Times New Roman" pitchFamily="18" charset="0"/>
                <a:cs typeface="Times New Roman" pitchFamily="18" charset="0"/>
              </a:rPr>
              <a:t>centriole</a:t>
            </a:r>
            <a:r>
              <a:rPr lang="en-US" dirty="0" smtClean="0">
                <a:latin typeface="Times New Roman" pitchFamily="18" charset="0"/>
                <a:cs typeface="Times New Roman" pitchFamily="18" charset="0"/>
              </a:rPr>
              <a:t> bears a flagellum or cilium, it is called the basal body.</a:t>
            </a:r>
          </a:p>
          <a:p>
            <a:pPr>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Centrioles-Structure-and-Functions.jpg"/>
          <p:cNvPicPr>
            <a:picLocks noGrp="1" noChangeAspect="1" noChangeArrowheads="1"/>
          </p:cNvPicPr>
          <p:nvPr>
            <p:ph idx="1"/>
          </p:nvPr>
        </p:nvPicPr>
        <p:blipFill>
          <a:blip r:embed="rId2"/>
          <a:srcRect l="64000"/>
          <a:stretch>
            <a:fillRect/>
          </a:stretch>
        </p:blipFill>
        <p:spPr bwMode="auto">
          <a:xfrm>
            <a:off x="1447800" y="838200"/>
            <a:ext cx="6172200" cy="5638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119</TotalTime>
  <Words>733</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Vacoule</vt:lpstr>
      <vt:lpstr>Slide 3</vt:lpstr>
      <vt:lpstr>Slide 4</vt:lpstr>
      <vt:lpstr>Slide 5</vt:lpstr>
      <vt:lpstr>Slide 6</vt:lpstr>
      <vt:lpstr>Slide 7</vt:lpstr>
      <vt:lpstr>Centrioles</vt:lpstr>
      <vt:lpstr>Slide 9</vt:lpstr>
      <vt:lpstr>Structure of Centrioles</vt:lpstr>
      <vt:lpstr>Cont…</vt:lpstr>
      <vt:lpstr>Functions of Centrioles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16</cp:revision>
  <dcterms:created xsi:type="dcterms:W3CDTF">2020-05-07T11:36:43Z</dcterms:created>
  <dcterms:modified xsi:type="dcterms:W3CDTF">2020-08-11T08:26:16Z</dcterms:modified>
</cp:coreProperties>
</file>