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9" r:id="rId4"/>
    <p:sldId id="261" r:id="rId5"/>
    <p:sldId id="263" r:id="rId6"/>
    <p:sldId id="265" r:id="rId7"/>
    <p:sldId id="266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EE61-F348-45FC-B2C2-0AAC034C5A8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87F4-8A77-4A9E-A807-5CB0D2767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22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EE61-F348-45FC-B2C2-0AAC034C5A8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87F4-8A77-4A9E-A807-5CB0D2767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9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EE61-F348-45FC-B2C2-0AAC034C5A8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87F4-8A77-4A9E-A807-5CB0D2767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73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/>
                </a:solidFill>
              </a:rPr>
              <a:pPr/>
              <a:t>5/12/2020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489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/>
                </a:solidFill>
              </a:rPr>
              <a:pPr/>
              <a:t>5/12/2020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421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/>
                </a:solidFill>
              </a:rPr>
              <a:pPr/>
              <a:t>5/12/2020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38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/>
                </a:solidFill>
              </a:rPr>
              <a:pPr/>
              <a:t>5/12/2020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40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/>
                </a:solidFill>
              </a:rPr>
              <a:pPr/>
              <a:t>5/12/2020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6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/>
                </a:solidFill>
              </a:rPr>
              <a:pPr/>
              <a:t>5/12/2020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276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/>
                </a:solidFill>
              </a:rPr>
              <a:pPr/>
              <a:t>5/12/2020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00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/>
                </a:solidFill>
              </a:rPr>
              <a:pPr/>
              <a:t>5/12/2020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20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EE61-F348-45FC-B2C2-0AAC034C5A8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87F4-8A77-4A9E-A807-5CB0D2767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70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/>
                </a:solidFill>
              </a:rPr>
              <a:pPr/>
              <a:t>5/12/2020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47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/>
                </a:solidFill>
              </a:rPr>
              <a:pPr/>
              <a:t>5/12/2020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32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/>
                </a:solidFill>
              </a:rPr>
              <a:pPr/>
              <a:t>5/12/2020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22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/>
                </a:solidFill>
              </a:rPr>
              <a:pPr/>
              <a:t>5/12/2020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4631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/>
                </a:solidFill>
              </a:rPr>
              <a:pPr/>
              <a:t>5/12/2020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04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/>
                </a:solidFill>
              </a:rPr>
              <a:pPr/>
              <a:t>5/12/2020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21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/>
                </a:solidFill>
              </a:rPr>
              <a:pPr/>
              <a:t>5/12/2020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411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/>
                </a:solidFill>
              </a:rPr>
              <a:pPr/>
              <a:t>5/12/2020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89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/>
                </a:solidFill>
              </a:rPr>
              <a:pPr/>
              <a:t>5/12/2020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97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EE61-F348-45FC-B2C2-0AAC034C5A8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87F4-8A77-4A9E-A807-5CB0D2767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8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EE61-F348-45FC-B2C2-0AAC034C5A8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87F4-8A77-4A9E-A807-5CB0D2767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22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EE61-F348-45FC-B2C2-0AAC034C5A8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87F4-8A77-4A9E-A807-5CB0D2767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5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EE61-F348-45FC-B2C2-0AAC034C5A8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87F4-8A77-4A9E-A807-5CB0D2767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3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EE61-F348-45FC-B2C2-0AAC034C5A8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87F4-8A77-4A9E-A807-5CB0D2767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8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EE61-F348-45FC-B2C2-0AAC034C5A8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87F4-8A77-4A9E-A807-5CB0D2767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6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EE61-F348-45FC-B2C2-0AAC034C5A8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87F4-8A77-4A9E-A807-5CB0D2767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8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EEE61-F348-45FC-B2C2-0AAC034C5A8B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E87F4-8A77-4A9E-A807-5CB0D2767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5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dirty="0">
                <a:solidFill>
                  <a:prstClr val="white"/>
                </a:solidFill>
              </a:rPr>
              <a:pPr defTabSz="457200"/>
              <a:t>5/12/2020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6D22F896-40B5-4ADD-8801-0D06FADFA095}" type="slidenum">
              <a:rPr lang="en-US" dirty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737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89915" y="1068649"/>
            <a:ext cx="72636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Unit 2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:Chemistry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Carbonyl Compounds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Topic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Alcohol</a:t>
            </a:r>
          </a:p>
          <a:p>
            <a:pPr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(Lecture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3)</a:t>
            </a:r>
            <a:endParaRPr lang="en-GB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en-GB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4765" y="2725149"/>
            <a:ext cx="61689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B.Ed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(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Hons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) Secondary </a:t>
            </a:r>
            <a:endParaRPr lang="en-GB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Semester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IV                                  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  Course Title: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Inor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-Organic Chemistry</a:t>
            </a:r>
          </a:p>
          <a:p>
            <a:pPr algn="ctr"/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Subject: Chemistry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9915" y="4560822"/>
            <a:ext cx="75437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Presented By: Dr.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Faiza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Arshed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Department of Education(Planning and Development     Lahore College for Women University, Lahore </a:t>
            </a:r>
          </a:p>
        </p:txBody>
      </p:sp>
    </p:spTree>
    <p:extLst>
      <p:ext uri="{BB962C8B-B14F-4D97-AF65-F5344CB8AC3E}">
        <p14:creationId xmlns:p14="http://schemas.microsoft.com/office/powerpoint/2010/main" val="19855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2CC123-2825-4F99-BDC5-7551E3D83B7E}"/>
              </a:ext>
            </a:extLst>
          </p:cNvPr>
          <p:cNvSpPr txBox="1">
            <a:spLocks/>
          </p:cNvSpPr>
          <p:nvPr/>
        </p:nvSpPr>
        <p:spPr>
          <a:xfrm>
            <a:off x="535117" y="192156"/>
            <a:ext cx="2049057" cy="7951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228600">
              <a:schemeClr val="tx2">
                <a:lumMod val="50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uses</a:t>
            </a:r>
            <a:endParaRPr lang="en-US" sz="3200" dirty="0">
              <a:solidFill>
                <a:prstClr val="white"/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86E317C-5836-443C-B905-5BE001CCD321}"/>
              </a:ext>
            </a:extLst>
          </p:cNvPr>
          <p:cNvSpPr txBox="1">
            <a:spLocks/>
          </p:cNvSpPr>
          <p:nvPr/>
        </p:nvSpPr>
        <p:spPr>
          <a:xfrm>
            <a:off x="271669" y="1060174"/>
            <a:ext cx="11648661" cy="555266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prstClr val="white"/>
              </a:buClr>
            </a:pPr>
            <a:r>
              <a:rPr lang="en-US" sz="2400" cap="none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There are several uses of alcohols. Some are listed below.</a:t>
            </a:r>
          </a:p>
          <a:p>
            <a:pPr algn="l">
              <a:buClr>
                <a:prstClr val="white"/>
              </a:buClr>
            </a:pPr>
            <a:r>
              <a:rPr lang="en-US" sz="2400" cap="none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1. Alcohols are consumed as </a:t>
            </a:r>
            <a:r>
              <a:rPr lang="en-US" sz="2400" i="1" cap="none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beverages</a:t>
            </a:r>
            <a:r>
              <a:rPr lang="en-US" sz="2400" cap="none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 where the alcohols specifically consist of 3–40 percent of ethanol by volume.</a:t>
            </a:r>
          </a:p>
          <a:p>
            <a:pPr algn="l">
              <a:buClr>
                <a:prstClr val="white"/>
              </a:buClr>
            </a:pPr>
            <a:r>
              <a:rPr lang="en-US" sz="2400" cap="none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2. These are used as an </a:t>
            </a:r>
            <a:r>
              <a:rPr lang="en-US" sz="2400" i="1" cap="none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anti-freezing agent </a:t>
            </a:r>
            <a:r>
              <a:rPr lang="en-US" sz="2400" cap="none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with a mix of a solution containing ethylene glycol dissolved in water.</a:t>
            </a:r>
          </a:p>
          <a:p>
            <a:pPr algn="l">
              <a:buClr>
                <a:prstClr val="white"/>
              </a:buClr>
            </a:pPr>
            <a:r>
              <a:rPr lang="en-US" sz="2400" cap="none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3. Alcohol ethanol is used as an </a:t>
            </a:r>
            <a:r>
              <a:rPr lang="en-US" sz="2400" i="1" cap="none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antiseptic agent.</a:t>
            </a:r>
          </a:p>
          <a:p>
            <a:pPr algn="l">
              <a:buClr>
                <a:prstClr val="white"/>
              </a:buClr>
            </a:pPr>
            <a:r>
              <a:rPr lang="en-US" sz="2400" cap="none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4. Some of the alcohols are used as</a:t>
            </a:r>
            <a:r>
              <a:rPr lang="en-US" sz="2400" i="1" cap="none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 fuels </a:t>
            </a:r>
            <a:r>
              <a:rPr lang="en-US" sz="2400" cap="none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in the internal combustion engines like the methanol.</a:t>
            </a:r>
          </a:p>
          <a:p>
            <a:pPr algn="l">
              <a:buClr>
                <a:prstClr val="white"/>
              </a:buClr>
            </a:pPr>
            <a:r>
              <a:rPr lang="en-US" sz="2400" cap="none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5. They uses as a </a:t>
            </a:r>
            <a:r>
              <a:rPr lang="en-US" sz="2400" i="1" cap="none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solvent</a:t>
            </a:r>
            <a:r>
              <a:rPr lang="en-US" sz="2400" cap="none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 for fats, oils, paints, varnishes.</a:t>
            </a:r>
          </a:p>
          <a:p>
            <a:pPr algn="l">
              <a:buClr>
                <a:prstClr val="white"/>
              </a:buClr>
            </a:pPr>
            <a:r>
              <a:rPr lang="en-US" sz="2400" cap="none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6. In the field of medicine, few of them are used as</a:t>
            </a:r>
            <a:r>
              <a:rPr lang="en-US" sz="2400" i="1" cap="none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 preservatives </a:t>
            </a:r>
            <a:r>
              <a:rPr lang="en-US" sz="2400" cap="none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for the specimens in laboratories.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B43D9ED-6A58-4C7A-B8F9-2F6C213E8F3A}"/>
              </a:ext>
            </a:extLst>
          </p:cNvPr>
          <p:cNvSpPr txBox="1"/>
          <p:nvPr/>
        </p:nvSpPr>
        <p:spPr>
          <a:xfrm>
            <a:off x="11754060" y="0"/>
            <a:ext cx="437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fld id="{F3A58B9F-89E0-44AE-BC37-87148DF5E222}" type="slidenum">
              <a:rPr lang="en-US">
                <a:solidFill>
                  <a:prstClr val="white"/>
                </a:solidFill>
              </a:rPr>
              <a:pPr defTabSz="457200"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8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AE3955-2158-4F1F-9C8F-88EC91B02ECB}"/>
              </a:ext>
            </a:extLst>
          </p:cNvPr>
          <p:cNvSpPr txBox="1">
            <a:spLocks/>
          </p:cNvSpPr>
          <p:nvPr/>
        </p:nvSpPr>
        <p:spPr>
          <a:xfrm>
            <a:off x="535117" y="119270"/>
            <a:ext cx="5560883" cy="7023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228600">
              <a:schemeClr val="tx2">
                <a:lumMod val="50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dirty="0">
                <a:solidFill>
                  <a:prstClr val="white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Physical properties</a:t>
            </a:r>
            <a:endParaRPr lang="en-US" sz="3200" dirty="0">
              <a:solidFill>
                <a:prstClr val="white"/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B5F32AA-01C2-4634-9F2B-752EAB9FD98D}"/>
              </a:ext>
            </a:extLst>
          </p:cNvPr>
          <p:cNvSpPr txBox="1">
            <a:spLocks/>
          </p:cNvSpPr>
          <p:nvPr/>
        </p:nvSpPr>
        <p:spPr>
          <a:xfrm>
            <a:off x="535117" y="821637"/>
            <a:ext cx="11126796" cy="141928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prstClr val="white"/>
              </a:buClr>
            </a:pPr>
            <a:r>
              <a:rPr lang="en-US" sz="2400" cap="none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Lower Alcohols are generally </a:t>
            </a:r>
            <a:r>
              <a:rPr lang="en-US" sz="2400" cap="none" dirty="0" err="1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colourless</a:t>
            </a:r>
            <a:r>
              <a:rPr lang="en-US" sz="2400" cap="none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 toxic liquids with characteristics sweet smell and burning taste</a:t>
            </a:r>
            <a:r>
              <a:rPr lang="en-US" sz="2400" cap="none" dirty="0" smtClean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.</a:t>
            </a:r>
            <a:endParaRPr lang="en-US" sz="2400" cap="none" dirty="0">
              <a:solidFill>
                <a:prstClr val="black"/>
              </a:solidFill>
              <a:latin typeface="Plantagenet Cherokee" panose="020206020701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D39036-E0F8-45CF-BF40-9B4BBE944B8F}"/>
              </a:ext>
            </a:extLst>
          </p:cNvPr>
          <p:cNvSpPr txBox="1"/>
          <p:nvPr/>
        </p:nvSpPr>
        <p:spPr>
          <a:xfrm>
            <a:off x="11754060" y="0"/>
            <a:ext cx="437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fld id="{F3A58B9F-89E0-44AE-BC37-87148DF5E222}" type="slidenum">
              <a:rPr lang="en-US">
                <a:solidFill>
                  <a:prstClr val="white"/>
                </a:solidFill>
              </a:rPr>
              <a:pPr defTabSz="457200"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lec 3 alcoho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94514" y="26355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4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9E8420-7032-4D8A-8E85-3F6941386E9F}"/>
              </a:ext>
            </a:extLst>
          </p:cNvPr>
          <p:cNvSpPr txBox="1">
            <a:spLocks/>
          </p:cNvSpPr>
          <p:nvPr/>
        </p:nvSpPr>
        <p:spPr>
          <a:xfrm>
            <a:off x="535116" y="310757"/>
            <a:ext cx="5560883" cy="7023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228600">
              <a:schemeClr val="tx2">
                <a:lumMod val="50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dirty="0">
                <a:solidFill>
                  <a:prstClr val="white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chemical properties</a:t>
            </a:r>
            <a:endParaRPr lang="en-US" sz="3200" dirty="0">
              <a:solidFill>
                <a:prstClr val="white"/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21029C4-D36E-497E-AF59-5EC1ACBAA245}"/>
              </a:ext>
            </a:extLst>
          </p:cNvPr>
          <p:cNvSpPr txBox="1">
            <a:spLocks/>
          </p:cNvSpPr>
          <p:nvPr/>
        </p:nvSpPr>
        <p:spPr>
          <a:xfrm>
            <a:off x="222943" y="1013123"/>
            <a:ext cx="11746113" cy="168241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prstClr val="white"/>
              </a:buClr>
            </a:pPr>
            <a:r>
              <a:rPr lang="en-US" sz="2600" cap="none" dirty="0">
                <a:solidFill>
                  <a:prstClr val="white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Chemical reactions of alcohols involve either O-H or C-O bond cleavage. Cleavage of either of the two bonds may involve a substitution reaction or an elimination reaction. Some of the important reactions of alcohols are described below.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1958409-3B70-4003-8BE5-2FFEF7092D1C}"/>
              </a:ext>
            </a:extLst>
          </p:cNvPr>
          <p:cNvSpPr/>
          <p:nvPr/>
        </p:nvSpPr>
        <p:spPr>
          <a:xfrm>
            <a:off x="222943" y="3049172"/>
            <a:ext cx="11746113" cy="1563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/>
            <a:r>
              <a:rPr lang="en-US" sz="2800" dirty="0">
                <a:solidFill>
                  <a:srgbClr val="FFFF00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1. Reaction with active metals (Alcohols as acids): </a:t>
            </a:r>
            <a:r>
              <a:rPr lang="en-US" sz="2800" dirty="0">
                <a:solidFill>
                  <a:prstClr val="white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Alcohol reacts with active metals like Na, K or Mg to form alkoxides with the evolution of hydrogen gas.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00624F7-CD27-428B-B112-24565F222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823" y="4609343"/>
            <a:ext cx="8598352" cy="71414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EC58992E-D150-404C-B216-854F6EEC3828}"/>
              </a:ext>
            </a:extLst>
          </p:cNvPr>
          <p:cNvCxnSpPr>
            <a:cxnSpLocks/>
          </p:cNvCxnSpPr>
          <p:nvPr/>
        </p:nvCxnSpPr>
        <p:spPr>
          <a:xfrm>
            <a:off x="5282928" y="4967907"/>
            <a:ext cx="113968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23B15A8-FC34-4809-9575-311894B8E8F4}"/>
              </a:ext>
            </a:extLst>
          </p:cNvPr>
          <p:cNvSpPr txBox="1"/>
          <p:nvPr/>
        </p:nvSpPr>
        <p:spPr>
          <a:xfrm>
            <a:off x="11754060" y="0"/>
            <a:ext cx="437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fld id="{F3A58B9F-89E0-44AE-BC37-87148DF5E222}" type="slidenum">
              <a:rPr lang="en-US">
                <a:solidFill>
                  <a:prstClr val="white"/>
                </a:solidFill>
              </a:rPr>
              <a:pPr defTabSz="457200"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94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5C49121-5969-4ED1-BA9F-093CAF254E1E}"/>
              </a:ext>
            </a:extLst>
          </p:cNvPr>
          <p:cNvSpPr/>
          <p:nvPr/>
        </p:nvSpPr>
        <p:spPr>
          <a:xfrm>
            <a:off x="222943" y="781878"/>
            <a:ext cx="11746113" cy="2292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/>
            <a:r>
              <a:rPr lang="en-US" sz="2800" dirty="0">
                <a:solidFill>
                  <a:srgbClr val="FFFF00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2. Reaction With carboxylic acids (esterification): </a:t>
            </a:r>
            <a:r>
              <a:rPr lang="en-US" sz="2800" dirty="0">
                <a:solidFill>
                  <a:prstClr val="white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Alcohol reacts with carboxylic acids on heating in the presence of the catalytic amount of </a:t>
            </a:r>
            <a:r>
              <a:rPr lang="en-US" sz="2800" dirty="0" err="1">
                <a:solidFill>
                  <a:prstClr val="white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sulphuric</a:t>
            </a:r>
            <a:r>
              <a:rPr lang="en-US" sz="2800" dirty="0">
                <a:solidFill>
                  <a:prstClr val="white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 acid to form esters. The reaction is known as </a:t>
            </a:r>
            <a:r>
              <a:rPr lang="en-US" sz="2800" dirty="0">
                <a:solidFill>
                  <a:srgbClr val="FFFF00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esterification</a:t>
            </a:r>
            <a:r>
              <a:rPr lang="en-US" sz="2800" dirty="0">
                <a:solidFill>
                  <a:prstClr val="white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. The reaction is reversible and can be shifted in the forward direction by removing water as soon as it is formed.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0DF3266-AF93-4BF1-B3DA-DD36530D1AD6}"/>
              </a:ext>
            </a:extLst>
          </p:cNvPr>
          <p:cNvSpPr/>
          <p:nvPr/>
        </p:nvSpPr>
        <p:spPr>
          <a:xfrm>
            <a:off x="0" y="66261"/>
            <a:ext cx="2680819" cy="715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4400" b="1" dirty="0">
                <a:solidFill>
                  <a:prstClr val="white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Cont...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9C5BDE-80E0-43EC-964F-8332B0ED4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552" y="3074502"/>
            <a:ext cx="7084894" cy="9541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27C6D6E-BFDD-4D57-8A85-7023A49F7758}"/>
              </a:ext>
            </a:extLst>
          </p:cNvPr>
          <p:cNvSpPr/>
          <p:nvPr/>
        </p:nvSpPr>
        <p:spPr>
          <a:xfrm>
            <a:off x="2553552" y="3737201"/>
            <a:ext cx="1380020" cy="346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16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acetic acid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D8FB36D-1D7A-4745-A1C2-EB5DDB31937B}"/>
              </a:ext>
            </a:extLst>
          </p:cNvPr>
          <p:cNvSpPr/>
          <p:nvPr/>
        </p:nvSpPr>
        <p:spPr>
          <a:xfrm>
            <a:off x="3722068" y="3737201"/>
            <a:ext cx="1727346" cy="438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16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ethanol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09FF2EE-83FA-447D-85E5-A5602284DA24}"/>
              </a:ext>
            </a:extLst>
          </p:cNvPr>
          <p:cNvSpPr/>
          <p:nvPr/>
        </p:nvSpPr>
        <p:spPr>
          <a:xfrm>
            <a:off x="6916350" y="3737200"/>
            <a:ext cx="1727346" cy="438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16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ethyl acetate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6CB3287-50BC-4B73-B415-24CE2C5B2BE9}"/>
              </a:ext>
            </a:extLst>
          </p:cNvPr>
          <p:cNvSpPr/>
          <p:nvPr/>
        </p:nvSpPr>
        <p:spPr>
          <a:xfrm>
            <a:off x="222943" y="4334310"/>
            <a:ext cx="11746113" cy="2523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/>
            <a:endParaRPr lang="en-US" sz="2600" dirty="0">
              <a:solidFill>
                <a:prstClr val="white"/>
              </a:solidFill>
              <a:latin typeface="Plantagenet Cherokee" panose="020206020701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AE0A89F-0772-4CAD-93BE-D423A6005468}"/>
              </a:ext>
            </a:extLst>
          </p:cNvPr>
          <p:cNvSpPr txBox="1"/>
          <p:nvPr/>
        </p:nvSpPr>
        <p:spPr>
          <a:xfrm>
            <a:off x="11754060" y="0"/>
            <a:ext cx="437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fld id="{F3A58B9F-89E0-44AE-BC37-87148DF5E222}" type="slidenum">
              <a:rPr lang="en-US">
                <a:solidFill>
                  <a:prstClr val="white"/>
                </a:solidFill>
              </a:rPr>
              <a:pPr defTabSz="457200"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0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E17A697-F2ED-410E-AEC2-E73E182F4F6A}"/>
              </a:ext>
            </a:extLst>
          </p:cNvPr>
          <p:cNvSpPr/>
          <p:nvPr/>
        </p:nvSpPr>
        <p:spPr>
          <a:xfrm>
            <a:off x="222942" y="781878"/>
            <a:ext cx="11746113" cy="124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/>
            <a:r>
              <a:rPr lang="en-US" sz="2800" dirty="0">
                <a:solidFill>
                  <a:srgbClr val="FFFF00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3. Reaction with Acid Halides and Acid Anhydrides (Acetylation): </a:t>
            </a:r>
            <a:r>
              <a:rPr lang="en-US" sz="2800" dirty="0">
                <a:solidFill>
                  <a:prstClr val="white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Alcohol reacts with acid halides and acid anhydrides to form esters.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C3FA54C-400F-4DBF-91FF-03D708045E75}"/>
              </a:ext>
            </a:extLst>
          </p:cNvPr>
          <p:cNvSpPr/>
          <p:nvPr/>
        </p:nvSpPr>
        <p:spPr>
          <a:xfrm>
            <a:off x="0" y="66261"/>
            <a:ext cx="2680819" cy="715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4400" b="1" dirty="0">
                <a:solidFill>
                  <a:prstClr val="white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Cont...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98CACF7-2133-466C-B617-89DDCD55D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555" y="1855305"/>
            <a:ext cx="6864886" cy="18181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12A027B-5890-4A21-8536-EC37F1812BAD}"/>
              </a:ext>
            </a:extLst>
          </p:cNvPr>
          <p:cNvSpPr/>
          <p:nvPr/>
        </p:nvSpPr>
        <p:spPr>
          <a:xfrm>
            <a:off x="222941" y="3876261"/>
            <a:ext cx="11746113" cy="124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/>
            <a:r>
              <a:rPr lang="en-US" sz="2800" dirty="0">
                <a:solidFill>
                  <a:srgbClr val="FFFF00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4. Reaction with hydrogen halide: </a:t>
            </a:r>
            <a:r>
              <a:rPr lang="en-US" sz="2800" dirty="0">
                <a:solidFill>
                  <a:prstClr val="white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Alcohol react readily with hydrogen halides to yield alkyl halides and water.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2A9A681-7C39-492E-8B96-740EE70E0054}"/>
              </a:ext>
            </a:extLst>
          </p:cNvPr>
          <p:cNvSpPr/>
          <p:nvPr/>
        </p:nvSpPr>
        <p:spPr>
          <a:xfrm>
            <a:off x="1953519" y="5121965"/>
            <a:ext cx="8284956" cy="11264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/>
            <a:r>
              <a:rPr lang="en-US" sz="28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	R	 OH + HX					R	 X + H</a:t>
            </a:r>
            <a:r>
              <a:rPr lang="en-US" sz="2800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O</a:t>
            </a:r>
          </a:p>
          <a:p>
            <a:pPr defTabSz="457200"/>
            <a:r>
              <a:rPr lang="en-US" sz="28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Alcohol						  Alkyl halide</a:t>
            </a:r>
            <a:endParaRPr lang="en-US" sz="2800" dirty="0">
              <a:solidFill>
                <a:prstClr val="black"/>
              </a:solidFill>
              <a:latin typeface="Plantagenet Cherokee" panose="02020602070100000000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41A10C1-AF86-47F3-B65B-AC89DE44DB23}"/>
              </a:ext>
            </a:extLst>
          </p:cNvPr>
          <p:cNvCxnSpPr>
            <a:cxnSpLocks/>
          </p:cNvCxnSpPr>
          <p:nvPr/>
        </p:nvCxnSpPr>
        <p:spPr>
          <a:xfrm>
            <a:off x="2780451" y="5357191"/>
            <a:ext cx="20791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3EA9498-35DE-4F97-94DD-AED214E5E87E}"/>
              </a:ext>
            </a:extLst>
          </p:cNvPr>
          <p:cNvCxnSpPr>
            <a:cxnSpLocks/>
          </p:cNvCxnSpPr>
          <p:nvPr/>
        </p:nvCxnSpPr>
        <p:spPr>
          <a:xfrm>
            <a:off x="6888625" y="5357191"/>
            <a:ext cx="20791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34913A62-414F-4450-A4DC-201C9FF77B36}"/>
              </a:ext>
            </a:extLst>
          </p:cNvPr>
          <p:cNvCxnSpPr>
            <a:cxnSpLocks/>
          </p:cNvCxnSpPr>
          <p:nvPr/>
        </p:nvCxnSpPr>
        <p:spPr>
          <a:xfrm>
            <a:off x="4850295" y="5357191"/>
            <a:ext cx="143123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DF71F6F-A637-464E-AAC5-AB79BE02ABB4}"/>
              </a:ext>
            </a:extLst>
          </p:cNvPr>
          <p:cNvSpPr txBox="1"/>
          <p:nvPr/>
        </p:nvSpPr>
        <p:spPr>
          <a:xfrm>
            <a:off x="11754060" y="0"/>
            <a:ext cx="437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fld id="{F3A58B9F-89E0-44AE-BC37-87148DF5E222}" type="slidenum">
              <a:rPr lang="en-US">
                <a:solidFill>
                  <a:prstClr val="white"/>
                </a:solidFill>
              </a:rPr>
              <a:pPr defTabSz="457200"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4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DDF24B1-576C-42CD-87F8-11E91EC90752}"/>
              </a:ext>
            </a:extLst>
          </p:cNvPr>
          <p:cNvSpPr/>
          <p:nvPr/>
        </p:nvSpPr>
        <p:spPr>
          <a:xfrm>
            <a:off x="0" y="66261"/>
            <a:ext cx="2680819" cy="715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4400" b="1" dirty="0">
                <a:solidFill>
                  <a:prstClr val="white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Cont...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F07C616-AD2C-41E9-A1C6-150134D1118D}"/>
              </a:ext>
            </a:extLst>
          </p:cNvPr>
          <p:cNvSpPr/>
          <p:nvPr/>
        </p:nvSpPr>
        <p:spPr>
          <a:xfrm>
            <a:off x="222943" y="609599"/>
            <a:ext cx="6787457" cy="6003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/>
            <a:r>
              <a:rPr lang="en-US" sz="2800" dirty="0">
                <a:solidFill>
                  <a:srgbClr val="FFFF00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solidFill>
                  <a:srgbClr val="FFFF00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. Reaction with Hydrochloric Acid (Lucas Test): </a:t>
            </a:r>
            <a:r>
              <a:rPr lang="en-US" sz="2400" dirty="0">
                <a:solidFill>
                  <a:prstClr val="white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Hydrogen chloride does not react </a:t>
            </a:r>
            <a:r>
              <a:rPr lang="en-US" sz="2400" dirty="0" smtClean="0">
                <a:solidFill>
                  <a:prstClr val="white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with </a:t>
            </a:r>
            <a:r>
              <a:rPr lang="en-US" sz="2400" dirty="0">
                <a:solidFill>
                  <a:prstClr val="white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primary or secondary alcohols unless zinc chloride is added to the reaction mixture as well. Zinc chloride serves as catalyst. A solution of zinc chloride in concentrated hydrochloric acid is used as the basis for a simple test (called the </a:t>
            </a:r>
            <a:r>
              <a:rPr lang="en-US" sz="2400" dirty="0" err="1">
                <a:solidFill>
                  <a:prstClr val="white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lucas</a:t>
            </a:r>
            <a:r>
              <a:rPr lang="en-US" sz="2400" dirty="0">
                <a:solidFill>
                  <a:prstClr val="white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 test) to differentiate between primary, secondary, tertiary alcohols. In this test, alcohols are treated with a solution of zinc chloride in conc. HCl (</a:t>
            </a:r>
            <a:r>
              <a:rPr lang="en-US" sz="2400" dirty="0" err="1">
                <a:solidFill>
                  <a:prstClr val="white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lucas</a:t>
            </a:r>
            <a:r>
              <a:rPr lang="en-US" sz="2400" dirty="0">
                <a:solidFill>
                  <a:prstClr val="white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 reagent) to form alkyl halides. Tertiary alcohols react with  </a:t>
            </a:r>
            <a:r>
              <a:rPr lang="en-US" sz="2400" dirty="0" err="1">
                <a:solidFill>
                  <a:prstClr val="white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lucas</a:t>
            </a:r>
            <a:r>
              <a:rPr lang="en-US" sz="2400" dirty="0">
                <a:solidFill>
                  <a:prstClr val="white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 reagent immediately at room temperature to give an insoluble layer of the alkyl chloride . Secondary alcohols take several minutes to react and primary alcohols do not react with </a:t>
            </a:r>
            <a:r>
              <a:rPr lang="en-US" sz="2400" dirty="0" err="1">
                <a:solidFill>
                  <a:prstClr val="white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lucas</a:t>
            </a:r>
            <a:r>
              <a:rPr lang="en-US" sz="2400" dirty="0">
                <a:solidFill>
                  <a:prstClr val="white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 reagent unless they are heated.  </a:t>
            </a:r>
            <a:endParaRPr lang="en-US" sz="2800" dirty="0">
              <a:solidFill>
                <a:prstClr val="white"/>
              </a:solidFill>
              <a:latin typeface="Plantagenet Cherokee" panose="02020602070100000000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A4BFE5-4F11-433D-8CDA-7407D99A3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944" y="1275479"/>
            <a:ext cx="5193224" cy="43070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A3160BB-5075-445D-B19D-95D0DF0B9622}"/>
              </a:ext>
            </a:extLst>
          </p:cNvPr>
          <p:cNvSpPr/>
          <p:nvPr/>
        </p:nvSpPr>
        <p:spPr>
          <a:xfrm>
            <a:off x="9080879" y="1885617"/>
            <a:ext cx="815354" cy="446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16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Heat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46E252C-3C80-4BC9-91AA-93EC394B24A5}"/>
              </a:ext>
            </a:extLst>
          </p:cNvPr>
          <p:cNvSpPr/>
          <p:nvPr/>
        </p:nvSpPr>
        <p:spPr>
          <a:xfrm>
            <a:off x="8825968" y="3299535"/>
            <a:ext cx="1120886" cy="446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16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5-10 min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22F45C9-84FA-4567-9F2A-643CBCB12925}"/>
              </a:ext>
            </a:extLst>
          </p:cNvPr>
          <p:cNvSpPr/>
          <p:nvPr/>
        </p:nvSpPr>
        <p:spPr>
          <a:xfrm>
            <a:off x="8522738" y="4602312"/>
            <a:ext cx="1727346" cy="438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1600" dirty="0" err="1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immidiately</a:t>
            </a:r>
            <a:endParaRPr lang="en-US" sz="1600" dirty="0">
              <a:solidFill>
                <a:prstClr val="black"/>
              </a:solidFill>
              <a:latin typeface="Plantagenet Cherokee" panose="020206020701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4D53FBC-BDE7-4CD2-B78B-0A26B88DB4CE}"/>
              </a:ext>
            </a:extLst>
          </p:cNvPr>
          <p:cNvSpPr/>
          <p:nvPr/>
        </p:nvSpPr>
        <p:spPr>
          <a:xfrm>
            <a:off x="7098622" y="1955433"/>
            <a:ext cx="1727346" cy="300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Prim-ethyl alcohol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94EFA9-83EA-4281-BEFC-A82BE61EF2BC}"/>
              </a:ext>
            </a:extLst>
          </p:cNvPr>
          <p:cNvSpPr/>
          <p:nvPr/>
        </p:nvSpPr>
        <p:spPr>
          <a:xfrm>
            <a:off x="9896233" y="1906918"/>
            <a:ext cx="1460880" cy="438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Prim-ethyl chloride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1B0BF37-0AC0-4DE0-B8DA-228A21B939EA}"/>
              </a:ext>
            </a:extLst>
          </p:cNvPr>
          <p:cNvSpPr/>
          <p:nvPr/>
        </p:nvSpPr>
        <p:spPr>
          <a:xfrm>
            <a:off x="7179725" y="3349738"/>
            <a:ext cx="1727346" cy="438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Sec-propyl alcohol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45942CB-181C-4277-B96C-06A4B5CBAC12}"/>
              </a:ext>
            </a:extLst>
          </p:cNvPr>
          <p:cNvSpPr/>
          <p:nvPr/>
        </p:nvSpPr>
        <p:spPr>
          <a:xfrm>
            <a:off x="9946854" y="3328714"/>
            <a:ext cx="1727346" cy="438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Sec-propyl chloride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B27B1CE-8CE2-4F65-9C5F-F05187858C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243" b="80999"/>
          <a:stretch/>
        </p:blipFill>
        <p:spPr>
          <a:xfrm>
            <a:off x="11462334" y="2610635"/>
            <a:ext cx="506723" cy="818364"/>
          </a:xfrm>
          <a:prstGeom prst="rect">
            <a:avLst/>
          </a:prstGeom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0E5F329-52C3-4AAB-92A4-E21BDC515750}"/>
              </a:ext>
            </a:extLst>
          </p:cNvPr>
          <p:cNvSpPr/>
          <p:nvPr/>
        </p:nvSpPr>
        <p:spPr>
          <a:xfrm>
            <a:off x="11390820" y="3094819"/>
            <a:ext cx="694348" cy="438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+ H</a:t>
            </a:r>
            <a:r>
              <a:rPr lang="en-US" sz="1400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F7A3729-A114-4101-868F-284343E9299C}"/>
              </a:ext>
            </a:extLst>
          </p:cNvPr>
          <p:cNvSpPr/>
          <p:nvPr/>
        </p:nvSpPr>
        <p:spPr>
          <a:xfrm>
            <a:off x="11357113" y="4474836"/>
            <a:ext cx="694348" cy="438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14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+ H</a:t>
            </a:r>
            <a:r>
              <a:rPr lang="en-US" sz="1400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AA66265-7B21-4E7A-A9D8-FE923CF25128}"/>
              </a:ext>
            </a:extLst>
          </p:cNvPr>
          <p:cNvSpPr txBox="1"/>
          <p:nvPr/>
        </p:nvSpPr>
        <p:spPr>
          <a:xfrm>
            <a:off x="11754060" y="0"/>
            <a:ext cx="437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fld id="{F3A58B9F-89E0-44AE-BC37-87148DF5E222}" type="slidenum">
              <a:rPr lang="en-US">
                <a:solidFill>
                  <a:prstClr val="white"/>
                </a:solidFill>
              </a:rPr>
              <a:pPr defTabSz="457200"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83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13B10F9-1EBD-4338-93C2-07715105E52F}"/>
              </a:ext>
            </a:extLst>
          </p:cNvPr>
          <p:cNvSpPr/>
          <p:nvPr/>
        </p:nvSpPr>
        <p:spPr>
          <a:xfrm>
            <a:off x="0" y="66261"/>
            <a:ext cx="2680819" cy="715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4400" b="1" dirty="0">
                <a:solidFill>
                  <a:prstClr val="white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Cont...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3B9B629-E407-4258-A11D-9909E508DA44}"/>
              </a:ext>
            </a:extLst>
          </p:cNvPr>
          <p:cNvSpPr/>
          <p:nvPr/>
        </p:nvSpPr>
        <p:spPr>
          <a:xfrm>
            <a:off x="222942" y="781879"/>
            <a:ext cx="11746113" cy="921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/>
            <a:r>
              <a:rPr lang="en-US" sz="2800" dirty="0">
                <a:solidFill>
                  <a:srgbClr val="FFFF00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6. Reaction with Phosphorus Halides: </a:t>
            </a:r>
            <a:r>
              <a:rPr lang="en-US" sz="2800" dirty="0">
                <a:solidFill>
                  <a:prstClr val="white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Alcohols react with phosphorus pentahalides (PX</a:t>
            </a:r>
            <a:r>
              <a:rPr lang="en-US" sz="2800" baseline="-25000" dirty="0">
                <a:solidFill>
                  <a:prstClr val="white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solidFill>
                  <a:prstClr val="white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) and trihalides (PX</a:t>
            </a:r>
            <a:r>
              <a:rPr lang="en-US" sz="2800" baseline="-25000" dirty="0">
                <a:solidFill>
                  <a:prstClr val="white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prstClr val="white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) to form alkyl halides.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9220298-7E74-48C9-B2BE-5017314AE2FB}"/>
              </a:ext>
            </a:extLst>
          </p:cNvPr>
          <p:cNvSpPr/>
          <p:nvPr/>
        </p:nvSpPr>
        <p:spPr>
          <a:xfrm>
            <a:off x="2335108" y="1835427"/>
            <a:ext cx="7521784" cy="10270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/>
            <a:r>
              <a:rPr lang="en-US" sz="28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3C</a:t>
            </a:r>
            <a:r>
              <a:rPr lang="en-US" sz="2800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OH+PCL</a:t>
            </a:r>
            <a:r>
              <a:rPr lang="en-US" sz="2800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				3C</a:t>
            </a:r>
            <a:r>
              <a:rPr lang="en-US" sz="2800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Cl+H</a:t>
            </a:r>
            <a:r>
              <a:rPr lang="en-US" sz="2800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PO</a:t>
            </a:r>
            <a:r>
              <a:rPr lang="en-US" sz="2800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3</a:t>
            </a:r>
          </a:p>
          <a:p>
            <a:pPr defTabSz="457200"/>
            <a:r>
              <a:rPr lang="en-US" sz="28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OH+PCl</a:t>
            </a:r>
            <a:r>
              <a:rPr lang="en-US" sz="2800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5					</a:t>
            </a:r>
            <a:r>
              <a:rPr lang="en-US" sz="28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Cl+POCl</a:t>
            </a:r>
            <a:r>
              <a:rPr lang="en-US" sz="2800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+HCl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6C2F4800-67B0-45F2-AE9E-36DB7E44CFCF}"/>
              </a:ext>
            </a:extLst>
          </p:cNvPr>
          <p:cNvCxnSpPr>
            <a:cxnSpLocks/>
          </p:cNvCxnSpPr>
          <p:nvPr/>
        </p:nvCxnSpPr>
        <p:spPr>
          <a:xfrm>
            <a:off x="4823791" y="2521226"/>
            <a:ext cx="143123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1AA31915-006F-492D-AB11-AB193893E3A3}"/>
              </a:ext>
            </a:extLst>
          </p:cNvPr>
          <p:cNvCxnSpPr>
            <a:cxnSpLocks/>
          </p:cNvCxnSpPr>
          <p:nvPr/>
        </p:nvCxnSpPr>
        <p:spPr>
          <a:xfrm>
            <a:off x="4969565" y="2044148"/>
            <a:ext cx="143123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B65501D-F49D-4AE4-AFE4-233AA759092A}"/>
              </a:ext>
            </a:extLst>
          </p:cNvPr>
          <p:cNvSpPr/>
          <p:nvPr/>
        </p:nvSpPr>
        <p:spPr>
          <a:xfrm>
            <a:off x="222942" y="3207026"/>
            <a:ext cx="11746113" cy="124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/>
            <a:r>
              <a:rPr lang="en-US" sz="2800" dirty="0">
                <a:solidFill>
                  <a:srgbClr val="FFFF00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7. Dehydration of Alcohols: </a:t>
            </a:r>
            <a:r>
              <a:rPr lang="en-US" sz="2800" dirty="0">
                <a:solidFill>
                  <a:prstClr val="white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Alcohols react with con. H</a:t>
            </a:r>
            <a:r>
              <a:rPr lang="en-US" sz="2800" baseline="-25000" dirty="0">
                <a:solidFill>
                  <a:prstClr val="white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prstClr val="white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>
                <a:solidFill>
                  <a:prstClr val="white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prstClr val="white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 and give different products at different temperatures.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E577383-D2BB-4E5E-A612-1F54E5FD2C3B}"/>
              </a:ext>
            </a:extLst>
          </p:cNvPr>
          <p:cNvSpPr/>
          <p:nvPr/>
        </p:nvSpPr>
        <p:spPr>
          <a:xfrm>
            <a:off x="2446388" y="4625009"/>
            <a:ext cx="6477588" cy="17360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/>
            <a:r>
              <a:rPr lang="en-US" sz="28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OH					CH</a:t>
            </a:r>
            <a:r>
              <a:rPr lang="en-US" sz="2800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=CH</a:t>
            </a:r>
            <a:r>
              <a:rPr lang="en-US" sz="2800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+H</a:t>
            </a:r>
            <a:r>
              <a:rPr lang="en-US" sz="2800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O</a:t>
            </a:r>
          </a:p>
          <a:p>
            <a:pPr defTabSz="457200"/>
            <a:endParaRPr lang="en-US" sz="2800" dirty="0">
              <a:solidFill>
                <a:prstClr val="black"/>
              </a:solidFill>
              <a:latin typeface="Plantagenet Cherokee" panose="02020602070100000000" pitchFamily="18" charset="0"/>
              <a:cs typeface="Times New Roman" panose="02020603050405020304" pitchFamily="18" charset="0"/>
            </a:endParaRPr>
          </a:p>
          <a:p>
            <a:pPr defTabSz="457200"/>
            <a:r>
              <a:rPr lang="en-US" sz="28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OH					C</a:t>
            </a:r>
            <a:r>
              <a:rPr lang="en-US" sz="2800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OC</a:t>
            </a:r>
            <a:r>
              <a:rPr lang="en-US" sz="2800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+H</a:t>
            </a:r>
            <a:r>
              <a:rPr lang="en-US" sz="2800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O</a:t>
            </a:r>
          </a:p>
          <a:p>
            <a:pPr defTabSz="457200"/>
            <a:endParaRPr lang="en-US" sz="2800" dirty="0">
              <a:solidFill>
                <a:prstClr val="white"/>
              </a:solidFill>
              <a:latin typeface="Plantagenet Cherokee" panose="02020602070100000000" pitchFamily="18" charset="0"/>
              <a:cs typeface="Times New Roman" panose="02020603050405020304" pitchFamily="18" charset="0"/>
            </a:endParaRPr>
          </a:p>
          <a:p>
            <a:pPr defTabSz="457200"/>
            <a:endParaRPr lang="en-US" sz="2800" dirty="0">
              <a:solidFill>
                <a:prstClr val="white"/>
              </a:solidFill>
              <a:latin typeface="Plantagenet Cherokee" panose="02020602070100000000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CCB1BE15-1B92-43F8-A2F5-1F30B836C195}"/>
              </a:ext>
            </a:extLst>
          </p:cNvPr>
          <p:cNvCxnSpPr>
            <a:cxnSpLocks/>
          </p:cNvCxnSpPr>
          <p:nvPr/>
        </p:nvCxnSpPr>
        <p:spPr>
          <a:xfrm>
            <a:off x="4108173" y="4846983"/>
            <a:ext cx="143123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0D37C983-897E-4ED9-9614-5B57EC1DCA0F}"/>
              </a:ext>
            </a:extLst>
          </p:cNvPr>
          <p:cNvCxnSpPr>
            <a:cxnSpLocks/>
          </p:cNvCxnSpPr>
          <p:nvPr/>
        </p:nvCxnSpPr>
        <p:spPr>
          <a:xfrm>
            <a:off x="4101547" y="5721626"/>
            <a:ext cx="143123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4CF55FB-B31A-4EAC-A419-4CCC1774B254}"/>
              </a:ext>
            </a:extLst>
          </p:cNvPr>
          <p:cNvSpPr/>
          <p:nvPr/>
        </p:nvSpPr>
        <p:spPr>
          <a:xfrm>
            <a:off x="2380827" y="5012636"/>
            <a:ext cx="1727346" cy="438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1400" b="1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Ethanol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09734B8-7216-48CA-90C3-11E64ED3EBE5}"/>
              </a:ext>
            </a:extLst>
          </p:cNvPr>
          <p:cNvSpPr/>
          <p:nvPr/>
        </p:nvSpPr>
        <p:spPr>
          <a:xfrm>
            <a:off x="3871696" y="4593903"/>
            <a:ext cx="1727346" cy="438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1400" b="1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Conc. H</a:t>
            </a:r>
            <a:r>
              <a:rPr lang="en-US" sz="1400" b="1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2</a:t>
            </a:r>
            <a:r>
              <a:rPr lang="en-US" sz="1400" b="1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SO</a:t>
            </a:r>
            <a:r>
              <a:rPr lang="en-US" sz="1400" b="1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4</a:t>
            </a:r>
            <a:endParaRPr lang="en-US" sz="1400" b="1" dirty="0">
              <a:solidFill>
                <a:prstClr val="black"/>
              </a:solidFill>
              <a:latin typeface="Plantagenet Cherokee" panose="020206020701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CA9F89C-8B7E-4988-BFDC-1C329D243EC8}"/>
              </a:ext>
            </a:extLst>
          </p:cNvPr>
          <p:cNvSpPr/>
          <p:nvPr/>
        </p:nvSpPr>
        <p:spPr>
          <a:xfrm>
            <a:off x="3860505" y="4846983"/>
            <a:ext cx="1727346" cy="438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1400" b="1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180</a:t>
            </a:r>
            <a:r>
              <a:rPr lang="en-US" sz="1400" b="1" baseline="30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o</a:t>
            </a:r>
            <a:endParaRPr lang="en-US" sz="1400" b="1" dirty="0">
              <a:solidFill>
                <a:prstClr val="black"/>
              </a:solidFill>
              <a:latin typeface="Plantagenet Cherokee" panose="020206020701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F3E04D6-072F-4C8C-B1B3-00C4518562C7}"/>
              </a:ext>
            </a:extLst>
          </p:cNvPr>
          <p:cNvSpPr/>
          <p:nvPr/>
        </p:nvSpPr>
        <p:spPr>
          <a:xfrm>
            <a:off x="5685182" y="5919488"/>
            <a:ext cx="1727346" cy="438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1400" b="1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Diethyl ether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877FE4E-64EE-4A28-A6A0-FEE7C86B5EC5}"/>
              </a:ext>
            </a:extLst>
          </p:cNvPr>
          <p:cNvSpPr/>
          <p:nvPr/>
        </p:nvSpPr>
        <p:spPr>
          <a:xfrm>
            <a:off x="3871696" y="5420141"/>
            <a:ext cx="1727346" cy="438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1400" b="1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Conc. H</a:t>
            </a:r>
            <a:r>
              <a:rPr lang="en-US" sz="1400" b="1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2</a:t>
            </a:r>
            <a:r>
              <a:rPr lang="en-US" sz="1400" b="1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SO</a:t>
            </a:r>
            <a:r>
              <a:rPr lang="en-US" sz="1400" b="1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4</a:t>
            </a:r>
            <a:endParaRPr lang="en-US" sz="1400" b="1" dirty="0">
              <a:solidFill>
                <a:prstClr val="black"/>
              </a:solidFill>
              <a:latin typeface="Plantagenet Cherokee" panose="020206020701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2D5C47A-DE44-4959-A9DD-D8A1F4E08936}"/>
              </a:ext>
            </a:extLst>
          </p:cNvPr>
          <p:cNvSpPr/>
          <p:nvPr/>
        </p:nvSpPr>
        <p:spPr>
          <a:xfrm>
            <a:off x="3860505" y="5772700"/>
            <a:ext cx="1727346" cy="438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1400" b="1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140</a:t>
            </a:r>
            <a:r>
              <a:rPr lang="en-US" sz="1400" b="1" baseline="30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o</a:t>
            </a:r>
            <a:endParaRPr lang="en-US" sz="1400" b="1" dirty="0">
              <a:solidFill>
                <a:prstClr val="black"/>
              </a:solidFill>
              <a:latin typeface="Plantagenet Cherokee" panose="020206020701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E5F03F3-D1FB-44D4-8515-A9FB16C57767}"/>
              </a:ext>
            </a:extLst>
          </p:cNvPr>
          <p:cNvSpPr txBox="1"/>
          <p:nvPr/>
        </p:nvSpPr>
        <p:spPr>
          <a:xfrm>
            <a:off x="11754060" y="0"/>
            <a:ext cx="437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fld id="{F3A58B9F-89E0-44AE-BC37-87148DF5E222}" type="slidenum">
              <a:rPr lang="en-US">
                <a:solidFill>
                  <a:prstClr val="white"/>
                </a:solidFill>
              </a:rPr>
              <a:pPr defTabSz="457200"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3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C6DE810-A469-40F8-9306-1E6B05730693}"/>
              </a:ext>
            </a:extLst>
          </p:cNvPr>
          <p:cNvSpPr/>
          <p:nvPr/>
        </p:nvSpPr>
        <p:spPr>
          <a:xfrm>
            <a:off x="0" y="66261"/>
            <a:ext cx="2680819" cy="715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4400" b="1" dirty="0">
                <a:solidFill>
                  <a:prstClr val="white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Cont...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F2E821F-6EAE-4061-B25A-AD5236554B43}"/>
              </a:ext>
            </a:extLst>
          </p:cNvPr>
          <p:cNvSpPr/>
          <p:nvPr/>
        </p:nvSpPr>
        <p:spPr>
          <a:xfrm>
            <a:off x="222943" y="781879"/>
            <a:ext cx="11746113" cy="1338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/>
            <a:r>
              <a:rPr lang="en-US" sz="2800" dirty="0">
                <a:solidFill>
                  <a:srgbClr val="FFFF00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8. Oxidation of Alcohols: </a:t>
            </a:r>
            <a:r>
              <a:rPr lang="en-US" sz="2800" dirty="0">
                <a:solidFill>
                  <a:prstClr val="white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Oxidation of alcohols convert them into aldehydes and ketones. The best reagent for this purpose is acid dichromate.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D2E8023-07D4-4CA2-8BFE-10E123DA75B6}"/>
              </a:ext>
            </a:extLst>
          </p:cNvPr>
          <p:cNvSpPr/>
          <p:nvPr/>
        </p:nvSpPr>
        <p:spPr>
          <a:xfrm>
            <a:off x="1815548" y="2246243"/>
            <a:ext cx="8045240" cy="24914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/>
            <a:r>
              <a:rPr lang="en-US" sz="28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 smtClean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-CH</a:t>
            </a:r>
            <a:r>
              <a:rPr lang="en-US" sz="2800" baseline="-25000" dirty="0" smtClean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OH</a:t>
            </a:r>
            <a:r>
              <a:rPr lang="en-US" sz="28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+[O]				CH</a:t>
            </a:r>
            <a:r>
              <a:rPr lang="en-US" sz="2800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-CHO+H</a:t>
            </a:r>
            <a:r>
              <a:rPr lang="en-US" sz="2800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O</a:t>
            </a:r>
          </a:p>
          <a:p>
            <a:pPr defTabSz="457200"/>
            <a:endParaRPr lang="en-US" sz="2800" dirty="0">
              <a:solidFill>
                <a:prstClr val="black"/>
              </a:solidFill>
              <a:latin typeface="Plantagenet Cherokee" panose="02020602070100000000" pitchFamily="18" charset="0"/>
              <a:cs typeface="Times New Roman" panose="02020603050405020304" pitchFamily="18" charset="0"/>
            </a:endParaRPr>
          </a:p>
          <a:p>
            <a:pPr defTabSz="457200"/>
            <a:r>
              <a:rPr lang="en-US" sz="28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		</a:t>
            </a:r>
          </a:p>
          <a:p>
            <a:pPr defTabSz="457200"/>
            <a:r>
              <a:rPr lang="en-US" sz="28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		CH	OH+[O]					C=O+H</a:t>
            </a:r>
            <a:r>
              <a:rPr lang="en-US" sz="2800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O				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B946E6C7-49F7-4B5B-9597-B94EC9EBE749}"/>
              </a:ext>
            </a:extLst>
          </p:cNvPr>
          <p:cNvCxnSpPr>
            <a:cxnSpLocks/>
          </p:cNvCxnSpPr>
          <p:nvPr/>
        </p:nvCxnSpPr>
        <p:spPr>
          <a:xfrm flipH="1" flipV="1">
            <a:off x="2545954" y="3491947"/>
            <a:ext cx="269730" cy="1747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8D99C6F-1A40-4C69-88D3-FECA337030CE}"/>
              </a:ext>
            </a:extLst>
          </p:cNvPr>
          <p:cNvCxnSpPr>
            <a:cxnSpLocks/>
          </p:cNvCxnSpPr>
          <p:nvPr/>
        </p:nvCxnSpPr>
        <p:spPr>
          <a:xfrm>
            <a:off x="3390051" y="3780181"/>
            <a:ext cx="26754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7BF8CF9-7430-49D9-B03B-F122423FC22A}"/>
              </a:ext>
            </a:extLst>
          </p:cNvPr>
          <p:cNvCxnSpPr>
            <a:cxnSpLocks/>
          </p:cNvCxnSpPr>
          <p:nvPr/>
        </p:nvCxnSpPr>
        <p:spPr>
          <a:xfrm flipH="1" flipV="1">
            <a:off x="6634250" y="3491947"/>
            <a:ext cx="269730" cy="1747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D112FF1-27F0-4EFA-90EC-55AF4537CC98}"/>
              </a:ext>
            </a:extLst>
          </p:cNvPr>
          <p:cNvCxnSpPr>
            <a:cxnSpLocks/>
          </p:cNvCxnSpPr>
          <p:nvPr/>
        </p:nvCxnSpPr>
        <p:spPr>
          <a:xfrm flipV="1">
            <a:off x="2550642" y="3940870"/>
            <a:ext cx="265042" cy="2120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319BF97-F628-4AFA-8FC3-AAEEF4CC73E5}"/>
              </a:ext>
            </a:extLst>
          </p:cNvPr>
          <p:cNvCxnSpPr>
            <a:cxnSpLocks/>
          </p:cNvCxnSpPr>
          <p:nvPr/>
        </p:nvCxnSpPr>
        <p:spPr>
          <a:xfrm flipV="1">
            <a:off x="6655705" y="3925131"/>
            <a:ext cx="265042" cy="2120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0321AA06-9EC5-4696-BBC2-A005E8AC6B26}"/>
              </a:ext>
            </a:extLst>
          </p:cNvPr>
          <p:cNvCxnSpPr>
            <a:cxnSpLocks/>
          </p:cNvCxnSpPr>
          <p:nvPr/>
        </p:nvCxnSpPr>
        <p:spPr>
          <a:xfrm>
            <a:off x="5141843" y="2521226"/>
            <a:ext cx="119269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3C01A92A-7CD7-417D-8C33-44E5690DC8B7}"/>
              </a:ext>
            </a:extLst>
          </p:cNvPr>
          <p:cNvCxnSpPr>
            <a:cxnSpLocks/>
          </p:cNvCxnSpPr>
          <p:nvPr/>
        </p:nvCxnSpPr>
        <p:spPr>
          <a:xfrm>
            <a:off x="5141843" y="3780181"/>
            <a:ext cx="143123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9380A82-2DB4-4C0F-94CA-0687E03591C2}"/>
              </a:ext>
            </a:extLst>
          </p:cNvPr>
          <p:cNvSpPr/>
          <p:nvPr/>
        </p:nvSpPr>
        <p:spPr>
          <a:xfrm>
            <a:off x="6334539" y="2639208"/>
            <a:ext cx="1727346" cy="438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1400" b="1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Ethanal (acetaldehyde)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DFD088A-57BE-480D-8CDF-EC34EC2B4FE4}"/>
              </a:ext>
            </a:extLst>
          </p:cNvPr>
          <p:cNvSpPr/>
          <p:nvPr/>
        </p:nvSpPr>
        <p:spPr>
          <a:xfrm>
            <a:off x="2660152" y="4126401"/>
            <a:ext cx="1727346" cy="438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1400" b="1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2-Propanol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B908499-9157-4390-A7CF-403EA1B002C7}"/>
              </a:ext>
            </a:extLst>
          </p:cNvPr>
          <p:cNvSpPr/>
          <p:nvPr/>
        </p:nvSpPr>
        <p:spPr>
          <a:xfrm>
            <a:off x="6334539" y="4072926"/>
            <a:ext cx="1727346" cy="438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1400" b="1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Propanone (acetone)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3EE4CAF-2A6E-452C-8012-9EA7DD9FF869}"/>
              </a:ext>
            </a:extLst>
          </p:cNvPr>
          <p:cNvSpPr/>
          <p:nvPr/>
        </p:nvSpPr>
        <p:spPr>
          <a:xfrm>
            <a:off x="1340409" y="3109844"/>
            <a:ext cx="1727346" cy="438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2400" b="1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CH</a:t>
            </a:r>
            <a:r>
              <a:rPr lang="en-US" sz="2400" b="1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prstClr val="black"/>
              </a:solidFill>
              <a:latin typeface="Plantagenet Cherokee" panose="020206020701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EABE8F6-CF8F-4B72-AA2A-A0349C2AF79D}"/>
              </a:ext>
            </a:extLst>
          </p:cNvPr>
          <p:cNvSpPr/>
          <p:nvPr/>
        </p:nvSpPr>
        <p:spPr>
          <a:xfrm>
            <a:off x="1445724" y="4072926"/>
            <a:ext cx="1727346" cy="438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2400" b="1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CH</a:t>
            </a:r>
            <a:r>
              <a:rPr lang="en-US" sz="2400" b="1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prstClr val="black"/>
              </a:solidFill>
              <a:latin typeface="Plantagenet Cherokee" panose="020206020701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7249C4E-0FC0-43DF-B896-C8EA459BE67A}"/>
              </a:ext>
            </a:extLst>
          </p:cNvPr>
          <p:cNvSpPr/>
          <p:nvPr/>
        </p:nvSpPr>
        <p:spPr>
          <a:xfrm>
            <a:off x="5470866" y="3077723"/>
            <a:ext cx="1727346" cy="438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2400" b="1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CH</a:t>
            </a:r>
            <a:r>
              <a:rPr lang="en-US" sz="2400" b="1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prstClr val="black"/>
              </a:solidFill>
              <a:latin typeface="Plantagenet Cherokee" panose="020206020701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2AB0495-6041-48C3-9060-6A9E89F3B6B6}"/>
              </a:ext>
            </a:extLst>
          </p:cNvPr>
          <p:cNvSpPr/>
          <p:nvPr/>
        </p:nvSpPr>
        <p:spPr>
          <a:xfrm>
            <a:off x="5536296" y="4004368"/>
            <a:ext cx="1727346" cy="438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2400" b="1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CH</a:t>
            </a:r>
            <a:r>
              <a:rPr lang="en-US" sz="2400" b="1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prstClr val="black"/>
              </a:solidFill>
              <a:latin typeface="Plantagenet Cherokee" panose="020206020701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EDDF355-2A57-4201-AFFA-A4E160A27EDD}"/>
              </a:ext>
            </a:extLst>
          </p:cNvPr>
          <p:cNvSpPr txBox="1"/>
          <p:nvPr/>
        </p:nvSpPr>
        <p:spPr>
          <a:xfrm>
            <a:off x="11754060" y="0"/>
            <a:ext cx="437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fld id="{F3A58B9F-89E0-44AE-BC37-87148DF5E222}" type="slidenum">
              <a:rPr lang="en-US">
                <a:solidFill>
                  <a:prstClr val="white"/>
                </a:solidFill>
              </a:rPr>
              <a:pPr defTabSz="457200"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31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8ECCD89-9866-4F2E-A6C7-EF08471D1CB2}"/>
              </a:ext>
            </a:extLst>
          </p:cNvPr>
          <p:cNvSpPr/>
          <p:nvPr/>
        </p:nvSpPr>
        <p:spPr>
          <a:xfrm>
            <a:off x="222943" y="901149"/>
            <a:ext cx="11746113" cy="1192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/>
            <a:r>
              <a:rPr lang="en-US" sz="2800" dirty="0">
                <a:solidFill>
                  <a:prstClr val="white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Tertiary alcohols are resistant to oxidation. In the presence of acid dichromate they undergo elimination reactions to give alkenes.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0E6C745-7202-4C0B-A111-4567B81FA60F}"/>
              </a:ext>
            </a:extLst>
          </p:cNvPr>
          <p:cNvSpPr/>
          <p:nvPr/>
        </p:nvSpPr>
        <p:spPr>
          <a:xfrm>
            <a:off x="0" y="66261"/>
            <a:ext cx="2680819" cy="715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4400" b="1" dirty="0">
                <a:solidFill>
                  <a:prstClr val="white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Cont...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756E6A7-C1AE-4F2B-8FF2-9B91B25B91B3}"/>
              </a:ext>
            </a:extLst>
          </p:cNvPr>
          <p:cNvSpPr/>
          <p:nvPr/>
        </p:nvSpPr>
        <p:spPr>
          <a:xfrm>
            <a:off x="2378764" y="2183295"/>
            <a:ext cx="7434469" cy="24914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/>
            <a:endParaRPr lang="en-US" sz="2800" dirty="0">
              <a:solidFill>
                <a:prstClr val="black"/>
              </a:solidFill>
              <a:latin typeface="Plantagenet Cherokee" panose="02020602070100000000" pitchFamily="18" charset="0"/>
              <a:cs typeface="Times New Roman" panose="02020603050405020304" pitchFamily="18" charset="0"/>
            </a:endParaRPr>
          </a:p>
          <a:p>
            <a:pPr defTabSz="457200"/>
            <a:endParaRPr lang="en-US" sz="2800" dirty="0">
              <a:solidFill>
                <a:prstClr val="black"/>
              </a:solidFill>
              <a:latin typeface="Plantagenet Cherokee" panose="02020602070100000000" pitchFamily="18" charset="0"/>
              <a:cs typeface="Times New Roman" panose="02020603050405020304" pitchFamily="18" charset="0"/>
            </a:endParaRPr>
          </a:p>
          <a:p>
            <a:pPr defTabSz="457200"/>
            <a:r>
              <a:rPr lang="en-US" sz="28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		C	 OH				CH</a:t>
            </a:r>
            <a:r>
              <a:rPr lang="en-US" sz="2800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=C	 CH</a:t>
            </a:r>
            <a:r>
              <a:rPr lang="en-US" sz="2800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+H</a:t>
            </a:r>
            <a:r>
              <a:rPr lang="en-US" sz="2800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O				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621B1660-3149-4CC2-B02F-DBBB8594BC03}"/>
              </a:ext>
            </a:extLst>
          </p:cNvPr>
          <p:cNvCxnSpPr>
            <a:cxnSpLocks/>
          </p:cNvCxnSpPr>
          <p:nvPr/>
        </p:nvCxnSpPr>
        <p:spPr>
          <a:xfrm>
            <a:off x="3628590" y="3289851"/>
            <a:ext cx="26754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2C5B8905-FE17-45B1-ABA3-66035BA40899}"/>
              </a:ext>
            </a:extLst>
          </p:cNvPr>
          <p:cNvCxnSpPr>
            <a:cxnSpLocks/>
          </p:cNvCxnSpPr>
          <p:nvPr/>
        </p:nvCxnSpPr>
        <p:spPr>
          <a:xfrm>
            <a:off x="7259686" y="3289851"/>
            <a:ext cx="26754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7E94DEB-A733-497E-BD07-03A65943F96B}"/>
              </a:ext>
            </a:extLst>
          </p:cNvPr>
          <p:cNvCxnSpPr>
            <a:cxnSpLocks/>
          </p:cNvCxnSpPr>
          <p:nvPr/>
        </p:nvCxnSpPr>
        <p:spPr>
          <a:xfrm>
            <a:off x="3045494" y="3289851"/>
            <a:ext cx="26754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2819E9F8-A290-42EE-9EFC-3272AA6EAE57}"/>
              </a:ext>
            </a:extLst>
          </p:cNvPr>
          <p:cNvCxnSpPr>
            <a:cxnSpLocks/>
          </p:cNvCxnSpPr>
          <p:nvPr/>
        </p:nvCxnSpPr>
        <p:spPr>
          <a:xfrm>
            <a:off x="7113912" y="3429000"/>
            <a:ext cx="0" cy="2948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6AEF8F2-B8AD-4A53-87BE-9D682C9D0EEE}"/>
              </a:ext>
            </a:extLst>
          </p:cNvPr>
          <p:cNvCxnSpPr>
            <a:cxnSpLocks/>
          </p:cNvCxnSpPr>
          <p:nvPr/>
        </p:nvCxnSpPr>
        <p:spPr>
          <a:xfrm flipH="1" flipV="1">
            <a:off x="3178178" y="2882348"/>
            <a:ext cx="240883" cy="1789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38C4AF66-3BFB-4320-8F6E-3148292330C2}"/>
              </a:ext>
            </a:extLst>
          </p:cNvPr>
          <p:cNvCxnSpPr>
            <a:cxnSpLocks/>
          </p:cNvCxnSpPr>
          <p:nvPr/>
        </p:nvCxnSpPr>
        <p:spPr>
          <a:xfrm flipV="1">
            <a:off x="3233531" y="3465444"/>
            <a:ext cx="185530" cy="2054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DAF574A-0B03-4C5E-9D3F-FCC8626F8611}"/>
              </a:ext>
            </a:extLst>
          </p:cNvPr>
          <p:cNvSpPr/>
          <p:nvPr/>
        </p:nvSpPr>
        <p:spPr>
          <a:xfrm>
            <a:off x="1817146" y="3070545"/>
            <a:ext cx="1727346" cy="438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2400" b="1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CH</a:t>
            </a:r>
            <a:r>
              <a:rPr lang="en-US" sz="2400" b="1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prstClr val="black"/>
              </a:solidFill>
              <a:latin typeface="Plantagenet Cherokee" panose="020206020701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29DE73D-C29B-43D0-BB60-540755688695}"/>
              </a:ext>
            </a:extLst>
          </p:cNvPr>
          <p:cNvSpPr/>
          <p:nvPr/>
        </p:nvSpPr>
        <p:spPr>
          <a:xfrm>
            <a:off x="2002919" y="2525271"/>
            <a:ext cx="1727346" cy="438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2400" b="1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CH</a:t>
            </a:r>
            <a:r>
              <a:rPr lang="en-US" sz="2400" b="1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prstClr val="black"/>
              </a:solidFill>
              <a:latin typeface="Plantagenet Cherokee" panose="020206020701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C306660-D07A-4CDA-B67F-0092CBB3051B}"/>
              </a:ext>
            </a:extLst>
          </p:cNvPr>
          <p:cNvSpPr/>
          <p:nvPr/>
        </p:nvSpPr>
        <p:spPr>
          <a:xfrm>
            <a:off x="2155319" y="3599342"/>
            <a:ext cx="1727346" cy="438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2400" b="1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CH</a:t>
            </a:r>
            <a:r>
              <a:rPr lang="en-US" sz="2400" b="1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prstClr val="black"/>
              </a:solidFill>
              <a:latin typeface="Plantagenet Cherokee" panose="020206020701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995D49B-AFB3-4B32-BF6E-05441A6EF454}"/>
              </a:ext>
            </a:extLst>
          </p:cNvPr>
          <p:cNvSpPr/>
          <p:nvPr/>
        </p:nvSpPr>
        <p:spPr>
          <a:xfrm>
            <a:off x="6250239" y="3732508"/>
            <a:ext cx="1727346" cy="438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2400" b="1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CH</a:t>
            </a:r>
            <a:r>
              <a:rPr lang="en-US" sz="2400" b="1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prstClr val="black"/>
              </a:solidFill>
              <a:latin typeface="Plantagenet Cherokee" panose="02020602070100000000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A7A3AA72-6928-459A-BB8C-E8B01B8E852F}"/>
              </a:ext>
            </a:extLst>
          </p:cNvPr>
          <p:cNvCxnSpPr>
            <a:cxnSpLocks/>
          </p:cNvCxnSpPr>
          <p:nvPr/>
        </p:nvCxnSpPr>
        <p:spPr>
          <a:xfrm>
            <a:off x="4571999" y="3266658"/>
            <a:ext cx="143123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15059EC-6549-4210-902D-96B29EC4816D}"/>
              </a:ext>
            </a:extLst>
          </p:cNvPr>
          <p:cNvSpPr/>
          <p:nvPr/>
        </p:nvSpPr>
        <p:spPr>
          <a:xfrm>
            <a:off x="2577103" y="4126441"/>
            <a:ext cx="1911847" cy="438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1400" b="1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2-Methyl-2-Propanol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31B465B-6A9A-479F-8C72-BDA7314EC4B9}"/>
              </a:ext>
            </a:extLst>
          </p:cNvPr>
          <p:cNvSpPr/>
          <p:nvPr/>
        </p:nvSpPr>
        <p:spPr>
          <a:xfrm>
            <a:off x="6238827" y="4179766"/>
            <a:ext cx="1727346" cy="438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1400" b="1" dirty="0" smtClean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2-Methylpropene</a:t>
            </a:r>
            <a:endParaRPr lang="en-US" sz="1400" b="1" dirty="0">
              <a:solidFill>
                <a:prstClr val="black"/>
              </a:solidFill>
              <a:latin typeface="Plantagenet Cherokee" panose="020206020701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810C404-8ED1-4711-93DD-441D939EA6FD}"/>
              </a:ext>
            </a:extLst>
          </p:cNvPr>
          <p:cNvSpPr/>
          <p:nvPr/>
        </p:nvSpPr>
        <p:spPr>
          <a:xfrm>
            <a:off x="4409918" y="2930433"/>
            <a:ext cx="1727346" cy="438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1400" b="1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K</a:t>
            </a:r>
            <a:r>
              <a:rPr lang="en-US" sz="1400" b="1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2</a:t>
            </a:r>
            <a:r>
              <a:rPr lang="en-US" sz="1400" b="1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Cr</a:t>
            </a:r>
            <a:r>
              <a:rPr lang="en-US" sz="1400" b="1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2</a:t>
            </a:r>
            <a:r>
              <a:rPr lang="en-US" sz="1400" b="1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O</a:t>
            </a:r>
            <a:r>
              <a:rPr lang="en-US" sz="1400" b="1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7</a:t>
            </a:r>
            <a:endParaRPr lang="en-US" sz="1400" b="1" dirty="0">
              <a:solidFill>
                <a:prstClr val="black"/>
              </a:solidFill>
              <a:latin typeface="Plantagenet Cherokee" panose="020206020701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6B3C4C9-69E6-48D1-AE74-84D5C74E9997}"/>
              </a:ext>
            </a:extLst>
          </p:cNvPr>
          <p:cNvSpPr/>
          <p:nvPr/>
        </p:nvSpPr>
        <p:spPr>
          <a:xfrm>
            <a:off x="4409918" y="3271444"/>
            <a:ext cx="1727346" cy="438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US" sz="1400" b="1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H</a:t>
            </a:r>
            <a:r>
              <a:rPr lang="en-US" sz="1400" b="1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2</a:t>
            </a:r>
            <a:r>
              <a:rPr lang="en-US" sz="1400" b="1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SO</a:t>
            </a:r>
            <a:r>
              <a:rPr lang="en-US" sz="1400" b="1" baseline="-25000" dirty="0">
                <a:solidFill>
                  <a:prstClr val="black"/>
                </a:solidFill>
                <a:latin typeface="Plantagenet Cherokee" panose="02020602070100000000" pitchFamily="18" charset="0"/>
                <a:cs typeface="Times New Roman" panose="02020603050405020304" pitchFamily="18" charset="0"/>
              </a:rPr>
              <a:t>4</a:t>
            </a:r>
            <a:endParaRPr lang="en-US" sz="1400" b="1" dirty="0">
              <a:solidFill>
                <a:prstClr val="black"/>
              </a:solidFill>
              <a:latin typeface="Plantagenet Cherokee" panose="020206020701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603D83F-8746-40C5-B4CD-60513FFB2453}"/>
              </a:ext>
            </a:extLst>
          </p:cNvPr>
          <p:cNvSpPr txBox="1"/>
          <p:nvPr/>
        </p:nvSpPr>
        <p:spPr>
          <a:xfrm>
            <a:off x="11754060" y="0"/>
            <a:ext cx="437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fld id="{F3A58B9F-89E0-44AE-BC37-87148DF5E222}" type="slidenum">
              <a:rPr lang="en-US">
                <a:solidFill>
                  <a:prstClr val="white"/>
                </a:solidFill>
              </a:rPr>
              <a:pPr defTabSz="457200"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86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670</Words>
  <Application>Microsoft Office PowerPoint</Application>
  <PresentationFormat>Widescreen</PresentationFormat>
  <Paragraphs>92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Aharoni</vt:lpstr>
      <vt:lpstr>Algerian</vt:lpstr>
      <vt:lpstr>Arial</vt:lpstr>
      <vt:lpstr>Calibri</vt:lpstr>
      <vt:lpstr>Calibri Light</vt:lpstr>
      <vt:lpstr>Plantagenet Cherokee</vt:lpstr>
      <vt:lpstr>Times New Roman</vt:lpstr>
      <vt:lpstr>Tw Cen MT</vt:lpstr>
      <vt:lpstr>Office Theme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kazim</dc:creator>
  <cp:lastModifiedBy>kazim</cp:lastModifiedBy>
  <cp:revision>8</cp:revision>
  <dcterms:created xsi:type="dcterms:W3CDTF">2020-05-08T06:01:35Z</dcterms:created>
  <dcterms:modified xsi:type="dcterms:W3CDTF">2020-05-12T11:05:07Z</dcterms:modified>
</cp:coreProperties>
</file>