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5" r:id="rId3"/>
    <p:sldId id="257" r:id="rId4"/>
    <p:sldId id="258" r:id="rId5"/>
    <p:sldId id="259" r:id="rId6"/>
    <p:sldId id="260" r:id="rId7"/>
    <p:sldId id="261" r:id="rId8"/>
    <p:sldId id="262" r:id="rId9"/>
    <p:sldId id="263" r:id="rId10"/>
    <p:sldId id="266" r:id="rId11"/>
    <p:sldId id="267" r:id="rId12"/>
    <p:sldId id="268" r:id="rId13"/>
    <p:sldId id="265"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QzC119CvNogc/6lMKUENWg==" hashData="1Y9sApU3MesetQugdWH34cUGYrd4F2p24o6SvUhKA+EdfAtdEhGThb39C0rFGK4Oju90wrnggzD4ApeH1CGV3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E03C-E490-4E20-AF94-588FEBF8D6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A7329B-B037-4193-BDFE-F07E7A460B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759AD4-44F7-4B61-B8DB-5801B0D03F50}"/>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5" name="Footer Placeholder 4">
            <a:extLst>
              <a:ext uri="{FF2B5EF4-FFF2-40B4-BE49-F238E27FC236}">
                <a16:creationId xmlns:a16="http://schemas.microsoft.com/office/drawing/2014/main" id="{3F9B106D-FE91-40F4-BE02-C690C0A80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1C0D5-04BE-4249-9594-60EC71B9F025}"/>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365282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792A5-032F-4EDF-B473-3B87D1C624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13D7C5-824C-47A3-BAD6-4C052C2F36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EBE32-BB43-4AB4-B113-94287EC2612B}"/>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5" name="Footer Placeholder 4">
            <a:extLst>
              <a:ext uri="{FF2B5EF4-FFF2-40B4-BE49-F238E27FC236}">
                <a16:creationId xmlns:a16="http://schemas.microsoft.com/office/drawing/2014/main" id="{74F94665-1D11-4067-BB49-3AE946508C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40490A-FFF8-4E95-A3FD-79841A59A1A9}"/>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105295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9A2A5D-41AC-4078-BB3E-A577E40152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FC5FC2-6E2D-46AE-AC54-131B068B9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71BA1-B861-4443-9A52-B6B8FE982D40}"/>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5" name="Footer Placeholder 4">
            <a:extLst>
              <a:ext uri="{FF2B5EF4-FFF2-40B4-BE49-F238E27FC236}">
                <a16:creationId xmlns:a16="http://schemas.microsoft.com/office/drawing/2014/main" id="{A1FD11DB-6CA0-411E-A07D-8ACC2C736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A99E01-A078-4C0D-92F9-E2542249B41F}"/>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150440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4162-ACDC-4F5F-BD21-F214667CFF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595267-3766-46F1-9809-D6DA63C45A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63EFF-665C-467A-84F9-A770CC2402BE}"/>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5" name="Footer Placeholder 4">
            <a:extLst>
              <a:ext uri="{FF2B5EF4-FFF2-40B4-BE49-F238E27FC236}">
                <a16:creationId xmlns:a16="http://schemas.microsoft.com/office/drawing/2014/main" id="{24933972-4AF4-4652-9AE3-287B040DFA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34EA5-68AA-4608-9B61-E76B7CFE5FAD}"/>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3095066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7B51D-063F-4A09-9958-94D4A5192C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B3C527-DC79-48EA-A911-7DE473C5EE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2CEA54-57B7-4C64-B8B2-0E1ECD4958D2}"/>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5" name="Footer Placeholder 4">
            <a:extLst>
              <a:ext uri="{FF2B5EF4-FFF2-40B4-BE49-F238E27FC236}">
                <a16:creationId xmlns:a16="http://schemas.microsoft.com/office/drawing/2014/main" id="{629B84C1-2AB4-4A7F-898F-5F61038D7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FC8DE-D4B7-41D2-BB53-E9A747E52382}"/>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4040902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6A1FB-53F1-4CF2-AC70-E82F1C94C8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A4922A-F872-440F-8103-2E259B8529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4A71A2-6A26-45B7-AE92-E08D50B7D7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3ABFCC-A58A-4A8A-8FA4-EC6E868B466C}"/>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6" name="Footer Placeholder 5">
            <a:extLst>
              <a:ext uri="{FF2B5EF4-FFF2-40B4-BE49-F238E27FC236}">
                <a16:creationId xmlns:a16="http://schemas.microsoft.com/office/drawing/2014/main" id="{27CCEB25-61D8-4BA8-8C4B-8ED1F2A8A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F734D3-897F-474E-838A-93D2FD16BE0E}"/>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201408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66314-EEB2-4309-A8B5-6D9071BADF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22F670-8A99-48D9-8698-70304F2411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557DA1-49DA-4488-8050-E8E607AC38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286889-1639-4B60-AAAF-4D7ED3EAD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915742-C94E-4340-B9B5-18CEE47E25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92E0C1-6B7D-476F-ADF3-331154ACE155}"/>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8" name="Footer Placeholder 7">
            <a:extLst>
              <a:ext uri="{FF2B5EF4-FFF2-40B4-BE49-F238E27FC236}">
                <a16:creationId xmlns:a16="http://schemas.microsoft.com/office/drawing/2014/main" id="{DA7DB0F4-1FFA-4C4C-B715-1D852FE492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6D2E52-FF67-436A-8617-C109D9FE2A10}"/>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166500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9D47B-EBE5-4A7C-B26F-89A35817CE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EE804E-25EC-4AB3-8103-10FEEAEF7DF8}"/>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4" name="Footer Placeholder 3">
            <a:extLst>
              <a:ext uri="{FF2B5EF4-FFF2-40B4-BE49-F238E27FC236}">
                <a16:creationId xmlns:a16="http://schemas.microsoft.com/office/drawing/2014/main" id="{DCCC17EA-18B4-4C24-BA41-3FA76A1D7D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C6CA51-29A9-4BC1-94E1-0555CD29E8FD}"/>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179581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BB3D1B-5906-483E-B1A1-4D81C219FBA6}"/>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3" name="Footer Placeholder 2">
            <a:extLst>
              <a:ext uri="{FF2B5EF4-FFF2-40B4-BE49-F238E27FC236}">
                <a16:creationId xmlns:a16="http://schemas.microsoft.com/office/drawing/2014/main" id="{C26501AE-C704-484F-8776-A11BB1BED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7855C3-B0D2-41B2-BD96-AD45CA4C7CCE}"/>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377627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F6AA3-D42D-4BE3-8901-22A49799B0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51439D-3E1C-4CFF-BCB4-9EAC96EDB4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22FEEC-B2DB-4D4A-85CB-ADA61B2FAD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D78492-A7B1-43D9-B415-88FA473516E0}"/>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6" name="Footer Placeholder 5">
            <a:extLst>
              <a:ext uri="{FF2B5EF4-FFF2-40B4-BE49-F238E27FC236}">
                <a16:creationId xmlns:a16="http://schemas.microsoft.com/office/drawing/2014/main" id="{52CB8EA6-0C19-48B6-AE7F-9E8ACA6E0B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6635A5-DC9F-4256-9948-6E435FEE6924}"/>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205296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EBAB0-D990-4FF9-83CD-9B971C398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F364B8-8C1B-4662-8840-1028E69F83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86E820-506E-4947-BA51-6C47C5838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001CF0-4A8B-46B6-9C80-AA0DFC0F0056}"/>
              </a:ext>
            </a:extLst>
          </p:cNvPr>
          <p:cNvSpPr>
            <a:spLocks noGrp="1"/>
          </p:cNvSpPr>
          <p:nvPr>
            <p:ph type="dt" sz="half" idx="10"/>
          </p:nvPr>
        </p:nvSpPr>
        <p:spPr/>
        <p:txBody>
          <a:bodyPr/>
          <a:lstStyle/>
          <a:p>
            <a:fld id="{352B0E3B-010F-4932-A76C-BD66F33CEBAB}" type="datetimeFigureOut">
              <a:rPr lang="en-US" smtClean="0"/>
              <a:t>5/15/2020</a:t>
            </a:fld>
            <a:endParaRPr lang="en-US"/>
          </a:p>
        </p:txBody>
      </p:sp>
      <p:sp>
        <p:nvSpPr>
          <p:cNvPr id="6" name="Footer Placeholder 5">
            <a:extLst>
              <a:ext uri="{FF2B5EF4-FFF2-40B4-BE49-F238E27FC236}">
                <a16:creationId xmlns:a16="http://schemas.microsoft.com/office/drawing/2014/main" id="{ADCF6830-2D9A-46ED-8211-8A1E7B1276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95C9CA-4EE9-4FC6-94F0-DDCEF2881162}"/>
              </a:ext>
            </a:extLst>
          </p:cNvPr>
          <p:cNvSpPr>
            <a:spLocks noGrp="1"/>
          </p:cNvSpPr>
          <p:nvPr>
            <p:ph type="sldNum" sz="quarter" idx="12"/>
          </p:nvPr>
        </p:nvSpPr>
        <p:spPr/>
        <p:txBody>
          <a:bodyPr/>
          <a:lstStyle/>
          <a:p>
            <a:fld id="{5035AA9B-E797-495C-B4C0-6382222ABEF6}" type="slidenum">
              <a:rPr lang="en-US" smtClean="0"/>
              <a:t>‹#›</a:t>
            </a:fld>
            <a:endParaRPr lang="en-US"/>
          </a:p>
        </p:txBody>
      </p:sp>
    </p:spTree>
    <p:extLst>
      <p:ext uri="{BB962C8B-B14F-4D97-AF65-F5344CB8AC3E}">
        <p14:creationId xmlns:p14="http://schemas.microsoft.com/office/powerpoint/2010/main" val="244748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097402-3ECA-4F03-B7BF-2DB02A9DD7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410C21-5C64-4692-991A-E11C70783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5CD1B-A483-48C7-ACDE-18E9DF15BF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B0E3B-010F-4932-A76C-BD66F33CEBAB}" type="datetimeFigureOut">
              <a:rPr lang="en-US" smtClean="0"/>
              <a:t>5/15/2020</a:t>
            </a:fld>
            <a:endParaRPr lang="en-US"/>
          </a:p>
        </p:txBody>
      </p:sp>
      <p:sp>
        <p:nvSpPr>
          <p:cNvPr id="5" name="Footer Placeholder 4">
            <a:extLst>
              <a:ext uri="{FF2B5EF4-FFF2-40B4-BE49-F238E27FC236}">
                <a16:creationId xmlns:a16="http://schemas.microsoft.com/office/drawing/2014/main" id="{BC642198-F94F-47AF-BA09-1CE9CB948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3EBD18-C377-467D-858A-7EE2841018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5AA9B-E797-495C-B4C0-6382222ABEF6}" type="slidenum">
              <a:rPr lang="en-US" smtClean="0"/>
              <a:t>‹#›</a:t>
            </a:fld>
            <a:endParaRPr lang="en-US"/>
          </a:p>
        </p:txBody>
      </p:sp>
    </p:spTree>
    <p:extLst>
      <p:ext uri="{BB962C8B-B14F-4D97-AF65-F5344CB8AC3E}">
        <p14:creationId xmlns:p14="http://schemas.microsoft.com/office/powerpoint/2010/main" val="410993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070F6-AE79-43CF-968E-4E8106563DAC}"/>
              </a:ext>
            </a:extLst>
          </p:cNvPr>
          <p:cNvSpPr>
            <a:spLocks noGrp="1"/>
          </p:cNvSpPr>
          <p:nvPr>
            <p:ph type="title"/>
          </p:nvPr>
        </p:nvSpPr>
        <p:spPr>
          <a:xfrm>
            <a:off x="1451579" y="384049"/>
            <a:ext cx="9603275" cy="1733510"/>
          </a:xfrm>
        </p:spPr>
        <p:txBody>
          <a:bodyPr>
            <a:normAutofit fontScale="90000"/>
          </a:bodyPr>
          <a:lstStyle/>
          <a:p>
            <a:r>
              <a:rPr lang="en-US" b="1" dirty="0"/>
              <a:t>RESEARCH METHODS IN Education </a:t>
            </a:r>
            <a:br>
              <a:rPr lang="en-US" b="1" dirty="0"/>
            </a:br>
            <a:r>
              <a:rPr lang="en-US" b="1" dirty="0"/>
              <a:t>Course Code: Maj/B.Eds-312</a:t>
            </a:r>
            <a:br>
              <a:rPr lang="en-US" b="1" dirty="0"/>
            </a:br>
            <a:endParaRPr lang="en-PK" dirty="0"/>
          </a:p>
        </p:txBody>
      </p:sp>
      <p:sp>
        <p:nvSpPr>
          <p:cNvPr id="3" name="Content Placeholder 2">
            <a:extLst>
              <a:ext uri="{FF2B5EF4-FFF2-40B4-BE49-F238E27FC236}">
                <a16:creationId xmlns:a16="http://schemas.microsoft.com/office/drawing/2014/main" id="{1795EBA1-6702-482C-8E80-C1A5EABA7927}"/>
              </a:ext>
            </a:extLst>
          </p:cNvPr>
          <p:cNvSpPr>
            <a:spLocks noGrp="1"/>
          </p:cNvSpPr>
          <p:nvPr>
            <p:ph sz="quarter" idx="1"/>
          </p:nvPr>
        </p:nvSpPr>
        <p:spPr>
          <a:xfrm>
            <a:off x="1981199" y="1600200"/>
            <a:ext cx="9980142" cy="4873752"/>
          </a:xfrm>
        </p:spPr>
        <p:txBody>
          <a:bodyPr>
            <a:normAutofit fontScale="92500" lnSpcReduction="20000"/>
          </a:bodyPr>
          <a:lstStyle/>
          <a:p>
            <a:pPr marL="0" indent="0" algn="r">
              <a:buNone/>
            </a:pPr>
            <a:r>
              <a:rPr lang="en-US" b="1" dirty="0">
                <a:latin typeface="Times New Roman" panose="02020603050405020304" pitchFamily="18" charset="0"/>
                <a:cs typeface="Times New Roman" panose="02020603050405020304" pitchFamily="18" charset="0"/>
              </a:rPr>
              <a:t> </a:t>
            </a:r>
          </a:p>
          <a:p>
            <a:pPr marL="0" indent="0" algn="r">
              <a:buNone/>
            </a:pPr>
            <a:r>
              <a:rPr lang="en-US" b="1" dirty="0">
                <a:latin typeface="Times New Roman" panose="02020603050405020304" pitchFamily="18" charset="0"/>
                <a:cs typeface="Times New Roman" panose="02020603050405020304" pitchFamily="18" charset="0"/>
              </a:rPr>
              <a:t>Instructor: Dr. Ghazala Noureen Associate Professor</a:t>
            </a:r>
          </a:p>
          <a:p>
            <a:pPr marL="0" indent="0" algn="r">
              <a:buNone/>
            </a:pPr>
            <a:r>
              <a:rPr lang="en-US" b="1" dirty="0">
                <a:latin typeface="Times New Roman" panose="02020603050405020304" pitchFamily="18" charset="0"/>
                <a:cs typeface="Times New Roman" panose="02020603050405020304" pitchFamily="18" charset="0"/>
              </a:rPr>
              <a:t>Department of Education(Planning &amp; Development)</a:t>
            </a:r>
          </a:p>
          <a:p>
            <a:pPr marL="0" indent="0" algn="r">
              <a:buNone/>
            </a:pPr>
            <a:r>
              <a:rPr lang="en-US" b="1" dirty="0">
                <a:latin typeface="Times New Roman" panose="02020603050405020304" pitchFamily="18" charset="0"/>
                <a:cs typeface="Times New Roman" panose="02020603050405020304" pitchFamily="18" charset="0"/>
              </a:rPr>
              <a:t>Lahore College for Women University, Lahore.</a:t>
            </a:r>
          </a:p>
          <a:p>
            <a:pPr marL="0" indent="0" algn="r">
              <a:buNone/>
            </a:pPr>
            <a:r>
              <a:rPr lang="en-US" b="1" dirty="0">
                <a:latin typeface="Times New Roman" panose="02020603050405020304" pitchFamily="18" charset="0"/>
                <a:cs typeface="Times New Roman" panose="02020603050405020304" pitchFamily="18" charset="0"/>
              </a:rPr>
              <a:t>B.Ed(Hons) Secondary</a:t>
            </a:r>
          </a:p>
          <a:p>
            <a:pPr marL="0" indent="0" algn="r">
              <a:buNone/>
            </a:pPr>
            <a:r>
              <a:rPr lang="en-US" b="1" dirty="0">
                <a:latin typeface="Times New Roman" panose="02020603050405020304" pitchFamily="18" charset="0"/>
                <a:cs typeface="Times New Roman" panose="02020603050405020304" pitchFamily="18" charset="0"/>
              </a:rPr>
              <a:t>                                                                       Semester VI                                                                                  Session(2017-21)</a:t>
            </a:r>
          </a:p>
          <a:p>
            <a:pPr marL="0" indent="0" algn="r">
              <a:buNone/>
            </a:pPr>
            <a:r>
              <a:rPr lang="en-US" b="1" dirty="0">
                <a:latin typeface="Times New Roman" panose="02020603050405020304" pitchFamily="18" charset="0"/>
                <a:cs typeface="Times New Roman" panose="02020603050405020304" pitchFamily="18" charset="0"/>
              </a:rPr>
              <a:t>                                Spring 2020</a:t>
            </a:r>
          </a:p>
          <a:p>
            <a:pPr marL="0" indent="0" algn="r">
              <a:buNone/>
            </a:pPr>
            <a:endParaRPr lang="en-PK" dirty="0"/>
          </a:p>
          <a:p>
            <a:pPr marL="0" indent="0" algn="r">
              <a:buNone/>
            </a:pPr>
            <a:endParaRPr lang="en-US" b="1" dirty="0">
              <a:latin typeface="Times New Roman" panose="02020603050405020304" pitchFamily="18" charset="0"/>
              <a:cs typeface="Times New Roman" panose="02020603050405020304" pitchFamily="18" charset="0"/>
            </a:endParaRPr>
          </a:p>
          <a:p>
            <a:pPr marL="0" indent="0" algn="r">
              <a:buNone/>
            </a:pPr>
            <a:endParaRPr lang="en-US" b="1" dirty="0">
              <a:latin typeface="Times New Roman" panose="02020603050405020304" pitchFamily="18" charset="0"/>
              <a:cs typeface="Times New Roman" panose="02020603050405020304" pitchFamily="18" charset="0"/>
            </a:endParaRPr>
          </a:p>
          <a:p>
            <a:pPr marL="0" indent="0" algn="r">
              <a:buNone/>
            </a:pPr>
            <a:r>
              <a:rPr lang="en-US" b="1" dirty="0">
                <a:latin typeface="Times New Roman" panose="02020603050405020304" pitchFamily="18" charset="0"/>
                <a:cs typeface="Times New Roman" panose="02020603050405020304" pitchFamily="18" charset="0"/>
              </a:rPr>
              <a:t>                       </a:t>
            </a:r>
            <a:endParaRPr lang="en-PK" dirty="0"/>
          </a:p>
        </p:txBody>
      </p:sp>
    </p:spTree>
    <p:extLst>
      <p:ext uri="{BB962C8B-B14F-4D97-AF65-F5344CB8AC3E}">
        <p14:creationId xmlns:p14="http://schemas.microsoft.com/office/powerpoint/2010/main" val="1757961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4CDB1-D00A-48CE-82AD-00CD43BF0F6A}"/>
              </a:ext>
            </a:extLst>
          </p:cNvPr>
          <p:cNvSpPr>
            <a:spLocks noGrp="1"/>
          </p:cNvSpPr>
          <p:nvPr>
            <p:ph type="title"/>
          </p:nvPr>
        </p:nvSpPr>
        <p:spPr/>
        <p:txBody>
          <a:bodyPr/>
          <a:lstStyle/>
          <a:p>
            <a:r>
              <a:rPr lang="en-US" dirty="0"/>
              <a:t>Sources of literature </a:t>
            </a:r>
          </a:p>
        </p:txBody>
      </p:sp>
      <p:sp>
        <p:nvSpPr>
          <p:cNvPr id="3" name="Content Placeholder 2">
            <a:extLst>
              <a:ext uri="{FF2B5EF4-FFF2-40B4-BE49-F238E27FC236}">
                <a16:creationId xmlns:a16="http://schemas.microsoft.com/office/drawing/2014/main" id="{3F659FE9-095D-40C2-B211-95E5BBDAE3D8}"/>
              </a:ext>
            </a:extLst>
          </p:cNvPr>
          <p:cNvSpPr>
            <a:spLocks noGrp="1"/>
          </p:cNvSpPr>
          <p:nvPr>
            <p:ph idx="1"/>
          </p:nvPr>
        </p:nvSpPr>
        <p:spPr/>
        <p:txBody>
          <a:bodyPr/>
          <a:lstStyle/>
          <a:p>
            <a:r>
              <a:rPr lang="en-US" dirty="0"/>
              <a:t> </a:t>
            </a:r>
            <a:r>
              <a:rPr lang="en-US" b="1" dirty="0"/>
              <a:t>Primary sources  </a:t>
            </a:r>
            <a:r>
              <a:rPr lang="en-US" dirty="0"/>
              <a:t>are publications in which researchers report the results of their studies directly to the reader. Most primary sources in education are journals, such as the  Journal of Educational Research  or the  Journal of Research in Science Teaching . These journals are usually published monthly or quarterly, and the articles in them typically report on a particular research study. Most college libraries pay for subscriptions to online collections that provide registered students free access to a wide array of online databases, including electronic journals that allow users to download full text articles on demand. </a:t>
            </a:r>
          </a:p>
        </p:txBody>
      </p:sp>
    </p:spTree>
    <p:extLst>
      <p:ext uri="{BB962C8B-B14F-4D97-AF65-F5344CB8AC3E}">
        <p14:creationId xmlns:p14="http://schemas.microsoft.com/office/powerpoint/2010/main" val="2882875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3C76-0B24-476D-937F-9CDCA6D90EE0}"/>
              </a:ext>
            </a:extLst>
          </p:cNvPr>
          <p:cNvSpPr>
            <a:spLocks noGrp="1"/>
          </p:cNvSpPr>
          <p:nvPr>
            <p:ph type="title"/>
          </p:nvPr>
        </p:nvSpPr>
        <p:spPr/>
        <p:txBody>
          <a:bodyPr/>
          <a:lstStyle/>
          <a:p>
            <a:r>
              <a:rPr lang="en-US" dirty="0" err="1"/>
              <a:t>cont</a:t>
            </a:r>
            <a:endParaRPr lang="en-US" dirty="0"/>
          </a:p>
        </p:txBody>
      </p:sp>
      <p:sp>
        <p:nvSpPr>
          <p:cNvPr id="3" name="Content Placeholder 2">
            <a:extLst>
              <a:ext uri="{FF2B5EF4-FFF2-40B4-BE49-F238E27FC236}">
                <a16:creationId xmlns:a16="http://schemas.microsoft.com/office/drawing/2014/main" id="{2F16572D-6DD2-4B3B-BB77-0319AE32E3E7}"/>
              </a:ext>
            </a:extLst>
          </p:cNvPr>
          <p:cNvSpPr>
            <a:spLocks noGrp="1"/>
          </p:cNvSpPr>
          <p:nvPr>
            <p:ph idx="1"/>
          </p:nvPr>
        </p:nvSpPr>
        <p:spPr/>
        <p:txBody>
          <a:bodyPr/>
          <a:lstStyle/>
          <a:p>
            <a:r>
              <a:rPr lang="en-US" dirty="0"/>
              <a:t> </a:t>
            </a:r>
            <a:r>
              <a:rPr lang="en-US" b="1" dirty="0"/>
              <a:t>Secondary sources  </a:t>
            </a:r>
            <a:r>
              <a:rPr lang="en-US" dirty="0"/>
              <a:t>refer to publications in which authors describe the work of others. The most common secondary sources in education are textbooks.  A textbook in educational psychology, for example, may describe several studies as a way to illustrate various ideas and concepts in psychology. Other commonly used secondary sources include educational encyclopedias, research reviews (usually peer reviewed journals that publish literature reviews on specific topics), and yearbooks. </a:t>
            </a:r>
          </a:p>
        </p:txBody>
      </p:sp>
    </p:spTree>
    <p:extLst>
      <p:ext uri="{BB962C8B-B14F-4D97-AF65-F5344CB8AC3E}">
        <p14:creationId xmlns:p14="http://schemas.microsoft.com/office/powerpoint/2010/main" val="228585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0ADD05F-3D85-4235-8903-2B80252D60E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8467" y="623181"/>
            <a:ext cx="10007850" cy="5611637"/>
          </a:xfrm>
        </p:spPr>
      </p:pic>
      <p:sp>
        <p:nvSpPr>
          <p:cNvPr id="6" name="TextBox 5">
            <a:extLst>
              <a:ext uri="{FF2B5EF4-FFF2-40B4-BE49-F238E27FC236}">
                <a16:creationId xmlns:a16="http://schemas.microsoft.com/office/drawing/2014/main" id="{CAE8B4EA-36D4-46AD-90D0-BB5C6697D6A8}"/>
              </a:ext>
            </a:extLst>
          </p:cNvPr>
          <p:cNvSpPr txBox="1"/>
          <p:nvPr/>
        </p:nvSpPr>
        <p:spPr>
          <a:xfrm>
            <a:off x="1237957" y="956603"/>
            <a:ext cx="2602523" cy="369332"/>
          </a:xfrm>
          <a:prstGeom prst="rect">
            <a:avLst/>
          </a:prstGeom>
          <a:noFill/>
        </p:spPr>
        <p:txBody>
          <a:bodyPr wrap="square" rtlCol="0">
            <a:spAutoFit/>
          </a:bodyPr>
          <a:lstStyle/>
          <a:p>
            <a:r>
              <a:rPr lang="en-US" dirty="0"/>
              <a:t>Literature Review Process</a:t>
            </a:r>
          </a:p>
        </p:txBody>
      </p:sp>
    </p:spTree>
    <p:extLst>
      <p:ext uri="{BB962C8B-B14F-4D97-AF65-F5344CB8AC3E}">
        <p14:creationId xmlns:p14="http://schemas.microsoft.com/office/powerpoint/2010/main" val="2069607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B23A3-D8F8-431A-84A7-C18F7BA00645}"/>
              </a:ext>
            </a:extLst>
          </p:cNvPr>
          <p:cNvSpPr>
            <a:spLocks noGrp="1"/>
          </p:cNvSpPr>
          <p:nvPr>
            <p:ph type="title"/>
          </p:nvPr>
        </p:nvSpPr>
        <p:spPr/>
        <p:txBody>
          <a:bodyPr/>
          <a:lstStyle/>
          <a:p>
            <a:r>
              <a:rPr lang="en-US" dirty="0"/>
              <a:t>Steps </a:t>
            </a:r>
          </a:p>
        </p:txBody>
      </p:sp>
      <p:sp>
        <p:nvSpPr>
          <p:cNvPr id="3" name="Content Placeholder 2">
            <a:extLst>
              <a:ext uri="{FF2B5EF4-FFF2-40B4-BE49-F238E27FC236}">
                <a16:creationId xmlns:a16="http://schemas.microsoft.com/office/drawing/2014/main" id="{6EAF65DC-0D73-4967-BB64-CB1EE105A7FD}"/>
              </a:ext>
            </a:extLst>
          </p:cNvPr>
          <p:cNvSpPr>
            <a:spLocks noGrp="1"/>
          </p:cNvSpPr>
          <p:nvPr>
            <p:ph idx="1"/>
          </p:nvPr>
        </p:nvSpPr>
        <p:spPr/>
        <p:txBody>
          <a:bodyPr>
            <a:normAutofit lnSpcReduction="10000"/>
          </a:bodyPr>
          <a:lstStyle/>
          <a:p>
            <a:r>
              <a:rPr lang="en-US" dirty="0"/>
              <a:t>Define the research problem as precisely as possible.     </a:t>
            </a:r>
          </a:p>
          <a:p>
            <a:r>
              <a:rPr lang="en-US" dirty="0"/>
              <a:t>Look at relevant secondary sources (these can include research reviews).   </a:t>
            </a:r>
          </a:p>
          <a:p>
            <a:r>
              <a:rPr lang="en-US" dirty="0"/>
              <a:t> Select and peruse one or two appropriate general reference works. </a:t>
            </a:r>
          </a:p>
          <a:p>
            <a:r>
              <a:rPr lang="en-US" dirty="0"/>
              <a:t> Formulate search terms (key words or phrases) pertinent to the problem or question of interest.  </a:t>
            </a:r>
          </a:p>
          <a:p>
            <a:r>
              <a:rPr lang="en-US" dirty="0"/>
              <a:t>Search for relevant primary sources using appropriate general reference tools.     </a:t>
            </a:r>
          </a:p>
          <a:p>
            <a:r>
              <a:rPr lang="en-US" dirty="0"/>
              <a:t>Obtain and read relevant primary sources, and note and summarize key points in the sources. </a:t>
            </a:r>
          </a:p>
        </p:txBody>
      </p:sp>
    </p:spTree>
    <p:extLst>
      <p:ext uri="{BB962C8B-B14F-4D97-AF65-F5344CB8AC3E}">
        <p14:creationId xmlns:p14="http://schemas.microsoft.com/office/powerpoint/2010/main" val="1434449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E997A-B957-4986-9829-941CD6C89301}"/>
              </a:ext>
            </a:extLst>
          </p:cNvPr>
          <p:cNvSpPr>
            <a:spLocks noGrp="1"/>
          </p:cNvSpPr>
          <p:nvPr>
            <p:ph type="title"/>
          </p:nvPr>
        </p:nvSpPr>
        <p:spPr/>
        <p:txBody>
          <a:bodyPr/>
          <a:lstStyle/>
          <a:p>
            <a:r>
              <a:rPr lang="en-US" dirty="0"/>
              <a:t>Evaluating Your Sources</a:t>
            </a:r>
          </a:p>
        </p:txBody>
      </p:sp>
      <p:sp>
        <p:nvSpPr>
          <p:cNvPr id="3" name="Content Placeholder 2">
            <a:extLst>
              <a:ext uri="{FF2B5EF4-FFF2-40B4-BE49-F238E27FC236}">
                <a16:creationId xmlns:a16="http://schemas.microsoft.com/office/drawing/2014/main" id="{73D1F527-E11A-4D60-A553-D3835F82F705}"/>
              </a:ext>
            </a:extLst>
          </p:cNvPr>
          <p:cNvSpPr>
            <a:spLocks noGrp="1"/>
          </p:cNvSpPr>
          <p:nvPr>
            <p:ph idx="1"/>
          </p:nvPr>
        </p:nvSpPr>
        <p:spPr/>
        <p:txBody>
          <a:bodyPr>
            <a:normAutofit fontScale="85000" lnSpcReduction="20000"/>
          </a:bodyPr>
          <a:lstStyle/>
          <a:p>
            <a:pPr marL="0" indent="0">
              <a:buNone/>
            </a:pPr>
            <a:r>
              <a:rPr lang="en-US" dirty="0"/>
              <a:t>When you have retrieved a list of sources, you will need to evaluate them to determine not only if these sources are relevant, but whether they are reliable and legitimate. Good researchers must be able to distinguish between the quality and limitations of a source, so good research requires excellent judgment. </a:t>
            </a:r>
          </a:p>
          <a:p>
            <a:pPr marL="0" indent="0">
              <a:buNone/>
            </a:pPr>
            <a:r>
              <a:rPr lang="en-US" dirty="0"/>
              <a:t>Relevancy </a:t>
            </a:r>
          </a:p>
          <a:p>
            <a:pPr marL="0" indent="0">
              <a:buNone/>
            </a:pPr>
            <a:r>
              <a:rPr lang="en-US" dirty="0"/>
              <a:t> What was the purpose or problem statement of the study?   </a:t>
            </a:r>
          </a:p>
          <a:p>
            <a:pPr marL="0" indent="0">
              <a:buNone/>
            </a:pPr>
            <a:r>
              <a:rPr lang="en-US" dirty="0"/>
              <a:t> Obviously, the first thing to do is to determine if the source really applies to your research topic and qualifies to be included in a review of related literature. Does the title of the source reflect research related to your work? Is there a well-refined question or statement of purpose? The problem statement is often found in the abstract and will allow you to determine the relevance of the research to your own research.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099143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81FBF-1874-4D32-AA8C-7FE57CAC1DE3}"/>
              </a:ext>
            </a:extLst>
          </p:cNvPr>
          <p:cNvSpPr>
            <a:spLocks noGrp="1"/>
          </p:cNvSpPr>
          <p:nvPr>
            <p:ph type="title"/>
          </p:nvPr>
        </p:nvSpPr>
        <p:spPr/>
        <p:txBody>
          <a:bodyPr/>
          <a:lstStyle/>
          <a:p>
            <a:r>
              <a:rPr lang="en-US" dirty="0" err="1"/>
              <a:t>cont</a:t>
            </a:r>
            <a:endParaRPr lang="en-US" dirty="0"/>
          </a:p>
        </p:txBody>
      </p:sp>
      <p:sp>
        <p:nvSpPr>
          <p:cNvPr id="3" name="Content Placeholder 2">
            <a:extLst>
              <a:ext uri="{FF2B5EF4-FFF2-40B4-BE49-F238E27FC236}">
                <a16:creationId xmlns:a16="http://schemas.microsoft.com/office/drawing/2014/main" id="{095C1B97-CDFD-415F-8DBC-0D9EE22BDD6C}"/>
              </a:ext>
            </a:extLst>
          </p:cNvPr>
          <p:cNvSpPr>
            <a:spLocks noGrp="1"/>
          </p:cNvSpPr>
          <p:nvPr>
            <p:ph idx="1"/>
          </p:nvPr>
        </p:nvSpPr>
        <p:spPr/>
        <p:txBody>
          <a:bodyPr>
            <a:normAutofit fontScale="77500" lnSpcReduction="20000"/>
          </a:bodyPr>
          <a:lstStyle/>
          <a:p>
            <a:pPr marL="0" indent="0">
              <a:buNone/>
            </a:pPr>
            <a:r>
              <a:rPr lang="en-US" dirty="0"/>
              <a:t>Author </a:t>
            </a:r>
          </a:p>
          <a:p>
            <a:pPr marL="0" indent="0">
              <a:buNone/>
            </a:pPr>
            <a:r>
              <a:rPr lang="en-US" dirty="0"/>
              <a:t> Who was the author?   </a:t>
            </a:r>
          </a:p>
          <a:p>
            <a:pPr marL="0" indent="0">
              <a:buNone/>
            </a:pPr>
            <a:r>
              <a:rPr lang="en-US" dirty="0"/>
              <a:t> What are the qualifications, reputation, and status of the author? In most databases, the name of the author links to any other published works in the database. Is the subject matter a primary interest in the published works of the author? Is the author affiliated with any institution or organization? Most importantly, can you contact the author? Does the author have a personal website with vitae? </a:t>
            </a:r>
          </a:p>
          <a:p>
            <a:pPr marL="0" indent="0">
              <a:buNone/>
            </a:pPr>
            <a:r>
              <a:rPr lang="en-US" dirty="0"/>
              <a:t>Where was the source published?   </a:t>
            </a:r>
          </a:p>
          <a:p>
            <a:pPr marL="0" indent="0">
              <a:buNone/>
            </a:pPr>
            <a:r>
              <a:rPr lang="en-US" dirty="0"/>
              <a:t> Does the information come from a scholarly or peer reviewed journal, an education related magazine, or a popular magazine? Is the information personal opinion or the result of a research study? Clearly, sources of different types merit different weight in your review. For instance, did you find your source in a refereed or a nonrefereed journal? In a  refereed journal , articles are reviewed by a panel of experts in the field and are more scholarly and trustworthy than articles from nonrefereed or popular journals. </a:t>
            </a:r>
          </a:p>
        </p:txBody>
      </p:sp>
    </p:spTree>
    <p:extLst>
      <p:ext uri="{BB962C8B-B14F-4D97-AF65-F5344CB8AC3E}">
        <p14:creationId xmlns:p14="http://schemas.microsoft.com/office/powerpoint/2010/main" val="2808620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3558-3DB1-403F-93D5-B239791B90EC}"/>
              </a:ext>
            </a:extLst>
          </p:cNvPr>
          <p:cNvSpPr>
            <a:spLocks noGrp="1"/>
          </p:cNvSpPr>
          <p:nvPr>
            <p:ph type="title"/>
          </p:nvPr>
        </p:nvSpPr>
        <p:spPr/>
        <p:txBody>
          <a:bodyPr/>
          <a:lstStyle/>
          <a:p>
            <a:r>
              <a:rPr lang="en-US" dirty="0" err="1"/>
              <a:t>cont</a:t>
            </a:r>
            <a:endParaRPr lang="en-US" dirty="0"/>
          </a:p>
        </p:txBody>
      </p:sp>
      <p:sp>
        <p:nvSpPr>
          <p:cNvPr id="3" name="Content Placeholder 2">
            <a:extLst>
              <a:ext uri="{FF2B5EF4-FFF2-40B4-BE49-F238E27FC236}">
                <a16:creationId xmlns:a16="http://schemas.microsoft.com/office/drawing/2014/main" id="{28552785-67F5-4079-BC59-6D064BAAB46F}"/>
              </a:ext>
            </a:extLst>
          </p:cNvPr>
          <p:cNvSpPr>
            <a:spLocks noGrp="1"/>
          </p:cNvSpPr>
          <p:nvPr>
            <p:ph idx="1"/>
          </p:nvPr>
        </p:nvSpPr>
        <p:spPr/>
        <p:txBody>
          <a:bodyPr>
            <a:normAutofit fontScale="92500" lnSpcReduction="10000"/>
          </a:bodyPr>
          <a:lstStyle/>
          <a:p>
            <a:pPr marL="0" indent="0">
              <a:buNone/>
            </a:pPr>
            <a:endParaRPr lang="en-US" dirty="0"/>
          </a:p>
          <a:p>
            <a:pPr marL="0" indent="0">
              <a:buNone/>
            </a:pPr>
            <a:r>
              <a:rPr lang="en-US" dirty="0"/>
              <a:t> Methodology </a:t>
            </a:r>
          </a:p>
          <a:p>
            <a:pPr marL="0" indent="0">
              <a:buNone/>
            </a:pPr>
            <a:r>
              <a:rPr lang="en-US" dirty="0"/>
              <a:t> How was the study conducted?   </a:t>
            </a:r>
          </a:p>
          <a:p>
            <a:pPr marL="0" indent="0">
              <a:buNone/>
            </a:pPr>
            <a:r>
              <a:rPr lang="en-US" dirty="0"/>
              <a:t> It is important to verify that the information presented in a particular source is objective and impartial. What was the methodology used to investigate the problem or test the hypothesis? Was an appropriate method used? Can the research be replicated by others? Was the sample size suitable for the research? Does the source add to the information you have already gathered about your topic? Is the information presented in the source accurate? It is important to verify that the information presented </a:t>
            </a:r>
            <a:r>
              <a:rPr lang="en-US" dirty="0" err="1"/>
              <a:t>ina</a:t>
            </a:r>
            <a:r>
              <a:rPr lang="en-US" dirty="0"/>
              <a:t> particular source is objective and impartial.</a:t>
            </a:r>
          </a:p>
        </p:txBody>
      </p:sp>
    </p:spTree>
    <p:extLst>
      <p:ext uri="{BB962C8B-B14F-4D97-AF65-F5344CB8AC3E}">
        <p14:creationId xmlns:p14="http://schemas.microsoft.com/office/powerpoint/2010/main" val="3262862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5F0B0-8B5C-41FC-9FEF-401F20DA2BFA}"/>
              </a:ext>
            </a:extLst>
          </p:cNvPr>
          <p:cNvSpPr>
            <a:spLocks noGrp="1"/>
          </p:cNvSpPr>
          <p:nvPr>
            <p:ph type="title"/>
          </p:nvPr>
        </p:nvSpPr>
        <p:spPr/>
        <p:txBody>
          <a:bodyPr/>
          <a:lstStyle/>
          <a:p>
            <a:r>
              <a:rPr lang="en-US" dirty="0"/>
              <a:t>Guidelines for technical writing </a:t>
            </a:r>
          </a:p>
        </p:txBody>
      </p:sp>
      <p:sp>
        <p:nvSpPr>
          <p:cNvPr id="3" name="Content Placeholder 2">
            <a:extLst>
              <a:ext uri="{FF2B5EF4-FFF2-40B4-BE49-F238E27FC236}">
                <a16:creationId xmlns:a16="http://schemas.microsoft.com/office/drawing/2014/main" id="{35652F8E-1C90-4757-B644-33165B2AC508}"/>
              </a:ext>
            </a:extLst>
          </p:cNvPr>
          <p:cNvSpPr>
            <a:spLocks noGrp="1"/>
          </p:cNvSpPr>
          <p:nvPr>
            <p:ph idx="1"/>
          </p:nvPr>
        </p:nvSpPr>
        <p:spPr/>
        <p:txBody>
          <a:bodyPr>
            <a:normAutofit fontScale="47500" lnSpcReduction="20000"/>
          </a:bodyPr>
          <a:lstStyle/>
          <a:p>
            <a:pPr marL="0" indent="0">
              <a:buNone/>
            </a:pPr>
            <a:r>
              <a:rPr lang="en-US" dirty="0"/>
              <a:t> </a:t>
            </a:r>
          </a:p>
          <a:p>
            <a:pPr marL="0" indent="0">
              <a:buNone/>
            </a:pPr>
            <a:r>
              <a:rPr lang="en-US" dirty="0"/>
              <a:t> </a:t>
            </a:r>
            <a:r>
              <a:rPr lang="en-US" sz="3700" dirty="0"/>
              <a:t>Document facts and substantiate opinions.   </a:t>
            </a:r>
          </a:p>
          <a:p>
            <a:pPr marL="0" indent="0">
              <a:buNone/>
            </a:pPr>
            <a:r>
              <a:rPr lang="en-US" sz="3700" dirty="0"/>
              <a:t> Cite references to support your facts and opinions. Note that facts are usually based on empirical data, whereas opinions are not. In the hierarchy of persuasiveness, facts are more persuasive than opinions. Differentiate between facts and opinions in the review. </a:t>
            </a:r>
          </a:p>
          <a:p>
            <a:pPr marL="0" indent="0">
              <a:buNone/>
            </a:pPr>
            <a:r>
              <a:rPr lang="en-US" sz="3700" dirty="0"/>
              <a:t> Define terms clearly, and be consistent in your use of terms. </a:t>
            </a:r>
          </a:p>
          <a:p>
            <a:pPr marL="0" indent="0">
              <a:buNone/>
            </a:pPr>
            <a:r>
              <a:rPr lang="en-US" sz="3700" dirty="0"/>
              <a:t> Organize content logically. </a:t>
            </a:r>
          </a:p>
          <a:p>
            <a:pPr marL="0" indent="0">
              <a:buNone/>
            </a:pPr>
            <a:r>
              <a:rPr lang="en-US" sz="3700" dirty="0"/>
              <a:t> Direct your writing to a particular audience. </a:t>
            </a:r>
          </a:p>
          <a:p>
            <a:pPr marL="0" indent="0">
              <a:buNone/>
            </a:pPr>
            <a:r>
              <a:rPr lang="en-US" sz="3700" dirty="0"/>
              <a:t>  Usually the literature review is aimed at a relatively naïve reader, one who has some basic understanding of the topic but requires additional education to understand the topic or issue. Do not assume your audience knows as much as you do about the topic and literature! They don’t, so you have to write to educate them. </a:t>
            </a:r>
          </a:p>
          <a:p>
            <a:pPr marL="0" indent="0">
              <a:buNone/>
            </a:pPr>
            <a:r>
              <a:rPr lang="en-US" sz="3700" dirty="0"/>
              <a:t>  </a:t>
            </a:r>
          </a:p>
          <a:p>
            <a:pPr marL="0" indent="0">
              <a:buNone/>
            </a:pPr>
            <a:r>
              <a:rPr lang="en-US" sz="3700" dirty="0"/>
              <a:t> </a:t>
            </a:r>
          </a:p>
          <a:p>
            <a:pPr marL="0" indent="0">
              <a:buNone/>
            </a:pPr>
            <a:r>
              <a:rPr lang="en-US" sz="3700" dirty="0"/>
              <a:t> </a:t>
            </a:r>
          </a:p>
        </p:txBody>
      </p:sp>
    </p:spTree>
    <p:extLst>
      <p:ext uri="{BB962C8B-B14F-4D97-AF65-F5344CB8AC3E}">
        <p14:creationId xmlns:p14="http://schemas.microsoft.com/office/powerpoint/2010/main" val="3946353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DF1A5-0D8A-4302-8CA9-2253110C2A42}"/>
              </a:ext>
            </a:extLst>
          </p:cNvPr>
          <p:cNvSpPr>
            <a:spLocks noGrp="1"/>
          </p:cNvSpPr>
          <p:nvPr>
            <p:ph type="title"/>
          </p:nvPr>
        </p:nvSpPr>
        <p:spPr/>
        <p:txBody>
          <a:bodyPr/>
          <a:lstStyle/>
          <a:p>
            <a:r>
              <a:rPr lang="en-US" dirty="0" err="1"/>
              <a:t>cont</a:t>
            </a:r>
            <a:endParaRPr lang="en-US" dirty="0"/>
          </a:p>
        </p:txBody>
      </p:sp>
      <p:sp>
        <p:nvSpPr>
          <p:cNvPr id="3" name="Content Placeholder 2">
            <a:extLst>
              <a:ext uri="{FF2B5EF4-FFF2-40B4-BE49-F238E27FC236}">
                <a16:creationId xmlns:a16="http://schemas.microsoft.com/office/drawing/2014/main" id="{DF8FDE8A-BB00-4430-BBC3-855491778890}"/>
              </a:ext>
            </a:extLst>
          </p:cNvPr>
          <p:cNvSpPr>
            <a:spLocks noGrp="1"/>
          </p:cNvSpPr>
          <p:nvPr>
            <p:ph idx="1"/>
          </p:nvPr>
        </p:nvSpPr>
        <p:spPr/>
        <p:txBody>
          <a:bodyPr>
            <a:normAutofit fontScale="92500" lnSpcReduction="10000"/>
          </a:bodyPr>
          <a:lstStyle/>
          <a:p>
            <a:pPr marL="0" indent="0">
              <a:buNone/>
            </a:pPr>
            <a:r>
              <a:rPr lang="en-US" dirty="0"/>
              <a:t> Follow an accepted manual of style.   The manual indicates the style in which chapter headings are set up, how tables must be constructed, how footnotes and bibliographies must be prepared, and the like. Commonly used manuals and their current editions are  Publication Manual of the American Psychological Association , Sixth Edition, and  The Chicago Manual of Style , Sixteenth Edition. </a:t>
            </a:r>
          </a:p>
          <a:p>
            <a:pPr marL="0" indent="0">
              <a:buNone/>
            </a:pPr>
            <a:r>
              <a:rPr lang="en-US" dirty="0"/>
              <a:t> Evade affected verbiage and eschew obscuration of the obvious.   In other words, limit big words and avoid jargon.  </a:t>
            </a:r>
          </a:p>
          <a:p>
            <a:pPr marL="0" indent="0">
              <a:buNone/>
            </a:pPr>
            <a:r>
              <a:rPr lang="en-US" dirty="0"/>
              <a:t> Start each major section with a brief overview of the section.   The overview may begin like this: “In this section, three main issues are examined. The first is. . . .” </a:t>
            </a:r>
          </a:p>
          <a:p>
            <a:pPr marL="0" indent="0">
              <a:buNone/>
            </a:pPr>
            <a:r>
              <a:rPr lang="en-US" dirty="0"/>
              <a:t> End each major section with a summary of the main ideas. </a:t>
            </a:r>
          </a:p>
          <a:p>
            <a:endParaRPr lang="en-US" dirty="0"/>
          </a:p>
        </p:txBody>
      </p:sp>
    </p:spTree>
    <p:extLst>
      <p:ext uri="{BB962C8B-B14F-4D97-AF65-F5344CB8AC3E}">
        <p14:creationId xmlns:p14="http://schemas.microsoft.com/office/powerpoint/2010/main" val="76925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82B424-E0B0-443E-A4C2-0966C6A6650D}"/>
              </a:ext>
            </a:extLst>
          </p:cNvPr>
          <p:cNvSpPr>
            <a:spLocks noGrp="1"/>
          </p:cNvSpPr>
          <p:nvPr>
            <p:ph type="title"/>
          </p:nvPr>
        </p:nvSpPr>
        <p:spPr/>
        <p:txBody>
          <a:bodyPr/>
          <a:lstStyle/>
          <a:p>
            <a:r>
              <a:rPr lang="en-US" cap="none" dirty="0">
                <a:ln w="0"/>
                <a:effectLst>
                  <a:outerShdw blurRad="38100" dist="19050" dir="2700000" algn="tl" rotWithShape="0">
                    <a:schemeClr val="dk1">
                      <a:alpha val="40000"/>
                    </a:schemeClr>
                  </a:outerShdw>
                </a:effectLst>
                <a:latin typeface="Times New Roman" charset="0"/>
                <a:ea typeface="Times New Roman" charset="0"/>
                <a:cs typeface="Times New Roman" charset="0"/>
              </a:rPr>
              <a:t>Learning outcomes</a:t>
            </a:r>
            <a:endParaRPr lang="en-US" dirty="0"/>
          </a:p>
        </p:txBody>
      </p:sp>
      <p:sp>
        <p:nvSpPr>
          <p:cNvPr id="5" name="Content Placeholder 4">
            <a:extLst>
              <a:ext uri="{FF2B5EF4-FFF2-40B4-BE49-F238E27FC236}">
                <a16:creationId xmlns:a16="http://schemas.microsoft.com/office/drawing/2014/main" id="{E83843D0-28D9-44A7-811D-EC9433B563A1}"/>
              </a:ext>
            </a:extLst>
          </p:cNvPr>
          <p:cNvSpPr>
            <a:spLocks noGrp="1"/>
          </p:cNvSpPr>
          <p:nvPr>
            <p:ph idx="1"/>
          </p:nvPr>
        </p:nvSpPr>
        <p:spPr/>
        <p:txBody>
          <a:bodyPr/>
          <a:lstStyle/>
          <a:p>
            <a:pPr>
              <a:buFont typeface="Wingdings" charset="2"/>
              <a:buChar char="§"/>
            </a:pPr>
            <a:r>
              <a:rPr lang="en-US" sz="3200" b="1" cap="none" dirty="0">
                <a:latin typeface="Times New Roman" charset="0"/>
                <a:ea typeface="Times New Roman" charset="0"/>
                <a:cs typeface="Times New Roman" charset="0"/>
              </a:rPr>
              <a:t>After this chapter students will be able to:</a:t>
            </a:r>
            <a:endParaRPr lang="en-US" cap="none" dirty="0">
              <a:latin typeface="Times New Roman" charset="0"/>
              <a:ea typeface="Times New Roman" charset="0"/>
              <a:cs typeface="Times New Roman" charset="0"/>
            </a:endParaRPr>
          </a:p>
          <a:p>
            <a:pPr>
              <a:buFont typeface="Wingdings" charset="2"/>
              <a:buChar char="§"/>
            </a:pPr>
            <a:r>
              <a:rPr lang="en-US" cap="none" dirty="0">
                <a:latin typeface="Times New Roman" charset="0"/>
                <a:ea typeface="Times New Roman" charset="0"/>
                <a:cs typeface="Times New Roman" charset="0"/>
              </a:rPr>
              <a:t>Understand analyze, organize, and report a review of the literature.</a:t>
            </a:r>
          </a:p>
          <a:p>
            <a:pPr>
              <a:buFont typeface="Wingdings" charset="2"/>
              <a:buChar char="§"/>
            </a:pPr>
            <a:r>
              <a:rPr lang="en-US" cap="none" dirty="0">
                <a:latin typeface="Times New Roman" charset="0"/>
                <a:ea typeface="Times New Roman" charset="0"/>
                <a:cs typeface="Times New Roman" charset="0"/>
              </a:rPr>
              <a:t>Recognize the steps in conducing a literature review </a:t>
            </a:r>
          </a:p>
          <a:p>
            <a:pPr marL="0" indent="0">
              <a:buNone/>
            </a:pPr>
            <a:endParaRPr lang="en-US" dirty="0"/>
          </a:p>
        </p:txBody>
      </p:sp>
    </p:spTree>
    <p:extLst>
      <p:ext uri="{BB962C8B-B14F-4D97-AF65-F5344CB8AC3E}">
        <p14:creationId xmlns:p14="http://schemas.microsoft.com/office/powerpoint/2010/main" val="223112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B9EEA-7EF2-41BF-9455-241B58000139}"/>
              </a:ext>
            </a:extLst>
          </p:cNvPr>
          <p:cNvSpPr>
            <a:spLocks noGrp="1"/>
          </p:cNvSpPr>
          <p:nvPr>
            <p:ph type="title"/>
          </p:nvPr>
        </p:nvSpPr>
        <p:spPr/>
        <p:txBody>
          <a:bodyPr/>
          <a:lstStyle/>
          <a:p>
            <a:r>
              <a:rPr lang="en-US" b="1" dirty="0">
                <a:latin typeface="Times New Roman" charset="0"/>
                <a:ea typeface="Times New Roman" charset="0"/>
                <a:cs typeface="Times New Roman" charset="0"/>
              </a:rPr>
              <a:t> Unit.3</a:t>
            </a:r>
            <a:br>
              <a:rPr lang="en-US" b="1" dirty="0">
                <a:latin typeface="Times New Roman" charset="0"/>
                <a:ea typeface="Times New Roman" charset="0"/>
                <a:cs typeface="Times New Roman" charset="0"/>
              </a:rPr>
            </a:br>
            <a:r>
              <a:rPr lang="en-US" b="1" dirty="0">
                <a:latin typeface="Times New Roman" charset="0"/>
                <a:ea typeface="Times New Roman" charset="0"/>
                <a:cs typeface="Times New Roman" charset="0"/>
              </a:rPr>
              <a:t>Review of Related Literature: definition </a:t>
            </a:r>
            <a:endParaRPr lang="en-US" dirty="0"/>
          </a:p>
        </p:txBody>
      </p:sp>
      <p:sp>
        <p:nvSpPr>
          <p:cNvPr id="3" name="Content Placeholder 2">
            <a:extLst>
              <a:ext uri="{FF2B5EF4-FFF2-40B4-BE49-F238E27FC236}">
                <a16:creationId xmlns:a16="http://schemas.microsoft.com/office/drawing/2014/main" id="{0121D1BB-0ED4-4F1C-A67E-B029C19D7154}"/>
              </a:ext>
            </a:extLst>
          </p:cNvPr>
          <p:cNvSpPr>
            <a:spLocks noGrp="1"/>
          </p:cNvSpPr>
          <p:nvPr>
            <p:ph idx="1"/>
          </p:nvPr>
        </p:nvSpPr>
        <p:spPr/>
        <p:txBody>
          <a:bodyPr/>
          <a:lstStyle/>
          <a:p>
            <a:r>
              <a:rPr lang="en-US" dirty="0">
                <a:latin typeface="Times New Roman" charset="0"/>
                <a:ea typeface="Times New Roman" charset="0"/>
                <a:cs typeface="Times New Roman" charset="0"/>
              </a:rPr>
              <a:t>The  review of related literature  involves the systematic identification, location, and analysis of documents containing information related to the research problem. The term is also used to describe the written component of a research plan or report that discusses the reviewed documents. These documents can include articles, abstracts, reviews, monographs, dissertations, books, other research reports, and electronic media effort.</a:t>
            </a:r>
            <a:endParaRPr lang="en-US" dirty="0"/>
          </a:p>
        </p:txBody>
      </p:sp>
    </p:spTree>
    <p:extLst>
      <p:ext uri="{BB962C8B-B14F-4D97-AF65-F5344CB8AC3E}">
        <p14:creationId xmlns:p14="http://schemas.microsoft.com/office/powerpoint/2010/main" val="789549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7BEC-7E32-4581-BFCA-9BAE314BDA26}"/>
              </a:ext>
            </a:extLst>
          </p:cNvPr>
          <p:cNvSpPr>
            <a:spLocks noGrp="1"/>
          </p:cNvSpPr>
          <p:nvPr>
            <p:ph type="title"/>
          </p:nvPr>
        </p:nvSpPr>
        <p:spPr/>
        <p:txBody>
          <a:bodyPr/>
          <a:lstStyle/>
          <a:p>
            <a:r>
              <a:rPr lang="en-US" b="1" dirty="0">
                <a:latin typeface="Times New Roman" charset="0"/>
                <a:ea typeface="Times New Roman" charset="0"/>
                <a:cs typeface="Times New Roman" charset="0"/>
              </a:rPr>
              <a:t>Purpose of literature</a:t>
            </a:r>
            <a:br>
              <a:rPr lang="en-US" b="1" dirty="0">
                <a:latin typeface="Times New Roman" charset="0"/>
                <a:ea typeface="Times New Roman" charset="0"/>
                <a:cs typeface="Times New Roman" charset="0"/>
              </a:rPr>
            </a:br>
            <a:endParaRPr lang="en-US" dirty="0"/>
          </a:p>
        </p:txBody>
      </p:sp>
      <p:sp>
        <p:nvSpPr>
          <p:cNvPr id="3" name="Content Placeholder 2">
            <a:extLst>
              <a:ext uri="{FF2B5EF4-FFF2-40B4-BE49-F238E27FC236}">
                <a16:creationId xmlns:a16="http://schemas.microsoft.com/office/drawing/2014/main" id="{21A3D439-D9E5-42D0-9FFB-528C02B469B9}"/>
              </a:ext>
            </a:extLst>
          </p:cNvPr>
          <p:cNvSpPr>
            <a:spLocks noGrp="1"/>
          </p:cNvSpPr>
          <p:nvPr>
            <p:ph idx="1"/>
          </p:nvPr>
        </p:nvSpPr>
        <p:spPr/>
        <p:txBody>
          <a:bodyPr/>
          <a:lstStyle/>
          <a:p>
            <a:r>
              <a:rPr lang="en-US" dirty="0">
                <a:latin typeface="Times New Roman" charset="0"/>
                <a:ea typeface="Times New Roman" charset="0"/>
                <a:cs typeface="Times New Roman" charset="0"/>
              </a:rPr>
              <a:t>reviewing the literature is to determine what has already been done that relates to your topic. This knowledge not only prevents you from unintentionally duplicating another person’s research, but it also gives you the understanding and insight you need to place your topic within a logical framework. Previous studies can provide the rationale for your research hypothesis, and indications of what needs to be done can help you justify the significance of your study. Put simply, the review tells you what has been done and what needs to be done. </a:t>
            </a:r>
          </a:p>
          <a:p>
            <a:endParaRPr lang="en-US" dirty="0"/>
          </a:p>
        </p:txBody>
      </p:sp>
    </p:spTree>
    <p:extLst>
      <p:ext uri="{BB962C8B-B14F-4D97-AF65-F5344CB8AC3E}">
        <p14:creationId xmlns:p14="http://schemas.microsoft.com/office/powerpoint/2010/main" val="419336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5166-249B-4160-995D-8439E0A9BD15}"/>
              </a:ext>
            </a:extLst>
          </p:cNvPr>
          <p:cNvSpPr>
            <a:spLocks noGrp="1"/>
          </p:cNvSpPr>
          <p:nvPr>
            <p:ph type="title"/>
          </p:nvPr>
        </p:nvSpPr>
        <p:spPr/>
        <p:txBody>
          <a:bodyPr/>
          <a:lstStyle/>
          <a:p>
            <a:r>
              <a:rPr lang="en-US" dirty="0" err="1"/>
              <a:t>cont</a:t>
            </a:r>
            <a:endParaRPr lang="en-US" dirty="0"/>
          </a:p>
        </p:txBody>
      </p:sp>
      <p:sp>
        <p:nvSpPr>
          <p:cNvPr id="3" name="Content Placeholder 2">
            <a:extLst>
              <a:ext uri="{FF2B5EF4-FFF2-40B4-BE49-F238E27FC236}">
                <a16:creationId xmlns:a16="http://schemas.microsoft.com/office/drawing/2014/main" id="{8A853ED0-2DAC-4744-A6DB-EA1CA441D4F7}"/>
              </a:ext>
            </a:extLst>
          </p:cNvPr>
          <p:cNvSpPr>
            <a:spLocks noGrp="1"/>
          </p:cNvSpPr>
          <p:nvPr>
            <p:ph idx="1"/>
          </p:nvPr>
        </p:nvSpPr>
        <p:spPr/>
        <p:txBody>
          <a:bodyPr>
            <a:normAutofit fontScale="85000" lnSpcReduction="10000"/>
          </a:bodyPr>
          <a:lstStyle/>
          <a:p>
            <a:endParaRPr lang="en-US" dirty="0"/>
          </a:p>
          <a:p>
            <a:r>
              <a:rPr lang="en-US" dirty="0"/>
              <a:t> Another important purpose of reviewing the literature is to discover research strategies and specific data collection approaches that have or have not been productive in investigations of topics similar to yours. This information will help you avoid other researchers’ mistakes and profit from their experiences. It may suggest a For example, suppose your topic involved the comparative effects of a brand-new experimental method versus the traditional method on the achievement of eighth-grade science students. The review of literature may reveal 10 related studies that found no differences in achievement. Several of the studies, however, may suggest that the brand-new method is more effective for certain kinds of students than for others. Thus, you may reformulate your topic to involve the comparative effectiveness of the brand new method versus the traditional method on the achievement of a subgroup of eighth-grade science students: those with low aptitude. </a:t>
            </a:r>
          </a:p>
        </p:txBody>
      </p:sp>
    </p:spTree>
    <p:extLst>
      <p:ext uri="{BB962C8B-B14F-4D97-AF65-F5344CB8AC3E}">
        <p14:creationId xmlns:p14="http://schemas.microsoft.com/office/powerpoint/2010/main" val="831019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B5C32-CDDA-44A3-9E91-8FD633AC1419}"/>
              </a:ext>
            </a:extLst>
          </p:cNvPr>
          <p:cNvSpPr>
            <a:spLocks noGrp="1"/>
          </p:cNvSpPr>
          <p:nvPr>
            <p:ph type="title"/>
          </p:nvPr>
        </p:nvSpPr>
        <p:spPr/>
        <p:txBody>
          <a:bodyPr/>
          <a:lstStyle/>
          <a:p>
            <a:r>
              <a:rPr lang="en-US" dirty="0" err="1"/>
              <a:t>cont</a:t>
            </a:r>
            <a:endParaRPr lang="en-US" dirty="0"/>
          </a:p>
        </p:txBody>
      </p:sp>
      <p:sp>
        <p:nvSpPr>
          <p:cNvPr id="3" name="Content Placeholder 2">
            <a:extLst>
              <a:ext uri="{FF2B5EF4-FFF2-40B4-BE49-F238E27FC236}">
                <a16:creationId xmlns:a16="http://schemas.microsoft.com/office/drawing/2014/main" id="{B481BB06-754E-4350-9260-1898B2E828D6}"/>
              </a:ext>
            </a:extLst>
          </p:cNvPr>
          <p:cNvSpPr>
            <a:spLocks noGrp="1"/>
          </p:cNvSpPr>
          <p:nvPr>
            <p:ph idx="1"/>
          </p:nvPr>
        </p:nvSpPr>
        <p:spPr/>
        <p:txBody>
          <a:bodyPr/>
          <a:lstStyle/>
          <a:p>
            <a:pPr marL="0" indent="0">
              <a:buNone/>
            </a:pPr>
            <a:r>
              <a:rPr lang="en-US" dirty="0"/>
              <a:t> Being familiar with previous research also facilitates interpretation of your study results. The results can be discussed in terms of whether and how they agree with previous findings. If the results contradict previous findings, you can describe differences between your study and the others, providing a rationale for the discrepancy. If your results are consistent with other findings, your report should include suggestions for the next step; if they are not consistent, your report should include suggestions for studies that may resolve the conflict. </a:t>
            </a:r>
          </a:p>
          <a:p>
            <a:pPr marL="0" indent="0">
              <a:buNone/>
            </a:pPr>
            <a:r>
              <a:rPr lang="en-US" dirty="0"/>
              <a:t> </a:t>
            </a:r>
          </a:p>
        </p:txBody>
      </p:sp>
    </p:spTree>
    <p:extLst>
      <p:ext uri="{BB962C8B-B14F-4D97-AF65-F5344CB8AC3E}">
        <p14:creationId xmlns:p14="http://schemas.microsoft.com/office/powerpoint/2010/main" val="2725349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92139-2099-45A4-9FFD-CF37CFBAA860}"/>
              </a:ext>
            </a:extLst>
          </p:cNvPr>
          <p:cNvSpPr>
            <a:spLocks noGrp="1"/>
          </p:cNvSpPr>
          <p:nvPr>
            <p:ph type="title"/>
          </p:nvPr>
        </p:nvSpPr>
        <p:spPr/>
        <p:txBody>
          <a:bodyPr/>
          <a:lstStyle/>
          <a:p>
            <a:r>
              <a:rPr lang="en-US" dirty="0" err="1"/>
              <a:t>cont</a:t>
            </a:r>
            <a:endParaRPr lang="en-US" dirty="0"/>
          </a:p>
        </p:txBody>
      </p:sp>
      <p:sp>
        <p:nvSpPr>
          <p:cNvPr id="3" name="Content Placeholder 2">
            <a:extLst>
              <a:ext uri="{FF2B5EF4-FFF2-40B4-BE49-F238E27FC236}">
                <a16:creationId xmlns:a16="http://schemas.microsoft.com/office/drawing/2014/main" id="{7C3B61FA-449B-4D14-8B67-3AEF421C38D4}"/>
              </a:ext>
            </a:extLst>
          </p:cNvPr>
          <p:cNvSpPr>
            <a:spLocks noGrp="1"/>
          </p:cNvSpPr>
          <p:nvPr>
            <p:ph idx="1"/>
          </p:nvPr>
        </p:nvSpPr>
        <p:spPr/>
        <p:txBody>
          <a:bodyPr/>
          <a:lstStyle/>
          <a:p>
            <a:r>
              <a:rPr lang="en-US" dirty="0"/>
              <a:t> Beginning researchers often have difficulty determining how broad and comprehensive their literature reviews should be. At times, all the literature will seem directly related to the topic, so it may be difficult to determine when to stop. Determining if an article is truly relevant to the topic is complicated and requires time. Unfortunately, there is no simple formula to solve the problem. You must decide using your own judgment and the advice of your teachers or advisors. </a:t>
            </a:r>
          </a:p>
          <a:p>
            <a:r>
              <a:rPr lang="en-US" dirty="0"/>
              <a:t> identifying possible gaps </a:t>
            </a:r>
          </a:p>
        </p:txBody>
      </p:sp>
    </p:spTree>
    <p:extLst>
      <p:ext uri="{BB962C8B-B14F-4D97-AF65-F5344CB8AC3E}">
        <p14:creationId xmlns:p14="http://schemas.microsoft.com/office/powerpoint/2010/main" val="330848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6CB87-8238-4CF0-BED3-453748BDEE4F}"/>
              </a:ext>
            </a:extLst>
          </p:cNvPr>
          <p:cNvSpPr>
            <a:spLocks noGrp="1"/>
          </p:cNvSpPr>
          <p:nvPr>
            <p:ph type="title"/>
          </p:nvPr>
        </p:nvSpPr>
        <p:spPr>
          <a:xfrm>
            <a:off x="838200" y="365125"/>
            <a:ext cx="10515600" cy="1460500"/>
          </a:xfrm>
        </p:spPr>
        <p:txBody>
          <a:bodyPr>
            <a:normAutofit fontScale="90000"/>
          </a:bodyPr>
          <a:lstStyle/>
          <a:p>
            <a:br>
              <a:rPr lang="en-US" dirty="0"/>
            </a:br>
            <a:r>
              <a:rPr lang="en-US" dirty="0"/>
              <a:t> The following are general guidelines to select literature </a:t>
            </a:r>
          </a:p>
        </p:txBody>
      </p:sp>
      <p:sp>
        <p:nvSpPr>
          <p:cNvPr id="3" name="Content Placeholder 2">
            <a:extLst>
              <a:ext uri="{FF2B5EF4-FFF2-40B4-BE49-F238E27FC236}">
                <a16:creationId xmlns:a16="http://schemas.microsoft.com/office/drawing/2014/main" id="{9D777BB7-89EE-4700-A6A4-9C778E47F9B4}"/>
              </a:ext>
            </a:extLst>
          </p:cNvPr>
          <p:cNvSpPr>
            <a:spLocks noGrp="1"/>
          </p:cNvSpPr>
          <p:nvPr>
            <p:ph idx="1"/>
          </p:nvPr>
        </p:nvSpPr>
        <p:spPr/>
        <p:txBody>
          <a:bodyPr>
            <a:normAutofit fontScale="92500" lnSpcReduction="20000"/>
          </a:bodyPr>
          <a:lstStyle/>
          <a:p>
            <a:r>
              <a:rPr lang="en-US" dirty="0"/>
              <a:t> Avoid the temptation to include everything you find in your literature review.    Bigger does not mean better. A smaller, well-organized review is definitely preferred to a review containing many studies that are only tangentially related to the problem.  </a:t>
            </a:r>
          </a:p>
          <a:p>
            <a:r>
              <a:rPr lang="en-US" dirty="0"/>
              <a:t> When investigating a heavily researched area, review only those works that are directly related to your specific problem. You will find plenty of references and should not have to rely on less relevant studies. For example, the role of feedback for verbal and nonverbal learning has been extensively studied in both nonhuman animals and human beings for a variety of different learning tasks. Focus on those using similar subjects or similar variables— for example, if you were concerned with the relation between frequency of feedback and chemistry achievement, you would probably not have to review feedback studies related to non-human animal learning. </a:t>
            </a:r>
          </a:p>
        </p:txBody>
      </p:sp>
    </p:spTree>
    <p:extLst>
      <p:ext uri="{BB962C8B-B14F-4D97-AF65-F5344CB8AC3E}">
        <p14:creationId xmlns:p14="http://schemas.microsoft.com/office/powerpoint/2010/main" val="1606461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462E-D020-4011-B630-58F0FA9BF610}"/>
              </a:ext>
            </a:extLst>
          </p:cNvPr>
          <p:cNvSpPr>
            <a:spLocks noGrp="1"/>
          </p:cNvSpPr>
          <p:nvPr>
            <p:ph type="title"/>
          </p:nvPr>
        </p:nvSpPr>
        <p:spPr/>
        <p:txBody>
          <a:bodyPr/>
          <a:lstStyle/>
          <a:p>
            <a:r>
              <a:rPr lang="en-US" dirty="0" err="1"/>
              <a:t>cont</a:t>
            </a:r>
            <a:endParaRPr lang="en-US" dirty="0"/>
          </a:p>
        </p:txBody>
      </p:sp>
      <p:sp>
        <p:nvSpPr>
          <p:cNvPr id="3" name="Content Placeholder 2">
            <a:extLst>
              <a:ext uri="{FF2B5EF4-FFF2-40B4-BE49-F238E27FC236}">
                <a16:creationId xmlns:a16="http://schemas.microsoft.com/office/drawing/2014/main" id="{83AB9022-2029-4B6B-8977-1B597662548D}"/>
              </a:ext>
            </a:extLst>
          </p:cNvPr>
          <p:cNvSpPr>
            <a:spLocks noGrp="1"/>
          </p:cNvSpPr>
          <p:nvPr>
            <p:ph idx="1"/>
          </p:nvPr>
        </p:nvSpPr>
        <p:spPr/>
        <p:txBody>
          <a:bodyPr/>
          <a:lstStyle/>
          <a:p>
            <a:r>
              <a:rPr lang="en-US" dirty="0"/>
              <a:t>When investigating a new or little-researched problem area, review any study related in some meaningful way to your problem. Gather enough information to develop a logical framework for the study and a sound rationale for the research hypothesis. For example, suppose you wanted to study the effects of an exam for non-English speaking </a:t>
            </a:r>
            <a:r>
              <a:rPr lang="en-US" dirty="0" err="1"/>
              <a:t>studentson</a:t>
            </a:r>
            <a:r>
              <a:rPr lang="en-US" dirty="0"/>
              <a:t> GPA. The students must pass the exam to graduate. Your literature review would probably include any studies that involved English as a second language (ESL) classes and the effects of culture-specific grading practices as well as studies that identified strategies to improve the learning of ESL students.</a:t>
            </a:r>
          </a:p>
        </p:txBody>
      </p:sp>
    </p:spTree>
    <p:extLst>
      <p:ext uri="{BB962C8B-B14F-4D97-AF65-F5344CB8AC3E}">
        <p14:creationId xmlns:p14="http://schemas.microsoft.com/office/powerpoint/2010/main" val="2949619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2689</TotalTime>
  <Words>1903</Words>
  <Application>Microsoft Office PowerPoint</Application>
  <PresentationFormat>Widescreen</PresentationFormat>
  <Paragraphs>80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RESEARCH METHODS IN Education  Course Code: Maj/B.Eds-312 </vt:lpstr>
      <vt:lpstr>Learning outcomes</vt:lpstr>
      <vt:lpstr> Unit.3 Review of Related Literature: definition </vt:lpstr>
      <vt:lpstr>Purpose of literature </vt:lpstr>
      <vt:lpstr>cont</vt:lpstr>
      <vt:lpstr>cont</vt:lpstr>
      <vt:lpstr>cont</vt:lpstr>
      <vt:lpstr>  The following are general guidelines to select literature </vt:lpstr>
      <vt:lpstr>cont</vt:lpstr>
      <vt:lpstr>Sources of literature </vt:lpstr>
      <vt:lpstr>cont</vt:lpstr>
      <vt:lpstr>PowerPoint Presentation</vt:lpstr>
      <vt:lpstr>Steps </vt:lpstr>
      <vt:lpstr>Evaluating Your Sources</vt:lpstr>
      <vt:lpstr>cont</vt:lpstr>
      <vt:lpstr>cont</vt:lpstr>
      <vt:lpstr>Guidelines for technical writing </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outcomes</dc:title>
  <dc:creator>Dr Ghazala</dc:creator>
  <cp:lastModifiedBy>ghazala noureen</cp:lastModifiedBy>
  <cp:revision>15</cp:revision>
  <dcterms:created xsi:type="dcterms:W3CDTF">2020-04-13T12:25:52Z</dcterms:created>
  <dcterms:modified xsi:type="dcterms:W3CDTF">2020-05-15T08:09:42Z</dcterms:modified>
</cp:coreProperties>
</file>