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6" r:id="rId9"/>
    <p:sldId id="267" r:id="rId10"/>
    <p:sldId id="268" r:id="rId11"/>
    <p:sldId id="271" r:id="rId12"/>
    <p:sldId id="272"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BAA77-BF46-4A4E-85A7-78C9B2CBBC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46533E-F8C0-4F8E-A0BB-A028884C2F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0878F4-5E37-4049-8E37-75EAFCEA91B5}"/>
              </a:ext>
            </a:extLst>
          </p:cNvPr>
          <p:cNvSpPr>
            <a:spLocks noGrp="1"/>
          </p:cNvSpPr>
          <p:nvPr>
            <p:ph type="dt" sz="half" idx="10"/>
          </p:nvPr>
        </p:nvSpPr>
        <p:spPr/>
        <p:txBody>
          <a:bodyPr/>
          <a:lstStyle/>
          <a:p>
            <a:fld id="{9A2E7385-323C-49A9-B81B-65F3DCF073FB}" type="datetimeFigureOut">
              <a:rPr lang="en-US" smtClean="0"/>
              <a:t>5/21/2020</a:t>
            </a:fld>
            <a:endParaRPr lang="en-US"/>
          </a:p>
        </p:txBody>
      </p:sp>
      <p:sp>
        <p:nvSpPr>
          <p:cNvPr id="5" name="Footer Placeholder 4">
            <a:extLst>
              <a:ext uri="{FF2B5EF4-FFF2-40B4-BE49-F238E27FC236}">
                <a16:creationId xmlns:a16="http://schemas.microsoft.com/office/drawing/2014/main" id="{82E41C06-DB6C-43AD-989C-894A3D6DF0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D25A8B-7D29-4025-9777-E1D347EA2E4B}"/>
              </a:ext>
            </a:extLst>
          </p:cNvPr>
          <p:cNvSpPr>
            <a:spLocks noGrp="1"/>
          </p:cNvSpPr>
          <p:nvPr>
            <p:ph type="sldNum" sz="quarter" idx="12"/>
          </p:nvPr>
        </p:nvSpPr>
        <p:spPr/>
        <p:txBody>
          <a:bodyPr/>
          <a:lstStyle/>
          <a:p>
            <a:fld id="{9270CBCF-D116-4EAC-B061-053D8F4180DB}" type="slidenum">
              <a:rPr lang="en-US" smtClean="0"/>
              <a:t>‹#›</a:t>
            </a:fld>
            <a:endParaRPr lang="en-US"/>
          </a:p>
        </p:txBody>
      </p:sp>
    </p:spTree>
    <p:extLst>
      <p:ext uri="{BB962C8B-B14F-4D97-AF65-F5344CB8AC3E}">
        <p14:creationId xmlns:p14="http://schemas.microsoft.com/office/powerpoint/2010/main" val="3948519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F5E76-3C48-4DE7-9007-637127C099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037CD4-AD30-4FD7-A1B7-0A28A8546D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86469D-FB0A-4DF6-9463-79A51605842E}"/>
              </a:ext>
            </a:extLst>
          </p:cNvPr>
          <p:cNvSpPr>
            <a:spLocks noGrp="1"/>
          </p:cNvSpPr>
          <p:nvPr>
            <p:ph type="dt" sz="half" idx="10"/>
          </p:nvPr>
        </p:nvSpPr>
        <p:spPr/>
        <p:txBody>
          <a:bodyPr/>
          <a:lstStyle/>
          <a:p>
            <a:fld id="{9A2E7385-323C-49A9-B81B-65F3DCF073FB}" type="datetimeFigureOut">
              <a:rPr lang="en-US" smtClean="0"/>
              <a:t>5/21/2020</a:t>
            </a:fld>
            <a:endParaRPr lang="en-US"/>
          </a:p>
        </p:txBody>
      </p:sp>
      <p:sp>
        <p:nvSpPr>
          <p:cNvPr id="5" name="Footer Placeholder 4">
            <a:extLst>
              <a:ext uri="{FF2B5EF4-FFF2-40B4-BE49-F238E27FC236}">
                <a16:creationId xmlns:a16="http://schemas.microsoft.com/office/drawing/2014/main" id="{64F38CF8-695C-4FC0-85B3-FAB9162DE6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17EEFB-87EA-416D-96D1-BC22E89F3E79}"/>
              </a:ext>
            </a:extLst>
          </p:cNvPr>
          <p:cNvSpPr>
            <a:spLocks noGrp="1"/>
          </p:cNvSpPr>
          <p:nvPr>
            <p:ph type="sldNum" sz="quarter" idx="12"/>
          </p:nvPr>
        </p:nvSpPr>
        <p:spPr/>
        <p:txBody>
          <a:bodyPr/>
          <a:lstStyle/>
          <a:p>
            <a:fld id="{9270CBCF-D116-4EAC-B061-053D8F4180DB}" type="slidenum">
              <a:rPr lang="en-US" smtClean="0"/>
              <a:t>‹#›</a:t>
            </a:fld>
            <a:endParaRPr lang="en-US"/>
          </a:p>
        </p:txBody>
      </p:sp>
    </p:spTree>
    <p:extLst>
      <p:ext uri="{BB962C8B-B14F-4D97-AF65-F5344CB8AC3E}">
        <p14:creationId xmlns:p14="http://schemas.microsoft.com/office/powerpoint/2010/main" val="193584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63EFCF-88E7-493E-8733-E404B03E71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50D22D0-0FEA-42D2-9921-E95511B961B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91335-3CC5-4694-B726-2BC543397831}"/>
              </a:ext>
            </a:extLst>
          </p:cNvPr>
          <p:cNvSpPr>
            <a:spLocks noGrp="1"/>
          </p:cNvSpPr>
          <p:nvPr>
            <p:ph type="dt" sz="half" idx="10"/>
          </p:nvPr>
        </p:nvSpPr>
        <p:spPr/>
        <p:txBody>
          <a:bodyPr/>
          <a:lstStyle/>
          <a:p>
            <a:fld id="{9A2E7385-323C-49A9-B81B-65F3DCF073FB}" type="datetimeFigureOut">
              <a:rPr lang="en-US" smtClean="0"/>
              <a:t>5/21/2020</a:t>
            </a:fld>
            <a:endParaRPr lang="en-US"/>
          </a:p>
        </p:txBody>
      </p:sp>
      <p:sp>
        <p:nvSpPr>
          <p:cNvPr id="5" name="Footer Placeholder 4">
            <a:extLst>
              <a:ext uri="{FF2B5EF4-FFF2-40B4-BE49-F238E27FC236}">
                <a16:creationId xmlns:a16="http://schemas.microsoft.com/office/drawing/2014/main" id="{74B199CF-479B-4FD0-A577-E7B5E87622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947F2B-51E5-48F5-B9B5-003DD32BCC34}"/>
              </a:ext>
            </a:extLst>
          </p:cNvPr>
          <p:cNvSpPr>
            <a:spLocks noGrp="1"/>
          </p:cNvSpPr>
          <p:nvPr>
            <p:ph type="sldNum" sz="quarter" idx="12"/>
          </p:nvPr>
        </p:nvSpPr>
        <p:spPr/>
        <p:txBody>
          <a:bodyPr/>
          <a:lstStyle/>
          <a:p>
            <a:fld id="{9270CBCF-D116-4EAC-B061-053D8F4180DB}" type="slidenum">
              <a:rPr lang="en-US" smtClean="0"/>
              <a:t>‹#›</a:t>
            </a:fld>
            <a:endParaRPr lang="en-US"/>
          </a:p>
        </p:txBody>
      </p:sp>
    </p:spTree>
    <p:extLst>
      <p:ext uri="{BB962C8B-B14F-4D97-AF65-F5344CB8AC3E}">
        <p14:creationId xmlns:p14="http://schemas.microsoft.com/office/powerpoint/2010/main" val="4166540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5F9DA-D74F-4761-AFCA-3F89E76E5D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54C5DB-9CF2-4D0A-BE33-035723E74E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1EF85D-8DF1-4754-86FA-217A58C9D00D}"/>
              </a:ext>
            </a:extLst>
          </p:cNvPr>
          <p:cNvSpPr>
            <a:spLocks noGrp="1"/>
          </p:cNvSpPr>
          <p:nvPr>
            <p:ph type="dt" sz="half" idx="10"/>
          </p:nvPr>
        </p:nvSpPr>
        <p:spPr/>
        <p:txBody>
          <a:bodyPr/>
          <a:lstStyle/>
          <a:p>
            <a:fld id="{9A2E7385-323C-49A9-B81B-65F3DCF073FB}" type="datetimeFigureOut">
              <a:rPr lang="en-US" smtClean="0"/>
              <a:t>5/21/2020</a:t>
            </a:fld>
            <a:endParaRPr lang="en-US"/>
          </a:p>
        </p:txBody>
      </p:sp>
      <p:sp>
        <p:nvSpPr>
          <p:cNvPr id="5" name="Footer Placeholder 4">
            <a:extLst>
              <a:ext uri="{FF2B5EF4-FFF2-40B4-BE49-F238E27FC236}">
                <a16:creationId xmlns:a16="http://schemas.microsoft.com/office/drawing/2014/main" id="{CAF819BE-3D84-4E29-A467-4B5EFE6928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297D5B-5BCC-4F05-9E01-7B7D89435190}"/>
              </a:ext>
            </a:extLst>
          </p:cNvPr>
          <p:cNvSpPr>
            <a:spLocks noGrp="1"/>
          </p:cNvSpPr>
          <p:nvPr>
            <p:ph type="sldNum" sz="quarter" idx="12"/>
          </p:nvPr>
        </p:nvSpPr>
        <p:spPr/>
        <p:txBody>
          <a:bodyPr/>
          <a:lstStyle/>
          <a:p>
            <a:fld id="{9270CBCF-D116-4EAC-B061-053D8F4180DB}" type="slidenum">
              <a:rPr lang="en-US" smtClean="0"/>
              <a:t>‹#›</a:t>
            </a:fld>
            <a:endParaRPr lang="en-US"/>
          </a:p>
        </p:txBody>
      </p:sp>
    </p:spTree>
    <p:extLst>
      <p:ext uri="{BB962C8B-B14F-4D97-AF65-F5344CB8AC3E}">
        <p14:creationId xmlns:p14="http://schemas.microsoft.com/office/powerpoint/2010/main" val="3599638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60776-500B-4FBD-B544-2E67FB8F36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2712F8-2636-460E-B920-5210813597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C24D7D-409A-4EFB-900D-59BEDBA0C96D}"/>
              </a:ext>
            </a:extLst>
          </p:cNvPr>
          <p:cNvSpPr>
            <a:spLocks noGrp="1"/>
          </p:cNvSpPr>
          <p:nvPr>
            <p:ph type="dt" sz="half" idx="10"/>
          </p:nvPr>
        </p:nvSpPr>
        <p:spPr/>
        <p:txBody>
          <a:bodyPr/>
          <a:lstStyle/>
          <a:p>
            <a:fld id="{9A2E7385-323C-49A9-B81B-65F3DCF073FB}" type="datetimeFigureOut">
              <a:rPr lang="en-US" smtClean="0"/>
              <a:t>5/21/2020</a:t>
            </a:fld>
            <a:endParaRPr lang="en-US"/>
          </a:p>
        </p:txBody>
      </p:sp>
      <p:sp>
        <p:nvSpPr>
          <p:cNvPr id="5" name="Footer Placeholder 4">
            <a:extLst>
              <a:ext uri="{FF2B5EF4-FFF2-40B4-BE49-F238E27FC236}">
                <a16:creationId xmlns:a16="http://schemas.microsoft.com/office/drawing/2014/main" id="{6E4064C0-339A-4DCC-80A1-222F5A2A2A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F4C6BE-37A7-4AC8-9A9D-D24F6567AEB1}"/>
              </a:ext>
            </a:extLst>
          </p:cNvPr>
          <p:cNvSpPr>
            <a:spLocks noGrp="1"/>
          </p:cNvSpPr>
          <p:nvPr>
            <p:ph type="sldNum" sz="quarter" idx="12"/>
          </p:nvPr>
        </p:nvSpPr>
        <p:spPr/>
        <p:txBody>
          <a:bodyPr/>
          <a:lstStyle/>
          <a:p>
            <a:fld id="{9270CBCF-D116-4EAC-B061-053D8F4180DB}" type="slidenum">
              <a:rPr lang="en-US" smtClean="0"/>
              <a:t>‹#›</a:t>
            </a:fld>
            <a:endParaRPr lang="en-US"/>
          </a:p>
        </p:txBody>
      </p:sp>
    </p:spTree>
    <p:extLst>
      <p:ext uri="{BB962C8B-B14F-4D97-AF65-F5344CB8AC3E}">
        <p14:creationId xmlns:p14="http://schemas.microsoft.com/office/powerpoint/2010/main" val="3796408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5AFC3-B5E0-4D90-B394-9AD3784127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5AE5C0-9BD5-49EE-B7BF-39A5505CB9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514D1C-9509-42FF-8B82-FADEDA0696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240A71-8674-4DE4-A386-DE1A4E498CE6}"/>
              </a:ext>
            </a:extLst>
          </p:cNvPr>
          <p:cNvSpPr>
            <a:spLocks noGrp="1"/>
          </p:cNvSpPr>
          <p:nvPr>
            <p:ph type="dt" sz="half" idx="10"/>
          </p:nvPr>
        </p:nvSpPr>
        <p:spPr/>
        <p:txBody>
          <a:bodyPr/>
          <a:lstStyle/>
          <a:p>
            <a:fld id="{9A2E7385-323C-49A9-B81B-65F3DCF073FB}" type="datetimeFigureOut">
              <a:rPr lang="en-US" smtClean="0"/>
              <a:t>5/21/2020</a:t>
            </a:fld>
            <a:endParaRPr lang="en-US"/>
          </a:p>
        </p:txBody>
      </p:sp>
      <p:sp>
        <p:nvSpPr>
          <p:cNvPr id="6" name="Footer Placeholder 5">
            <a:extLst>
              <a:ext uri="{FF2B5EF4-FFF2-40B4-BE49-F238E27FC236}">
                <a16:creationId xmlns:a16="http://schemas.microsoft.com/office/drawing/2014/main" id="{37D02ACA-CC2F-4952-BA12-195FD08C3C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62740E-38EC-4408-AADA-C68A054D0C50}"/>
              </a:ext>
            </a:extLst>
          </p:cNvPr>
          <p:cNvSpPr>
            <a:spLocks noGrp="1"/>
          </p:cNvSpPr>
          <p:nvPr>
            <p:ph type="sldNum" sz="quarter" idx="12"/>
          </p:nvPr>
        </p:nvSpPr>
        <p:spPr/>
        <p:txBody>
          <a:bodyPr/>
          <a:lstStyle/>
          <a:p>
            <a:fld id="{9270CBCF-D116-4EAC-B061-053D8F4180DB}" type="slidenum">
              <a:rPr lang="en-US" smtClean="0"/>
              <a:t>‹#›</a:t>
            </a:fld>
            <a:endParaRPr lang="en-US"/>
          </a:p>
        </p:txBody>
      </p:sp>
    </p:spTree>
    <p:extLst>
      <p:ext uri="{BB962C8B-B14F-4D97-AF65-F5344CB8AC3E}">
        <p14:creationId xmlns:p14="http://schemas.microsoft.com/office/powerpoint/2010/main" val="29716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FF01F-B247-4A4A-BE66-2D0DB0CDF44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543936-B661-4019-9295-7614EDFA04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8EFCC0-7405-4FEA-9B03-061145BE73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597E6B-C544-4AD4-AD2B-EDB6D01AE2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9C46864-FFD0-4949-B818-1A3019C527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F9693-654F-41CA-9A39-1B77B8BF8B0A}"/>
              </a:ext>
            </a:extLst>
          </p:cNvPr>
          <p:cNvSpPr>
            <a:spLocks noGrp="1"/>
          </p:cNvSpPr>
          <p:nvPr>
            <p:ph type="dt" sz="half" idx="10"/>
          </p:nvPr>
        </p:nvSpPr>
        <p:spPr/>
        <p:txBody>
          <a:bodyPr/>
          <a:lstStyle/>
          <a:p>
            <a:fld id="{9A2E7385-323C-49A9-B81B-65F3DCF073FB}" type="datetimeFigureOut">
              <a:rPr lang="en-US" smtClean="0"/>
              <a:t>5/21/2020</a:t>
            </a:fld>
            <a:endParaRPr lang="en-US"/>
          </a:p>
        </p:txBody>
      </p:sp>
      <p:sp>
        <p:nvSpPr>
          <p:cNvPr id="8" name="Footer Placeholder 7">
            <a:extLst>
              <a:ext uri="{FF2B5EF4-FFF2-40B4-BE49-F238E27FC236}">
                <a16:creationId xmlns:a16="http://schemas.microsoft.com/office/drawing/2014/main" id="{B1B96823-92CF-45E5-A7A5-0C7BE7F8BF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C2A0FA6-5518-4CE9-B69B-0FE3425F84CF}"/>
              </a:ext>
            </a:extLst>
          </p:cNvPr>
          <p:cNvSpPr>
            <a:spLocks noGrp="1"/>
          </p:cNvSpPr>
          <p:nvPr>
            <p:ph type="sldNum" sz="quarter" idx="12"/>
          </p:nvPr>
        </p:nvSpPr>
        <p:spPr/>
        <p:txBody>
          <a:bodyPr/>
          <a:lstStyle/>
          <a:p>
            <a:fld id="{9270CBCF-D116-4EAC-B061-053D8F4180DB}" type="slidenum">
              <a:rPr lang="en-US" smtClean="0"/>
              <a:t>‹#›</a:t>
            </a:fld>
            <a:endParaRPr lang="en-US"/>
          </a:p>
        </p:txBody>
      </p:sp>
    </p:spTree>
    <p:extLst>
      <p:ext uri="{BB962C8B-B14F-4D97-AF65-F5344CB8AC3E}">
        <p14:creationId xmlns:p14="http://schemas.microsoft.com/office/powerpoint/2010/main" val="1252934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9004F-9F33-4B0D-901B-4ED3C85227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43888F-4525-4745-B69F-D67628DEA737}"/>
              </a:ext>
            </a:extLst>
          </p:cNvPr>
          <p:cNvSpPr>
            <a:spLocks noGrp="1"/>
          </p:cNvSpPr>
          <p:nvPr>
            <p:ph type="dt" sz="half" idx="10"/>
          </p:nvPr>
        </p:nvSpPr>
        <p:spPr/>
        <p:txBody>
          <a:bodyPr/>
          <a:lstStyle/>
          <a:p>
            <a:fld id="{9A2E7385-323C-49A9-B81B-65F3DCF073FB}" type="datetimeFigureOut">
              <a:rPr lang="en-US" smtClean="0"/>
              <a:t>5/21/2020</a:t>
            </a:fld>
            <a:endParaRPr lang="en-US"/>
          </a:p>
        </p:txBody>
      </p:sp>
      <p:sp>
        <p:nvSpPr>
          <p:cNvPr id="4" name="Footer Placeholder 3">
            <a:extLst>
              <a:ext uri="{FF2B5EF4-FFF2-40B4-BE49-F238E27FC236}">
                <a16:creationId xmlns:a16="http://schemas.microsoft.com/office/drawing/2014/main" id="{F28E2A96-042A-4BDD-86F1-39A5E5E0A2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7DB71F-7CEC-454B-A9E8-66B52369550C}"/>
              </a:ext>
            </a:extLst>
          </p:cNvPr>
          <p:cNvSpPr>
            <a:spLocks noGrp="1"/>
          </p:cNvSpPr>
          <p:nvPr>
            <p:ph type="sldNum" sz="quarter" idx="12"/>
          </p:nvPr>
        </p:nvSpPr>
        <p:spPr/>
        <p:txBody>
          <a:bodyPr/>
          <a:lstStyle/>
          <a:p>
            <a:fld id="{9270CBCF-D116-4EAC-B061-053D8F4180DB}" type="slidenum">
              <a:rPr lang="en-US" smtClean="0"/>
              <a:t>‹#›</a:t>
            </a:fld>
            <a:endParaRPr lang="en-US"/>
          </a:p>
        </p:txBody>
      </p:sp>
    </p:spTree>
    <p:extLst>
      <p:ext uri="{BB962C8B-B14F-4D97-AF65-F5344CB8AC3E}">
        <p14:creationId xmlns:p14="http://schemas.microsoft.com/office/powerpoint/2010/main" val="2718554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3EFED2-F117-4F2D-B371-3E0DE4DD89EB}"/>
              </a:ext>
            </a:extLst>
          </p:cNvPr>
          <p:cNvSpPr>
            <a:spLocks noGrp="1"/>
          </p:cNvSpPr>
          <p:nvPr>
            <p:ph type="dt" sz="half" idx="10"/>
          </p:nvPr>
        </p:nvSpPr>
        <p:spPr/>
        <p:txBody>
          <a:bodyPr/>
          <a:lstStyle/>
          <a:p>
            <a:fld id="{9A2E7385-323C-49A9-B81B-65F3DCF073FB}" type="datetimeFigureOut">
              <a:rPr lang="en-US" smtClean="0"/>
              <a:t>5/21/2020</a:t>
            </a:fld>
            <a:endParaRPr lang="en-US"/>
          </a:p>
        </p:txBody>
      </p:sp>
      <p:sp>
        <p:nvSpPr>
          <p:cNvPr id="3" name="Footer Placeholder 2">
            <a:extLst>
              <a:ext uri="{FF2B5EF4-FFF2-40B4-BE49-F238E27FC236}">
                <a16:creationId xmlns:a16="http://schemas.microsoft.com/office/drawing/2014/main" id="{CEA3CE70-DD35-4828-8D32-842F91384C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5EFAAB-1424-4A49-A417-2AFEDCCDB213}"/>
              </a:ext>
            </a:extLst>
          </p:cNvPr>
          <p:cNvSpPr>
            <a:spLocks noGrp="1"/>
          </p:cNvSpPr>
          <p:nvPr>
            <p:ph type="sldNum" sz="quarter" idx="12"/>
          </p:nvPr>
        </p:nvSpPr>
        <p:spPr/>
        <p:txBody>
          <a:bodyPr/>
          <a:lstStyle/>
          <a:p>
            <a:fld id="{9270CBCF-D116-4EAC-B061-053D8F4180DB}" type="slidenum">
              <a:rPr lang="en-US" smtClean="0"/>
              <a:t>‹#›</a:t>
            </a:fld>
            <a:endParaRPr lang="en-US"/>
          </a:p>
        </p:txBody>
      </p:sp>
    </p:spTree>
    <p:extLst>
      <p:ext uri="{BB962C8B-B14F-4D97-AF65-F5344CB8AC3E}">
        <p14:creationId xmlns:p14="http://schemas.microsoft.com/office/powerpoint/2010/main" val="815178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22B57-1973-4DBC-85D1-3EDF055A63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243709-66A9-410C-AA57-7D005C89AA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7E77FB-8CB8-46F4-A5F6-E6A0E7CAC2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FDEA79-5BED-40FE-B986-8E0436EEF87A}"/>
              </a:ext>
            </a:extLst>
          </p:cNvPr>
          <p:cNvSpPr>
            <a:spLocks noGrp="1"/>
          </p:cNvSpPr>
          <p:nvPr>
            <p:ph type="dt" sz="half" idx="10"/>
          </p:nvPr>
        </p:nvSpPr>
        <p:spPr/>
        <p:txBody>
          <a:bodyPr/>
          <a:lstStyle/>
          <a:p>
            <a:fld id="{9A2E7385-323C-49A9-B81B-65F3DCF073FB}" type="datetimeFigureOut">
              <a:rPr lang="en-US" smtClean="0"/>
              <a:t>5/21/2020</a:t>
            </a:fld>
            <a:endParaRPr lang="en-US"/>
          </a:p>
        </p:txBody>
      </p:sp>
      <p:sp>
        <p:nvSpPr>
          <p:cNvPr id="6" name="Footer Placeholder 5">
            <a:extLst>
              <a:ext uri="{FF2B5EF4-FFF2-40B4-BE49-F238E27FC236}">
                <a16:creationId xmlns:a16="http://schemas.microsoft.com/office/drawing/2014/main" id="{574FE3EF-695B-49A1-9EFD-0E92F9BAB2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614751-2364-468D-858E-832737F411D0}"/>
              </a:ext>
            </a:extLst>
          </p:cNvPr>
          <p:cNvSpPr>
            <a:spLocks noGrp="1"/>
          </p:cNvSpPr>
          <p:nvPr>
            <p:ph type="sldNum" sz="quarter" idx="12"/>
          </p:nvPr>
        </p:nvSpPr>
        <p:spPr/>
        <p:txBody>
          <a:bodyPr/>
          <a:lstStyle/>
          <a:p>
            <a:fld id="{9270CBCF-D116-4EAC-B061-053D8F4180DB}" type="slidenum">
              <a:rPr lang="en-US" smtClean="0"/>
              <a:t>‹#›</a:t>
            </a:fld>
            <a:endParaRPr lang="en-US"/>
          </a:p>
        </p:txBody>
      </p:sp>
    </p:spTree>
    <p:extLst>
      <p:ext uri="{BB962C8B-B14F-4D97-AF65-F5344CB8AC3E}">
        <p14:creationId xmlns:p14="http://schemas.microsoft.com/office/powerpoint/2010/main" val="3837821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BEBB3-648B-41B5-8908-1BDDC3869E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A3BE1C-F8A8-40D4-A088-900188E2D6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856E7D-A626-4703-909A-A15D3CA8E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88F501-6088-442B-80E2-9686C34B5197}"/>
              </a:ext>
            </a:extLst>
          </p:cNvPr>
          <p:cNvSpPr>
            <a:spLocks noGrp="1"/>
          </p:cNvSpPr>
          <p:nvPr>
            <p:ph type="dt" sz="half" idx="10"/>
          </p:nvPr>
        </p:nvSpPr>
        <p:spPr/>
        <p:txBody>
          <a:bodyPr/>
          <a:lstStyle/>
          <a:p>
            <a:fld id="{9A2E7385-323C-49A9-B81B-65F3DCF073FB}" type="datetimeFigureOut">
              <a:rPr lang="en-US" smtClean="0"/>
              <a:t>5/21/2020</a:t>
            </a:fld>
            <a:endParaRPr lang="en-US"/>
          </a:p>
        </p:txBody>
      </p:sp>
      <p:sp>
        <p:nvSpPr>
          <p:cNvPr id="6" name="Footer Placeholder 5">
            <a:extLst>
              <a:ext uri="{FF2B5EF4-FFF2-40B4-BE49-F238E27FC236}">
                <a16:creationId xmlns:a16="http://schemas.microsoft.com/office/drawing/2014/main" id="{9C34DC85-8668-415C-9A0C-E31F6477E1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8BA4C7-FB45-4309-A285-BAC0F15B1E55}"/>
              </a:ext>
            </a:extLst>
          </p:cNvPr>
          <p:cNvSpPr>
            <a:spLocks noGrp="1"/>
          </p:cNvSpPr>
          <p:nvPr>
            <p:ph type="sldNum" sz="quarter" idx="12"/>
          </p:nvPr>
        </p:nvSpPr>
        <p:spPr/>
        <p:txBody>
          <a:bodyPr/>
          <a:lstStyle/>
          <a:p>
            <a:fld id="{9270CBCF-D116-4EAC-B061-053D8F4180DB}" type="slidenum">
              <a:rPr lang="en-US" smtClean="0"/>
              <a:t>‹#›</a:t>
            </a:fld>
            <a:endParaRPr lang="en-US"/>
          </a:p>
        </p:txBody>
      </p:sp>
    </p:spTree>
    <p:extLst>
      <p:ext uri="{BB962C8B-B14F-4D97-AF65-F5344CB8AC3E}">
        <p14:creationId xmlns:p14="http://schemas.microsoft.com/office/powerpoint/2010/main" val="4243154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F1A001-4FCA-466D-8129-9C782833EF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A1AF3D-743C-46B3-BD27-3179AA6F9B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5963E-65C4-4571-9CBE-B5A0393A18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2E7385-323C-49A9-B81B-65F3DCF073FB}" type="datetimeFigureOut">
              <a:rPr lang="en-US" smtClean="0"/>
              <a:t>5/21/2020</a:t>
            </a:fld>
            <a:endParaRPr lang="en-US"/>
          </a:p>
        </p:txBody>
      </p:sp>
      <p:sp>
        <p:nvSpPr>
          <p:cNvPr id="5" name="Footer Placeholder 4">
            <a:extLst>
              <a:ext uri="{FF2B5EF4-FFF2-40B4-BE49-F238E27FC236}">
                <a16:creationId xmlns:a16="http://schemas.microsoft.com/office/drawing/2014/main" id="{AFDAEE32-82D9-49D4-8157-27E347F5F8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362062-768B-41D6-8F24-FA3B1DF44E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70CBCF-D116-4EAC-B061-053D8F4180DB}" type="slidenum">
              <a:rPr lang="en-US" smtClean="0"/>
              <a:t>‹#›</a:t>
            </a:fld>
            <a:endParaRPr lang="en-US"/>
          </a:p>
        </p:txBody>
      </p:sp>
    </p:spTree>
    <p:extLst>
      <p:ext uri="{BB962C8B-B14F-4D97-AF65-F5344CB8AC3E}">
        <p14:creationId xmlns:p14="http://schemas.microsoft.com/office/powerpoint/2010/main" val="3667896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F97323-596D-4784-92DB-7DA6D1F0473D}"/>
              </a:ext>
            </a:extLst>
          </p:cNvPr>
          <p:cNvSpPr>
            <a:spLocks noGrp="1"/>
          </p:cNvSpPr>
          <p:nvPr>
            <p:ph idx="1"/>
          </p:nvPr>
        </p:nvSpPr>
        <p:spPr>
          <a:xfrm>
            <a:off x="838200" y="1338470"/>
            <a:ext cx="10515600" cy="2915478"/>
          </a:xfrm>
        </p:spPr>
        <p:txBody>
          <a:bodyPr>
            <a:normAutofit/>
          </a:bodyPr>
          <a:lstStyle/>
          <a:p>
            <a:pPr marL="0" indent="0" algn="ctr">
              <a:buNone/>
            </a:pPr>
            <a:endParaRPr lang="en-US" sz="3200" b="1" dirty="0">
              <a:latin typeface="Times New Roman" panose="02020603050405020304" pitchFamily="18" charset="0"/>
              <a:cs typeface="Times New Roman" panose="02020603050405020304" pitchFamily="18" charset="0"/>
            </a:endParaRPr>
          </a:p>
          <a:p>
            <a:pPr marL="0" indent="0" algn="ctr">
              <a:buNone/>
            </a:pPr>
            <a:r>
              <a:rPr lang="en-US" sz="4800" b="1" dirty="0">
                <a:latin typeface="Times New Roman" panose="02020603050405020304" pitchFamily="18" charset="0"/>
                <a:cs typeface="Times New Roman" panose="02020603050405020304" pitchFamily="18" charset="0"/>
              </a:rPr>
              <a:t>Unit #6</a:t>
            </a:r>
          </a:p>
          <a:p>
            <a:pPr marL="0" indent="0" algn="ctr">
              <a:buNone/>
            </a:pPr>
            <a:r>
              <a:rPr lang="en-US" sz="4800" b="1" dirty="0">
                <a:latin typeface="Times New Roman" panose="02020603050405020304" pitchFamily="18" charset="0"/>
                <a:cs typeface="Times New Roman" panose="02020603050405020304" pitchFamily="18" charset="0"/>
              </a:rPr>
              <a:t> Moral Development</a:t>
            </a:r>
          </a:p>
          <a:p>
            <a:endParaRPr lang="en-US" dirty="0"/>
          </a:p>
        </p:txBody>
      </p:sp>
    </p:spTree>
    <p:extLst>
      <p:ext uri="{BB962C8B-B14F-4D97-AF65-F5344CB8AC3E}">
        <p14:creationId xmlns:p14="http://schemas.microsoft.com/office/powerpoint/2010/main" val="499478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BF4847-7609-40BE-A744-7135957300B5}"/>
              </a:ext>
            </a:extLst>
          </p:cNvPr>
          <p:cNvSpPr>
            <a:spLocks noGrp="1"/>
          </p:cNvSpPr>
          <p:nvPr>
            <p:ph idx="1"/>
          </p:nvPr>
        </p:nvSpPr>
        <p:spPr>
          <a:xfrm>
            <a:off x="838200" y="1166191"/>
            <a:ext cx="10515600" cy="5010772"/>
          </a:xfrm>
        </p:spPr>
        <p:txBody>
          <a:bodyPr/>
          <a:lstStyle/>
          <a:p>
            <a:pPr marL="0" indent="0" algn="ctr">
              <a:buNone/>
            </a:pPr>
            <a:r>
              <a:rPr lang="en-US" sz="3200" b="1" dirty="0">
                <a:latin typeface="Times New Roman" panose="02020603050405020304" pitchFamily="18" charset="0"/>
                <a:cs typeface="Times New Roman" panose="02020603050405020304" pitchFamily="18" charset="0"/>
              </a:rPr>
              <a:t>Development of Morality  Relevant Self-Control</a:t>
            </a:r>
          </a:p>
          <a:p>
            <a:r>
              <a:rPr lang="en-US" sz="3200" dirty="0">
                <a:latin typeface="Times New Roman" panose="02020603050405020304" pitchFamily="18" charset="0"/>
                <a:cs typeface="Times New Roman" panose="02020603050405020304" pitchFamily="18" charset="0"/>
              </a:rPr>
              <a:t>The moralization of self-control is the process by which, over time, self-control preferences are converted into values (</a:t>
            </a:r>
            <a:r>
              <a:rPr lang="en-US" sz="3200" dirty="0" err="1">
                <a:latin typeface="Times New Roman" panose="02020603050405020304" pitchFamily="18" charset="0"/>
                <a:cs typeface="Times New Roman" panose="02020603050405020304" pitchFamily="18" charset="0"/>
              </a:rPr>
              <a:t>Rozin</a:t>
            </a:r>
            <a:r>
              <a:rPr lang="en-US" sz="3200" dirty="0">
                <a:latin typeface="Times New Roman" panose="02020603050405020304" pitchFamily="18" charset="0"/>
                <a:cs typeface="Times New Roman" panose="02020603050405020304" pitchFamily="18" charset="0"/>
              </a:rPr>
              <a:t>, 1999).</a:t>
            </a:r>
          </a:p>
          <a:p>
            <a:r>
              <a:rPr lang="en-US" sz="3200" dirty="0">
                <a:latin typeface="Times New Roman" panose="02020603050405020304" pitchFamily="18" charset="0"/>
                <a:cs typeface="Times New Roman" panose="02020603050405020304" pitchFamily="18" charset="0"/>
              </a:rPr>
              <a:t>Each of these may, in principle, serve as a moral reason for desire-regulation in the sense of a moral.</a:t>
            </a:r>
          </a:p>
          <a:p>
            <a:r>
              <a:rPr lang="en-US" sz="3200" dirty="0">
                <a:latin typeface="Times New Roman" panose="02020603050405020304" pitchFamily="18" charset="0"/>
                <a:cs typeface="Times New Roman" panose="02020603050405020304" pitchFamily="18" charset="0"/>
              </a:rPr>
              <a:t>Some moral values contribute more to the moralization process than others. </a:t>
            </a:r>
          </a:p>
          <a:p>
            <a:r>
              <a:rPr lang="en-US" sz="3200" dirty="0">
                <a:latin typeface="Times New Roman" panose="02020603050405020304" pitchFamily="18" charset="0"/>
                <a:cs typeface="Times New Roman" panose="02020603050405020304" pitchFamily="18" charset="0"/>
              </a:rPr>
              <a:t>These group-focused values were important predictors of why people perceived self-control as a moral issue. </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0" indent="0">
              <a:buNone/>
            </a:pP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0221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33BCFB-2614-4DC7-ACF5-56B18DC803A7}"/>
              </a:ext>
            </a:extLst>
          </p:cNvPr>
          <p:cNvSpPr>
            <a:spLocks noGrp="1"/>
          </p:cNvSpPr>
          <p:nvPr>
            <p:ph idx="1"/>
          </p:nvPr>
        </p:nvSpPr>
        <p:spPr/>
        <p:txBody>
          <a:bodyPr/>
          <a:lstStyle/>
          <a:p>
            <a:pPr algn="just">
              <a:buClr>
                <a:srgbClr val="B01513"/>
              </a:buClr>
            </a:pPr>
            <a:r>
              <a:rPr lang="en-US" sz="3200" dirty="0">
                <a:latin typeface="Times New Roman" panose="02020603050405020304" pitchFamily="18" charset="0"/>
                <a:cs typeface="Times New Roman" panose="02020603050405020304" pitchFamily="18" charset="0"/>
              </a:rPr>
              <a:t>Not only do these findings show important conceptual connections between morality and self-control, they also open up more novel applied questions. </a:t>
            </a:r>
          </a:p>
          <a:p>
            <a:pPr algn="just">
              <a:buClr>
                <a:srgbClr val="B01513"/>
              </a:buClr>
            </a:pPr>
            <a:r>
              <a:rPr lang="en-US" sz="3200" dirty="0">
                <a:latin typeface="Times New Roman" panose="02020603050405020304" pitchFamily="18" charset="0"/>
                <a:cs typeface="Times New Roman" panose="02020603050405020304" pitchFamily="18" charset="0"/>
              </a:rPr>
              <a:t>In addition, understanding how morality impacts self-control may also involve moving beyond interventions and experiments, tracking the moralization of different self-control behaviors over time using natural language processing techniques.</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78930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4F12A-A802-4C61-8918-91D737EEBCA9}"/>
              </a:ext>
            </a:extLst>
          </p:cNvPr>
          <p:cNvSpPr>
            <a:spLocks noGrp="1"/>
          </p:cNvSpPr>
          <p:nvPr>
            <p:ph type="title"/>
          </p:nvPr>
        </p:nvSpPr>
        <p:spPr>
          <a:xfrm>
            <a:off x="838200" y="569842"/>
            <a:ext cx="10515600" cy="954157"/>
          </a:xfrm>
        </p:spPr>
        <p:txBody>
          <a:bodyPr>
            <a:normAutofit/>
          </a:bodyPr>
          <a:lstStyle/>
          <a:p>
            <a:r>
              <a:rPr lang="en-US" sz="3200" dirty="0">
                <a:latin typeface="Times New Roman" panose="02020603050405020304" pitchFamily="18" charset="0"/>
                <a:cs typeface="Times New Roman" panose="02020603050405020304" pitchFamily="18" charset="0"/>
              </a:rPr>
              <a:t>Correlates of Moral Conduct</a:t>
            </a:r>
          </a:p>
        </p:txBody>
      </p:sp>
      <p:sp>
        <p:nvSpPr>
          <p:cNvPr id="3" name="Content Placeholder 2">
            <a:extLst>
              <a:ext uri="{FF2B5EF4-FFF2-40B4-BE49-F238E27FC236}">
                <a16:creationId xmlns:a16="http://schemas.microsoft.com/office/drawing/2014/main" id="{034EFD9E-ED07-4E50-9706-CAF2D9FD145C}"/>
              </a:ext>
            </a:extLst>
          </p:cNvPr>
          <p:cNvSpPr>
            <a:spLocks noGrp="1"/>
          </p:cNvSpPr>
          <p:nvPr>
            <p:ph idx="1"/>
          </p:nvPr>
        </p:nvSpPr>
        <p:spPr>
          <a:xfrm>
            <a:off x="838200" y="2226365"/>
            <a:ext cx="10515600" cy="4373218"/>
          </a:xfrm>
        </p:spPr>
        <p:txBody>
          <a:bodyPr>
            <a:noAutofit/>
          </a:bodyPr>
          <a:lstStyle/>
          <a:p>
            <a:r>
              <a:rPr lang="en-US" sz="3200" dirty="0">
                <a:latin typeface="Times New Roman" panose="02020603050405020304" pitchFamily="18" charset="0"/>
                <a:cs typeface="Times New Roman" panose="02020603050405020304" pitchFamily="18" charset="0"/>
              </a:rPr>
              <a:t>A company code of conduct is a set of rules which is usually written for employees of a company, which protects the business and informs the employees of the company's expectations.</a:t>
            </a:r>
          </a:p>
          <a:p>
            <a:r>
              <a:rPr lang="en-US" sz="3200" dirty="0">
                <a:latin typeface="Times New Roman" panose="02020603050405020304" pitchFamily="18" charset="0"/>
                <a:cs typeface="Times New Roman" panose="02020603050405020304" pitchFamily="18" charset="0"/>
              </a:rPr>
              <a:t>Failure of an employee to follow a company code of conduct can have negative consequences.</a:t>
            </a:r>
          </a:p>
        </p:txBody>
      </p:sp>
    </p:spTree>
    <p:extLst>
      <p:ext uri="{BB962C8B-B14F-4D97-AF65-F5344CB8AC3E}">
        <p14:creationId xmlns:p14="http://schemas.microsoft.com/office/powerpoint/2010/main" val="3569853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077B0-18F3-4BCB-88A8-A3B979445726}"/>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An ethical culture is created by the organization's leaders who manifest their ethics in their  behavior.</a:t>
            </a:r>
          </a:p>
          <a:p>
            <a:r>
              <a:rPr lang="en-US" dirty="0">
                <a:latin typeface="Times New Roman" panose="02020603050405020304" pitchFamily="18" charset="0"/>
                <a:cs typeface="Times New Roman" panose="02020603050405020304" pitchFamily="18" charset="0"/>
              </a:rPr>
              <a:t>Studies of codes of conduct in the private sector show that their effective implementation must be part of a learning process that requires training, improvement.</a:t>
            </a:r>
          </a:p>
          <a:p>
            <a:endParaRPr lang="en-US" dirty="0"/>
          </a:p>
        </p:txBody>
      </p:sp>
    </p:spTree>
    <p:extLst>
      <p:ext uri="{BB962C8B-B14F-4D97-AF65-F5344CB8AC3E}">
        <p14:creationId xmlns:p14="http://schemas.microsoft.com/office/powerpoint/2010/main" val="1753172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B90AD3-D3E8-41C8-9A9A-7E411A9C6E5B}"/>
              </a:ext>
            </a:extLst>
          </p:cNvPr>
          <p:cNvSpPr>
            <a:spLocks noGrp="1"/>
          </p:cNvSpPr>
          <p:nvPr>
            <p:ph idx="1"/>
          </p:nvPr>
        </p:nvSpPr>
        <p:spPr>
          <a:xfrm>
            <a:off x="838200" y="1152939"/>
            <a:ext cx="10515600" cy="5024024"/>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MORAL DEVELOPMENT </a:t>
            </a:r>
          </a:p>
          <a:p>
            <a:r>
              <a:rPr lang="en-US" sz="3200" dirty="0">
                <a:latin typeface="Times New Roman" panose="02020603050405020304" pitchFamily="18" charset="0"/>
                <a:cs typeface="Times New Roman" panose="02020603050405020304" pitchFamily="18" charset="0"/>
              </a:rPr>
              <a:t>Moral development relates to an individual’s sense of right and wrong. It focuses on the beginning, understanding and change of morality from early stages to old age</a:t>
            </a:r>
          </a:p>
          <a:p>
            <a:r>
              <a:rPr lang="en-US" sz="3200" dirty="0">
                <a:latin typeface="Times New Roman" panose="02020603050405020304" pitchFamily="18" charset="0"/>
                <a:cs typeface="Times New Roman" panose="02020603050405020304" pitchFamily="18" charset="0"/>
              </a:rPr>
              <a:t> one definition, morality refers to “a set of principles that help the individual to distinguish right from wrong and to act on this distinction” </a:t>
            </a:r>
          </a:p>
          <a:p>
            <a:r>
              <a:rPr lang="en-US" sz="3200" dirty="0">
                <a:latin typeface="Times New Roman" panose="02020603050405020304" pitchFamily="18" charset="0"/>
                <a:cs typeface="Times New Roman" panose="02020603050405020304" pitchFamily="18" charset="0"/>
              </a:rPr>
              <a:t>Morality principles guide how people should treat one another, with respect to justice, others' rights and welfare. </a:t>
            </a:r>
          </a:p>
        </p:txBody>
      </p:sp>
    </p:spTree>
    <p:extLst>
      <p:ext uri="{BB962C8B-B14F-4D97-AF65-F5344CB8AC3E}">
        <p14:creationId xmlns:p14="http://schemas.microsoft.com/office/powerpoint/2010/main" val="1518095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345123-75B5-4200-B2E1-B1481FC77017}"/>
              </a:ext>
            </a:extLst>
          </p:cNvPr>
          <p:cNvSpPr>
            <a:spLocks noGrp="1"/>
          </p:cNvSpPr>
          <p:nvPr>
            <p:ph idx="1"/>
          </p:nvPr>
        </p:nvSpPr>
        <p:spPr/>
        <p:txBody>
          <a:bodyPr/>
          <a:lstStyle/>
          <a:p>
            <a:pPr marL="0" indent="0">
              <a:buNone/>
            </a:pPr>
            <a:r>
              <a:rPr lang="en-US" sz="3200" b="1" dirty="0">
                <a:latin typeface="Times New Roman" panose="02020603050405020304" pitchFamily="18" charset="0"/>
                <a:cs typeface="Times New Roman" panose="02020603050405020304" pitchFamily="18" charset="0"/>
              </a:rPr>
              <a:t>Morality as Rooted in Human Nature</a:t>
            </a:r>
          </a:p>
          <a:p>
            <a:r>
              <a:rPr lang="en-US" sz="3200" dirty="0">
                <a:latin typeface="Times New Roman" panose="02020603050405020304" pitchFamily="18" charset="0"/>
                <a:cs typeface="Times New Roman" panose="02020603050405020304" pitchFamily="18" charset="0"/>
              </a:rPr>
              <a:t>Family plays an important role in a child's moral development. Parents show acceptance or rejection of child’s actions.</a:t>
            </a:r>
          </a:p>
          <a:p>
            <a:r>
              <a:rPr lang="en-US" sz="3200" dirty="0">
                <a:latin typeface="Times New Roman" panose="02020603050405020304" pitchFamily="18" charset="0"/>
                <a:cs typeface="Times New Roman" panose="02020603050405020304" pitchFamily="18" charset="0"/>
              </a:rPr>
              <a:t>And set the meanings of right and wrong for the child</a:t>
            </a:r>
          </a:p>
          <a:p>
            <a:r>
              <a:rPr lang="en-US" sz="3200" dirty="0">
                <a:latin typeface="Times New Roman" panose="02020603050405020304" pitchFamily="18" charset="0"/>
                <a:cs typeface="Times New Roman" panose="02020603050405020304" pitchFamily="18" charset="0"/>
              </a:rPr>
              <a:t>The actions which are approved by the parents are observed as good and those rejected by them are observed as bad.  </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356702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B10ACB-4FB5-4102-9490-B0352B84E967}"/>
              </a:ext>
            </a:extLst>
          </p:cNvPr>
          <p:cNvSpPr>
            <a:spLocks noGrp="1"/>
          </p:cNvSpPr>
          <p:nvPr>
            <p:ph idx="1"/>
          </p:nvPr>
        </p:nvSpPr>
        <p:spPr>
          <a:xfrm>
            <a:off x="838200" y="1166191"/>
            <a:ext cx="10515600" cy="5010772"/>
          </a:xfrm>
        </p:spPr>
        <p:txBody>
          <a:bodyPr/>
          <a:lstStyle/>
          <a:p>
            <a:endParaRPr lang="en-US" dirty="0"/>
          </a:p>
          <a:p>
            <a:r>
              <a:rPr lang="en-US" sz="3200" dirty="0">
                <a:latin typeface="Times New Roman" panose="02020603050405020304" pitchFamily="18" charset="0"/>
                <a:cs typeface="Times New Roman" panose="02020603050405020304" pitchFamily="18" charset="0"/>
              </a:rPr>
              <a:t>School, too, has important part in making moral concepts.</a:t>
            </a:r>
          </a:p>
          <a:p>
            <a:r>
              <a:rPr lang="en-US" sz="3200" dirty="0">
                <a:latin typeface="Times New Roman" panose="02020603050405020304" pitchFamily="18" charset="0"/>
                <a:cs typeface="Times New Roman" panose="02020603050405020304" pitchFamily="18" charset="0"/>
              </a:rPr>
              <a:t>The child gets influenced by the concepts of the good and the bad as a result of his relationship with his classmates, teachers and senior students. </a:t>
            </a:r>
          </a:p>
          <a:p>
            <a:r>
              <a:rPr lang="en-US" sz="3200" dirty="0">
                <a:latin typeface="Times New Roman" panose="02020603050405020304" pitchFamily="18" charset="0"/>
                <a:cs typeface="Times New Roman" panose="02020603050405020304" pitchFamily="18" charset="0"/>
              </a:rPr>
              <a:t>Children take many actions which they see their seniors doing in the school. </a:t>
            </a:r>
          </a:p>
          <a:p>
            <a:r>
              <a:rPr lang="en-US" sz="3200" dirty="0">
                <a:latin typeface="Times New Roman" panose="02020603050405020304" pitchFamily="18" charset="0"/>
                <a:cs typeface="Times New Roman" panose="02020603050405020304" pitchFamily="18" charset="0"/>
              </a:rPr>
              <a:t> Most of what has been learnt at home from parents and family is rejected.</a:t>
            </a:r>
          </a:p>
        </p:txBody>
      </p:sp>
    </p:spTree>
    <p:extLst>
      <p:ext uri="{BB962C8B-B14F-4D97-AF65-F5344CB8AC3E}">
        <p14:creationId xmlns:p14="http://schemas.microsoft.com/office/powerpoint/2010/main" val="4072319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FCA0EA-A70F-47A2-876C-6EA1889878CF}"/>
              </a:ext>
            </a:extLst>
          </p:cNvPr>
          <p:cNvSpPr>
            <a:spLocks noGrp="1"/>
          </p:cNvSpPr>
          <p:nvPr>
            <p:ph idx="1"/>
          </p:nvPr>
        </p:nvSpPr>
        <p:spPr>
          <a:xfrm>
            <a:off x="838200" y="1086678"/>
            <a:ext cx="10515600" cy="5090285"/>
          </a:xfrm>
        </p:spPr>
        <p:txBody>
          <a:bodyPr>
            <a:normAutofit lnSpcReduction="10000"/>
          </a:bodyPr>
          <a:lstStyle/>
          <a:p>
            <a:r>
              <a:rPr lang="en-US" dirty="0"/>
              <a:t> </a:t>
            </a:r>
            <a:r>
              <a:rPr lang="en-US" sz="3200" dirty="0">
                <a:latin typeface="Times New Roman" panose="02020603050405020304" pitchFamily="18" charset="0"/>
                <a:cs typeface="Times New Roman" panose="02020603050405020304" pitchFamily="18" charset="0"/>
              </a:rPr>
              <a:t>Friends and play mates affect child’s perception of good and bad. Child accepts the concepts of his companions.</a:t>
            </a:r>
          </a:p>
          <a:p>
            <a:r>
              <a:rPr lang="en-US" sz="3200" dirty="0">
                <a:latin typeface="Times New Roman" panose="02020603050405020304" pitchFamily="18" charset="0"/>
                <a:cs typeface="Times New Roman" panose="02020603050405020304" pitchFamily="18" charset="0"/>
              </a:rPr>
              <a:t>The common social environment also affects the moral development of the individual. Due to the fact, the moral behavior of individuals from cultured people is clearly changed from that of individuals belonging to uncivilized people.</a:t>
            </a:r>
          </a:p>
          <a:p>
            <a:r>
              <a:rPr lang="en-US" sz="3200" dirty="0">
                <a:latin typeface="Times New Roman" panose="02020603050405020304" pitchFamily="18" charset="0"/>
                <a:cs typeface="Times New Roman" panose="02020603050405020304" pitchFamily="18" charset="0"/>
              </a:rPr>
              <a:t>Age is an important source in making moral concepts and moral behaviors. As the individual develops from early stage to childhood, he becomes more open-minded towards certain those ideals which sometimes do not fit with what he thinks to be good.</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8499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316493-0CA7-475A-A8C3-9B9A46DB9BFD}"/>
              </a:ext>
            </a:extLst>
          </p:cNvPr>
          <p:cNvSpPr>
            <a:spLocks noGrp="1"/>
          </p:cNvSpPr>
          <p:nvPr>
            <p:ph idx="1"/>
          </p:nvPr>
        </p:nvSpPr>
        <p:spPr>
          <a:xfrm>
            <a:off x="1036983" y="609599"/>
            <a:ext cx="10515600" cy="5446643"/>
          </a:xfrm>
        </p:spPr>
        <p:txBody>
          <a:bodyPr>
            <a:noAutofit/>
          </a:bodyPr>
          <a:lstStyle/>
          <a:p>
            <a:pPr marL="0" indent="0">
              <a:buNone/>
            </a:pPr>
            <a:r>
              <a:rPr lang="en-US" b="1" dirty="0">
                <a:latin typeface="Times New Roman" panose="02020603050405020304" pitchFamily="18" charset="0"/>
                <a:cs typeface="Times New Roman" panose="02020603050405020304" pitchFamily="18" charset="0"/>
              </a:rPr>
              <a:t>Moral Reasoning</a:t>
            </a:r>
          </a:p>
          <a:p>
            <a:r>
              <a:rPr lang="en-US" dirty="0">
                <a:latin typeface="Times New Roman" panose="02020603050405020304" pitchFamily="18" charset="0"/>
                <a:cs typeface="Times New Roman" panose="02020603050405020304" pitchFamily="18" charset="0"/>
              </a:rPr>
              <a:t> There were six recognizable stages of moral reasoning. These stages can be clustered into three levels of complexity.</a:t>
            </a:r>
          </a:p>
          <a:p>
            <a:pPr marL="0" indent="0">
              <a:buNone/>
            </a:pPr>
            <a:r>
              <a:rPr lang="en-US" b="1" dirty="0">
                <a:latin typeface="Times New Roman" panose="02020603050405020304" pitchFamily="18" charset="0"/>
                <a:cs typeface="Times New Roman" panose="02020603050405020304" pitchFamily="18" charset="0"/>
              </a:rPr>
              <a:t>Level I - Pre-Conventional Reasoning</a:t>
            </a:r>
          </a:p>
          <a:p>
            <a:r>
              <a:rPr lang="en-US" b="1" dirty="0">
                <a:latin typeface="Times New Roman" panose="02020603050405020304" pitchFamily="18" charset="0"/>
                <a:cs typeface="Times New Roman" panose="02020603050405020304" pitchFamily="18" charset="0"/>
              </a:rPr>
              <a:t>Stage 1</a:t>
            </a:r>
            <a:r>
              <a:rPr lang="en-US" dirty="0">
                <a:latin typeface="Times New Roman" panose="02020603050405020304" pitchFamily="18" charset="0"/>
                <a:cs typeface="Times New Roman" panose="02020603050405020304" pitchFamily="18" charset="0"/>
              </a:rPr>
              <a:t>: Punishment and Obedience Moral thinking is based on punishment. Children obey because elder tell them to obey. Whatever is rewarded is good; whatever is punished is bad. </a:t>
            </a:r>
          </a:p>
          <a:p>
            <a:r>
              <a:rPr lang="en-US" b="1" dirty="0">
                <a:latin typeface="Times New Roman" panose="02020603050405020304" pitchFamily="18" charset="0"/>
                <a:cs typeface="Times New Roman" panose="02020603050405020304" pitchFamily="18" charset="0"/>
              </a:rPr>
              <a:t>Stage 2</a:t>
            </a:r>
            <a:r>
              <a:rPr lang="en-US" dirty="0">
                <a:latin typeface="Times New Roman" panose="02020603050405020304" pitchFamily="18" charset="0"/>
                <a:cs typeface="Times New Roman" panose="02020603050405020304" pitchFamily="18" charset="0"/>
              </a:rPr>
              <a:t>: Individualism and Purpose Moral thinking is based on rewards and self-interest. Children obey when they want to obey and when it is in their best interests to obey. What is right is what feels good and what is rewarding.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481173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44D582-5313-47C9-93A7-6FC2447A3E82}"/>
              </a:ext>
            </a:extLst>
          </p:cNvPr>
          <p:cNvSpPr>
            <a:spLocks noGrp="1"/>
          </p:cNvSpPr>
          <p:nvPr>
            <p:ph idx="1"/>
          </p:nvPr>
        </p:nvSpPr>
        <p:spPr>
          <a:xfrm>
            <a:off x="1076739" y="1746112"/>
            <a:ext cx="10515600" cy="4351338"/>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Level 2 - Conventional Reasoning</a:t>
            </a:r>
          </a:p>
          <a:p>
            <a:r>
              <a:rPr lang="en-US" b="1" dirty="0">
                <a:latin typeface="Times New Roman" panose="02020603050405020304" pitchFamily="18" charset="0"/>
                <a:cs typeface="Times New Roman" panose="02020603050405020304" pitchFamily="18" charset="0"/>
              </a:rPr>
              <a:t>Stage 3</a:t>
            </a:r>
            <a:r>
              <a:rPr lang="en-US" dirty="0">
                <a:latin typeface="Times New Roman" panose="02020603050405020304" pitchFamily="18" charset="0"/>
                <a:cs typeface="Times New Roman" panose="02020603050405020304" pitchFamily="18" charset="0"/>
              </a:rPr>
              <a:t>: Interpersonal Customs Children give status to trust, caring and faithfulness to others as the basis of moral judgment. At this stage, children often adopt their parents’ moral standards. They make hard work to be considered by parents as a” good boy” or a “good girl. This impression is rewarding for children. </a:t>
            </a:r>
          </a:p>
          <a:p>
            <a:r>
              <a:rPr lang="en-US" b="1" dirty="0">
                <a:latin typeface="Times New Roman" panose="02020603050405020304" pitchFamily="18" charset="0"/>
                <a:cs typeface="Times New Roman" panose="02020603050405020304" pitchFamily="18" charset="0"/>
              </a:rPr>
              <a:t>Stage 4</a:t>
            </a:r>
            <a:r>
              <a:rPr lang="en-US" dirty="0">
                <a:latin typeface="Times New Roman" panose="02020603050405020304" pitchFamily="18" charset="0"/>
                <a:cs typeface="Times New Roman" panose="02020603050405020304" pitchFamily="18" charset="0"/>
              </a:rPr>
              <a:t>: Moral judgments are based on understanding the laws and orders, justice and duty. For example, a child might say that it is always wrong to steal because laws that have been developed  for the benefit of people</a:t>
            </a:r>
            <a:r>
              <a:rPr lang="en-US" dirty="0"/>
              <a:t>.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1657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6A7396-314B-42C6-BFB2-D10426AF92C0}"/>
              </a:ext>
            </a:extLst>
          </p:cNvPr>
          <p:cNvSpPr>
            <a:spLocks noGrp="1"/>
          </p:cNvSpPr>
          <p:nvPr>
            <p:ph idx="1"/>
          </p:nvPr>
        </p:nvSpPr>
        <p:spPr/>
        <p:txBody>
          <a:bodyPr>
            <a:normAutofit lnSpcReduction="10000"/>
          </a:bodyPr>
          <a:lstStyle/>
          <a:p>
            <a:pPr marL="0" indent="0">
              <a:buNone/>
            </a:pPr>
            <a:r>
              <a:rPr lang="en-US" sz="3200" b="1" dirty="0">
                <a:latin typeface="Times New Roman" panose="02020603050405020304" pitchFamily="18" charset="0"/>
                <a:cs typeface="Times New Roman" panose="02020603050405020304" pitchFamily="18" charset="0"/>
              </a:rPr>
              <a:t>Level 3 - Post-Conventional Reasoning</a:t>
            </a:r>
          </a:p>
          <a:p>
            <a:r>
              <a:rPr lang="en-US" sz="3200" b="1" dirty="0">
                <a:latin typeface="Times New Roman" panose="02020603050405020304" pitchFamily="18" charset="0"/>
                <a:cs typeface="Times New Roman" panose="02020603050405020304" pitchFamily="18" charset="0"/>
              </a:rPr>
              <a:t>Stage 5</a:t>
            </a:r>
            <a:r>
              <a:rPr lang="en-US" sz="3200" dirty="0">
                <a:latin typeface="Times New Roman" panose="02020603050405020304" pitchFamily="18" charset="0"/>
                <a:cs typeface="Times New Roman" panose="02020603050405020304" pitchFamily="18" charset="0"/>
              </a:rPr>
              <a:t>: Public rights versus individual rights the adult understands that values and laws are not absolute but relative.</a:t>
            </a:r>
          </a:p>
          <a:p>
            <a:r>
              <a:rPr lang="en-US" sz="3200" dirty="0">
                <a:latin typeface="Times New Roman" panose="02020603050405020304" pitchFamily="18" charset="0"/>
                <a:cs typeface="Times New Roman" panose="02020603050405020304" pitchFamily="18" charset="0"/>
              </a:rPr>
              <a:t>He also knows that standards may differ from one person to another. The person recognizes that laws are important for society but knows that laws can be changed. He believes that some values, such as liberty, are more important than the law.</a:t>
            </a:r>
          </a:p>
          <a:p>
            <a:r>
              <a:rPr lang="en-US" sz="3200" dirty="0">
                <a:latin typeface="Times New Roman" panose="02020603050405020304" pitchFamily="18" charset="0"/>
                <a:cs typeface="Times New Roman" panose="02020603050405020304" pitchFamily="18" charset="0"/>
              </a:rPr>
              <a:t>Values and laws are relative and standards may vary from one person to another. </a:t>
            </a:r>
          </a:p>
          <a:p>
            <a:pPr marL="0" indent="0">
              <a:buNone/>
            </a:pP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1305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28B691-D80F-4D32-89EC-57F55967929E}"/>
              </a:ext>
            </a:extLst>
          </p:cNvPr>
          <p:cNvSpPr>
            <a:spLocks noGrp="1"/>
          </p:cNvSpPr>
          <p:nvPr>
            <p:ph idx="1"/>
          </p:nvPr>
        </p:nvSpPr>
        <p:spPr/>
        <p:txBody>
          <a:bodyPr>
            <a:normAutofit/>
          </a:bodyPr>
          <a:lstStyle/>
          <a:p>
            <a:r>
              <a:rPr lang="en-US" sz="3200" b="1" dirty="0">
                <a:latin typeface="Times New Roman" panose="02020603050405020304" pitchFamily="18" charset="0"/>
                <a:cs typeface="Times New Roman" panose="02020603050405020304" pitchFamily="18" charset="0"/>
              </a:rPr>
              <a:t>Stage 6</a:t>
            </a:r>
            <a:r>
              <a:rPr lang="en-US" sz="3200" dirty="0">
                <a:latin typeface="Times New Roman" panose="02020603050405020304" pitchFamily="18" charset="0"/>
                <a:cs typeface="Times New Roman" panose="02020603050405020304" pitchFamily="18" charset="0"/>
              </a:rPr>
              <a:t>: Universal ethical principles at this stage individual has developed a moral standard based on universal human rights. When faced with a conflict between law and ethics, the person will follow ethics,  he might involve personal risks. Good is understood in terms of abstract principles. It  emphasis is on human rights without caring for the approval of society. </a:t>
            </a:r>
          </a:p>
        </p:txBody>
      </p:sp>
    </p:spTree>
    <p:extLst>
      <p:ext uri="{BB962C8B-B14F-4D97-AF65-F5344CB8AC3E}">
        <p14:creationId xmlns:p14="http://schemas.microsoft.com/office/powerpoint/2010/main" val="16636692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925</Words>
  <Application>Microsoft Office PowerPoint</Application>
  <PresentationFormat>Widescreen</PresentationFormat>
  <Paragraphs>49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Correlates of Moral Conduct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32</cp:revision>
  <dcterms:created xsi:type="dcterms:W3CDTF">2020-05-10T18:49:15Z</dcterms:created>
  <dcterms:modified xsi:type="dcterms:W3CDTF">2020-05-21T02:19:57Z</dcterms:modified>
</cp:coreProperties>
</file>