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59" r:id="rId4"/>
    <p:sldId id="260" r:id="rId5"/>
    <p:sldId id="280" r:id="rId6"/>
    <p:sldId id="261" r:id="rId7"/>
    <p:sldId id="28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8" r:id="rId23"/>
    <p:sldId id="276" r:id="rId24"/>
    <p:sldId id="279"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46"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C16B2ED-71E7-4202-95B1-9A56633A3E3A}" type="datetimeFigureOut">
              <a:rPr lang="en-US" smtClean="0"/>
              <a:pPr/>
              <a:t>5/16/2020</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1"/>
            <a:ext cx="584978" cy="365125"/>
          </a:xfrm>
        </p:spPr>
        <p:txBody>
          <a:bodyPr/>
          <a:lstStyle/>
          <a:p>
            <a:fld id="{ABAC0AB8-3513-4ADA-A060-FC31A5E0D669}" type="slidenum">
              <a:rPr lang="en-US" smtClean="0"/>
              <a:pPr/>
              <a:t>‹#›</a:t>
            </a:fld>
            <a:endParaRPr lang="en-US"/>
          </a:p>
        </p:txBody>
      </p:sp>
    </p:spTree>
    <p:extLst>
      <p:ext uri="{BB962C8B-B14F-4D97-AF65-F5344CB8AC3E}">
        <p14:creationId xmlns:p14="http://schemas.microsoft.com/office/powerpoint/2010/main" val="38325979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16B2ED-71E7-4202-95B1-9A56633A3E3A}" type="datetimeFigureOut">
              <a:rPr lang="en-US" smtClean="0"/>
              <a:pPr/>
              <a:t>5/16/2020</a:t>
            </a:fld>
            <a:endParaRPr lang="en-US"/>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ABAC0AB8-3513-4ADA-A060-FC31A5E0D669}" type="slidenum">
              <a:rPr lang="en-US" smtClean="0"/>
              <a:pPr/>
              <a:t>‹#›</a:t>
            </a:fld>
            <a:endParaRPr lang="en-US"/>
          </a:p>
        </p:txBody>
      </p:sp>
    </p:spTree>
    <p:extLst>
      <p:ext uri="{BB962C8B-B14F-4D97-AF65-F5344CB8AC3E}">
        <p14:creationId xmlns:p14="http://schemas.microsoft.com/office/powerpoint/2010/main" val="650319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16B2ED-71E7-4202-95B1-9A56633A3E3A}" type="datetimeFigureOut">
              <a:rPr lang="en-US" smtClean="0"/>
              <a:pPr/>
              <a:t>5/16/2020</a:t>
            </a:fld>
            <a:endParaRPr lang="en-US"/>
          </a:p>
        </p:txBody>
      </p:sp>
      <p:sp>
        <p:nvSpPr>
          <p:cNvPr id="5" name="Footer Placeholder 4"/>
          <p:cNvSpPr>
            <a:spLocks noGrp="1"/>
          </p:cNvSpPr>
          <p:nvPr>
            <p:ph type="ftr" sz="quarter" idx="11"/>
          </p:nvPr>
        </p:nvSpPr>
        <p:spPr/>
        <p:txBody>
          <a:bodyPr/>
          <a:lstStyle/>
          <a:p>
            <a:endParaRPr lang="en-US"/>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ABAC0AB8-3513-4ADA-A060-FC31A5E0D669}" type="slidenum">
              <a:rPr lang="en-US" smtClean="0"/>
              <a:pPr/>
              <a:t>‹#›</a:t>
            </a:fld>
            <a:endParaRPr lang="en-US"/>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5215115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4C16B2ED-71E7-4202-95B1-9A56633A3E3A}" type="datetimeFigureOut">
              <a:rPr lang="en-US" smtClean="0"/>
              <a:pPr/>
              <a:t>5/16/2020</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ABAC0AB8-3513-4ADA-A060-FC31A5E0D669}" type="slidenum">
              <a:rPr lang="en-US" smtClean="0"/>
              <a:pPr/>
              <a:t>‹#›</a:t>
            </a:fld>
            <a:endParaRPr lang="en-US"/>
          </a:p>
        </p:txBody>
      </p:sp>
    </p:spTree>
    <p:extLst>
      <p:ext uri="{BB962C8B-B14F-4D97-AF65-F5344CB8AC3E}">
        <p14:creationId xmlns:p14="http://schemas.microsoft.com/office/powerpoint/2010/main" val="41447962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4C16B2ED-71E7-4202-95B1-9A56633A3E3A}" type="datetimeFigureOut">
              <a:rPr lang="en-US" smtClean="0"/>
              <a:pPr/>
              <a:t>5/16/2020</a:t>
            </a:fld>
            <a:endParaRPr lang="en-US"/>
          </a:p>
        </p:txBody>
      </p:sp>
      <p:sp>
        <p:nvSpPr>
          <p:cNvPr id="6" name="Footer Placeholder 5"/>
          <p:cNvSpPr>
            <a:spLocks noGrp="1"/>
          </p:cNvSpPr>
          <p:nvPr>
            <p:ph type="ftr" sz="quarter" idx="11"/>
          </p:nvPr>
        </p:nvSpPr>
        <p:spPr/>
        <p:txBody>
          <a:bodyPr/>
          <a:lstStyle/>
          <a:p>
            <a:endParaRPr lang="en-US"/>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ABAC0AB8-3513-4ADA-A060-FC31A5E0D669}" type="slidenum">
              <a:rPr lang="en-US" smtClean="0"/>
              <a:pPr/>
              <a:t>‹#›</a:t>
            </a:fld>
            <a:endParaRPr lang="en-US"/>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0130943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4C16B2ED-71E7-4202-95B1-9A56633A3E3A}" type="datetimeFigureOut">
              <a:rPr lang="en-US" smtClean="0"/>
              <a:pPr/>
              <a:t>5/16/2020</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ABAC0AB8-3513-4ADA-A060-FC31A5E0D669}" type="slidenum">
              <a:rPr lang="en-US" smtClean="0"/>
              <a:pPr/>
              <a:t>‹#›</a:t>
            </a:fld>
            <a:endParaRPr lang="en-US"/>
          </a:p>
        </p:txBody>
      </p:sp>
    </p:spTree>
    <p:extLst>
      <p:ext uri="{BB962C8B-B14F-4D97-AF65-F5344CB8AC3E}">
        <p14:creationId xmlns:p14="http://schemas.microsoft.com/office/powerpoint/2010/main" val="27107725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16B2ED-71E7-4202-95B1-9A56633A3E3A}" type="datetimeFigureOut">
              <a:rPr lang="en-US" smtClean="0"/>
              <a:pPr/>
              <a:t>5/16/2020</a:t>
            </a:fld>
            <a:endParaRPr lang="en-US"/>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BAC0AB8-3513-4ADA-A060-FC31A5E0D669}" type="slidenum">
              <a:rPr lang="en-US" smtClean="0"/>
              <a:pPr/>
              <a:t>‹#›</a:t>
            </a:fld>
            <a:endParaRPr lang="en-US"/>
          </a:p>
        </p:txBody>
      </p:sp>
    </p:spTree>
    <p:extLst>
      <p:ext uri="{BB962C8B-B14F-4D97-AF65-F5344CB8AC3E}">
        <p14:creationId xmlns:p14="http://schemas.microsoft.com/office/powerpoint/2010/main" val="22540829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16B2ED-71E7-4202-95B1-9A56633A3E3A}" type="datetimeFigureOut">
              <a:rPr lang="en-US" smtClean="0"/>
              <a:pPr/>
              <a:t>5/16/2020</a:t>
            </a:fld>
            <a:endParaRPr lang="en-US"/>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BAC0AB8-3513-4ADA-A060-FC31A5E0D669}" type="slidenum">
              <a:rPr lang="en-US" smtClean="0"/>
              <a:pPr/>
              <a:t>‹#›</a:t>
            </a:fld>
            <a:endParaRPr lang="en-US"/>
          </a:p>
        </p:txBody>
      </p:sp>
    </p:spTree>
    <p:extLst>
      <p:ext uri="{BB962C8B-B14F-4D97-AF65-F5344CB8AC3E}">
        <p14:creationId xmlns:p14="http://schemas.microsoft.com/office/powerpoint/2010/main" val="35731882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16B2ED-71E7-4202-95B1-9A56633A3E3A}" type="datetimeFigureOut">
              <a:rPr lang="en-US" smtClean="0"/>
              <a:pPr/>
              <a:t>5/16/2020</a:t>
            </a:fld>
            <a:endParaRPr lang="en-US"/>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BAC0AB8-3513-4ADA-A060-FC31A5E0D669}" type="slidenum">
              <a:rPr lang="en-US" smtClean="0"/>
              <a:pPr/>
              <a:t>‹#›</a:t>
            </a:fld>
            <a:endParaRPr lang="en-US"/>
          </a:p>
        </p:txBody>
      </p:sp>
    </p:spTree>
    <p:extLst>
      <p:ext uri="{BB962C8B-B14F-4D97-AF65-F5344CB8AC3E}">
        <p14:creationId xmlns:p14="http://schemas.microsoft.com/office/powerpoint/2010/main" val="797297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16B2ED-71E7-4202-95B1-9A56633A3E3A}" type="datetimeFigureOut">
              <a:rPr lang="en-US" smtClean="0"/>
              <a:pPr/>
              <a:t>5/16/2020</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ABAC0AB8-3513-4ADA-A060-FC31A5E0D669}" type="slidenum">
              <a:rPr lang="en-US" smtClean="0"/>
              <a:pPr/>
              <a:t>‹#›</a:t>
            </a:fld>
            <a:endParaRPr lang="en-US"/>
          </a:p>
        </p:txBody>
      </p:sp>
    </p:spTree>
    <p:extLst>
      <p:ext uri="{BB962C8B-B14F-4D97-AF65-F5344CB8AC3E}">
        <p14:creationId xmlns:p14="http://schemas.microsoft.com/office/powerpoint/2010/main" val="25867907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C16B2ED-71E7-4202-95B1-9A56633A3E3A}" type="datetimeFigureOut">
              <a:rPr lang="en-US" smtClean="0"/>
              <a:pPr/>
              <a:t>5/16/2020</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511228" y="787783"/>
            <a:ext cx="584978" cy="365125"/>
          </a:xfrm>
        </p:spPr>
        <p:txBody>
          <a:bodyPr/>
          <a:lstStyle/>
          <a:p>
            <a:fld id="{ABAC0AB8-3513-4ADA-A060-FC31A5E0D669}" type="slidenum">
              <a:rPr lang="en-US" smtClean="0"/>
              <a:pPr/>
              <a:t>‹#›</a:t>
            </a:fld>
            <a:endParaRPr lang="en-US"/>
          </a:p>
        </p:txBody>
      </p:sp>
    </p:spTree>
    <p:extLst>
      <p:ext uri="{BB962C8B-B14F-4D97-AF65-F5344CB8AC3E}">
        <p14:creationId xmlns:p14="http://schemas.microsoft.com/office/powerpoint/2010/main" val="2465881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C16B2ED-71E7-4202-95B1-9A56633A3E3A}" type="datetimeFigureOut">
              <a:rPr lang="en-US" smtClean="0"/>
              <a:pPr/>
              <a:t>5/16/2020</a:t>
            </a:fld>
            <a:endParaRPr lang="en-US"/>
          </a:p>
        </p:txBody>
      </p:sp>
      <p:sp>
        <p:nvSpPr>
          <p:cNvPr id="8" name="Footer Placeholder 7"/>
          <p:cNvSpPr>
            <a:spLocks noGrp="1"/>
          </p:cNvSpPr>
          <p:nvPr>
            <p:ph type="ftr" sz="quarter" idx="11"/>
          </p:nvPr>
        </p:nvSpPr>
        <p:spPr/>
        <p:txBody>
          <a:bodyPr/>
          <a:lstStyle/>
          <a:p>
            <a:endParaRPr lang="en-US"/>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fld id="{ABAC0AB8-3513-4ADA-A060-FC31A5E0D669}" type="slidenum">
              <a:rPr lang="en-US" smtClean="0"/>
              <a:pPr/>
              <a:t>‹#›</a:t>
            </a:fld>
            <a:endParaRPr lang="en-US"/>
          </a:p>
        </p:txBody>
      </p:sp>
    </p:spTree>
    <p:extLst>
      <p:ext uri="{BB962C8B-B14F-4D97-AF65-F5344CB8AC3E}">
        <p14:creationId xmlns:p14="http://schemas.microsoft.com/office/powerpoint/2010/main" val="3771785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C16B2ED-71E7-4202-95B1-9A56633A3E3A}" type="datetimeFigureOut">
              <a:rPr lang="en-US" smtClean="0"/>
              <a:pPr/>
              <a:t>5/16/2020</a:t>
            </a:fld>
            <a:endParaRPr lang="en-US"/>
          </a:p>
        </p:txBody>
      </p:sp>
      <p:sp>
        <p:nvSpPr>
          <p:cNvPr id="4" name="Footer Placeholder 3"/>
          <p:cNvSpPr>
            <a:spLocks noGrp="1"/>
          </p:cNvSpPr>
          <p:nvPr>
            <p:ph type="ftr" sz="quarter" idx="11"/>
          </p:nvPr>
        </p:nvSpPr>
        <p:spPr/>
        <p:txBody>
          <a:bodyPr/>
          <a:lstStyle/>
          <a:p>
            <a:endParaRPr lang="en-US"/>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ABAC0AB8-3513-4ADA-A060-FC31A5E0D669}" type="slidenum">
              <a:rPr lang="en-US" smtClean="0"/>
              <a:pPr/>
              <a:t>‹#›</a:t>
            </a:fld>
            <a:endParaRPr lang="en-US"/>
          </a:p>
        </p:txBody>
      </p:sp>
    </p:spTree>
    <p:extLst>
      <p:ext uri="{BB962C8B-B14F-4D97-AF65-F5344CB8AC3E}">
        <p14:creationId xmlns:p14="http://schemas.microsoft.com/office/powerpoint/2010/main" val="1192299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16B2ED-71E7-4202-95B1-9A56633A3E3A}" type="datetimeFigureOut">
              <a:rPr lang="en-US" smtClean="0"/>
              <a:pPr/>
              <a:t>5/16/2020</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ABAC0AB8-3513-4ADA-A060-FC31A5E0D669}" type="slidenum">
              <a:rPr lang="en-US" smtClean="0"/>
              <a:pPr/>
              <a:t>‹#›</a:t>
            </a:fld>
            <a:endParaRPr lang="en-US"/>
          </a:p>
        </p:txBody>
      </p:sp>
    </p:spTree>
    <p:extLst>
      <p:ext uri="{BB962C8B-B14F-4D97-AF65-F5344CB8AC3E}">
        <p14:creationId xmlns:p14="http://schemas.microsoft.com/office/powerpoint/2010/main" val="1776549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16B2ED-71E7-4202-95B1-9A56633A3E3A}" type="datetimeFigureOut">
              <a:rPr lang="en-US" smtClean="0"/>
              <a:pPr/>
              <a:t>5/16/2020</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ABAC0AB8-3513-4ADA-A060-FC31A5E0D669}" type="slidenum">
              <a:rPr lang="en-US" smtClean="0"/>
              <a:pPr/>
              <a:t>‹#›</a:t>
            </a:fld>
            <a:endParaRPr lang="en-US"/>
          </a:p>
        </p:txBody>
      </p:sp>
    </p:spTree>
    <p:extLst>
      <p:ext uri="{BB962C8B-B14F-4D97-AF65-F5344CB8AC3E}">
        <p14:creationId xmlns:p14="http://schemas.microsoft.com/office/powerpoint/2010/main" val="2935934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16B2ED-71E7-4202-95B1-9A56633A3E3A}" type="datetimeFigureOut">
              <a:rPr lang="en-US" smtClean="0"/>
              <a:pPr/>
              <a:t>5/16/2020</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ABAC0AB8-3513-4ADA-A060-FC31A5E0D669}" type="slidenum">
              <a:rPr lang="en-US" smtClean="0"/>
              <a:pPr/>
              <a:t>‹#›</a:t>
            </a:fld>
            <a:endParaRPr lang="en-US"/>
          </a:p>
        </p:txBody>
      </p:sp>
    </p:spTree>
    <p:extLst>
      <p:ext uri="{BB962C8B-B14F-4D97-AF65-F5344CB8AC3E}">
        <p14:creationId xmlns:p14="http://schemas.microsoft.com/office/powerpoint/2010/main" val="2013411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285"/>
            <a:ext cx="1952272" cy="6852968"/>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fld id="{4C16B2ED-71E7-4202-95B1-9A56633A3E3A}" type="datetimeFigureOut">
              <a:rPr lang="en-US" smtClean="0"/>
              <a:pPr/>
              <a:t>5/16/2020</a:t>
            </a:fld>
            <a:endParaRPr lang="en-US"/>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fld id="{ABAC0AB8-3513-4ADA-A060-FC31A5E0D669}" type="slidenum">
              <a:rPr lang="en-US" smtClean="0"/>
              <a:pPr/>
              <a:t>‹#›</a:t>
            </a:fld>
            <a:endParaRPr lang="en-US"/>
          </a:p>
        </p:txBody>
      </p:sp>
    </p:spTree>
    <p:extLst>
      <p:ext uri="{BB962C8B-B14F-4D97-AF65-F5344CB8AC3E}">
        <p14:creationId xmlns:p14="http://schemas.microsoft.com/office/powerpoint/2010/main" val="22283558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hyperlink" Target="http://www.defra.gov.uk/environment/waste/legislation/waste-hierarchy/"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hyperlink" Target="https://en.wikipedia.org/wiki/Sustainability"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hyperlink" Target="https://en.wikipedia.org/wiki/Historic_preservation" TargetMode="Externa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hyperlink" Target="https://en.wikipedia.org/wiki/Cultural_practice" TargetMode="External"/><Relationship Id="rId5" Type="http://schemas.openxmlformats.org/officeDocument/2006/relationships/hyperlink" Target="https://en.wikipedia.org/wiki/Sustainability" TargetMode="External"/><Relationship Id="rId4" Type="http://schemas.openxmlformats.org/officeDocument/2006/relationships/hyperlink" Target="https://en.wikipedia.org/wiki/Sustainable_development" TargetMode="External"/><Relationship Id="rId9"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1"/>
            <a:ext cx="7772400" cy="2228850"/>
          </a:xfrm>
        </p:spPr>
        <p:txBody>
          <a:bodyPr>
            <a:normAutofit fontScale="90000"/>
          </a:bodyPr>
          <a:lstStyle/>
          <a:p>
            <a:r>
              <a:rPr lang="en-US" sz="3200" b="1" dirty="0"/>
              <a:t>Course: Sustainable Development and Education</a:t>
            </a:r>
            <a:br>
              <a:rPr lang="en-US" sz="3200" b="1" dirty="0"/>
            </a:br>
            <a:br>
              <a:rPr lang="en-US" sz="3200" b="1" dirty="0"/>
            </a:br>
            <a:r>
              <a:rPr lang="en-US" sz="3200" b="1" dirty="0"/>
              <a:t>Unit2: Areas of Sustainable Development</a:t>
            </a:r>
          </a:p>
        </p:txBody>
      </p:sp>
      <p:sp>
        <p:nvSpPr>
          <p:cNvPr id="3" name="Subtitle 2"/>
          <p:cNvSpPr>
            <a:spLocks noGrp="1"/>
          </p:cNvSpPr>
          <p:nvPr>
            <p:ph type="subTitle" idx="1"/>
          </p:nvPr>
        </p:nvSpPr>
        <p:spPr/>
        <p:txBody>
          <a:bodyPr>
            <a:normAutofit/>
          </a:bodyPr>
          <a:lstStyle/>
          <a:p>
            <a:r>
              <a:rPr lang="en-US" sz="2800" b="1" dirty="0"/>
              <a:t>Iqra Asim</a:t>
            </a:r>
          </a:p>
          <a:p>
            <a:r>
              <a:rPr lang="en-US" sz="2800" b="1" dirty="0"/>
              <a:t>Spring 2020</a:t>
            </a:r>
          </a:p>
        </p:txBody>
      </p:sp>
      <p:pic>
        <p:nvPicPr>
          <p:cNvPr id="4" name="Audio 3">
            <a:hlinkClick r:id="" action="ppaction://media"/>
            <a:extLst>
              <a:ext uri="{FF2B5EF4-FFF2-40B4-BE49-F238E27FC236}">
                <a16:creationId xmlns:a16="http://schemas.microsoft.com/office/drawing/2014/main" id="{D8783ED4-A65E-4C68-AF2F-B20F786F7A9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740"/>
    </mc:Choice>
    <mc:Fallback>
      <p:transition spd="slow" advTm="10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Waste Management </a:t>
            </a:r>
            <a:br>
              <a:rPr lang="en-US" dirty="0"/>
            </a:br>
            <a:endParaRPr lang="en-US" dirty="0"/>
          </a:p>
        </p:txBody>
      </p:sp>
      <p:sp>
        <p:nvSpPr>
          <p:cNvPr id="3" name="Content Placeholder 2"/>
          <p:cNvSpPr>
            <a:spLocks noGrp="1"/>
          </p:cNvSpPr>
          <p:nvPr>
            <p:ph idx="1"/>
          </p:nvPr>
        </p:nvSpPr>
        <p:spPr>
          <a:xfrm>
            <a:off x="838201" y="1447800"/>
            <a:ext cx="7696200" cy="4786090"/>
          </a:xfrm>
        </p:spPr>
        <p:txBody>
          <a:bodyPr>
            <a:normAutofit/>
          </a:bodyPr>
          <a:lstStyle/>
          <a:p>
            <a:r>
              <a:rPr lang="en-US" sz="2400" i="1" dirty="0"/>
              <a:t>Using material resources efficiently to cut down on the amount of waste produced. And, where waste is generated, dealing with it in a way that actively contributes to the economic, social and environmental goals of sustainable development.</a:t>
            </a:r>
            <a:endParaRPr lang="en-US" sz="2400" dirty="0"/>
          </a:p>
          <a:p>
            <a:r>
              <a:rPr lang="en-US" sz="2400" dirty="0"/>
              <a:t>The different waste management options can be organized in an order known as the </a:t>
            </a:r>
            <a:r>
              <a:rPr lang="en-US" sz="2400" u="sng" dirty="0">
                <a:hlinkClick r:id="rId4"/>
              </a:rPr>
              <a:t>Waste Management Hierarchy</a:t>
            </a:r>
            <a:r>
              <a:rPr lang="en-US" sz="2400" dirty="0"/>
              <a:t>, that reflects the relative sustainability of each.</a:t>
            </a:r>
          </a:p>
          <a:p>
            <a:endParaRPr lang="en-US" sz="2400" dirty="0"/>
          </a:p>
        </p:txBody>
      </p:sp>
      <p:pic>
        <p:nvPicPr>
          <p:cNvPr id="4" name="Audio 3">
            <a:hlinkClick r:id="" action="ppaction://media"/>
            <a:extLst>
              <a:ext uri="{FF2B5EF4-FFF2-40B4-BE49-F238E27FC236}">
                <a16:creationId xmlns:a16="http://schemas.microsoft.com/office/drawing/2014/main" id="{1925EC13-9F0E-434F-870B-F7A1C38E27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5464"/>
    </mc:Choice>
    <mc:Fallback>
      <p:transition spd="slow" advTm="75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a:t>
            </a:r>
          </a:p>
        </p:txBody>
      </p:sp>
      <p:pic>
        <p:nvPicPr>
          <p:cNvPr id="4" name="Content Placeholder 3" descr="https://thelivinglabiesd.files.wordpress.com/2012/11/550px-waste_hierarchy.png?w=550&amp;h=300"/>
          <p:cNvPicPr>
            <a:picLocks noGrp="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609600" y="1371600"/>
            <a:ext cx="8001000" cy="4648199"/>
          </a:xfrm>
          <a:prstGeom prst="rect">
            <a:avLst/>
          </a:prstGeom>
          <a:noFill/>
          <a:ln>
            <a:noFill/>
          </a:ln>
        </p:spPr>
      </p:pic>
      <p:pic>
        <p:nvPicPr>
          <p:cNvPr id="3" name="Audio 2">
            <a:hlinkClick r:id="" action="ppaction://media"/>
            <a:extLst>
              <a:ext uri="{FF2B5EF4-FFF2-40B4-BE49-F238E27FC236}">
                <a16:creationId xmlns:a16="http://schemas.microsoft.com/office/drawing/2014/main" id="{BEE06A71-6DEB-4042-A217-B9EEC7F7DF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87308"/>
    </mc:Choice>
    <mc:Fallback>
      <p:transition spd="slow" advTm="287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a:t>
            </a:r>
          </a:p>
        </p:txBody>
      </p:sp>
      <p:sp>
        <p:nvSpPr>
          <p:cNvPr id="3" name="Content Placeholder 2"/>
          <p:cNvSpPr>
            <a:spLocks noGrp="1"/>
          </p:cNvSpPr>
          <p:nvPr>
            <p:ph idx="1"/>
          </p:nvPr>
        </p:nvSpPr>
        <p:spPr>
          <a:xfrm>
            <a:off x="838201" y="1524000"/>
            <a:ext cx="7696200" cy="4709890"/>
          </a:xfrm>
        </p:spPr>
        <p:txBody>
          <a:bodyPr>
            <a:normAutofit fontScale="92500"/>
          </a:bodyPr>
          <a:lstStyle/>
          <a:p>
            <a:r>
              <a:rPr lang="en-US" sz="2400" dirty="0"/>
              <a:t>One of the key principles underlying sustainable waste management is to ensure that waste is dealt with as high up the waste hierarchy as possible. </a:t>
            </a:r>
          </a:p>
          <a:p>
            <a:r>
              <a:rPr lang="en-US" sz="2400" dirty="0"/>
              <a:t>Since all waste disposal options have some impact on the environment, the only way to avoid impact is not to produce waste in the first place, and waste prevention is therefore at the top of the hierarchy.</a:t>
            </a:r>
          </a:p>
          <a:p>
            <a:r>
              <a:rPr lang="en-US" sz="2400" dirty="0"/>
              <a:t>Re-use, followed by recovery techniques (recycling, composting and generating energy from waste) follow, while disposal to landfill or by incineration, the worst options, are at the bottom of the hierarchy.</a:t>
            </a:r>
          </a:p>
          <a:p>
            <a:endParaRPr lang="en-US" sz="2400" dirty="0"/>
          </a:p>
        </p:txBody>
      </p:sp>
      <p:pic>
        <p:nvPicPr>
          <p:cNvPr id="4" name="Audio 3">
            <a:hlinkClick r:id="" action="ppaction://media"/>
            <a:extLst>
              <a:ext uri="{FF2B5EF4-FFF2-40B4-BE49-F238E27FC236}">
                <a16:creationId xmlns:a16="http://schemas.microsoft.com/office/drawing/2014/main" id="{F08C9638-42A0-447D-96F9-E083F3E7C2C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8815"/>
    </mc:Choice>
    <mc:Fallback>
      <p:transition spd="slow" advTm="78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a:t>
            </a:r>
          </a:p>
        </p:txBody>
      </p:sp>
      <p:sp>
        <p:nvSpPr>
          <p:cNvPr id="3" name="Content Placeholder 2"/>
          <p:cNvSpPr>
            <a:spLocks noGrp="1"/>
          </p:cNvSpPr>
          <p:nvPr>
            <p:ph idx="1"/>
          </p:nvPr>
        </p:nvSpPr>
        <p:spPr>
          <a:xfrm>
            <a:off x="457200" y="1143000"/>
            <a:ext cx="8229600" cy="4983163"/>
          </a:xfrm>
        </p:spPr>
        <p:txBody>
          <a:bodyPr>
            <a:normAutofit/>
          </a:bodyPr>
          <a:lstStyle/>
          <a:p>
            <a:pPr>
              <a:buNone/>
            </a:pPr>
            <a:r>
              <a:rPr lang="en-US" sz="2000" dirty="0"/>
              <a:t>	</a:t>
            </a:r>
          </a:p>
          <a:p>
            <a:pPr>
              <a:buNone/>
            </a:pPr>
            <a:r>
              <a:rPr lang="en-US" sz="2000" dirty="0"/>
              <a:t>	Efficient and cost-effective production systems, use of resources and disposal of wastes are largely associated with management systems of good practices.</a:t>
            </a:r>
          </a:p>
          <a:p>
            <a:pPr>
              <a:buNone/>
            </a:pPr>
            <a:r>
              <a:rPr lang="en-US" sz="2000" dirty="0"/>
              <a:t>	so, it is necessary to articulate an innovative process that facilitates: </a:t>
            </a:r>
          </a:p>
          <a:p>
            <a:r>
              <a:rPr lang="en-US" sz="2000" dirty="0"/>
              <a:t> identifying and quantifying the main waste streams generated and how much ends up in streams, impact water quality and surrounding environment;</a:t>
            </a:r>
          </a:p>
          <a:p>
            <a:r>
              <a:rPr lang="en-US" sz="2000" dirty="0"/>
              <a:t>understanding the reasons for poor community waste management, servicing and littering; and, </a:t>
            </a:r>
          </a:p>
          <a:p>
            <a:r>
              <a:rPr lang="en-US" sz="2000" dirty="0"/>
              <a:t>classifying the status and capacity of landfills with particular reference to hazardous waste.</a:t>
            </a:r>
          </a:p>
          <a:p>
            <a:endParaRPr lang="en-US" sz="2000" dirty="0"/>
          </a:p>
        </p:txBody>
      </p:sp>
      <p:pic>
        <p:nvPicPr>
          <p:cNvPr id="4" name="Audio 3">
            <a:hlinkClick r:id="" action="ppaction://media"/>
            <a:extLst>
              <a:ext uri="{FF2B5EF4-FFF2-40B4-BE49-F238E27FC236}">
                <a16:creationId xmlns:a16="http://schemas.microsoft.com/office/drawing/2014/main" id="{09A1CA53-A1AB-44FC-A485-2388EF48F25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8786"/>
    </mc:Choice>
    <mc:Fallback>
      <p:transition spd="slow" advTm="487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Water and Energy resources</a:t>
            </a:r>
            <a:br>
              <a:rPr lang="en-US" dirty="0"/>
            </a:br>
            <a:endParaRPr lang="en-US" dirty="0"/>
          </a:p>
        </p:txBody>
      </p:sp>
      <p:sp>
        <p:nvSpPr>
          <p:cNvPr id="3" name="Content Placeholder 2"/>
          <p:cNvSpPr>
            <a:spLocks noGrp="1"/>
          </p:cNvSpPr>
          <p:nvPr>
            <p:ph idx="1"/>
          </p:nvPr>
        </p:nvSpPr>
        <p:spPr>
          <a:xfrm>
            <a:off x="457200" y="990600"/>
            <a:ext cx="8229600" cy="5135563"/>
          </a:xfrm>
        </p:spPr>
        <p:txBody>
          <a:bodyPr>
            <a:noAutofit/>
          </a:bodyPr>
          <a:lstStyle/>
          <a:p>
            <a:endParaRPr lang="en-US" dirty="0"/>
          </a:p>
          <a:p>
            <a:r>
              <a:rPr lang="en-US" dirty="0"/>
              <a:t>For a water-secure world and for the realization of the right to safe drinking water and sanitation, the whole water cycle has to be taken into consideration to tackle water-related challenges. </a:t>
            </a:r>
          </a:p>
          <a:p>
            <a:r>
              <a:rPr lang="en-US" dirty="0"/>
              <a:t>Some areas that could be considered include: </a:t>
            </a:r>
          </a:p>
          <a:p>
            <a:pPr>
              <a:buNone/>
            </a:pPr>
            <a:r>
              <a:rPr lang="en-US" dirty="0"/>
              <a:t>a) ensuring access to safe and affordable drinking water and adequate sanitation for all, especially for women and girls, including in households, schools, health facilities, workplaces and refugee camps;</a:t>
            </a:r>
          </a:p>
          <a:p>
            <a:pPr>
              <a:buNone/>
            </a:pPr>
            <a:r>
              <a:rPr lang="en-US" dirty="0"/>
              <a:t> b) providing adequate facilities and infrastructure, both built and natural, for safe drinking water and sanitation systems in all areas;</a:t>
            </a:r>
          </a:p>
          <a:p>
            <a:pPr>
              <a:buNone/>
            </a:pPr>
            <a:r>
              <a:rPr lang="en-US" dirty="0"/>
              <a:t> c) extending wastewater treatment, recycling and reuse;</a:t>
            </a:r>
          </a:p>
          <a:p>
            <a:pPr>
              <a:buNone/>
            </a:pPr>
            <a:r>
              <a:rPr lang="en-US" dirty="0"/>
              <a:t> d) improving water-use efficiency</a:t>
            </a:r>
          </a:p>
          <a:p>
            <a:pPr>
              <a:buNone/>
            </a:pPr>
            <a:r>
              <a:rPr lang="en-US" dirty="0"/>
              <a:t>e) bringing fresh water extraction in line with sustainable supply;</a:t>
            </a:r>
          </a:p>
          <a:p>
            <a:endParaRPr lang="en-US" dirty="0"/>
          </a:p>
        </p:txBody>
      </p:sp>
      <p:pic>
        <p:nvPicPr>
          <p:cNvPr id="4" name="Audio 3">
            <a:hlinkClick r:id="" action="ppaction://media"/>
            <a:extLst>
              <a:ext uri="{FF2B5EF4-FFF2-40B4-BE49-F238E27FC236}">
                <a16:creationId xmlns:a16="http://schemas.microsoft.com/office/drawing/2014/main" id="{4AB176A5-605B-44E8-AFD3-F3AB3816FDB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52473"/>
    </mc:Choice>
    <mc:Fallback>
      <p:transition spd="slow" advTm="1524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a:t>
            </a:r>
          </a:p>
        </p:txBody>
      </p:sp>
      <p:sp>
        <p:nvSpPr>
          <p:cNvPr id="3" name="Content Placeholder 2"/>
          <p:cNvSpPr>
            <a:spLocks noGrp="1"/>
          </p:cNvSpPr>
          <p:nvPr>
            <p:ph idx="1"/>
          </p:nvPr>
        </p:nvSpPr>
        <p:spPr>
          <a:xfrm>
            <a:off x="457200" y="1295400"/>
            <a:ext cx="8229600" cy="4830763"/>
          </a:xfrm>
        </p:spPr>
        <p:txBody>
          <a:bodyPr>
            <a:normAutofit/>
          </a:bodyPr>
          <a:lstStyle/>
          <a:p>
            <a:pPr>
              <a:buNone/>
            </a:pPr>
            <a:r>
              <a:rPr lang="en-US" dirty="0"/>
              <a:t>f) enhancing effective water governance including catchment area based integrated water resources management and appropriate trans-boundary co-operation;</a:t>
            </a:r>
          </a:p>
          <a:p>
            <a:pPr>
              <a:buNone/>
            </a:pPr>
            <a:r>
              <a:rPr lang="en-US" dirty="0"/>
              <a:t> g) expanding water-related vocational training at all levels; </a:t>
            </a:r>
          </a:p>
          <a:p>
            <a:pPr>
              <a:buNone/>
            </a:pPr>
            <a:r>
              <a:rPr lang="en-US" dirty="0"/>
              <a:t>h) protecting and restoring water-linked ecosystems like mountains, watersheds and wetlands;</a:t>
            </a:r>
          </a:p>
          <a:p>
            <a:pPr>
              <a:buNone/>
            </a:pPr>
            <a:r>
              <a:rPr lang="en-US" dirty="0"/>
              <a:t> i) eliminating the pollution and dumping of toxic materials in water bodies, and protecting aquifers;</a:t>
            </a:r>
          </a:p>
          <a:p>
            <a:pPr>
              <a:buNone/>
            </a:pPr>
            <a:r>
              <a:rPr lang="en-US" dirty="0"/>
              <a:t> j) eliminating of invasive alien species in water bodies;</a:t>
            </a:r>
          </a:p>
          <a:p>
            <a:pPr>
              <a:buNone/>
            </a:pPr>
            <a:r>
              <a:rPr lang="en-US" dirty="0"/>
              <a:t> k) investing in water harvesting technologies;</a:t>
            </a:r>
          </a:p>
          <a:p>
            <a:pPr>
              <a:buNone/>
            </a:pPr>
            <a:r>
              <a:rPr lang="en-US" dirty="0"/>
              <a:t> l) reducing risks and impacts of water-related disasters; and</a:t>
            </a:r>
          </a:p>
          <a:p>
            <a:pPr>
              <a:buNone/>
            </a:pPr>
            <a:r>
              <a:rPr lang="en-US" dirty="0"/>
              <a:t>m) appropriate means of implementation . </a:t>
            </a:r>
          </a:p>
        </p:txBody>
      </p:sp>
      <p:pic>
        <p:nvPicPr>
          <p:cNvPr id="4" name="Audio 3">
            <a:hlinkClick r:id="" action="ppaction://media"/>
            <a:extLst>
              <a:ext uri="{FF2B5EF4-FFF2-40B4-BE49-F238E27FC236}">
                <a16:creationId xmlns:a16="http://schemas.microsoft.com/office/drawing/2014/main" id="{F22CA30B-02C8-4FA1-A9A2-8E4D7E66127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1237"/>
    </mc:Choice>
    <mc:Fallback>
      <p:transition spd="slow" advTm="712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Energy resources</a:t>
            </a:r>
          </a:p>
        </p:txBody>
      </p:sp>
      <p:sp>
        <p:nvSpPr>
          <p:cNvPr id="3" name="Content Placeholder 2"/>
          <p:cNvSpPr>
            <a:spLocks noGrp="1"/>
          </p:cNvSpPr>
          <p:nvPr>
            <p:ph idx="1"/>
          </p:nvPr>
        </p:nvSpPr>
        <p:spPr>
          <a:xfrm>
            <a:off x="457200" y="1219200"/>
            <a:ext cx="8229600" cy="4906963"/>
          </a:xfrm>
        </p:spPr>
        <p:txBody>
          <a:bodyPr>
            <a:normAutofit/>
          </a:bodyPr>
          <a:lstStyle/>
          <a:p>
            <a:endParaRPr lang="en-US" dirty="0"/>
          </a:p>
          <a:p>
            <a:r>
              <a:rPr lang="en-US" dirty="0"/>
              <a:t>Energy plays a critical role in economic growth and social development. Ensuring access to affordable, modern and reliable energy resources for all is also important for poverty eradication, women’s empowerment, and provision of basic services. </a:t>
            </a:r>
          </a:p>
          <a:p>
            <a:pPr marL="514350" indent="-514350">
              <a:buAutoNum type="alphaLcParenR"/>
            </a:pPr>
            <a:r>
              <a:rPr lang="en-US" dirty="0"/>
              <a:t>ensuring universal access, for both women and men, to modern energy services; </a:t>
            </a:r>
          </a:p>
          <a:p>
            <a:pPr marL="514350" indent="-514350">
              <a:buAutoNum type="alphaLcParenR"/>
            </a:pPr>
            <a:r>
              <a:rPr lang="en-US" dirty="0"/>
              <a:t> deployment of cleaner, including low- or zero-emissions energy technologies;</a:t>
            </a:r>
          </a:p>
          <a:p>
            <a:pPr marL="514350" indent="-514350">
              <a:buAutoNum type="alphaLcParenR"/>
            </a:pPr>
            <a:r>
              <a:rPr lang="en-US" dirty="0"/>
              <a:t> increasing the share of renewable energy in the global energy mix, including by providing policy space and necessary incentives for renewable energy; </a:t>
            </a:r>
          </a:p>
          <a:p>
            <a:pPr marL="514350" indent="-514350">
              <a:buAutoNum type="alphaLcParenR"/>
            </a:pPr>
            <a:r>
              <a:rPr lang="en-US" dirty="0"/>
              <a:t> improving energy efficiency in buildings, industry, agriculture and transport;</a:t>
            </a:r>
          </a:p>
          <a:p>
            <a:pPr marL="514350" indent="-514350">
              <a:buAutoNum type="alphaLcParenR"/>
            </a:pPr>
            <a:endParaRPr lang="en-US" dirty="0"/>
          </a:p>
        </p:txBody>
      </p:sp>
      <p:pic>
        <p:nvPicPr>
          <p:cNvPr id="4" name="Audio 3">
            <a:hlinkClick r:id="" action="ppaction://media"/>
            <a:extLst>
              <a:ext uri="{FF2B5EF4-FFF2-40B4-BE49-F238E27FC236}">
                <a16:creationId xmlns:a16="http://schemas.microsoft.com/office/drawing/2014/main" id="{AB90BF4F-36E6-4425-A556-7B6192BD6F9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33929"/>
    </mc:Choice>
    <mc:Fallback>
      <p:transition spd="slow" advTm="133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a:t>
            </a:r>
          </a:p>
        </p:txBody>
      </p:sp>
      <p:sp>
        <p:nvSpPr>
          <p:cNvPr id="3" name="Content Placeholder 2"/>
          <p:cNvSpPr>
            <a:spLocks noGrp="1"/>
          </p:cNvSpPr>
          <p:nvPr>
            <p:ph idx="1"/>
          </p:nvPr>
        </p:nvSpPr>
        <p:spPr>
          <a:xfrm>
            <a:off x="457200" y="1600200"/>
            <a:ext cx="4419600" cy="4525963"/>
          </a:xfrm>
        </p:spPr>
        <p:txBody>
          <a:bodyPr>
            <a:normAutofit fontScale="92500" lnSpcReduction="10000"/>
          </a:bodyPr>
          <a:lstStyle/>
          <a:p>
            <a:pPr marL="514350" indent="-514350">
              <a:buAutoNum type="alphaLcParenR" startAt="5"/>
            </a:pPr>
            <a:r>
              <a:rPr lang="en-US" dirty="0"/>
              <a:t>phasing out inefficient fossil fuel subsidies that encourage wasteful consumption;</a:t>
            </a:r>
          </a:p>
          <a:p>
            <a:pPr marL="514350" indent="-514350">
              <a:buAutoNum type="alphaLcParenR" startAt="5"/>
            </a:pPr>
            <a:r>
              <a:rPr lang="en-US" dirty="0"/>
              <a:t>building capacity and transferring modern energy technologies;</a:t>
            </a:r>
          </a:p>
          <a:p>
            <a:pPr marL="514350" indent="-514350">
              <a:buAutoNum type="alphaLcParenR" startAt="5"/>
            </a:pPr>
            <a:r>
              <a:rPr lang="en-US" dirty="0"/>
              <a:t>mobilizing finance to invest in modern energy infrastructure;</a:t>
            </a:r>
          </a:p>
          <a:p>
            <a:pPr marL="514350" indent="-514350">
              <a:buAutoNum type="alphaLcParenR" startAt="5"/>
            </a:pPr>
            <a:r>
              <a:rPr lang="en-US" dirty="0"/>
              <a:t> sharing knowledge and experience on appropriate regulatory frameworks and enabling environments;</a:t>
            </a:r>
          </a:p>
          <a:p>
            <a:pPr marL="514350" indent="-514350">
              <a:buAutoNum type="alphaLcParenR" startAt="5"/>
            </a:pPr>
            <a:r>
              <a:rPr lang="en-US" dirty="0"/>
              <a:t>promoting partnerships on sustainable energy; and</a:t>
            </a:r>
          </a:p>
          <a:p>
            <a:pPr marL="514350" indent="-514350">
              <a:buAutoNum type="alphaLcParenR" startAt="5"/>
            </a:pPr>
            <a:r>
              <a:rPr lang="en-US" dirty="0"/>
              <a:t> appropriate means of implementation .</a:t>
            </a:r>
          </a:p>
          <a:p>
            <a:endParaRPr lang="en-US" dirty="0"/>
          </a:p>
          <a:p>
            <a:endParaRPr lang="en-US" dirty="0"/>
          </a:p>
        </p:txBody>
      </p:sp>
      <p:pic>
        <p:nvPicPr>
          <p:cNvPr id="4" name="Picture 3" descr="Image result for sustainable energy examples"/>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905000"/>
            <a:ext cx="4038600" cy="3581400"/>
          </a:xfrm>
          <a:prstGeom prst="rect">
            <a:avLst/>
          </a:prstGeom>
          <a:noFill/>
          <a:ln>
            <a:noFill/>
          </a:ln>
        </p:spPr>
      </p:pic>
      <p:pic>
        <p:nvPicPr>
          <p:cNvPr id="5" name="Audio 4">
            <a:hlinkClick r:id="" action="ppaction://media"/>
            <a:extLst>
              <a:ext uri="{FF2B5EF4-FFF2-40B4-BE49-F238E27FC236}">
                <a16:creationId xmlns:a16="http://schemas.microsoft.com/office/drawing/2014/main" id="{E13F0B6A-D66D-4E92-B589-B821DF269E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3523"/>
    </mc:Choice>
    <mc:Fallback>
      <p:transition spd="slow" advTm="1135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Culture Preservation and Transformation in Sustainability</a:t>
            </a:r>
            <a:endParaRPr lang="en-US" sz="3200" dirty="0"/>
          </a:p>
        </p:txBody>
      </p:sp>
      <p:sp>
        <p:nvSpPr>
          <p:cNvPr id="3" name="Content Placeholder 2"/>
          <p:cNvSpPr>
            <a:spLocks noGrp="1"/>
          </p:cNvSpPr>
          <p:nvPr>
            <p:ph idx="1"/>
          </p:nvPr>
        </p:nvSpPr>
        <p:spPr>
          <a:xfrm>
            <a:off x="990601" y="2057400"/>
            <a:ext cx="7543800" cy="3777622"/>
          </a:xfrm>
        </p:spPr>
        <p:txBody>
          <a:bodyPr>
            <a:normAutofit/>
          </a:bodyPr>
          <a:lstStyle/>
          <a:p>
            <a:r>
              <a:rPr lang="en-US" sz="2000" dirty="0"/>
              <a:t>Culture is defined as a set of beliefs, morals, methods, and a collection of human knowledge that is dependent on the transmission of these characteristics to younger generations.</a:t>
            </a:r>
          </a:p>
          <a:p>
            <a:r>
              <a:rPr lang="en-US" sz="2000" dirty="0"/>
              <a:t>Sustainability is defined as the ability to sustain or continue. The two concepts have been intertwined within social and political domains, and as such, have become one of the more important concepts of </a:t>
            </a:r>
            <a:r>
              <a:rPr lang="en-US" sz="2000" dirty="0">
                <a:hlinkClick r:id="rId4" tooltip="Sustainability"/>
              </a:rPr>
              <a:t>sustainability</a:t>
            </a:r>
            <a:r>
              <a:rPr lang="en-US" sz="2000" dirty="0"/>
              <a:t>.</a:t>
            </a:r>
          </a:p>
          <a:p>
            <a:endParaRPr lang="en-US" sz="2000" dirty="0"/>
          </a:p>
          <a:p>
            <a:endParaRPr lang="en-US" sz="2000" dirty="0"/>
          </a:p>
        </p:txBody>
      </p:sp>
      <p:pic>
        <p:nvPicPr>
          <p:cNvPr id="4" name="Audio 3">
            <a:hlinkClick r:id="" action="ppaction://media"/>
            <a:extLst>
              <a:ext uri="{FF2B5EF4-FFF2-40B4-BE49-F238E27FC236}">
                <a16:creationId xmlns:a16="http://schemas.microsoft.com/office/drawing/2014/main" id="{F007AFF5-4FCB-4E09-B393-E604D0AC53F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0550"/>
    </mc:Choice>
    <mc:Fallback>
      <p:transition spd="slow" advTm="80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a:t>
            </a:r>
          </a:p>
        </p:txBody>
      </p:sp>
      <p:sp>
        <p:nvSpPr>
          <p:cNvPr id="3" name="Content Placeholder 2"/>
          <p:cNvSpPr>
            <a:spLocks noGrp="1"/>
          </p:cNvSpPr>
          <p:nvPr>
            <p:ph idx="1"/>
          </p:nvPr>
        </p:nvSpPr>
        <p:spPr>
          <a:xfrm>
            <a:off x="457200" y="1600200"/>
            <a:ext cx="4343400" cy="4571999"/>
          </a:xfrm>
        </p:spPr>
        <p:txBody>
          <a:bodyPr>
            <a:normAutofit/>
          </a:bodyPr>
          <a:lstStyle/>
          <a:p>
            <a:r>
              <a:rPr lang="en-US" sz="2000" b="1" dirty="0"/>
              <a:t>Cultural sustainability</a:t>
            </a:r>
            <a:r>
              <a:rPr lang="en-US" sz="2000" dirty="0"/>
              <a:t> as it relates to </a:t>
            </a:r>
            <a:r>
              <a:rPr lang="en-US" sz="2000" dirty="0">
                <a:hlinkClick r:id="rId4" tooltip="Sustainable development"/>
              </a:rPr>
              <a:t>sustainable development</a:t>
            </a:r>
            <a:r>
              <a:rPr lang="en-US" sz="2000" dirty="0"/>
              <a:t> (to </a:t>
            </a:r>
            <a:r>
              <a:rPr lang="en-US" sz="2000" dirty="0">
                <a:hlinkClick r:id="rId5" tooltip="Sustainability"/>
              </a:rPr>
              <a:t>sustainability</a:t>
            </a:r>
            <a:r>
              <a:rPr lang="en-US" sz="2000" dirty="0"/>
              <a:t>), has to do with the maintaining of cultural beliefs, </a:t>
            </a:r>
            <a:r>
              <a:rPr lang="en-US" sz="2000" dirty="0">
                <a:hlinkClick r:id="rId6" tooltip="Cultural practice"/>
              </a:rPr>
              <a:t>cultural practices</a:t>
            </a:r>
            <a:r>
              <a:rPr lang="en-US" sz="2000" dirty="0"/>
              <a:t>, </a:t>
            </a:r>
            <a:r>
              <a:rPr lang="en-US" sz="2000" dirty="0">
                <a:hlinkClick r:id="rId7" tooltip="Historic preservation"/>
              </a:rPr>
              <a:t>heritage conservation</a:t>
            </a:r>
            <a:r>
              <a:rPr lang="en-US" sz="2000" dirty="0"/>
              <a:t>, culture as its own entity, and attempts to answer the question of whether or not any given cultures will exist in the context of the future. </a:t>
            </a:r>
          </a:p>
        </p:txBody>
      </p:sp>
      <p:pic>
        <p:nvPicPr>
          <p:cNvPr id="4" name="Picture 3"/>
          <p:cNvPicPr/>
          <p:nvPr/>
        </p:nvPicPr>
        <p:blipFill>
          <a:blip r:embed="rId8">
            <a:extLst>
              <a:ext uri="{28A0092B-C50C-407E-A947-70E740481C1C}">
                <a14:useLocalDpi xmlns:a14="http://schemas.microsoft.com/office/drawing/2010/main" val="0"/>
              </a:ext>
            </a:extLst>
          </a:blip>
          <a:srcRect/>
          <a:stretch>
            <a:fillRect/>
          </a:stretch>
        </p:blipFill>
        <p:spPr bwMode="auto">
          <a:xfrm>
            <a:off x="4495800" y="1676400"/>
            <a:ext cx="4114800" cy="3581400"/>
          </a:xfrm>
          <a:prstGeom prst="rect">
            <a:avLst/>
          </a:prstGeom>
          <a:noFill/>
        </p:spPr>
      </p:pic>
      <p:pic>
        <p:nvPicPr>
          <p:cNvPr id="5" name="Audio 4">
            <a:hlinkClick r:id="" action="ppaction://media"/>
            <a:extLst>
              <a:ext uri="{FF2B5EF4-FFF2-40B4-BE49-F238E27FC236}">
                <a16:creationId xmlns:a16="http://schemas.microsoft.com/office/drawing/2014/main" id="{BC622A83-E488-4869-A164-C1899B992A6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6226"/>
    </mc:Choice>
    <mc:Fallback>
      <p:transition spd="slow" advTm="76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Learning Outcomes</a:t>
            </a:r>
          </a:p>
        </p:txBody>
      </p:sp>
      <p:sp>
        <p:nvSpPr>
          <p:cNvPr id="3" name="Content Placeholder 2"/>
          <p:cNvSpPr>
            <a:spLocks noGrp="1"/>
          </p:cNvSpPr>
          <p:nvPr>
            <p:ph idx="1"/>
          </p:nvPr>
        </p:nvSpPr>
        <p:spPr/>
        <p:txBody>
          <a:bodyPr>
            <a:normAutofit/>
          </a:bodyPr>
          <a:lstStyle/>
          <a:p>
            <a:pPr>
              <a:buNone/>
            </a:pPr>
            <a:r>
              <a:rPr lang="en-US" sz="2800" b="1" dirty="0"/>
              <a:t>After completing this chapter students will be able to:</a:t>
            </a:r>
          </a:p>
          <a:p>
            <a:r>
              <a:rPr lang="en-US" sz="2800" b="1" dirty="0"/>
              <a:t>Understand the areas of SD</a:t>
            </a:r>
          </a:p>
          <a:p>
            <a:r>
              <a:rPr lang="en-US" sz="2800" b="1" dirty="0"/>
              <a:t>Recognize environmental, social and economic aspects of SD</a:t>
            </a:r>
          </a:p>
          <a:p>
            <a:endParaRPr lang="en-US" sz="2800" b="1" dirty="0"/>
          </a:p>
        </p:txBody>
      </p:sp>
      <p:pic>
        <p:nvPicPr>
          <p:cNvPr id="4" name="Audio 3">
            <a:hlinkClick r:id="" action="ppaction://media"/>
            <a:extLst>
              <a:ext uri="{FF2B5EF4-FFF2-40B4-BE49-F238E27FC236}">
                <a16:creationId xmlns:a16="http://schemas.microsoft.com/office/drawing/2014/main" id="{2BF6B0FD-464F-4F85-B768-DB5B4C19ABD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7130"/>
    </mc:Choice>
    <mc:Fallback>
      <p:transition spd="slow" advTm="17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81000"/>
            <a:ext cx="6589199" cy="1509490"/>
          </a:xfrm>
        </p:spPr>
        <p:txBody>
          <a:bodyPr>
            <a:noAutofit/>
          </a:bodyPr>
          <a:lstStyle/>
          <a:p>
            <a:pPr algn="ctr"/>
            <a:br>
              <a:rPr lang="en-US" sz="2800" b="1" dirty="0"/>
            </a:br>
            <a:r>
              <a:rPr lang="en-US" sz="2800" b="1" dirty="0"/>
              <a:t>Human development and Sustainable Economics </a:t>
            </a:r>
            <a:br>
              <a:rPr lang="en-US" sz="2800" dirty="0"/>
            </a:br>
            <a:endParaRPr lang="en-US" sz="2800" dirty="0"/>
          </a:p>
        </p:txBody>
      </p:sp>
      <p:sp>
        <p:nvSpPr>
          <p:cNvPr id="3" name="Content Placeholder 2"/>
          <p:cNvSpPr>
            <a:spLocks noGrp="1"/>
          </p:cNvSpPr>
          <p:nvPr>
            <p:ph idx="1"/>
          </p:nvPr>
        </p:nvSpPr>
        <p:spPr>
          <a:xfrm>
            <a:off x="457200" y="1447800"/>
            <a:ext cx="8229600" cy="4678363"/>
          </a:xfrm>
        </p:spPr>
        <p:txBody>
          <a:bodyPr>
            <a:normAutofit/>
          </a:bodyPr>
          <a:lstStyle/>
          <a:p>
            <a:pPr marL="0" indent="0">
              <a:buNone/>
            </a:pPr>
            <a:endParaRPr lang="en-US" sz="2000" dirty="0"/>
          </a:p>
          <a:p>
            <a:r>
              <a:rPr lang="en-US" sz="2000" dirty="0"/>
              <a:t>Human development in the present age is based on knowledge, its development and accumulation. The UN concept of human development is described as a process of enabling everyone to be capable and free to do things and be the person they want to be is the goal of human development.</a:t>
            </a:r>
          </a:p>
          <a:p>
            <a:r>
              <a:rPr lang="en-US" sz="2000" dirty="0"/>
              <a:t>Human development focuses on the active participation in the political life of Management and society, on equity and sustainability, indispensable components of freedom, which enable people to live the life they want and appreciate.</a:t>
            </a:r>
          </a:p>
        </p:txBody>
      </p:sp>
      <p:pic>
        <p:nvPicPr>
          <p:cNvPr id="4" name="Audio 3">
            <a:hlinkClick r:id="" action="ppaction://media"/>
            <a:extLst>
              <a:ext uri="{FF2B5EF4-FFF2-40B4-BE49-F238E27FC236}">
                <a16:creationId xmlns:a16="http://schemas.microsoft.com/office/drawing/2014/main" id="{644ACBD2-676E-437D-9888-D0658F6FAE1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0203"/>
    </mc:Choice>
    <mc:Fallback>
      <p:transition spd="slow" advTm="80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a:t>
            </a:r>
          </a:p>
        </p:txBody>
      </p:sp>
      <p:sp>
        <p:nvSpPr>
          <p:cNvPr id="3" name="Content Placeholder 2"/>
          <p:cNvSpPr>
            <a:spLocks noGrp="1"/>
          </p:cNvSpPr>
          <p:nvPr>
            <p:ph idx="1"/>
          </p:nvPr>
        </p:nvSpPr>
        <p:spPr>
          <a:xfrm>
            <a:off x="457200" y="1219200"/>
            <a:ext cx="8229600" cy="4906963"/>
          </a:xfrm>
        </p:spPr>
        <p:txBody>
          <a:bodyPr>
            <a:normAutofit/>
          </a:bodyPr>
          <a:lstStyle/>
          <a:p>
            <a:r>
              <a:rPr lang="en-US" sz="2400" dirty="0"/>
              <a:t>However, properly understood there is no real difference between economic development and human development. Providing people with the capabilities to fulfill their needs, wants and desires stands at the heart of true economic development. Achieving sustained and inclusive economic growth for sustainable development remains the surest means of eradicating poverty and attaining shared prosperity.</a:t>
            </a:r>
          </a:p>
          <a:p>
            <a:r>
              <a:rPr lang="en-US" sz="2400" dirty="0"/>
              <a:t>At the same time, growth should be pursued in ways that brings beneficial environmental and social impacts. </a:t>
            </a:r>
          </a:p>
        </p:txBody>
      </p:sp>
      <p:pic>
        <p:nvPicPr>
          <p:cNvPr id="4" name="Audio 3">
            <a:hlinkClick r:id="" action="ppaction://media"/>
            <a:extLst>
              <a:ext uri="{FF2B5EF4-FFF2-40B4-BE49-F238E27FC236}">
                <a16:creationId xmlns:a16="http://schemas.microsoft.com/office/drawing/2014/main" id="{E421732D-A90C-4C2F-AA0F-D74814F4295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745"/>
    </mc:Choice>
    <mc:Fallback>
      <p:transition spd="slow" advTm="2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a:t>
            </a:r>
          </a:p>
        </p:txBody>
      </p:sp>
      <p:sp>
        <p:nvSpPr>
          <p:cNvPr id="3" name="Content Placeholder 2"/>
          <p:cNvSpPr>
            <a:spLocks noGrp="1"/>
          </p:cNvSpPr>
          <p:nvPr>
            <p:ph idx="1"/>
          </p:nvPr>
        </p:nvSpPr>
        <p:spPr>
          <a:xfrm>
            <a:off x="457200" y="1219200"/>
            <a:ext cx="8229600" cy="4906963"/>
          </a:xfrm>
        </p:spPr>
        <p:txBody>
          <a:bodyPr>
            <a:normAutofit/>
          </a:bodyPr>
          <a:lstStyle/>
          <a:p>
            <a:pPr>
              <a:buNone/>
            </a:pPr>
            <a:r>
              <a:rPr lang="en-US" sz="2000" dirty="0"/>
              <a:t>	</a:t>
            </a:r>
          </a:p>
          <a:p>
            <a:pPr>
              <a:buNone/>
            </a:pPr>
            <a:r>
              <a:rPr lang="en-US" sz="2000" dirty="0"/>
              <a:t>Some areas that could be considered include: </a:t>
            </a:r>
          </a:p>
          <a:p>
            <a:pPr marL="514350" indent="-514350">
              <a:buAutoNum type="alphaLcParenR"/>
            </a:pPr>
            <a:r>
              <a:rPr lang="en-US" sz="2000" dirty="0"/>
              <a:t>enhancing macroeconomic policy coordination;</a:t>
            </a:r>
          </a:p>
          <a:p>
            <a:pPr marL="514350" indent="-514350">
              <a:buAutoNum type="alphaLcParenR"/>
            </a:pPr>
            <a:r>
              <a:rPr lang="en-US" sz="2000" dirty="0"/>
              <a:t>fostering conducive regulatory and fiscal systems to promote sustainable development;</a:t>
            </a:r>
          </a:p>
          <a:p>
            <a:pPr marL="514350" indent="-514350">
              <a:buAutoNum type="alphaLcParenR"/>
            </a:pPr>
            <a:r>
              <a:rPr lang="en-US" sz="2000" dirty="0"/>
              <a:t>encouraging structural transformation towards higher productivity sectors and activities;</a:t>
            </a:r>
          </a:p>
          <a:p>
            <a:pPr marL="514350" indent="-514350">
              <a:buAutoNum type="alphaLcParenR"/>
            </a:pPr>
            <a:r>
              <a:rPr lang="en-US" sz="2000" dirty="0"/>
              <a:t>substantially improving energy and resource productivity of economic activities;</a:t>
            </a:r>
          </a:p>
          <a:p>
            <a:pPr marL="514350" indent="-514350">
              <a:buAutoNum type="alphaLcParenR"/>
            </a:pPr>
            <a:r>
              <a:rPr lang="en-US" sz="2000" dirty="0"/>
              <a:t>promoting entrepreneurship, small and medium scale enter rises, and innovation;</a:t>
            </a:r>
          </a:p>
          <a:p>
            <a:pPr marL="514350" indent="-514350">
              <a:buAutoNum type="alphaLcParenR"/>
            </a:pPr>
            <a:endParaRPr lang="en-US" sz="2000" dirty="0"/>
          </a:p>
          <a:p>
            <a:pPr marL="514350" indent="-514350">
              <a:buAutoNum type="alphaLcParenR"/>
            </a:pPr>
            <a:endParaRPr lang="en-US" sz="2000" dirty="0"/>
          </a:p>
          <a:p>
            <a:endParaRPr lang="en-US" sz="2000" dirty="0"/>
          </a:p>
        </p:txBody>
      </p:sp>
      <p:pic>
        <p:nvPicPr>
          <p:cNvPr id="4" name="Audio 3">
            <a:hlinkClick r:id="" action="ppaction://media"/>
            <a:extLst>
              <a:ext uri="{FF2B5EF4-FFF2-40B4-BE49-F238E27FC236}">
                <a16:creationId xmlns:a16="http://schemas.microsoft.com/office/drawing/2014/main" id="{D8A42392-E627-4A22-B7D8-2DD39E11209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960"/>
    </mc:Choice>
    <mc:Fallback>
      <p:transition spd="slow" advTm="2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a:t>
            </a:r>
          </a:p>
        </p:txBody>
      </p:sp>
      <p:sp>
        <p:nvSpPr>
          <p:cNvPr id="3" name="Content Placeholder 2"/>
          <p:cNvSpPr>
            <a:spLocks noGrp="1"/>
          </p:cNvSpPr>
          <p:nvPr>
            <p:ph idx="1"/>
          </p:nvPr>
        </p:nvSpPr>
        <p:spPr>
          <a:xfrm>
            <a:off x="457200" y="1371600"/>
            <a:ext cx="8229600" cy="4754563"/>
          </a:xfrm>
        </p:spPr>
        <p:txBody>
          <a:bodyPr>
            <a:noAutofit/>
          </a:bodyPr>
          <a:lstStyle/>
          <a:p>
            <a:pPr>
              <a:buNone/>
            </a:pPr>
            <a:r>
              <a:rPr lang="en-US" sz="2000" dirty="0"/>
              <a:t>f) Creating productive, well-paid jobs; </a:t>
            </a:r>
          </a:p>
          <a:p>
            <a:pPr>
              <a:buNone/>
            </a:pPr>
            <a:r>
              <a:rPr lang="en-US" sz="2000" dirty="0"/>
              <a:t>g) promoting investments in infrastructure such as roads, railways, ports, electricity, and communications; </a:t>
            </a:r>
          </a:p>
          <a:p>
            <a:pPr>
              <a:buNone/>
            </a:pPr>
            <a:r>
              <a:rPr lang="en-US" sz="2000" dirty="0"/>
              <a:t>h) strengthening productive capacities in all countries with a particular focus on LDCs, including through technological upgrading and value addition;</a:t>
            </a:r>
          </a:p>
          <a:p>
            <a:pPr>
              <a:buNone/>
            </a:pPr>
            <a:r>
              <a:rPr lang="en-US" sz="2000" dirty="0"/>
              <a:t> i) promoting an open, rules-based, non-discriminatory and equitable multilateral trading system;</a:t>
            </a:r>
          </a:p>
          <a:p>
            <a:pPr>
              <a:buNone/>
            </a:pPr>
            <a:r>
              <a:rPr lang="en-US" sz="2000" dirty="0"/>
              <a:t> j) promoting trade facilitation and preferential market access for LDCs;</a:t>
            </a:r>
          </a:p>
          <a:p>
            <a:pPr>
              <a:buNone/>
            </a:pPr>
            <a:r>
              <a:rPr lang="en-US" sz="2000" dirty="0"/>
              <a:t> k) ensuring debt sustainability;</a:t>
            </a:r>
          </a:p>
          <a:p>
            <a:pPr>
              <a:buNone/>
            </a:pPr>
            <a:r>
              <a:rPr lang="en-US" sz="2000" dirty="0"/>
              <a:t> l) facilitating international technology cooperation and technology transfer, particularly for environmentally sound technologies;</a:t>
            </a:r>
          </a:p>
        </p:txBody>
      </p:sp>
      <p:pic>
        <p:nvPicPr>
          <p:cNvPr id="4" name="Audio 3">
            <a:hlinkClick r:id="" action="ppaction://media"/>
            <a:extLst>
              <a:ext uri="{FF2B5EF4-FFF2-40B4-BE49-F238E27FC236}">
                <a16:creationId xmlns:a16="http://schemas.microsoft.com/office/drawing/2014/main" id="{35FEAB18-4FE7-41FB-991C-817687A83B1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1508"/>
    </mc:Choice>
    <mc:Fallback>
      <p:transition spd="slow" advTm="615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76C509-FDAF-4117-B68F-A36504016FC0}"/>
              </a:ext>
            </a:extLst>
          </p:cNvPr>
          <p:cNvSpPr>
            <a:spLocks noGrp="1"/>
          </p:cNvSpPr>
          <p:nvPr>
            <p:ph idx="1"/>
          </p:nvPr>
        </p:nvSpPr>
        <p:spPr>
          <a:xfrm>
            <a:off x="838201" y="1295400"/>
            <a:ext cx="7696200" cy="4615822"/>
          </a:xfrm>
        </p:spPr>
        <p:txBody>
          <a:bodyPr>
            <a:normAutofit/>
          </a:bodyPr>
          <a:lstStyle/>
          <a:p>
            <a:pPr marL="0" indent="0" algn="ctr">
              <a:buNone/>
            </a:pPr>
            <a:endParaRPr lang="en-US" sz="7200" b="1" dirty="0"/>
          </a:p>
          <a:p>
            <a:pPr marL="0" indent="0" algn="ctr">
              <a:buNone/>
            </a:pPr>
            <a:r>
              <a:rPr lang="en-US" sz="7200" b="1" dirty="0"/>
              <a:t>Thank you</a:t>
            </a:r>
          </a:p>
        </p:txBody>
      </p:sp>
      <p:pic>
        <p:nvPicPr>
          <p:cNvPr id="2" name="Audio 1">
            <a:hlinkClick r:id="" action="ppaction://media"/>
            <a:extLst>
              <a:ext uri="{FF2B5EF4-FFF2-40B4-BE49-F238E27FC236}">
                <a16:creationId xmlns:a16="http://schemas.microsoft.com/office/drawing/2014/main" id="{54AD27E9-8C19-4B9A-B889-9A3BF15C72A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17866841"/>
      </p:ext>
    </p:extLst>
  </p:cSld>
  <p:clrMapOvr>
    <a:masterClrMapping/>
  </p:clrMapOvr>
  <mc:AlternateContent xmlns:mc="http://schemas.openxmlformats.org/markup-compatibility/2006">
    <mc:Choice xmlns:p14="http://schemas.microsoft.com/office/powerpoint/2010/main" Requires="p14">
      <p:transition spd="slow" p14:dur="2000" advTm="26415"/>
    </mc:Choice>
    <mc:Fallback>
      <p:transition spd="slow" advTm="264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pPr algn="ctr"/>
            <a:r>
              <a:rPr lang="en-US" b="1" dirty="0"/>
              <a:t>Areas of Sustainable Development</a:t>
            </a:r>
          </a:p>
        </p:txBody>
      </p:sp>
      <p:pic>
        <p:nvPicPr>
          <p:cNvPr id="1027" name="Picture 3" descr="C:\Users\chaudhary\Desktop\Downloads\Linking-the-three-spheres-of-sustainability-2.png"/>
          <p:cNvPicPr>
            <a:picLocks noGrp="1" noChangeAspect="1" noChangeArrowheads="1"/>
          </p:cNvPicPr>
          <p:nvPr>
            <p:ph idx="1"/>
          </p:nvPr>
        </p:nvPicPr>
        <p:blipFill>
          <a:blip r:embed="rId4"/>
          <a:srcRect/>
          <a:stretch>
            <a:fillRect/>
          </a:stretch>
        </p:blipFill>
        <p:spPr bwMode="auto">
          <a:xfrm>
            <a:off x="228600" y="990600"/>
            <a:ext cx="8458200" cy="5638800"/>
          </a:xfrm>
          <a:prstGeom prst="rect">
            <a:avLst/>
          </a:prstGeom>
          <a:noFill/>
        </p:spPr>
      </p:pic>
      <p:pic>
        <p:nvPicPr>
          <p:cNvPr id="3" name="Audio 2">
            <a:hlinkClick r:id="" action="ppaction://media"/>
            <a:extLst>
              <a:ext uri="{FF2B5EF4-FFF2-40B4-BE49-F238E27FC236}">
                <a16:creationId xmlns:a16="http://schemas.microsoft.com/office/drawing/2014/main" id="{258808DE-A9D8-4D7B-9E19-9CF3670511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78975"/>
    </mc:Choice>
    <mc:Fallback>
      <p:transition spd="slow" advTm="4789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Environment and Disaster </a:t>
            </a:r>
            <a:br>
              <a:rPr lang="en-US" dirty="0"/>
            </a:br>
            <a:endParaRPr lang="en-US" dirty="0"/>
          </a:p>
        </p:txBody>
      </p:sp>
      <p:sp>
        <p:nvSpPr>
          <p:cNvPr id="3" name="Content Placeholder 2"/>
          <p:cNvSpPr>
            <a:spLocks noGrp="1"/>
          </p:cNvSpPr>
          <p:nvPr>
            <p:ph idx="1"/>
          </p:nvPr>
        </p:nvSpPr>
        <p:spPr>
          <a:xfrm>
            <a:off x="990600" y="1828800"/>
            <a:ext cx="7543800" cy="4405090"/>
          </a:xfrm>
        </p:spPr>
        <p:txBody>
          <a:bodyPr>
            <a:normAutofit/>
          </a:bodyPr>
          <a:lstStyle/>
          <a:p>
            <a:r>
              <a:rPr lang="en-US" sz="2400" dirty="0"/>
              <a:t>Sustainable development is an implied development without destruction,.</a:t>
            </a:r>
          </a:p>
          <a:p>
            <a:r>
              <a:rPr lang="en-US" sz="2400" dirty="0"/>
              <a:t>Disasters and development are closely linked. Disasters can both destroy development initiatives and create development opportunities. </a:t>
            </a:r>
          </a:p>
          <a:p>
            <a:r>
              <a:rPr lang="en-US" sz="2400" dirty="0"/>
              <a:t>“Development cannot be sustainable if the disaster risk reduction approach is not fully integrated into development planning and investments…</a:t>
            </a:r>
          </a:p>
        </p:txBody>
      </p:sp>
      <p:pic>
        <p:nvPicPr>
          <p:cNvPr id="4" name="Audio 3">
            <a:hlinkClick r:id="" action="ppaction://media"/>
            <a:extLst>
              <a:ext uri="{FF2B5EF4-FFF2-40B4-BE49-F238E27FC236}">
                <a16:creationId xmlns:a16="http://schemas.microsoft.com/office/drawing/2014/main" id="{B6A0B1B6-4FB9-4C1E-971C-49435559D71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42441"/>
    </mc:Choice>
    <mc:Fallback>
      <p:transition spd="slow" advTm="142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A3F28-0565-4789-8F47-DF47B6580178}"/>
              </a:ext>
            </a:extLst>
          </p:cNvPr>
          <p:cNvSpPr>
            <a:spLocks noGrp="1"/>
          </p:cNvSpPr>
          <p:nvPr>
            <p:ph type="title"/>
          </p:nvPr>
        </p:nvSpPr>
        <p:spPr/>
        <p:txBody>
          <a:bodyPr/>
          <a:lstStyle/>
          <a:p>
            <a:r>
              <a:rPr lang="en-US" dirty="0"/>
              <a:t>Cont..</a:t>
            </a:r>
          </a:p>
        </p:txBody>
      </p:sp>
      <p:sp>
        <p:nvSpPr>
          <p:cNvPr id="3" name="Content Placeholder 2">
            <a:extLst>
              <a:ext uri="{FF2B5EF4-FFF2-40B4-BE49-F238E27FC236}">
                <a16:creationId xmlns:a16="http://schemas.microsoft.com/office/drawing/2014/main" id="{7F2B8288-DDC0-40D9-B811-F915DD7A10E6}"/>
              </a:ext>
            </a:extLst>
          </p:cNvPr>
          <p:cNvSpPr>
            <a:spLocks noGrp="1"/>
          </p:cNvSpPr>
          <p:nvPr>
            <p:ph idx="1"/>
          </p:nvPr>
        </p:nvSpPr>
        <p:spPr>
          <a:xfrm>
            <a:off x="685801" y="1295400"/>
            <a:ext cx="7848600" cy="4800600"/>
          </a:xfrm>
        </p:spPr>
        <p:txBody>
          <a:bodyPr>
            <a:normAutofit lnSpcReduction="10000"/>
          </a:bodyPr>
          <a:lstStyle/>
          <a:p>
            <a:r>
              <a:rPr lang="en-US" dirty="0"/>
              <a:t>Disaster risk reduction (DRR) is an integral part of social and economic development, and is essential if development is to be sustainable for the future.</a:t>
            </a:r>
          </a:p>
          <a:p>
            <a:r>
              <a:rPr lang="en-US" dirty="0"/>
              <a:t>The main issue is that the world is becoming more vulnerable to the impacts of natural hazards like earthquakes and floods, for all sorts of reasons – population growth, environmental degradation, inequality and climate change. These disasters are costing lives and huge amounts of money and we’ll need to take much more notice of them, and take them into account in economic development and moving towards a sustainable future.</a:t>
            </a:r>
          </a:p>
          <a:p>
            <a:r>
              <a:rPr lang="en-US" dirty="0"/>
              <a:t>Targets related to promoting education for sustainable development under SDG# 4, such as building and upgrading education facilities and ensuring healthy lives, as well as targets under SDG#11 (cities) and under SDG# 9 (building resilient infrastructure) reaffirm the interrelationship between disaster risk reduction and sustainable development. amongst others can be cited.</a:t>
            </a:r>
          </a:p>
          <a:p>
            <a:endParaRPr lang="en-US" dirty="0"/>
          </a:p>
        </p:txBody>
      </p:sp>
      <p:pic>
        <p:nvPicPr>
          <p:cNvPr id="4" name="Audio 3">
            <a:hlinkClick r:id="" action="ppaction://media"/>
            <a:extLst>
              <a:ext uri="{FF2B5EF4-FFF2-40B4-BE49-F238E27FC236}">
                <a16:creationId xmlns:a16="http://schemas.microsoft.com/office/drawing/2014/main" id="{8637986F-905B-4079-8C7A-F4D30EF95CA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17454549"/>
      </p:ext>
    </p:extLst>
  </p:cSld>
  <p:clrMapOvr>
    <a:masterClrMapping/>
  </p:clrMapOvr>
  <mc:AlternateContent xmlns:mc="http://schemas.openxmlformats.org/markup-compatibility/2006">
    <mc:Choice xmlns:p14="http://schemas.microsoft.com/office/powerpoint/2010/main" Requires="p14">
      <p:transition spd="slow" p14:dur="2000" advTm="187564"/>
    </mc:Choice>
    <mc:Fallback>
      <p:transition spd="slow" advTm="187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Climate Change</a:t>
            </a:r>
          </a:p>
        </p:txBody>
      </p:sp>
      <p:sp>
        <p:nvSpPr>
          <p:cNvPr id="3" name="Content Placeholder 2"/>
          <p:cNvSpPr>
            <a:spLocks noGrp="1"/>
          </p:cNvSpPr>
          <p:nvPr>
            <p:ph idx="1"/>
          </p:nvPr>
        </p:nvSpPr>
        <p:spPr>
          <a:xfrm>
            <a:off x="1295401" y="1676400"/>
            <a:ext cx="7239000" cy="4557490"/>
          </a:xfrm>
        </p:spPr>
        <p:txBody>
          <a:bodyPr>
            <a:normAutofit/>
          </a:bodyPr>
          <a:lstStyle/>
          <a:p>
            <a:r>
              <a:rPr lang="en-US" sz="2400" dirty="0"/>
              <a:t>Climate change is fundamentally intertwined with development. On the one hand sustainable and low-carbon development is necessary to mitigate greenhouse gasses, and prevent dangerous climate change. </a:t>
            </a:r>
          </a:p>
          <a:p>
            <a:r>
              <a:rPr lang="en-US" sz="2400" dirty="0"/>
              <a:t>On the other hand, the impacts of climate change often have detrimental effects on sustainable development and the well-being of communities, in particular in developing countries.</a:t>
            </a:r>
          </a:p>
          <a:p>
            <a:endParaRPr lang="en-US" sz="2400" dirty="0"/>
          </a:p>
        </p:txBody>
      </p:sp>
      <p:pic>
        <p:nvPicPr>
          <p:cNvPr id="4" name="Audio 3">
            <a:hlinkClick r:id="" action="ppaction://media"/>
            <a:extLst>
              <a:ext uri="{FF2B5EF4-FFF2-40B4-BE49-F238E27FC236}">
                <a16:creationId xmlns:a16="http://schemas.microsoft.com/office/drawing/2014/main" id="{238B4137-E347-40F9-A3DF-C099A9FC43B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35159"/>
    </mc:Choice>
    <mc:Fallback>
      <p:transition spd="slow" advTm="135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59ED6-EEDF-4462-9977-6307ECD2009D}"/>
              </a:ext>
            </a:extLst>
          </p:cNvPr>
          <p:cNvSpPr>
            <a:spLocks noGrp="1"/>
          </p:cNvSpPr>
          <p:nvPr>
            <p:ph type="title"/>
          </p:nvPr>
        </p:nvSpPr>
        <p:spPr/>
        <p:txBody>
          <a:bodyPr/>
          <a:lstStyle/>
          <a:p>
            <a:r>
              <a:rPr lang="en-US" dirty="0"/>
              <a:t>Cont..</a:t>
            </a:r>
          </a:p>
        </p:txBody>
      </p:sp>
      <p:sp>
        <p:nvSpPr>
          <p:cNvPr id="3" name="Content Placeholder 2">
            <a:extLst>
              <a:ext uri="{FF2B5EF4-FFF2-40B4-BE49-F238E27FC236}">
                <a16:creationId xmlns:a16="http://schemas.microsoft.com/office/drawing/2014/main" id="{ABB823BC-3345-45C6-BF7D-66F4AB2B4F6C}"/>
              </a:ext>
            </a:extLst>
          </p:cNvPr>
          <p:cNvSpPr>
            <a:spLocks noGrp="1"/>
          </p:cNvSpPr>
          <p:nvPr>
            <p:ph idx="1"/>
          </p:nvPr>
        </p:nvSpPr>
        <p:spPr>
          <a:xfrm>
            <a:off x="609601" y="1295400"/>
            <a:ext cx="7924800" cy="4938490"/>
          </a:xfrm>
        </p:spPr>
        <p:txBody>
          <a:bodyPr>
            <a:normAutofit/>
          </a:bodyPr>
          <a:lstStyle/>
          <a:p>
            <a:r>
              <a:rPr lang="en-US" sz="2000" dirty="0"/>
              <a:t>For many, a warming climatic system is expected to impact the availability of basic necessities like freshwater, food security, and energy, while efforts to redress climate change, both through adaptation and mitigation, will similarly inform and shape the global development agenda. </a:t>
            </a:r>
          </a:p>
          <a:p>
            <a:r>
              <a:rPr lang="en-US" sz="2000" dirty="0"/>
              <a:t>The links between climate change and sustainable development are strong. Poor and developing countries, particularly least developed countries, will be among those most adversely affected and least able to cope with the anticipated shocks to their social, economic and natural systems.</a:t>
            </a:r>
          </a:p>
          <a:p>
            <a:r>
              <a:rPr lang="en-US" sz="2000" dirty="0"/>
              <a:t>Sustainable Development Goal 13 aims to “take urgent action to combat climate change.</a:t>
            </a:r>
          </a:p>
        </p:txBody>
      </p:sp>
      <p:pic>
        <p:nvPicPr>
          <p:cNvPr id="4" name="Audio 3">
            <a:hlinkClick r:id="" action="ppaction://media"/>
            <a:extLst>
              <a:ext uri="{FF2B5EF4-FFF2-40B4-BE49-F238E27FC236}">
                <a16:creationId xmlns:a16="http://schemas.microsoft.com/office/drawing/2014/main" id="{60593E4F-0FAD-4408-945E-976D1F8BF8C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71817236"/>
      </p:ext>
    </p:extLst>
  </p:cSld>
  <p:clrMapOvr>
    <a:masterClrMapping/>
  </p:clrMapOvr>
  <mc:AlternateContent xmlns:mc="http://schemas.openxmlformats.org/markup-compatibility/2006">
    <mc:Choice xmlns:p14="http://schemas.microsoft.com/office/powerpoint/2010/main" Requires="p14">
      <p:transition spd="slow" p14:dur="2000" advTm="169522"/>
    </mc:Choice>
    <mc:Fallback>
      <p:transition spd="slow" advTm="169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Natural Disaster </a:t>
            </a:r>
            <a:br>
              <a:rPr lang="en-US" dirty="0"/>
            </a:br>
            <a:endParaRPr lang="en-US" dirty="0"/>
          </a:p>
        </p:txBody>
      </p:sp>
      <p:sp>
        <p:nvSpPr>
          <p:cNvPr id="3" name="Content Placeholder 2"/>
          <p:cNvSpPr>
            <a:spLocks noGrp="1"/>
          </p:cNvSpPr>
          <p:nvPr>
            <p:ph idx="1"/>
          </p:nvPr>
        </p:nvSpPr>
        <p:spPr>
          <a:xfrm>
            <a:off x="457200" y="1066800"/>
            <a:ext cx="8229600" cy="5334000"/>
          </a:xfrm>
        </p:spPr>
        <p:txBody>
          <a:bodyPr>
            <a:normAutofit fontScale="92500" lnSpcReduction="10000"/>
          </a:bodyPr>
          <a:lstStyle/>
          <a:p>
            <a:endParaRPr lang="en-US" sz="2400" dirty="0"/>
          </a:p>
          <a:p>
            <a:r>
              <a:rPr lang="en-US" sz="2400" dirty="0"/>
              <a:t>Ecosystems and biodiversity Humans are fundamentally dependent on the capacity of ecosystems for life and to provide services for their well-being and societal development. Relevant areas that could be considered include:</a:t>
            </a:r>
          </a:p>
          <a:p>
            <a:r>
              <a:rPr lang="en-US" sz="2400" dirty="0"/>
              <a:t>protecting threatened species and halting loss of biodiversity; </a:t>
            </a:r>
          </a:p>
          <a:p>
            <a:r>
              <a:rPr lang="en-US" sz="2400" dirty="0"/>
              <a:t>stopping poaching and trafficking of endangered species; </a:t>
            </a:r>
          </a:p>
          <a:p>
            <a:r>
              <a:rPr lang="en-US" sz="2400" dirty="0"/>
              <a:t>maintaining the genetic diversity of both farmed species and their wild relatives; </a:t>
            </a:r>
          </a:p>
          <a:p>
            <a:r>
              <a:rPr lang="en-US" sz="2400" dirty="0"/>
              <a:t>ensuring fair and equitable sharing of the benefits from the utilization of genetic resources;</a:t>
            </a:r>
          </a:p>
          <a:p>
            <a:endParaRPr lang="en-US" sz="2400" dirty="0"/>
          </a:p>
        </p:txBody>
      </p:sp>
      <p:pic>
        <p:nvPicPr>
          <p:cNvPr id="4" name="Audio 3">
            <a:hlinkClick r:id="" action="ppaction://media"/>
            <a:extLst>
              <a:ext uri="{FF2B5EF4-FFF2-40B4-BE49-F238E27FC236}">
                <a16:creationId xmlns:a16="http://schemas.microsoft.com/office/drawing/2014/main" id="{DDF3992D-BB30-4FDB-A54C-F2EA5871727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6681"/>
    </mc:Choice>
    <mc:Fallback>
      <p:transition spd="slow" advTm="86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a:t>
            </a:r>
          </a:p>
        </p:txBody>
      </p:sp>
      <p:sp>
        <p:nvSpPr>
          <p:cNvPr id="3" name="Content Placeholder 2"/>
          <p:cNvSpPr>
            <a:spLocks noGrp="1"/>
          </p:cNvSpPr>
          <p:nvPr>
            <p:ph idx="1"/>
          </p:nvPr>
        </p:nvSpPr>
        <p:spPr>
          <a:xfrm>
            <a:off x="457200" y="1295400"/>
            <a:ext cx="8229600" cy="5105400"/>
          </a:xfrm>
        </p:spPr>
        <p:txBody>
          <a:bodyPr>
            <a:normAutofit lnSpcReduction="10000"/>
          </a:bodyPr>
          <a:lstStyle/>
          <a:p>
            <a:r>
              <a:rPr lang="en-US" dirty="0"/>
              <a:t>promoting sustainable forest management; </a:t>
            </a:r>
          </a:p>
          <a:p>
            <a:r>
              <a:rPr lang="en-US" dirty="0"/>
              <a:t>slowing, halting and reversing deforestation and conversion of forests to crop lands; </a:t>
            </a:r>
          </a:p>
          <a:p>
            <a:r>
              <a:rPr lang="en-US" dirty="0"/>
              <a:t>restoring degraded forest ecosystems and increasing area of protected forests; </a:t>
            </a:r>
          </a:p>
          <a:p>
            <a:r>
              <a:rPr lang="en-US" dirty="0"/>
              <a:t>supporting measures to protect mountain ecosystems; </a:t>
            </a:r>
          </a:p>
          <a:p>
            <a:r>
              <a:rPr lang="en-US" dirty="0"/>
              <a:t> achieving a land-degradation-neutral world; </a:t>
            </a:r>
          </a:p>
          <a:p>
            <a:r>
              <a:rPr lang="en-US" dirty="0"/>
              <a:t>ensuring inclusion of indigenous and local communities in decision making and in sharing of benefits derived from conservation and sustainable use of forests and other cultural and natural assets; </a:t>
            </a:r>
          </a:p>
          <a:p>
            <a:r>
              <a:rPr lang="en-US" dirty="0"/>
              <a:t> promoting and protecting traditional knowledge of indigenous peoples; </a:t>
            </a:r>
          </a:p>
          <a:p>
            <a:r>
              <a:rPr lang="en-US" dirty="0"/>
              <a:t> developing and using evidence based, high quality, timely, disaggregated data and methodology for evaluating progress; and </a:t>
            </a:r>
          </a:p>
          <a:p>
            <a:r>
              <a:rPr lang="en-US" dirty="0"/>
              <a:t> appropriate means of implementation.</a:t>
            </a:r>
          </a:p>
          <a:p>
            <a:endParaRPr lang="en-US" dirty="0"/>
          </a:p>
        </p:txBody>
      </p:sp>
      <p:pic>
        <p:nvPicPr>
          <p:cNvPr id="4" name="Audio 3">
            <a:hlinkClick r:id="" action="ppaction://media"/>
            <a:extLst>
              <a:ext uri="{FF2B5EF4-FFF2-40B4-BE49-F238E27FC236}">
                <a16:creationId xmlns:a16="http://schemas.microsoft.com/office/drawing/2014/main" id="{B009D222-E046-4E47-91E9-70DE43EF400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7444"/>
    </mc:Choice>
    <mc:Fallback>
      <p:transition spd="slow" advTm="1074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TM02892315[[fn=Wisp]]</Template>
  <TotalTime>310</TotalTime>
  <Words>1789</Words>
  <Application>Microsoft Office PowerPoint</Application>
  <PresentationFormat>On-screen Show (4:3)</PresentationFormat>
  <Paragraphs>118</Paragraphs>
  <Slides>24</Slides>
  <Notes>0</Notes>
  <HiddenSlides>0</HiddenSlides>
  <MMClips>24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Century Gothic</vt:lpstr>
      <vt:lpstr>Wingdings 3</vt:lpstr>
      <vt:lpstr>Wisp</vt:lpstr>
      <vt:lpstr>Course: Sustainable Development and Education  Unit2: Areas of Sustainable Development</vt:lpstr>
      <vt:lpstr>Learning Outcomes</vt:lpstr>
      <vt:lpstr>Areas of Sustainable Development</vt:lpstr>
      <vt:lpstr>Environment and Disaster  </vt:lpstr>
      <vt:lpstr>Cont..</vt:lpstr>
      <vt:lpstr>Climate Change</vt:lpstr>
      <vt:lpstr>Cont..</vt:lpstr>
      <vt:lpstr>Natural Disaster  </vt:lpstr>
      <vt:lpstr>Cont..</vt:lpstr>
      <vt:lpstr>Waste Management  </vt:lpstr>
      <vt:lpstr>Cont..</vt:lpstr>
      <vt:lpstr>Cont..</vt:lpstr>
      <vt:lpstr>cont,..</vt:lpstr>
      <vt:lpstr>Water and Energy resources </vt:lpstr>
      <vt:lpstr>Cont..</vt:lpstr>
      <vt:lpstr>Energy resources</vt:lpstr>
      <vt:lpstr>Cont..</vt:lpstr>
      <vt:lpstr>Culture Preservation and Transformation in Sustainability</vt:lpstr>
      <vt:lpstr>Cont..</vt:lpstr>
      <vt:lpstr> Human development and Sustainable Economics  </vt:lpstr>
      <vt:lpstr>Cont..</vt:lpstr>
      <vt:lpstr>Cont..</vt:lpstr>
      <vt:lpstr>Cont..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Course: Sustainable Development and Education  Unit2: Areas of Sustainable Development</dc:title>
  <dc:creator>chaudhary</dc:creator>
  <cp:lastModifiedBy>ali murtaza</cp:lastModifiedBy>
  <cp:revision>39</cp:revision>
  <dcterms:created xsi:type="dcterms:W3CDTF">2020-05-12T11:13:29Z</dcterms:created>
  <dcterms:modified xsi:type="dcterms:W3CDTF">2020-05-16T17:38:53Z</dcterms:modified>
</cp:coreProperties>
</file>