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79" r:id="rId2"/>
    <p:sldId id="276" r:id="rId3"/>
    <p:sldId id="257"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82"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hqtBVOLviLaZxu5vWzaZuw==" hashData="OkOvNgWEC0ZyDM23M3regieU7ldB0Hv2TZAJBdEdZJlTaTtG7DTZRB2fcvH/5H7UiwFw002xV6neXu7X8iphf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83" d="100"/>
          <a:sy n="83" d="100"/>
        </p:scale>
        <p:origin x="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5/16/2020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5/16/2020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5/16/2020</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070F6-AE79-43CF-968E-4E8106563DAC}"/>
              </a:ext>
            </a:extLst>
          </p:cNvPr>
          <p:cNvSpPr>
            <a:spLocks noGrp="1"/>
          </p:cNvSpPr>
          <p:nvPr>
            <p:ph type="title"/>
          </p:nvPr>
        </p:nvSpPr>
        <p:spPr/>
        <p:txBody>
          <a:bodyPr>
            <a:normAutofit fontScale="90000"/>
          </a:bodyPr>
          <a:lstStyle/>
          <a:p>
            <a:r>
              <a:rPr lang="en-US" b="1" dirty="0"/>
              <a:t>Inclusive Education </a:t>
            </a:r>
            <a:br>
              <a:rPr lang="en-US" b="1" dirty="0"/>
            </a:br>
            <a:r>
              <a:rPr lang="en-US" b="1" dirty="0"/>
              <a:t>Course Code: Maj-I/Edu-402</a:t>
            </a:r>
            <a:br>
              <a:rPr lang="en-US" b="1" dirty="0"/>
            </a:br>
            <a:r>
              <a:rPr lang="en-US" b="1" dirty="0"/>
              <a:t>Unit. No  13</a:t>
            </a:r>
            <a:endParaRPr lang="en-PK" dirty="0"/>
          </a:p>
        </p:txBody>
      </p:sp>
      <p:sp>
        <p:nvSpPr>
          <p:cNvPr id="3" name="Content Placeholder 2">
            <a:extLst>
              <a:ext uri="{FF2B5EF4-FFF2-40B4-BE49-F238E27FC236}">
                <a16:creationId xmlns:a16="http://schemas.microsoft.com/office/drawing/2014/main" id="{1795EBA1-6702-482C-8E80-C1A5EABA7927}"/>
              </a:ext>
            </a:extLst>
          </p:cNvPr>
          <p:cNvSpPr>
            <a:spLocks noGrp="1"/>
          </p:cNvSpPr>
          <p:nvPr>
            <p:ph sz="quarter" idx="1"/>
          </p:nvPr>
        </p:nvSpPr>
        <p:spPr>
          <a:xfrm>
            <a:off x="1981200" y="2372810"/>
            <a:ext cx="8229600" cy="4101142"/>
          </a:xfrm>
        </p:spPr>
        <p:txBody>
          <a:bodyPr>
            <a:normAutofit/>
          </a:bodyPr>
          <a:lstStyle/>
          <a:p>
            <a:pPr marL="0" indent="0" algn="r">
              <a:buNone/>
            </a:pP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Instructor:MS.Tahseen</a:t>
            </a:r>
            <a:r>
              <a:rPr lang="en-US" sz="2400" b="1" dirty="0">
                <a:solidFill>
                  <a:schemeClr val="tx1"/>
                </a:solidFill>
                <a:latin typeface="Times New Roman" panose="02020603050405020304" pitchFamily="18" charset="0"/>
                <a:cs typeface="Times New Roman" panose="02020603050405020304" pitchFamily="18" charset="0"/>
              </a:rPr>
              <a:t> Arshad</a:t>
            </a:r>
          </a:p>
          <a:p>
            <a:pPr marL="0" indent="0" algn="r">
              <a:buNone/>
            </a:pP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B.Ed</a:t>
            </a:r>
            <a:r>
              <a:rPr lang="en-US" sz="2400" b="1" dirty="0">
                <a:solidFill>
                  <a:schemeClr val="tx1"/>
                </a:solidFill>
                <a:latin typeface="Times New Roman" panose="02020603050405020304" pitchFamily="18" charset="0"/>
                <a:cs typeface="Times New Roman" panose="02020603050405020304" pitchFamily="18" charset="0"/>
              </a:rPr>
              <a:t>(Hons) Secondary</a:t>
            </a:r>
          </a:p>
          <a:p>
            <a:pPr marL="0" indent="0" algn="r">
              <a:buNone/>
            </a:pPr>
            <a:r>
              <a:rPr lang="en-US" sz="2400" b="1" dirty="0">
                <a:solidFill>
                  <a:schemeClr val="tx1"/>
                </a:solidFill>
                <a:latin typeface="Times New Roman" panose="02020603050405020304" pitchFamily="18" charset="0"/>
                <a:cs typeface="Times New Roman" panose="02020603050405020304" pitchFamily="18" charset="0"/>
              </a:rPr>
              <a:t>                                                                       Semester VIII                                                                                  Session(2016-20)</a:t>
            </a:r>
          </a:p>
          <a:p>
            <a:pPr marL="0" indent="0" algn="r">
              <a:buNone/>
            </a:pPr>
            <a:r>
              <a:rPr lang="en-US" sz="2400" b="1" dirty="0">
                <a:solidFill>
                  <a:schemeClr val="tx1"/>
                </a:solidFill>
                <a:latin typeface="Times New Roman" panose="02020603050405020304" pitchFamily="18" charset="0"/>
                <a:cs typeface="Times New Roman" panose="02020603050405020304" pitchFamily="18" charset="0"/>
              </a:rPr>
              <a:t>                                Spring 2020</a:t>
            </a:r>
          </a:p>
          <a:p>
            <a:pPr marL="0" indent="0" algn="r">
              <a:buNone/>
            </a:pPr>
            <a:r>
              <a:rPr lang="en-US" sz="2400" b="1" dirty="0">
                <a:solidFill>
                  <a:schemeClr val="tx1"/>
                </a:solidFill>
                <a:latin typeface="Times New Roman" panose="02020603050405020304" pitchFamily="18" charset="0"/>
                <a:cs typeface="Times New Roman" panose="02020603050405020304" pitchFamily="18" charset="0"/>
              </a:rPr>
              <a:t>Department of Education</a:t>
            </a:r>
            <a:r>
              <a:rPr lang="en-US" sz="2400" b="1">
                <a:solidFill>
                  <a:schemeClr val="tx1"/>
                </a:solidFill>
                <a:latin typeface="Times New Roman" panose="02020603050405020304" pitchFamily="18" charset="0"/>
                <a:cs typeface="Times New Roman" panose="02020603050405020304" pitchFamily="18" charset="0"/>
              </a:rPr>
              <a:t>(Planning &amp; Development</a:t>
            </a:r>
            <a:r>
              <a:rPr lang="en-US" sz="2400" b="1" dirty="0">
                <a:solidFill>
                  <a:schemeClr val="tx1"/>
                </a:solidFill>
                <a:latin typeface="Times New Roman" panose="02020603050405020304" pitchFamily="18" charset="0"/>
                <a:cs typeface="Times New Roman" panose="02020603050405020304" pitchFamily="18" charset="0"/>
              </a:rPr>
              <a:t>)</a:t>
            </a:r>
            <a:endParaRPr lang="en-PK" sz="2400" dirty="0">
              <a:solidFill>
                <a:schemeClr val="tx1"/>
              </a:solidFill>
            </a:endParaRPr>
          </a:p>
        </p:txBody>
      </p:sp>
      <p:pic>
        <p:nvPicPr>
          <p:cNvPr id="4" name="Recorded Sound">
            <a:hlinkClick r:id="" action="ppaction://media"/>
            <a:extLst>
              <a:ext uri="{FF2B5EF4-FFF2-40B4-BE49-F238E27FC236}">
                <a16:creationId xmlns:a16="http://schemas.microsoft.com/office/drawing/2014/main" id="{0EDF7C4F-E4EA-40F2-B4A8-C80F2F57B2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5796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3517" y="624110"/>
            <a:ext cx="9471096" cy="713371"/>
          </a:xfrm>
        </p:spPr>
        <p:txBody>
          <a:bodyPr>
            <a:normAutofit/>
          </a:bodyPr>
          <a:lstStyle/>
          <a:p>
            <a:pPr marL="571500" indent="-571500">
              <a:buFont typeface="Wingdings" panose="05000000000000000000" pitchFamily="2" charset="2"/>
              <a:buChar char="q"/>
            </a:pPr>
            <a:r>
              <a:rPr lang="en-US" sz="2400" b="1" dirty="0">
                <a:solidFill>
                  <a:schemeClr val="tx1"/>
                </a:solidFill>
              </a:rPr>
              <a:t>International school of studies, Karachi</a:t>
            </a:r>
          </a:p>
        </p:txBody>
      </p:sp>
      <p:sp>
        <p:nvSpPr>
          <p:cNvPr id="3" name="Content Placeholder 2"/>
          <p:cNvSpPr>
            <a:spLocks noGrp="1"/>
          </p:cNvSpPr>
          <p:nvPr>
            <p:ph idx="1"/>
          </p:nvPr>
        </p:nvSpPr>
        <p:spPr>
          <a:xfrm>
            <a:off x="1910687" y="1105469"/>
            <a:ext cx="9703558" cy="5363570"/>
          </a:xfrm>
        </p:spPr>
        <p:txBody>
          <a:bodyPr>
            <a:normAutofit fontScale="92500"/>
          </a:bodyPr>
          <a:lstStyle/>
          <a:p>
            <a:pPr marL="0" indent="0">
              <a:buNone/>
            </a:pPr>
            <a:r>
              <a:rPr lang="en-US" sz="1900" dirty="0">
                <a:solidFill>
                  <a:schemeClr val="tx1"/>
                </a:solidFill>
              </a:rPr>
              <a:t>Establishes in 1955, the school is open to children of lower, middle and high socio-economic classes. Currently, most students are from middle-class families living around the school. Minorities such as Hindus, </a:t>
            </a:r>
            <a:r>
              <a:rPr lang="en-US" sz="1900" dirty="0" err="1">
                <a:solidFill>
                  <a:schemeClr val="tx1"/>
                </a:solidFill>
              </a:rPr>
              <a:t>Parsi</a:t>
            </a:r>
            <a:r>
              <a:rPr lang="en-US" sz="1900" dirty="0">
                <a:solidFill>
                  <a:schemeClr val="tx1"/>
                </a:solidFill>
              </a:rPr>
              <a:t> and Christians have equal opportunities for admission. These students constitute one percent of the  total student population of 1000. there are 70 percent boys and 30 percent girls. About 6.25 percent are children with disabilities. The fee structure for children with special needs is flexible. It is based on the parents’ means. The school charges </a:t>
            </a:r>
            <a:r>
              <a:rPr lang="en-US" sz="1900" dirty="0" err="1">
                <a:solidFill>
                  <a:schemeClr val="tx1"/>
                </a:solidFill>
              </a:rPr>
              <a:t>Rs</a:t>
            </a:r>
            <a:r>
              <a:rPr lang="en-US" sz="1900" dirty="0">
                <a:solidFill>
                  <a:schemeClr val="tx1"/>
                </a:solidFill>
              </a:rPr>
              <a:t>. 400-1500 per month for regular students. The average fee is </a:t>
            </a:r>
            <a:r>
              <a:rPr lang="en-US" sz="1900" dirty="0" err="1">
                <a:solidFill>
                  <a:schemeClr val="tx1"/>
                </a:solidFill>
              </a:rPr>
              <a:t>Rs</a:t>
            </a:r>
            <a:r>
              <a:rPr lang="en-US" sz="1900" dirty="0">
                <a:solidFill>
                  <a:schemeClr val="tx1"/>
                </a:solidFill>
              </a:rPr>
              <a:t>. 1000. the school has no other means of fund-raising. As a consequence of financial limitations, the school does not offer an outreach program</a:t>
            </a:r>
            <a:r>
              <a:rPr lang="en-US" sz="1900" dirty="0"/>
              <a:t>.</a:t>
            </a:r>
          </a:p>
          <a:p>
            <a:pPr>
              <a:buFont typeface="Wingdings" panose="05000000000000000000" pitchFamily="2" charset="2"/>
              <a:buChar char="q"/>
            </a:pPr>
            <a:r>
              <a:rPr lang="en-US" sz="2400" b="1" dirty="0">
                <a:solidFill>
                  <a:schemeClr val="tx1"/>
                </a:solidFill>
              </a:rPr>
              <a:t>Collegiate school system, Lahore</a:t>
            </a:r>
          </a:p>
          <a:p>
            <a:pPr marL="0" indent="0">
              <a:buNone/>
            </a:pPr>
            <a:r>
              <a:rPr lang="en-US" sz="2200" dirty="0">
                <a:solidFill>
                  <a:schemeClr val="tx1"/>
                </a:solidFill>
              </a:rPr>
              <a:t>The Collegiate School System was established in its own building in </a:t>
            </a:r>
            <a:r>
              <a:rPr lang="en-US" sz="2200" dirty="0" err="1">
                <a:solidFill>
                  <a:schemeClr val="tx1"/>
                </a:solidFill>
              </a:rPr>
              <a:t>Shadman</a:t>
            </a:r>
            <a:r>
              <a:rPr lang="en-US" sz="2200" dirty="0">
                <a:solidFill>
                  <a:schemeClr val="tx1"/>
                </a:solidFill>
              </a:rPr>
              <a:t> Colony, Lahore in 1986. It is a co-educational school offering education from Montessori to </a:t>
            </a:r>
            <a:r>
              <a:rPr lang="en-US" sz="1900" dirty="0">
                <a:solidFill>
                  <a:schemeClr val="tx1"/>
                </a:solidFill>
              </a:rPr>
              <a:t>matriculation</a:t>
            </a:r>
            <a:r>
              <a:rPr lang="en-US" sz="2200" dirty="0">
                <a:solidFill>
                  <a:schemeClr val="tx1"/>
                </a:solidFill>
              </a:rPr>
              <a:t> level. Girls and boys share the same classroom and learn together. The school’s clientele is from the middle and lower-middle classes. Admission is open to children of all religions. The school utilizes its own resources; no grants or donations are received.</a:t>
            </a:r>
          </a:p>
        </p:txBody>
      </p:sp>
      <p:pic>
        <p:nvPicPr>
          <p:cNvPr id="4" name="Recorded Sound">
            <a:hlinkClick r:id="" action="ppaction://media"/>
            <a:extLst>
              <a:ext uri="{FF2B5EF4-FFF2-40B4-BE49-F238E27FC236}">
                <a16:creationId xmlns:a16="http://schemas.microsoft.com/office/drawing/2014/main" id="{E3F75DC0-09B3-46CC-B8BD-6DBEEFD425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77358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5278" y="487632"/>
            <a:ext cx="8911687" cy="672427"/>
          </a:xfrm>
        </p:spPr>
        <p:txBody>
          <a:bodyPr/>
          <a:lstStyle/>
          <a:p>
            <a:r>
              <a:rPr lang="en-US" dirty="0">
                <a:solidFill>
                  <a:schemeClr val="tx1"/>
                </a:solidFill>
              </a:rPr>
              <a:t>Cont. </a:t>
            </a:r>
          </a:p>
        </p:txBody>
      </p:sp>
      <p:sp>
        <p:nvSpPr>
          <p:cNvPr id="3" name="Content Placeholder 2"/>
          <p:cNvSpPr>
            <a:spLocks noGrp="1"/>
          </p:cNvSpPr>
          <p:nvPr>
            <p:ph idx="1"/>
          </p:nvPr>
        </p:nvSpPr>
        <p:spPr>
          <a:xfrm>
            <a:off x="1965278" y="1583141"/>
            <a:ext cx="9662014" cy="4612944"/>
          </a:xfrm>
        </p:spPr>
        <p:txBody>
          <a:bodyPr>
            <a:normAutofit/>
          </a:bodyPr>
          <a:lstStyle/>
          <a:p>
            <a:pPr marL="0" indent="0">
              <a:buNone/>
            </a:pPr>
            <a:r>
              <a:rPr lang="en-US" dirty="0">
                <a:solidFill>
                  <a:schemeClr val="tx1"/>
                </a:solidFill>
              </a:rPr>
              <a:t>The fee varies according to the means of families; some students pay no fee. Some scholarships are offered. The school was initially set up for children without disability, but when two children with physical disability applied for admission the school administration found it unethical to refuse them. The school administrator is a lawyer by profession dealing with human rights cases; he is sensitive to the issues related to educating children with special needs. The community and parents of all children, including those with special needs, welcome the inclusive educational practices of the school.</a:t>
            </a:r>
            <a:endParaRPr lang="en-US" dirty="0"/>
          </a:p>
          <a:p>
            <a:pPr>
              <a:buFont typeface="Wingdings" panose="05000000000000000000" pitchFamily="2" charset="2"/>
              <a:buChar char="q"/>
            </a:pPr>
            <a:r>
              <a:rPr lang="en-US" sz="2200" b="1" dirty="0">
                <a:solidFill>
                  <a:schemeClr val="tx1"/>
                </a:solidFill>
              </a:rPr>
              <a:t>Parvarish School, Lahore</a:t>
            </a:r>
          </a:p>
          <a:p>
            <a:pPr marL="0" indent="0">
              <a:buNone/>
            </a:pPr>
            <a:r>
              <a:rPr lang="en-US" dirty="0">
                <a:solidFill>
                  <a:schemeClr val="tx1"/>
                </a:solidFill>
              </a:rPr>
              <a:t>The Parvarish School operates in its own building in an affluent area in </a:t>
            </a:r>
            <a:r>
              <a:rPr lang="en-US" dirty="0" err="1">
                <a:solidFill>
                  <a:schemeClr val="tx1"/>
                </a:solidFill>
              </a:rPr>
              <a:t>Gulberg</a:t>
            </a:r>
            <a:r>
              <a:rPr lang="en-US" dirty="0">
                <a:solidFill>
                  <a:schemeClr val="tx1"/>
                </a:solidFill>
              </a:rPr>
              <a:t>, Lahore. This school provides services to children with and without disabilities at primary level (Pre-Nursery to Class 5). Established in 2000, the school is open to children from the middle and upper classes; most are middle class. The school is open for children of all religions but, currently, all students are Muslim. </a:t>
            </a:r>
          </a:p>
        </p:txBody>
      </p:sp>
      <p:pic>
        <p:nvPicPr>
          <p:cNvPr id="4" name="Recorded Sound">
            <a:hlinkClick r:id="" action="ppaction://media"/>
            <a:extLst>
              <a:ext uri="{FF2B5EF4-FFF2-40B4-BE49-F238E27FC236}">
                <a16:creationId xmlns:a16="http://schemas.microsoft.com/office/drawing/2014/main" id="{997A95A8-069E-4D92-90E0-0E5614CD23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12913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5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9743" y="405746"/>
            <a:ext cx="8911687" cy="727018"/>
          </a:xfrm>
        </p:spPr>
        <p:txBody>
          <a:bodyPr/>
          <a:lstStyle/>
          <a:p>
            <a:r>
              <a:rPr lang="en-US" dirty="0">
                <a:solidFill>
                  <a:schemeClr val="tx1"/>
                </a:solidFill>
              </a:rPr>
              <a:t>Cont.</a:t>
            </a:r>
          </a:p>
        </p:txBody>
      </p:sp>
      <p:sp>
        <p:nvSpPr>
          <p:cNvPr id="3" name="Content Placeholder 2"/>
          <p:cNvSpPr>
            <a:spLocks noGrp="1"/>
          </p:cNvSpPr>
          <p:nvPr>
            <p:ph idx="1"/>
          </p:nvPr>
        </p:nvSpPr>
        <p:spPr>
          <a:xfrm>
            <a:off x="1869743" y="1569492"/>
            <a:ext cx="9634869" cy="4341729"/>
          </a:xfrm>
        </p:spPr>
        <p:txBody>
          <a:bodyPr>
            <a:normAutofit/>
          </a:bodyPr>
          <a:lstStyle/>
          <a:p>
            <a:pPr marL="0" indent="0">
              <a:buNone/>
            </a:pPr>
            <a:r>
              <a:rPr lang="en-US" dirty="0">
                <a:solidFill>
                  <a:schemeClr val="tx1"/>
                </a:solidFill>
              </a:rPr>
              <a:t>There are 50 per cent boys and 50 per cent girls. About 14 per cent are children with special needs. Community support for children with special needs is limited but positive. The fee structure for children with special needs is flexible and based on parents’ means. The school charges </a:t>
            </a:r>
            <a:r>
              <a:rPr lang="en-US" dirty="0" err="1">
                <a:solidFill>
                  <a:schemeClr val="tx1"/>
                </a:solidFill>
              </a:rPr>
              <a:t>Rs</a:t>
            </a:r>
            <a:r>
              <a:rPr lang="en-US" dirty="0">
                <a:solidFill>
                  <a:schemeClr val="tx1"/>
                </a:solidFill>
              </a:rPr>
              <a:t> 1500–1650 from regular students. Some students are offered a 50 per cent concession. There are no other means of fund-raising. The school administration has tried to generate funds through donations.</a:t>
            </a:r>
          </a:p>
          <a:p>
            <a:pPr>
              <a:buFont typeface="Wingdings" panose="05000000000000000000" pitchFamily="2" charset="2"/>
              <a:buChar char="q"/>
            </a:pPr>
            <a:r>
              <a:rPr lang="en-US" sz="2200" b="1" dirty="0">
                <a:solidFill>
                  <a:schemeClr val="tx1"/>
                </a:solidFill>
              </a:rPr>
              <a:t>Hassan academy, Rawalpindi/ Islamabad:</a:t>
            </a:r>
          </a:p>
          <a:p>
            <a:pPr marL="0" indent="0">
              <a:buNone/>
            </a:pPr>
            <a:r>
              <a:rPr lang="en-US" dirty="0">
                <a:solidFill>
                  <a:schemeClr val="tx1"/>
                </a:solidFill>
              </a:rPr>
              <a:t>Hassan Academy was established in 1993 in a rented building situated in </a:t>
            </a:r>
            <a:r>
              <a:rPr lang="en-US" dirty="0" err="1">
                <a:solidFill>
                  <a:schemeClr val="tx1"/>
                </a:solidFill>
              </a:rPr>
              <a:t>Meharabad</a:t>
            </a:r>
            <a:r>
              <a:rPr lang="en-US" dirty="0">
                <a:solidFill>
                  <a:schemeClr val="tx1"/>
                </a:solidFill>
              </a:rPr>
              <a:t>, Rawalpindi by a medical specialist who was also trained in special education. The school runs an inclusive education programme for Nursery to Class 6. It also provides residential accommodation for both disabled and non-disabled children.</a:t>
            </a:r>
          </a:p>
        </p:txBody>
      </p:sp>
      <p:pic>
        <p:nvPicPr>
          <p:cNvPr id="4" name="Recorded Sound">
            <a:hlinkClick r:id="" action="ppaction://media"/>
            <a:extLst>
              <a:ext uri="{FF2B5EF4-FFF2-40B4-BE49-F238E27FC236}">
                <a16:creationId xmlns:a16="http://schemas.microsoft.com/office/drawing/2014/main" id="{274DEABE-1854-4ECB-9F4E-FB2423E410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6527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8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5655" y="883418"/>
            <a:ext cx="9088958" cy="1054565"/>
          </a:xfrm>
        </p:spPr>
        <p:txBody>
          <a:bodyPr>
            <a:normAutofit/>
          </a:bodyPr>
          <a:lstStyle/>
          <a:p>
            <a:pPr marL="571500" indent="-571500">
              <a:buFont typeface="Wingdings" panose="05000000000000000000" pitchFamily="2" charset="2"/>
              <a:buChar char="q"/>
            </a:pPr>
            <a:r>
              <a:rPr lang="en-US" sz="2200" b="1" dirty="0">
                <a:solidFill>
                  <a:schemeClr val="tx1"/>
                </a:solidFill>
              </a:rPr>
              <a:t>Association for Rehabilitation of the Physically Disabled, Peshawar</a:t>
            </a:r>
          </a:p>
        </p:txBody>
      </p:sp>
      <p:sp>
        <p:nvSpPr>
          <p:cNvPr id="3" name="Content Placeholder 2"/>
          <p:cNvSpPr>
            <a:spLocks noGrp="1"/>
          </p:cNvSpPr>
          <p:nvPr>
            <p:ph idx="1"/>
          </p:nvPr>
        </p:nvSpPr>
        <p:spPr>
          <a:xfrm>
            <a:off x="2415655" y="2197290"/>
            <a:ext cx="9088957" cy="3713932"/>
          </a:xfrm>
        </p:spPr>
        <p:txBody>
          <a:bodyPr>
            <a:normAutofit/>
          </a:bodyPr>
          <a:lstStyle/>
          <a:p>
            <a:pPr marL="0" indent="0">
              <a:buNone/>
            </a:pPr>
            <a:r>
              <a:rPr lang="en-US" dirty="0">
                <a:solidFill>
                  <a:schemeClr val="tx1"/>
                </a:solidFill>
              </a:rPr>
              <a:t>The Association for Rehabilitation of the Physically Disabled in Peshawar was established in 1985. Its mission is to promote rehabilitation services for people with disabilities, mainly in rural areas, small towns and suburbs. The association helps in creating awareness about the physically challenged in the community, advocates for their needs, and networks for promoting their inclusion in society. </a:t>
            </a:r>
          </a:p>
          <a:p>
            <a:pPr marL="0" indent="0">
              <a:buNone/>
            </a:pPr>
            <a:r>
              <a:rPr lang="en-US" dirty="0">
                <a:solidFill>
                  <a:schemeClr val="tx1"/>
                </a:solidFill>
              </a:rPr>
              <a:t>The association runs a resource center, the Rehabilitation Center for the Physically Disabled, providing low-cost physical and vocational facilities to people with physical disabilities, provides educational opportunities through inclusive education practices and use of Montessori methods, and creates awareness through the dissemination of disability-related publications. It also networks with similar NGOs at the national and international level, and makes provisions for education and job placement to handle other related issues.</a:t>
            </a:r>
          </a:p>
        </p:txBody>
      </p:sp>
      <p:pic>
        <p:nvPicPr>
          <p:cNvPr id="4" name="Recorded Sound">
            <a:hlinkClick r:id="" action="ppaction://media"/>
            <a:extLst>
              <a:ext uri="{FF2B5EF4-FFF2-40B4-BE49-F238E27FC236}">
                <a16:creationId xmlns:a16="http://schemas.microsoft.com/office/drawing/2014/main" id="{CBFEC871-188B-4864-B608-E8FB14C3F5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63739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3617" y="224994"/>
            <a:ext cx="8911687" cy="540552"/>
          </a:xfrm>
        </p:spPr>
        <p:txBody>
          <a:bodyPr>
            <a:normAutofit fontScale="90000"/>
          </a:bodyPr>
          <a:lstStyle/>
          <a:p>
            <a:r>
              <a:rPr lang="en-US" dirty="0"/>
              <a:t>Policy statement:</a:t>
            </a:r>
          </a:p>
        </p:txBody>
      </p:sp>
      <p:sp>
        <p:nvSpPr>
          <p:cNvPr id="3" name="Content Placeholder 2"/>
          <p:cNvSpPr>
            <a:spLocks noGrp="1"/>
          </p:cNvSpPr>
          <p:nvPr>
            <p:ph idx="1"/>
          </p:nvPr>
        </p:nvSpPr>
        <p:spPr>
          <a:xfrm>
            <a:off x="2108363" y="850605"/>
            <a:ext cx="9362196" cy="5624623"/>
          </a:xfrm>
        </p:spPr>
        <p:txBody>
          <a:bodyPr>
            <a:normAutofit fontScale="92500" lnSpcReduction="20000"/>
          </a:bodyPr>
          <a:lstStyle/>
          <a:p>
            <a:pPr>
              <a:buFont typeface="Arial" panose="020B0604020202020204" pitchFamily="34" charset="0"/>
              <a:buChar char="•"/>
            </a:pPr>
            <a:r>
              <a:rPr lang="en-US" dirty="0">
                <a:solidFill>
                  <a:schemeClr val="tx1"/>
                </a:solidFill>
              </a:rPr>
              <a:t>General Education Departments will annually allocate a minimum of 10% of their development budget for creating inclusive learning conditions in the existing schools.</a:t>
            </a:r>
          </a:p>
          <a:p>
            <a:pPr>
              <a:buFont typeface="Arial" panose="020B0604020202020204" pitchFamily="34" charset="0"/>
              <a:buChar char="•"/>
            </a:pPr>
            <a:r>
              <a:rPr lang="en-US" dirty="0">
                <a:solidFill>
                  <a:schemeClr val="tx1"/>
                </a:solidFill>
              </a:rPr>
              <a:t>Improvement and restructuring of physical facilities in schools, colleges and universities for creating an inclusive environment should be dealt with additional budgetary allocation.</a:t>
            </a:r>
          </a:p>
          <a:p>
            <a:pPr>
              <a:buFont typeface="Arial" panose="020B0604020202020204" pitchFamily="34" charset="0"/>
              <a:buChar char="•"/>
            </a:pPr>
            <a:r>
              <a:rPr lang="en-US" dirty="0">
                <a:solidFill>
                  <a:schemeClr val="tx1"/>
                </a:solidFill>
              </a:rPr>
              <a:t>Federal and Provincial Governments and Higher Education Commission will issue instructions and notify that architectural plans for buildings of all new educational institutions and construction of new blocks and classrooms in existing institutions will ensure ‘inclusion’ in their designs, especially ramps for entry to classrooms, libraries, labs, toilets, elevators, health care facilities, disability resource center.</a:t>
            </a:r>
          </a:p>
          <a:p>
            <a:pPr>
              <a:buFont typeface="Arial" panose="020B0604020202020204" pitchFamily="34" charset="0"/>
              <a:buChar char="•"/>
            </a:pPr>
            <a:r>
              <a:rPr lang="en-US" dirty="0">
                <a:solidFill>
                  <a:schemeClr val="tx1"/>
                </a:solidFill>
              </a:rPr>
              <a:t>Inclusive Education approaches and methodologies should be included in all the pre-service teacher education programs of general education departments.</a:t>
            </a:r>
          </a:p>
          <a:p>
            <a:pPr>
              <a:buFont typeface="Arial" panose="020B0604020202020204" pitchFamily="34" charset="0"/>
              <a:buChar char="•"/>
            </a:pPr>
            <a:r>
              <a:rPr lang="en-US" dirty="0">
                <a:solidFill>
                  <a:schemeClr val="tx1"/>
                </a:solidFill>
              </a:rPr>
              <a:t>General education institutions will be equipped with modern assistive technology, and adaptive technology, to enable faculty members to diversify delivery of their lessons to the needs of special children and facilitate students with disabilities to participate in learning activities without difficulty and without dependence on others.</a:t>
            </a:r>
          </a:p>
          <a:p>
            <a:pPr>
              <a:buFont typeface="Arial" panose="020B0604020202020204" pitchFamily="34" charset="0"/>
              <a:buChar char="•"/>
            </a:pPr>
            <a:r>
              <a:rPr lang="en-US" dirty="0">
                <a:solidFill>
                  <a:schemeClr val="tx1"/>
                </a:solidFill>
              </a:rPr>
              <a:t>Sensitization and training of teachers of general education system in inclusive approaches, methodologies, and teaching techniques.</a:t>
            </a:r>
          </a:p>
          <a:p>
            <a:pPr>
              <a:buFont typeface="Arial" panose="020B0604020202020204" pitchFamily="34" charset="0"/>
              <a:buChar char="•"/>
            </a:pPr>
            <a:r>
              <a:rPr lang="en-US" dirty="0">
                <a:solidFill>
                  <a:schemeClr val="tx1"/>
                </a:solidFill>
              </a:rPr>
              <a:t>School Health Programme to be introduced in all schools.</a:t>
            </a:r>
          </a:p>
          <a:p>
            <a:pPr>
              <a:buFont typeface="Arial" panose="020B0604020202020204" pitchFamily="34" charset="0"/>
              <a:buChar char="•"/>
            </a:pPr>
            <a:r>
              <a:rPr lang="en-US" dirty="0">
                <a:solidFill>
                  <a:schemeClr val="tx1"/>
                </a:solidFill>
              </a:rPr>
              <a:t>Step-up or phased approach will be adopted for Inclusion</a:t>
            </a:r>
          </a:p>
        </p:txBody>
      </p:sp>
      <p:pic>
        <p:nvPicPr>
          <p:cNvPr id="4" name="Recorded Sound">
            <a:hlinkClick r:id="" action="ppaction://media"/>
            <a:extLst>
              <a:ext uri="{FF2B5EF4-FFF2-40B4-BE49-F238E27FC236}">
                <a16:creationId xmlns:a16="http://schemas.microsoft.com/office/drawing/2014/main" id="{B5EA412E-EBDF-41F7-90F0-8908A1CB88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5426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2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662430"/>
          </a:xfrm>
        </p:spPr>
        <p:txBody>
          <a:bodyPr/>
          <a:lstStyle/>
          <a:p>
            <a:r>
              <a:rPr lang="en-US" dirty="0"/>
              <a:t>Cont.</a:t>
            </a:r>
          </a:p>
        </p:txBody>
      </p:sp>
      <p:sp>
        <p:nvSpPr>
          <p:cNvPr id="3" name="Content Placeholder 2"/>
          <p:cNvSpPr>
            <a:spLocks noGrp="1"/>
          </p:cNvSpPr>
          <p:nvPr>
            <p:ph idx="1"/>
          </p:nvPr>
        </p:nvSpPr>
        <p:spPr>
          <a:xfrm>
            <a:off x="2147777" y="1286541"/>
            <a:ext cx="9356835" cy="4624682"/>
          </a:xfrm>
        </p:spPr>
        <p:txBody>
          <a:bodyPr>
            <a:normAutofit lnSpcReduction="10000"/>
          </a:bodyPr>
          <a:lstStyle/>
          <a:p>
            <a:pPr>
              <a:buFont typeface="Arial" panose="020B0604020202020204" pitchFamily="34" charset="0"/>
              <a:buChar char="•"/>
            </a:pPr>
            <a:r>
              <a:rPr lang="en-US" dirty="0">
                <a:solidFill>
                  <a:schemeClr val="tx1"/>
                </a:solidFill>
              </a:rPr>
              <a:t>Textbook Boards should prepare or adapt instructional material for children with special needs studying in inclusive schools</a:t>
            </a:r>
          </a:p>
          <a:p>
            <a:pPr>
              <a:buFont typeface="Arial" panose="020B0604020202020204" pitchFamily="34" charset="0"/>
              <a:buChar char="•"/>
            </a:pPr>
            <a:r>
              <a:rPr lang="en-US" dirty="0">
                <a:solidFill>
                  <a:schemeClr val="tx1"/>
                </a:solidFill>
              </a:rPr>
              <a:t>Education authorities and examination boards will prepare test material for alternative assessment for children with disabilities to be used in the examinations conducted at various grades or levels</a:t>
            </a:r>
          </a:p>
          <a:p>
            <a:pPr>
              <a:buFont typeface="Arial" panose="020B0604020202020204" pitchFamily="34" charset="0"/>
              <a:buChar char="•"/>
            </a:pPr>
            <a:r>
              <a:rPr lang="en-US" dirty="0">
                <a:solidFill>
                  <a:schemeClr val="tx1"/>
                </a:solidFill>
              </a:rPr>
              <a:t>A disability resource Centre will be established in each university to provide all possible support to students with disabilities.</a:t>
            </a:r>
          </a:p>
          <a:p>
            <a:pPr>
              <a:buFont typeface="Arial" panose="020B0604020202020204" pitchFamily="34" charset="0"/>
              <a:buChar char="•"/>
            </a:pPr>
            <a:r>
              <a:rPr lang="en-US" dirty="0">
                <a:solidFill>
                  <a:schemeClr val="tx1"/>
                </a:solidFill>
              </a:rPr>
              <a:t>Provincial governments, philanthropists and universities will be encouraged to allocate resources for research on issues and challenges of inclusive education in the society</a:t>
            </a:r>
          </a:p>
          <a:p>
            <a:pPr>
              <a:buFont typeface="Arial" panose="020B0604020202020204" pitchFamily="34" charset="0"/>
              <a:buChar char="•"/>
            </a:pPr>
            <a:r>
              <a:rPr lang="en-US" dirty="0">
                <a:solidFill>
                  <a:schemeClr val="tx1"/>
                </a:solidFill>
              </a:rPr>
              <a:t>Inclusion of data about special education institutions in the Provincial and National Education Management Information Systems (NEMIS)</a:t>
            </a:r>
          </a:p>
          <a:p>
            <a:pPr>
              <a:buFont typeface="Arial" panose="020B0604020202020204" pitchFamily="34" charset="0"/>
              <a:buChar char="•"/>
            </a:pPr>
            <a:r>
              <a:rPr lang="en-US" dirty="0">
                <a:solidFill>
                  <a:schemeClr val="tx1"/>
                </a:solidFill>
              </a:rPr>
              <a:t>Advocacy drives will be launched through mass media to create an enabling environment to promote inclusiveness in all spheres of life, especially in educational institutions and in the work place. </a:t>
            </a:r>
          </a:p>
          <a:p>
            <a:pPr marL="0" indent="0">
              <a:buNone/>
            </a:pPr>
            <a:endParaRPr lang="en-US" dirty="0"/>
          </a:p>
        </p:txBody>
      </p:sp>
      <p:pic>
        <p:nvPicPr>
          <p:cNvPr id="4" name="Recorded Sound">
            <a:hlinkClick r:id="" action="ppaction://media"/>
            <a:extLst>
              <a:ext uri="{FF2B5EF4-FFF2-40B4-BE49-F238E27FC236}">
                <a16:creationId xmlns:a16="http://schemas.microsoft.com/office/drawing/2014/main" id="{23666BB1-1FD0-46E7-9591-744644A7AC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1928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4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1330" y="475255"/>
            <a:ext cx="8911687" cy="492308"/>
          </a:xfrm>
        </p:spPr>
        <p:txBody>
          <a:bodyPr>
            <a:normAutofit fontScale="90000"/>
          </a:bodyPr>
          <a:lstStyle/>
          <a:p>
            <a:r>
              <a:rPr lang="en-US" dirty="0">
                <a:solidFill>
                  <a:schemeClr val="tx1"/>
                </a:solidFill>
              </a:rPr>
              <a:t>Implementation:</a:t>
            </a:r>
          </a:p>
        </p:txBody>
      </p:sp>
      <p:sp>
        <p:nvSpPr>
          <p:cNvPr id="3" name="Content Placeholder 2"/>
          <p:cNvSpPr>
            <a:spLocks noGrp="1"/>
          </p:cNvSpPr>
          <p:nvPr>
            <p:ph idx="1"/>
          </p:nvPr>
        </p:nvSpPr>
        <p:spPr>
          <a:xfrm>
            <a:off x="1871330" y="1531088"/>
            <a:ext cx="9633282" cy="4827182"/>
          </a:xfrm>
        </p:spPr>
        <p:txBody>
          <a:bodyPr>
            <a:normAutofit lnSpcReduction="10000"/>
          </a:bodyPr>
          <a:lstStyle/>
          <a:p>
            <a:pPr marL="0" indent="0">
              <a:buNone/>
            </a:pPr>
            <a:r>
              <a:rPr lang="en-US" dirty="0">
                <a:solidFill>
                  <a:schemeClr val="tx1"/>
                </a:solidFill>
              </a:rPr>
              <a:t>Implementation of inclusive education will have to face the following challenges in Pakistan:</a:t>
            </a:r>
          </a:p>
          <a:p>
            <a:r>
              <a:rPr lang="en-US" dirty="0">
                <a:solidFill>
                  <a:schemeClr val="tx1"/>
                </a:solidFill>
              </a:rPr>
              <a:t>The institutional attitude of neglect, disregard and disinterest is prevalent at all levels due to lack of awareness about academic and economic benefits of inclusive education.</a:t>
            </a:r>
          </a:p>
          <a:p>
            <a:r>
              <a:rPr lang="en-US" dirty="0">
                <a:solidFill>
                  <a:schemeClr val="tx1"/>
                </a:solidFill>
              </a:rPr>
              <a:t>The administrative segregation for the provision of basic education at federal level is a major obstacle for taking policy initiative for inclusive education,</a:t>
            </a:r>
          </a:p>
          <a:p>
            <a:r>
              <a:rPr lang="en-US" dirty="0">
                <a:solidFill>
                  <a:schemeClr val="tx1"/>
                </a:solidFill>
              </a:rPr>
              <a:t>The over standardization of curriculum and evaluation rues out any flexibility at school level to cater for the needs of the children with disability in an ordinary school.</a:t>
            </a:r>
          </a:p>
          <a:p>
            <a:r>
              <a:rPr lang="en-US" dirty="0">
                <a:solidFill>
                  <a:schemeClr val="tx1"/>
                </a:solidFill>
              </a:rPr>
              <a:t>The teaching learning resources required for inclusive education is not available at federal, provincial and district level.</a:t>
            </a:r>
          </a:p>
          <a:p>
            <a:r>
              <a:rPr lang="en-US" dirty="0">
                <a:solidFill>
                  <a:schemeClr val="tx1"/>
                </a:solidFill>
              </a:rPr>
              <a:t>The examining bodies such as boards of intermediate and secondary education and universities lack flexibility in the evaluation system to serve the diverse needs of students with disabilities.</a:t>
            </a:r>
          </a:p>
        </p:txBody>
      </p:sp>
      <p:pic>
        <p:nvPicPr>
          <p:cNvPr id="4" name="Recorded Sound">
            <a:hlinkClick r:id="" action="ppaction://media"/>
            <a:extLst>
              <a:ext uri="{FF2B5EF4-FFF2-40B4-BE49-F238E27FC236}">
                <a16:creationId xmlns:a16="http://schemas.microsoft.com/office/drawing/2014/main" id="{1BF67014-0F4C-4F8A-846E-3D4D81B9E1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84674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6237" y="337031"/>
            <a:ext cx="8911687" cy="609267"/>
          </a:xfrm>
        </p:spPr>
        <p:txBody>
          <a:bodyPr>
            <a:normAutofit fontScale="90000"/>
          </a:bodyPr>
          <a:lstStyle/>
          <a:p>
            <a:r>
              <a:rPr lang="en-US" dirty="0"/>
              <a:t>Cont.</a:t>
            </a:r>
          </a:p>
        </p:txBody>
      </p:sp>
      <p:sp>
        <p:nvSpPr>
          <p:cNvPr id="3" name="Content Placeholder 2"/>
          <p:cNvSpPr>
            <a:spLocks noGrp="1"/>
          </p:cNvSpPr>
          <p:nvPr>
            <p:ph idx="1"/>
          </p:nvPr>
        </p:nvSpPr>
        <p:spPr>
          <a:xfrm>
            <a:off x="2105247" y="2115878"/>
            <a:ext cx="9399365" cy="3795343"/>
          </a:xfrm>
        </p:spPr>
        <p:txBody>
          <a:bodyPr/>
          <a:lstStyle/>
          <a:p>
            <a:r>
              <a:rPr lang="en-US" dirty="0">
                <a:solidFill>
                  <a:schemeClr val="tx1"/>
                </a:solidFill>
              </a:rPr>
              <a:t>The policy makers and administrators at various levels lack sufficient background knowledge and skills to initiate or implement inclusive education.</a:t>
            </a:r>
          </a:p>
          <a:p>
            <a:r>
              <a:rPr lang="en-US" dirty="0">
                <a:solidFill>
                  <a:schemeClr val="tx1"/>
                </a:solidFill>
              </a:rPr>
              <a:t>Print and electronic media will have to be made proactive to play their crucial role in creating awareness about inclusive education so that the stakeholders can be mobilized for this purpose.</a:t>
            </a:r>
          </a:p>
          <a:p>
            <a:r>
              <a:rPr lang="en-US" dirty="0">
                <a:solidFill>
                  <a:schemeClr val="tx1"/>
                </a:solidFill>
              </a:rPr>
              <a:t>The physical facilities of the school will have to be changed in order to make them disability friendly.</a:t>
            </a:r>
          </a:p>
          <a:p>
            <a:pPr marL="0" indent="0">
              <a:buNone/>
            </a:pPr>
            <a:endParaRPr lang="en-US" dirty="0"/>
          </a:p>
          <a:p>
            <a:endParaRPr lang="en-US" dirty="0"/>
          </a:p>
        </p:txBody>
      </p:sp>
      <p:pic>
        <p:nvPicPr>
          <p:cNvPr id="4" name="Recorded Sound">
            <a:hlinkClick r:id="" action="ppaction://media"/>
            <a:extLst>
              <a:ext uri="{FF2B5EF4-FFF2-40B4-BE49-F238E27FC236}">
                <a16:creationId xmlns:a16="http://schemas.microsoft.com/office/drawing/2014/main" id="{8D011A03-C43D-488D-A06A-641E823D0E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1355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E0BDD-DEA8-42D6-BEB3-08FB2ECC7566}"/>
              </a:ext>
            </a:extLst>
          </p:cNvPr>
          <p:cNvSpPr>
            <a:spLocks noGrp="1"/>
          </p:cNvSpPr>
          <p:nvPr>
            <p:ph type="title"/>
          </p:nvPr>
        </p:nvSpPr>
        <p:spPr/>
        <p:txBody>
          <a:bodyPr/>
          <a:lstStyle/>
          <a:p>
            <a:endParaRPr lang="en-PK"/>
          </a:p>
        </p:txBody>
      </p:sp>
      <p:sp>
        <p:nvSpPr>
          <p:cNvPr id="3" name="Content Placeholder 2">
            <a:extLst>
              <a:ext uri="{FF2B5EF4-FFF2-40B4-BE49-F238E27FC236}">
                <a16:creationId xmlns:a16="http://schemas.microsoft.com/office/drawing/2014/main" id="{AEB6A6F0-318E-4C9B-BFF0-0ED04123995C}"/>
              </a:ext>
            </a:extLst>
          </p:cNvPr>
          <p:cNvSpPr>
            <a:spLocks noGrp="1"/>
          </p:cNvSpPr>
          <p:nvPr>
            <p:ph sz="quarter" idx="1"/>
          </p:nvPr>
        </p:nvSpPr>
        <p:spPr/>
        <p:txBody>
          <a:bodyPr>
            <a:normAutofit/>
          </a:bodyPr>
          <a:lstStyle/>
          <a:p>
            <a:pPr marL="0" indent="0">
              <a:buNone/>
            </a:pPr>
            <a:r>
              <a:rPr lang="en-US" sz="7200" dirty="0"/>
              <a:t>       THANK YOU </a:t>
            </a:r>
            <a:endParaRPr lang="en-PK" sz="7200" dirty="0"/>
          </a:p>
        </p:txBody>
      </p:sp>
    </p:spTree>
    <p:extLst>
      <p:ext uri="{BB962C8B-B14F-4D97-AF65-F5344CB8AC3E}">
        <p14:creationId xmlns:p14="http://schemas.microsoft.com/office/powerpoint/2010/main" val="2551714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7340" y="696952"/>
            <a:ext cx="8915399" cy="2034960"/>
          </a:xfrm>
        </p:spPr>
        <p:txBody>
          <a:bodyPr/>
          <a:lstStyle/>
          <a:p>
            <a:r>
              <a:rPr lang="en-US" dirty="0">
                <a:solidFill>
                  <a:schemeClr val="tx1"/>
                </a:solidFill>
              </a:rPr>
              <a:t>INCLUSIVE EDUCATION</a:t>
            </a:r>
          </a:p>
        </p:txBody>
      </p:sp>
      <p:sp>
        <p:nvSpPr>
          <p:cNvPr id="3" name="Subtitle 2"/>
          <p:cNvSpPr>
            <a:spLocks noGrp="1"/>
          </p:cNvSpPr>
          <p:nvPr>
            <p:ph type="subTitle" idx="1"/>
          </p:nvPr>
        </p:nvSpPr>
        <p:spPr>
          <a:xfrm>
            <a:off x="2377340" y="3706862"/>
            <a:ext cx="9430485" cy="1126283"/>
          </a:xfrm>
        </p:spPr>
        <p:txBody>
          <a:bodyPr>
            <a:normAutofit/>
          </a:bodyPr>
          <a:lstStyle/>
          <a:p>
            <a:r>
              <a:rPr lang="en-US" sz="2800" b="1" dirty="0">
                <a:solidFill>
                  <a:schemeClr val="tx1"/>
                </a:solidFill>
              </a:rPr>
              <a:t>UNIT: 13</a:t>
            </a:r>
          </a:p>
          <a:p>
            <a:r>
              <a:rPr lang="en-US" sz="2800" b="1" dirty="0">
                <a:solidFill>
                  <a:schemeClr val="tx1"/>
                </a:solidFill>
              </a:rPr>
              <a:t>		Inclusive Education in Pakistan</a:t>
            </a:r>
          </a:p>
        </p:txBody>
      </p:sp>
      <p:pic>
        <p:nvPicPr>
          <p:cNvPr id="4" name="Recorded Sound">
            <a:hlinkClick r:id="" action="ppaction://media"/>
            <a:extLst>
              <a:ext uri="{FF2B5EF4-FFF2-40B4-BE49-F238E27FC236}">
                <a16:creationId xmlns:a16="http://schemas.microsoft.com/office/drawing/2014/main" id="{DECB6305-A036-486E-A49A-DAAF85CEAD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3165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3289" y="349955"/>
            <a:ext cx="8911687" cy="745067"/>
          </a:xfrm>
        </p:spPr>
        <p:txBody>
          <a:bodyPr>
            <a:normAutofit/>
          </a:bodyPr>
          <a:lstStyle/>
          <a:p>
            <a:r>
              <a:rPr lang="en-US" dirty="0">
                <a:solidFill>
                  <a:schemeClr val="tx1"/>
                </a:solidFill>
              </a:rPr>
              <a:t>Introduction:</a:t>
            </a:r>
          </a:p>
        </p:txBody>
      </p:sp>
      <p:sp>
        <p:nvSpPr>
          <p:cNvPr id="3" name="Content Placeholder 2"/>
          <p:cNvSpPr>
            <a:spLocks noGrp="1"/>
          </p:cNvSpPr>
          <p:nvPr>
            <p:ph idx="1"/>
          </p:nvPr>
        </p:nvSpPr>
        <p:spPr>
          <a:xfrm>
            <a:off x="2043289" y="1309511"/>
            <a:ext cx="10148711" cy="5548489"/>
          </a:xfrm>
        </p:spPr>
        <p:txBody>
          <a:bodyPr>
            <a:normAutofit lnSpcReduction="10000"/>
          </a:bodyPr>
          <a:lstStyle/>
          <a:p>
            <a:pPr marL="0" indent="0">
              <a:buNone/>
            </a:pPr>
            <a:r>
              <a:rPr lang="en-US" dirty="0">
                <a:solidFill>
                  <a:schemeClr val="tx1"/>
                </a:solidFill>
              </a:rPr>
              <a:t>In Pakistan, 19.521 million children of ages 5-9 are enrolled in 164,200 primary schools. The net participation rate is about 66%. The student-teacher ratio is about 48.1%. The school going children who have been marginalized in one way or the other, are 34% of the total school population. The reasons for such marginalization include distance from home to school, value of education perceived by the family, gender discrimination in which the son is preferred to daughter in sending to the school, poverty, disability and lack of awareness of the parents about the disability and how to handle it properly. It is estimated that six million children have been left out from schools. The children with disability unfortunately, constitute a major segment of this population.  </a:t>
            </a:r>
          </a:p>
          <a:p>
            <a:pPr marL="0" indent="0">
              <a:buNone/>
            </a:pPr>
            <a:r>
              <a:rPr lang="en-US" dirty="0">
                <a:solidFill>
                  <a:schemeClr val="tx1"/>
                </a:solidFill>
              </a:rPr>
              <a:t>There have been a worldwide movement for inclusion of the marginalized children in the ordinary school system easily accessible at the doorstep of these children. Most schools in Pakistan are crowded and poorly equipped. The pedagogical methods applied in mainstream, special and inclusive school are largely copying and memorizing. The teaching-learning process address the needs of the students in a limited way and there is little scope of creative and critical thinking. Inclusive schools that demonstrate good practices in Pakistan are restricted to big cities in the private sector. Most are not accessible to children living in remote or rural areas. Special education support is not available in rural areas of Pakistan and people are not willing to send their disabled children to school, as they fear that they will be stigmatized or that their children will not be able to keep up with the class.</a:t>
            </a:r>
          </a:p>
        </p:txBody>
      </p:sp>
      <p:pic>
        <p:nvPicPr>
          <p:cNvPr id="4" name="Recorded Sound">
            <a:hlinkClick r:id="" action="ppaction://media"/>
            <a:extLst>
              <a:ext uri="{FF2B5EF4-FFF2-40B4-BE49-F238E27FC236}">
                <a16:creationId xmlns:a16="http://schemas.microsoft.com/office/drawing/2014/main" id="{F394FF0C-FC82-4CDE-99C1-7CB71979C3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19858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4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6347" y="624110"/>
            <a:ext cx="9348266" cy="1027269"/>
          </a:xfrm>
        </p:spPr>
        <p:txBody>
          <a:bodyPr>
            <a:normAutofit fontScale="90000"/>
          </a:bodyPr>
          <a:lstStyle/>
          <a:p>
            <a:r>
              <a:rPr lang="en-US" dirty="0">
                <a:solidFill>
                  <a:schemeClr val="tx1"/>
                </a:solidFill>
              </a:rPr>
              <a:t>Educational opportunities for children with disability</a:t>
            </a:r>
          </a:p>
        </p:txBody>
      </p:sp>
      <p:sp>
        <p:nvSpPr>
          <p:cNvPr id="3" name="Content Placeholder 2"/>
          <p:cNvSpPr>
            <a:spLocks noGrp="1"/>
          </p:cNvSpPr>
          <p:nvPr>
            <p:ph idx="1"/>
          </p:nvPr>
        </p:nvSpPr>
        <p:spPr>
          <a:xfrm>
            <a:off x="2156347" y="1951630"/>
            <a:ext cx="9348265" cy="3959592"/>
          </a:xfrm>
        </p:spPr>
        <p:txBody>
          <a:bodyPr>
            <a:normAutofit/>
          </a:bodyPr>
          <a:lstStyle/>
          <a:p>
            <a:pPr marL="0" indent="0">
              <a:buNone/>
            </a:pPr>
            <a:r>
              <a:rPr lang="en-US" b="1" i="1" dirty="0">
                <a:solidFill>
                  <a:schemeClr val="tx1"/>
                </a:solidFill>
              </a:rPr>
              <a:t>In special schools: </a:t>
            </a:r>
          </a:p>
          <a:p>
            <a:pPr marL="0" indent="0">
              <a:buNone/>
            </a:pPr>
            <a:r>
              <a:rPr lang="en-US" dirty="0">
                <a:solidFill>
                  <a:schemeClr val="tx1"/>
                </a:solidFill>
              </a:rPr>
              <a:t>The directorate general of special education, ministry of social welfare and special education runs 56 institutions throughout the country catering for educational and rehabilitation needs of about 4000 children with disability. The geographical distribution of the institutions includes Islamabad 12, Punjab 21, Sindh 10, Baluchistan 3, NWFP 8, Northern Areas 1 and AJK 1. out of these 56 institutions, 11 deal with children having hear impairment, 11 for children with physical disability, 11 for children with blindness and low vision, 12 with children with retardation and learning disabilities and 11 for vocational/rehabilitation needs of children with all disabilities. The physical condition of these institutions are excellent, the curricula is standardized. The teacher are enriched with latest knowledge and skills to teach children with disabilities. These institutions serve as model institutions for provincial special school and schools in private sector. </a:t>
            </a:r>
          </a:p>
        </p:txBody>
      </p:sp>
      <p:pic>
        <p:nvPicPr>
          <p:cNvPr id="4" name="Recorded Sound">
            <a:hlinkClick r:id="" action="ppaction://media"/>
            <a:extLst>
              <a:ext uri="{FF2B5EF4-FFF2-40B4-BE49-F238E27FC236}">
                <a16:creationId xmlns:a16="http://schemas.microsoft.com/office/drawing/2014/main" id="{37BAF905-51FB-4708-997A-833397354E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9422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6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481359"/>
          </a:xfrm>
        </p:spPr>
        <p:txBody>
          <a:bodyPr>
            <a:normAutofit fontScale="90000"/>
          </a:bodyPr>
          <a:lstStyle/>
          <a:p>
            <a:r>
              <a:rPr lang="en-US" dirty="0">
                <a:solidFill>
                  <a:schemeClr val="tx1"/>
                </a:solidFill>
              </a:rPr>
              <a:t>Cont.</a:t>
            </a:r>
          </a:p>
        </p:txBody>
      </p:sp>
      <p:sp>
        <p:nvSpPr>
          <p:cNvPr id="3" name="Content Placeholder 2"/>
          <p:cNvSpPr>
            <a:spLocks noGrp="1"/>
          </p:cNvSpPr>
          <p:nvPr>
            <p:ph idx="1"/>
          </p:nvPr>
        </p:nvSpPr>
        <p:spPr>
          <a:xfrm>
            <a:off x="2589212" y="1378424"/>
            <a:ext cx="8915400" cy="4532798"/>
          </a:xfrm>
        </p:spPr>
        <p:txBody>
          <a:bodyPr/>
          <a:lstStyle/>
          <a:p>
            <a:pPr marL="0" indent="0">
              <a:buNone/>
            </a:pPr>
            <a:r>
              <a:rPr lang="en-US" dirty="0">
                <a:solidFill>
                  <a:schemeClr val="tx1"/>
                </a:solidFill>
              </a:rPr>
              <a:t>At provincial level, the government of Punjab has established a separate department of special education. The provincial government runs 48 special schools with an enrolment of 4051 students.  The curricula and examination system of this school is standardized. There are three teacher training institutions offering diploma in teaching of deaf, </a:t>
            </a:r>
            <a:r>
              <a:rPr lang="en-US" dirty="0" err="1">
                <a:solidFill>
                  <a:schemeClr val="tx1"/>
                </a:solidFill>
              </a:rPr>
              <a:t>M.Ed</a:t>
            </a:r>
            <a:r>
              <a:rPr lang="en-US" dirty="0">
                <a:solidFill>
                  <a:schemeClr val="tx1"/>
                </a:solidFill>
              </a:rPr>
              <a:t> (visual impairment) and in-service training through short courses in addition to the Department of Special education, in the university of the Punjab that offers Masters’ and </a:t>
            </a:r>
            <a:r>
              <a:rPr lang="en-US" dirty="0" err="1">
                <a:solidFill>
                  <a:schemeClr val="tx1"/>
                </a:solidFill>
              </a:rPr>
              <a:t>Ph.D</a:t>
            </a:r>
            <a:r>
              <a:rPr lang="en-US" dirty="0">
                <a:solidFill>
                  <a:schemeClr val="tx1"/>
                </a:solidFill>
              </a:rPr>
              <a:t> degrees in special education.</a:t>
            </a:r>
          </a:p>
          <a:p>
            <a:pPr marL="0" indent="0">
              <a:buNone/>
            </a:pPr>
            <a:r>
              <a:rPr lang="en-US" b="1" i="1" dirty="0">
                <a:solidFill>
                  <a:schemeClr val="tx1"/>
                </a:solidFill>
              </a:rPr>
              <a:t>In ordinary schools: </a:t>
            </a:r>
          </a:p>
          <a:p>
            <a:pPr marL="0" indent="0">
              <a:buNone/>
            </a:pPr>
            <a:r>
              <a:rPr lang="en-US" dirty="0">
                <a:solidFill>
                  <a:schemeClr val="tx1"/>
                </a:solidFill>
              </a:rPr>
              <a:t>The study of disabled children attending ordinary schools in Pakistan reports that 1.9% of the 43,416 pupils in urban primary and secondary schools in the Northwest Frontier were reported by their teaches to have a perceptible disability. The breakdown of specific conditions varied from 32% with speech impairments to 8% with hearing loss.</a:t>
            </a:r>
          </a:p>
        </p:txBody>
      </p:sp>
      <p:pic>
        <p:nvPicPr>
          <p:cNvPr id="5" name="Recorded Sound">
            <a:hlinkClick r:id="" action="ppaction://media"/>
            <a:extLst>
              <a:ext uri="{FF2B5EF4-FFF2-40B4-BE49-F238E27FC236}">
                <a16:creationId xmlns:a16="http://schemas.microsoft.com/office/drawing/2014/main" id="{6DC8AB03-810F-4EA8-8670-575129CCEB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06231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727018"/>
          </a:xfrm>
        </p:spPr>
        <p:txBody>
          <a:bodyPr/>
          <a:lstStyle/>
          <a:p>
            <a:r>
              <a:rPr lang="en-US" dirty="0"/>
              <a:t>Cont.</a:t>
            </a:r>
          </a:p>
        </p:txBody>
      </p:sp>
      <p:sp>
        <p:nvSpPr>
          <p:cNvPr id="3" name="Content Placeholder 2"/>
          <p:cNvSpPr>
            <a:spLocks noGrp="1"/>
          </p:cNvSpPr>
          <p:nvPr>
            <p:ph idx="1"/>
          </p:nvPr>
        </p:nvSpPr>
        <p:spPr>
          <a:xfrm>
            <a:off x="2589212" y="1351128"/>
            <a:ext cx="8915400" cy="4560094"/>
          </a:xfrm>
        </p:spPr>
        <p:txBody>
          <a:bodyPr/>
          <a:lstStyle/>
          <a:p>
            <a:pPr marL="0" indent="0">
              <a:buNone/>
            </a:pPr>
            <a:r>
              <a:rPr lang="en-US" dirty="0">
                <a:solidFill>
                  <a:schemeClr val="tx1"/>
                </a:solidFill>
              </a:rPr>
              <a:t>The religious education institutions have long traditions of giving equal access to children with disabilities. It has been estimated that in about 10,000 institutions in the country the students with disability studying in these religious schools run into thousands. Most these students come from middle and lower-middle classes and the institutional services include education, food, shelter and healthcare free of cost. After graduation, a majority of them leave as teachers and Imams. Some of them are able to reach at higher level of education and are able to obtain respectable and prestigious positions in the society.</a:t>
            </a:r>
          </a:p>
        </p:txBody>
      </p:sp>
      <p:pic>
        <p:nvPicPr>
          <p:cNvPr id="5" name="Recorded Sound">
            <a:hlinkClick r:id="" action="ppaction://media"/>
            <a:extLst>
              <a:ext uri="{FF2B5EF4-FFF2-40B4-BE49-F238E27FC236}">
                <a16:creationId xmlns:a16="http://schemas.microsoft.com/office/drawing/2014/main" id="{24927DDE-D5B8-4555-A33F-FC35290DEC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6266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699" y="624110"/>
            <a:ext cx="8911687" cy="863496"/>
          </a:xfrm>
        </p:spPr>
        <p:txBody>
          <a:bodyPr/>
          <a:lstStyle/>
          <a:p>
            <a:r>
              <a:rPr lang="en-US" dirty="0">
                <a:solidFill>
                  <a:schemeClr val="tx1"/>
                </a:solidFill>
              </a:rPr>
              <a:t>Inclusive education in Pakistan</a:t>
            </a:r>
          </a:p>
        </p:txBody>
      </p:sp>
      <p:sp>
        <p:nvSpPr>
          <p:cNvPr id="3" name="Content Placeholder 2"/>
          <p:cNvSpPr>
            <a:spLocks noGrp="1"/>
          </p:cNvSpPr>
          <p:nvPr>
            <p:ph idx="1"/>
          </p:nvPr>
        </p:nvSpPr>
        <p:spPr>
          <a:xfrm>
            <a:off x="2142699" y="1487606"/>
            <a:ext cx="9361913" cy="4926842"/>
          </a:xfrm>
        </p:spPr>
        <p:txBody>
          <a:bodyPr>
            <a:normAutofit/>
          </a:bodyPr>
          <a:lstStyle/>
          <a:p>
            <a:pPr marL="0" indent="0">
              <a:buNone/>
            </a:pPr>
            <a:r>
              <a:rPr lang="en-US" dirty="0">
                <a:solidFill>
                  <a:schemeClr val="tx1"/>
                </a:solidFill>
              </a:rPr>
              <a:t>The education of the disabled children in Pakistan started in the beginning of 20th century when Pakistan was part of the Indian sub-continent under the control of British Governance. The earliest school was established in the first and second decade of the 20th century in the provinces of Punjab and Sindh. The two earliest schools were established in 1906 and 1914 at Lahore and third in 1924 at Karachi by voluntary organizations.</a:t>
            </a:r>
          </a:p>
          <a:p>
            <a:pPr marL="0" indent="0">
              <a:buNone/>
            </a:pPr>
            <a:r>
              <a:rPr lang="en-US" dirty="0">
                <a:solidFill>
                  <a:schemeClr val="tx1"/>
                </a:solidFill>
              </a:rPr>
              <a:t>After gaining independence from British Government in 1947, a new state had many challenges to face including rehabilitation of the immigrants and building of socio-economic system. The super structure required for the economic development was also inadequate including power, communication health and education. Due to the reason, perhaps the efforts for the education and rehabilitation of special children and adults were neglected</a:t>
            </a:r>
          </a:p>
          <a:p>
            <a:pPr marL="0" indent="0">
              <a:buNone/>
            </a:pPr>
            <a:r>
              <a:rPr lang="en-US" dirty="0">
                <a:solidFill>
                  <a:schemeClr val="tx1"/>
                </a:solidFill>
              </a:rPr>
              <a:t>The effective role of Federal Government started in the 1980s when 1981 was declared “International year of the disabled by the United Nations. The awareness about special education increased. The attention of society was effectively diverted in this direction.</a:t>
            </a:r>
          </a:p>
          <a:p>
            <a:pPr marL="0" indent="0">
              <a:buNone/>
            </a:pPr>
            <a:endParaRPr lang="en-US" dirty="0"/>
          </a:p>
        </p:txBody>
      </p:sp>
      <p:pic>
        <p:nvPicPr>
          <p:cNvPr id="6" name="Recorded Sound">
            <a:hlinkClick r:id="" action="ppaction://media"/>
            <a:extLst>
              <a:ext uri="{FF2B5EF4-FFF2-40B4-BE49-F238E27FC236}">
                <a16:creationId xmlns:a16="http://schemas.microsoft.com/office/drawing/2014/main" id="{16763159-EB1E-4AD1-BE26-CC3CFD0148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27893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3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4585" y="624110"/>
            <a:ext cx="8911687" cy="808905"/>
          </a:xfrm>
        </p:spPr>
        <p:txBody>
          <a:bodyPr/>
          <a:lstStyle/>
          <a:p>
            <a:r>
              <a:rPr lang="en-US" dirty="0"/>
              <a:t>Cont.</a:t>
            </a:r>
          </a:p>
        </p:txBody>
      </p:sp>
      <p:sp>
        <p:nvSpPr>
          <p:cNvPr id="3" name="Content Placeholder 2"/>
          <p:cNvSpPr>
            <a:spLocks noGrp="1"/>
          </p:cNvSpPr>
          <p:nvPr>
            <p:ph idx="1"/>
          </p:nvPr>
        </p:nvSpPr>
        <p:spPr>
          <a:xfrm>
            <a:off x="2224585" y="1433015"/>
            <a:ext cx="9280027" cy="4885898"/>
          </a:xfrm>
        </p:spPr>
        <p:txBody>
          <a:bodyPr>
            <a:normAutofit/>
          </a:bodyPr>
          <a:lstStyle/>
          <a:p>
            <a:pPr marL="0" indent="0">
              <a:buNone/>
            </a:pPr>
            <a:r>
              <a:rPr lang="en-US" dirty="0">
                <a:solidFill>
                  <a:schemeClr val="tx1"/>
                </a:solidFill>
              </a:rPr>
              <a:t>Till 1981 the education, training and rehabilitation of special children were the responsibility of Ministry of education and Social Welfare. In 1982, the subject of special education was transferred to Ministry of Health and Welfare at federal level. The Director General, Special Education was created in 1985 as attached department of ministry of Health and social welfare.</a:t>
            </a:r>
          </a:p>
          <a:p>
            <a:pPr marL="0" indent="0">
              <a:buNone/>
            </a:pPr>
            <a:r>
              <a:rPr lang="en-US" dirty="0">
                <a:solidFill>
                  <a:schemeClr val="tx1"/>
                </a:solidFill>
              </a:rPr>
              <a:t>The year 1985 may be considered as a landmark in the history of special education in Pakistan.  Then President of Pakistan, Late General Zia-ul-</a:t>
            </a:r>
            <a:r>
              <a:rPr lang="en-US" dirty="0" err="1">
                <a:solidFill>
                  <a:schemeClr val="tx1"/>
                </a:solidFill>
              </a:rPr>
              <a:t>Haq</a:t>
            </a:r>
            <a:r>
              <a:rPr lang="en-US" dirty="0">
                <a:solidFill>
                  <a:schemeClr val="tx1"/>
                </a:solidFill>
              </a:rPr>
              <a:t> took personal interest in education and rehabilitation of special children. The government of Pakistan prepared a draft for the National Policy for special education in 1985.</a:t>
            </a:r>
          </a:p>
          <a:p>
            <a:pPr marL="0" indent="0">
              <a:buNone/>
            </a:pPr>
            <a:r>
              <a:rPr lang="en-US" dirty="0">
                <a:solidFill>
                  <a:schemeClr val="tx1"/>
                </a:solidFill>
              </a:rPr>
              <a:t>The development of special education system was slow in the beginning however during the decade 1980-1991 after the formulation of draft special education Policy in 1985 the rate of development had declined now again. The schools however do not have the capacity for all the school age special children.</a:t>
            </a:r>
          </a:p>
          <a:p>
            <a:pPr marL="0" indent="0">
              <a:buNone/>
            </a:pPr>
            <a:endParaRPr lang="en-US" dirty="0"/>
          </a:p>
        </p:txBody>
      </p:sp>
      <p:pic>
        <p:nvPicPr>
          <p:cNvPr id="4" name="Recorded Sound">
            <a:hlinkClick r:id="" action="ppaction://media"/>
            <a:extLst>
              <a:ext uri="{FF2B5EF4-FFF2-40B4-BE49-F238E27FC236}">
                <a16:creationId xmlns:a16="http://schemas.microsoft.com/office/drawing/2014/main" id="{7CB10348-D463-4B49-A511-5FDC8171EB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5736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1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699" y="624110"/>
            <a:ext cx="9361913" cy="986326"/>
          </a:xfrm>
        </p:spPr>
        <p:txBody>
          <a:bodyPr>
            <a:normAutofit fontScale="90000"/>
          </a:bodyPr>
          <a:lstStyle/>
          <a:p>
            <a:r>
              <a:rPr lang="en-US" dirty="0">
                <a:solidFill>
                  <a:schemeClr val="tx1"/>
                </a:solidFill>
              </a:rPr>
              <a:t>Models for inclusive education in Pakistan</a:t>
            </a:r>
          </a:p>
        </p:txBody>
      </p:sp>
      <p:sp>
        <p:nvSpPr>
          <p:cNvPr id="3" name="Content Placeholder 2"/>
          <p:cNvSpPr>
            <a:spLocks noGrp="1"/>
          </p:cNvSpPr>
          <p:nvPr>
            <p:ph idx="1"/>
          </p:nvPr>
        </p:nvSpPr>
        <p:spPr>
          <a:xfrm>
            <a:off x="2142699" y="1419367"/>
            <a:ext cx="9361913" cy="5117911"/>
          </a:xfrm>
        </p:spPr>
        <p:txBody>
          <a:bodyPr/>
          <a:lstStyle/>
          <a:p>
            <a:pPr marL="0" indent="0">
              <a:buNone/>
            </a:pPr>
            <a:r>
              <a:rPr lang="en-US" dirty="0">
                <a:solidFill>
                  <a:schemeClr val="tx1"/>
                </a:solidFill>
              </a:rPr>
              <a:t>These schools were selected because of their pioneering attempts to take up the challenge of educating children with disabilities and accommodating them in ordinary schools. They have created opportunities for including children with disabilities in mainstream schools by creating a welcoming environment for all children. However, the good practice models presented here need to be strengthened and made more child and disability friendly.</a:t>
            </a:r>
          </a:p>
          <a:p>
            <a:pPr>
              <a:buFont typeface="Wingdings" panose="05000000000000000000" pitchFamily="2" charset="2"/>
              <a:buChar char="q"/>
            </a:pPr>
            <a:r>
              <a:rPr lang="en-US" dirty="0">
                <a:solidFill>
                  <a:schemeClr val="tx1"/>
                </a:solidFill>
              </a:rPr>
              <a:t>International school of studies, Karachi</a:t>
            </a:r>
          </a:p>
          <a:p>
            <a:pPr>
              <a:buFont typeface="Wingdings" panose="05000000000000000000" pitchFamily="2" charset="2"/>
              <a:buChar char="q"/>
            </a:pPr>
            <a:r>
              <a:rPr lang="en-US" dirty="0">
                <a:solidFill>
                  <a:schemeClr val="tx1"/>
                </a:solidFill>
              </a:rPr>
              <a:t>Collegiate school system, Lahore</a:t>
            </a:r>
          </a:p>
          <a:p>
            <a:pPr>
              <a:buFont typeface="Wingdings" panose="05000000000000000000" pitchFamily="2" charset="2"/>
              <a:buChar char="q"/>
            </a:pPr>
            <a:r>
              <a:rPr lang="en-US" dirty="0">
                <a:solidFill>
                  <a:schemeClr val="tx1"/>
                </a:solidFill>
              </a:rPr>
              <a:t>Parvarish school, Lahore</a:t>
            </a:r>
          </a:p>
          <a:p>
            <a:pPr>
              <a:buFont typeface="Wingdings" panose="05000000000000000000" pitchFamily="2" charset="2"/>
              <a:buChar char="q"/>
            </a:pPr>
            <a:r>
              <a:rPr lang="en-US" dirty="0">
                <a:solidFill>
                  <a:schemeClr val="tx1"/>
                </a:solidFill>
              </a:rPr>
              <a:t>Hassan academy , Rawalpindi/Islamabad.</a:t>
            </a:r>
          </a:p>
          <a:p>
            <a:pPr>
              <a:buFont typeface="Wingdings" panose="05000000000000000000" pitchFamily="2" charset="2"/>
              <a:buChar char="q"/>
            </a:pPr>
            <a:r>
              <a:rPr lang="en-US" dirty="0">
                <a:solidFill>
                  <a:schemeClr val="tx1"/>
                </a:solidFill>
              </a:rPr>
              <a:t>Association for Rehabilitation of the Physically Disabled, Peshawar.</a:t>
            </a:r>
          </a:p>
        </p:txBody>
      </p:sp>
      <p:pic>
        <p:nvPicPr>
          <p:cNvPr id="4" name="Recorded Sound">
            <a:hlinkClick r:id="" action="ppaction://media"/>
            <a:extLst>
              <a:ext uri="{FF2B5EF4-FFF2-40B4-BE49-F238E27FC236}">
                <a16:creationId xmlns:a16="http://schemas.microsoft.com/office/drawing/2014/main" id="{14905F74-5EC8-4A04-8408-49F9C43173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28145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1277</TotalTime>
  <Words>2556</Words>
  <Application>Microsoft Office PowerPoint</Application>
  <PresentationFormat>Widescreen</PresentationFormat>
  <Paragraphs>79</Paragraphs>
  <Slides>18</Slides>
  <Notes>0</Notes>
  <HiddenSlides>0</HiddenSlides>
  <MMClips>17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Century Gothic</vt:lpstr>
      <vt:lpstr>Times New Roman</vt:lpstr>
      <vt:lpstr>Wingdings</vt:lpstr>
      <vt:lpstr>Wingdings 3</vt:lpstr>
      <vt:lpstr>Wisp</vt:lpstr>
      <vt:lpstr>Inclusive Education  Course Code: Maj-I/Edu-402 Unit. No  13</vt:lpstr>
      <vt:lpstr>INCLUSIVE EDUCATION</vt:lpstr>
      <vt:lpstr>Introduction:</vt:lpstr>
      <vt:lpstr>Educational opportunities for children with disability</vt:lpstr>
      <vt:lpstr>Cont.</vt:lpstr>
      <vt:lpstr>Cont.</vt:lpstr>
      <vt:lpstr>Inclusive education in Pakistan</vt:lpstr>
      <vt:lpstr>Cont.</vt:lpstr>
      <vt:lpstr>Models for inclusive education in Pakistan</vt:lpstr>
      <vt:lpstr>International school of studies, Karachi</vt:lpstr>
      <vt:lpstr>Cont. </vt:lpstr>
      <vt:lpstr>Cont.</vt:lpstr>
      <vt:lpstr>Association for Rehabilitation of the Physically Disabled, Peshawar</vt:lpstr>
      <vt:lpstr>Policy statement:</vt:lpstr>
      <vt:lpstr>Cont.</vt:lpstr>
      <vt:lpstr>Implementation:</vt:lpstr>
      <vt:lpstr>Cont.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INCLUSIVE EDUCATION</dc:title>
  <dc:creator>rimsha zainab</dc:creator>
  <cp:lastModifiedBy>ghazala noureen</cp:lastModifiedBy>
  <cp:revision>39</cp:revision>
  <dcterms:created xsi:type="dcterms:W3CDTF">2020-04-27T11:54:42Z</dcterms:created>
  <dcterms:modified xsi:type="dcterms:W3CDTF">2020-05-16T06:52:24Z</dcterms:modified>
</cp:coreProperties>
</file>