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71"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439C8C-4F47-4952-B3E8-C5B7987ED620}"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6BAED-46E2-4BA5-9815-24E01ED3F05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39C8C-4F47-4952-B3E8-C5B7987ED620}"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6BAED-46E2-4BA5-9815-24E01ED3F0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39C8C-4F47-4952-B3E8-C5B7987ED620}"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6BAED-46E2-4BA5-9815-24E01ED3F05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39C8C-4F47-4952-B3E8-C5B7987ED620}"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6BAED-46E2-4BA5-9815-24E01ED3F0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439C8C-4F47-4952-B3E8-C5B7987ED620}"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6BAED-46E2-4BA5-9815-24E01ED3F05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439C8C-4F47-4952-B3E8-C5B7987ED620}"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66BAED-46E2-4BA5-9815-24E01ED3F0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439C8C-4F47-4952-B3E8-C5B7987ED620}" type="datetimeFigureOut">
              <a:rPr lang="en-US" smtClean="0"/>
              <a:pPr/>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66BAED-46E2-4BA5-9815-24E01ED3F0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439C8C-4F47-4952-B3E8-C5B7987ED620}" type="datetimeFigureOut">
              <a:rPr lang="en-US" smtClean="0"/>
              <a:pPr/>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66BAED-46E2-4BA5-9815-24E01ED3F0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39C8C-4F47-4952-B3E8-C5B7987ED620}" type="datetimeFigureOut">
              <a:rPr lang="en-US" smtClean="0"/>
              <a:pPr/>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66BAED-46E2-4BA5-9815-24E01ED3F0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439C8C-4F47-4952-B3E8-C5B7987ED620}"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66BAED-46E2-4BA5-9815-24E01ED3F0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439C8C-4F47-4952-B3E8-C5B7987ED620}"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66BAED-46E2-4BA5-9815-24E01ED3F0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39C8C-4F47-4952-B3E8-C5B7987ED620}" type="datetimeFigureOut">
              <a:rPr lang="en-US" smtClean="0"/>
              <a:pPr/>
              <a:t>4/27/2020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66BAED-46E2-4BA5-9815-24E01ED3F0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4.wav"/></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5.wav"/></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latin typeface="Book Antiqua" pitchFamily="18" charset="0"/>
              </a:rPr>
              <a:t>Subject: Curriculum Development &amp; Teaching Strategies (Minor)</a:t>
            </a:r>
            <a:endParaRPr lang="en-US" dirty="0"/>
          </a:p>
        </p:txBody>
      </p:sp>
      <p:sp>
        <p:nvSpPr>
          <p:cNvPr id="3" name="Subtitle 2"/>
          <p:cNvSpPr>
            <a:spLocks noGrp="1"/>
          </p:cNvSpPr>
          <p:nvPr>
            <p:ph type="subTitle" idx="1"/>
          </p:nvPr>
        </p:nvSpPr>
        <p:spPr>
          <a:xfrm>
            <a:off x="2514600" y="4876800"/>
            <a:ext cx="6400800" cy="1752600"/>
          </a:xfrm>
        </p:spPr>
        <p:txBody>
          <a:bodyPr>
            <a:normAutofit fontScale="47500" lnSpcReduction="20000"/>
          </a:bodyPr>
          <a:lstStyle/>
          <a:p>
            <a:pPr algn="r"/>
            <a:r>
              <a:rPr lang="en-US" dirty="0" smtClean="0">
                <a:solidFill>
                  <a:schemeClr val="tx1"/>
                </a:solidFill>
                <a:latin typeface="Book Antiqua" pitchFamily="18" charset="0"/>
              </a:rPr>
              <a:t>Semester: IV</a:t>
            </a:r>
          </a:p>
          <a:p>
            <a:pPr algn="r"/>
            <a:r>
              <a:rPr lang="en-US" dirty="0" smtClean="0">
                <a:solidFill>
                  <a:schemeClr val="tx1"/>
                </a:solidFill>
                <a:latin typeface="Book Antiqua" pitchFamily="18" charset="0"/>
              </a:rPr>
              <a:t>Session: 2018-2022</a:t>
            </a:r>
          </a:p>
          <a:p>
            <a:pPr algn="r"/>
            <a:r>
              <a:rPr lang="en-US" dirty="0" smtClean="0">
                <a:solidFill>
                  <a:schemeClr val="tx1"/>
                </a:solidFill>
                <a:latin typeface="Book Antiqua" pitchFamily="18" charset="0"/>
              </a:rPr>
              <a:t>Course Code: Edu-Min-212</a:t>
            </a:r>
          </a:p>
          <a:p>
            <a:pPr algn="r"/>
            <a:r>
              <a:rPr lang="en-US" dirty="0" smtClean="0">
                <a:solidFill>
                  <a:schemeClr val="tx1"/>
                </a:solidFill>
                <a:latin typeface="Book Antiqua" pitchFamily="18" charset="0"/>
              </a:rPr>
              <a:t>Presented by</a:t>
            </a:r>
          </a:p>
          <a:p>
            <a:pPr algn="r"/>
            <a:r>
              <a:rPr lang="en-US" dirty="0" smtClean="0">
                <a:solidFill>
                  <a:schemeClr val="tx1"/>
                </a:solidFill>
                <a:latin typeface="Book Antiqua" pitchFamily="18" charset="0"/>
              </a:rPr>
              <a:t>Ms. </a:t>
            </a:r>
            <a:r>
              <a:rPr lang="en-US" dirty="0" err="1" smtClean="0">
                <a:solidFill>
                  <a:schemeClr val="tx1"/>
                </a:solidFill>
                <a:latin typeface="Book Antiqua" pitchFamily="18" charset="0"/>
              </a:rPr>
              <a:t>Hafiza</a:t>
            </a:r>
            <a:r>
              <a:rPr lang="en-US" dirty="0" smtClean="0">
                <a:solidFill>
                  <a:schemeClr val="tx1"/>
                </a:solidFill>
                <a:latin typeface="Book Antiqua" pitchFamily="18" charset="0"/>
              </a:rPr>
              <a:t> </a:t>
            </a:r>
            <a:r>
              <a:rPr lang="en-US" dirty="0" err="1" smtClean="0">
                <a:solidFill>
                  <a:schemeClr val="tx1"/>
                </a:solidFill>
                <a:latin typeface="Book Antiqua" pitchFamily="18" charset="0"/>
              </a:rPr>
              <a:t>Sadiya</a:t>
            </a:r>
            <a:r>
              <a:rPr lang="en-US" dirty="0" smtClean="0">
                <a:solidFill>
                  <a:schemeClr val="tx1"/>
                </a:solidFill>
                <a:latin typeface="Book Antiqua" pitchFamily="18" charset="0"/>
              </a:rPr>
              <a:t> </a:t>
            </a:r>
            <a:r>
              <a:rPr lang="en-US" dirty="0" err="1" smtClean="0">
                <a:solidFill>
                  <a:schemeClr val="tx1"/>
                </a:solidFill>
                <a:latin typeface="Book Antiqua" pitchFamily="18" charset="0"/>
              </a:rPr>
              <a:t>Iqbal</a:t>
            </a:r>
            <a:endParaRPr lang="en-US" dirty="0" smtClean="0">
              <a:solidFill>
                <a:schemeClr val="tx1"/>
              </a:solidFill>
              <a:latin typeface="Book Antiqua" pitchFamily="18" charset="0"/>
            </a:endParaRPr>
          </a:p>
          <a:p>
            <a:pPr algn="r"/>
            <a:r>
              <a:rPr lang="en-US" dirty="0" smtClean="0">
                <a:solidFill>
                  <a:schemeClr val="tx1"/>
                </a:solidFill>
                <a:latin typeface="Book Antiqua" pitchFamily="18" charset="0"/>
              </a:rPr>
              <a:t>Department of Education</a:t>
            </a:r>
          </a:p>
          <a:p>
            <a:pPr algn="r"/>
            <a:r>
              <a:rPr lang="en-US" sz="2300" smtClean="0">
                <a:solidFill>
                  <a:schemeClr val="tx1"/>
                </a:solidFill>
                <a:latin typeface="Book Antiqua" pitchFamily="18" charset="0"/>
              </a:rPr>
              <a:t>(Planning and Development)</a:t>
            </a:r>
          </a:p>
          <a:p>
            <a:endParaRPr lang="en-US" dirty="0"/>
          </a:p>
        </p:txBody>
      </p:sp>
      <p:pic>
        <p:nvPicPr>
          <p:cNvPr id="4" name="~PP3656.WAV">
            <a:hlinkClick r:id="" action="ppaction://media"/>
          </p:cNvPr>
          <p:cNvPicPr>
            <a:picLocks noRot="1" noChangeAspect="1"/>
          </p:cNvPicPr>
          <p:nvPr>
            <a:wavAudioFile r:embed="rId1" name="~PP3656.WAV"/>
          </p:nvPr>
        </p:nvPicPr>
        <p:blipFill>
          <a:blip r:embed="rId3"/>
          <a:stretch>
            <a:fillRect/>
          </a:stretch>
        </p:blipFill>
        <p:spPr>
          <a:xfrm>
            <a:off x="8696325" y="6410325"/>
            <a:ext cx="304800" cy="304800"/>
          </a:xfrm>
          <a:prstGeom prst="rect">
            <a:avLst/>
          </a:prstGeom>
        </p:spPr>
      </p:pic>
    </p:spTree>
  </p:cSld>
  <p:clrMapOvr>
    <a:masterClrMapping/>
  </p:clrMapOvr>
  <p:transition advTm="270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normAutofit fontScale="90000"/>
          </a:bodyPr>
          <a:lstStyle/>
          <a:p>
            <a:r>
              <a:rPr lang="en-US" sz="4000" b="1" dirty="0">
                <a:latin typeface="Book Antiqua" pitchFamily="18" charset="0"/>
              </a:rPr>
              <a:t>Process of Curriculum Development at Elementary and Secondary Level</a:t>
            </a:r>
            <a:r>
              <a:rPr lang="en-US" dirty="0"/>
              <a:t/>
            </a:r>
            <a:br>
              <a:rPr lang="en-US" dirty="0"/>
            </a:br>
            <a:endParaRPr lang="en-US" dirty="0"/>
          </a:p>
        </p:txBody>
      </p:sp>
      <p:sp>
        <p:nvSpPr>
          <p:cNvPr id="3" name="Content Placeholder 2"/>
          <p:cNvSpPr>
            <a:spLocks noGrp="1"/>
          </p:cNvSpPr>
          <p:nvPr>
            <p:ph idx="1"/>
          </p:nvPr>
        </p:nvSpPr>
        <p:spPr>
          <a:xfrm>
            <a:off x="457200" y="1752600"/>
            <a:ext cx="8229600" cy="4373563"/>
          </a:xfrm>
        </p:spPr>
        <p:txBody>
          <a:bodyPr>
            <a:normAutofit fontScale="92500" lnSpcReduction="20000"/>
          </a:bodyPr>
          <a:lstStyle/>
          <a:p>
            <a:pPr marL="342900" lvl="3" indent="-342900">
              <a:buNone/>
            </a:pPr>
            <a:r>
              <a:rPr lang="en-US" sz="3000" b="1" dirty="0" smtClean="0">
                <a:latin typeface="Book Antiqua" pitchFamily="18" charset="0"/>
              </a:rPr>
              <a:t>Situational analysis</a:t>
            </a:r>
          </a:p>
          <a:p>
            <a:pPr algn="just">
              <a:buNone/>
            </a:pPr>
            <a:r>
              <a:rPr lang="en-US" dirty="0" smtClean="0"/>
              <a:t>	</a:t>
            </a:r>
            <a:r>
              <a:rPr lang="en-US" dirty="0" smtClean="0">
                <a:latin typeface="Book Antiqua" pitchFamily="18" charset="0"/>
              </a:rPr>
              <a:t>There is a needs to </a:t>
            </a:r>
            <a:r>
              <a:rPr lang="en-US" dirty="0">
                <a:latin typeface="Book Antiqua" pitchFamily="18" charset="0"/>
              </a:rPr>
              <a:t>be a careful </a:t>
            </a:r>
            <a:r>
              <a:rPr lang="en-US" i="1" dirty="0">
                <a:latin typeface="Book Antiqua" pitchFamily="18" charset="0"/>
              </a:rPr>
              <a:t>analysis of the situation </a:t>
            </a:r>
            <a:r>
              <a:rPr lang="en-US" dirty="0">
                <a:latin typeface="Book Antiqua" pitchFamily="18" charset="0"/>
              </a:rPr>
              <a:t>in which a curriculum is planned and delivered. At a national level it would include an analysis of what a nation wanted its citizens to gain from school and the nature, characteristics and needs of society. </a:t>
            </a:r>
            <a:r>
              <a:rPr lang="en-US" dirty="0" smtClean="0">
                <a:latin typeface="Book Antiqua" pitchFamily="18" charset="0"/>
              </a:rPr>
              <a:t>At the school level it would be based upon a detailed description of the school's context and an analysis of those factors that would, and should, affect curriculum decisions.</a:t>
            </a:r>
            <a:endParaRPr lang="en-US" sz="2000" dirty="0">
              <a:latin typeface="Book Antiqua" pitchFamily="18" charset="0"/>
            </a:endParaRPr>
          </a:p>
        </p:txBody>
      </p:sp>
      <p:pic>
        <p:nvPicPr>
          <p:cNvPr id="5" name="~PP1468.WAV">
            <a:hlinkClick r:id="" action="ppaction://media"/>
          </p:cNvPr>
          <p:cNvPicPr>
            <a:picLocks noRot="1" noChangeAspect="1"/>
          </p:cNvPicPr>
          <p:nvPr>
            <a:wavAudioFile r:embed="rId1" name="~PP1468.WAV"/>
          </p:nvPr>
        </p:nvPicPr>
        <p:blipFill>
          <a:blip r:embed="rId3"/>
          <a:stretch>
            <a:fillRect/>
          </a:stretch>
        </p:blipFill>
        <p:spPr>
          <a:xfrm>
            <a:off x="8696325" y="6410325"/>
            <a:ext cx="304800" cy="304800"/>
          </a:xfrm>
          <a:prstGeom prst="rect">
            <a:avLst/>
          </a:prstGeom>
        </p:spPr>
      </p:pic>
    </p:spTree>
  </p:cSld>
  <p:clrMapOvr>
    <a:masterClrMapping/>
  </p:clrMapOvr>
  <p:transition advTm="4579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algn="r"/>
            <a:r>
              <a:rPr lang="en-US" dirty="0" smtClean="0"/>
              <a:t>Cont</a:t>
            </a:r>
            <a:endParaRPr lang="en-US" dirty="0"/>
          </a:p>
        </p:txBody>
      </p:sp>
      <p:sp>
        <p:nvSpPr>
          <p:cNvPr id="3" name="Content Placeholder 2"/>
          <p:cNvSpPr>
            <a:spLocks noGrp="1"/>
          </p:cNvSpPr>
          <p:nvPr>
            <p:ph idx="1"/>
          </p:nvPr>
        </p:nvSpPr>
        <p:spPr>
          <a:xfrm>
            <a:off x="457200" y="1066800"/>
            <a:ext cx="8229600" cy="5059363"/>
          </a:xfrm>
        </p:spPr>
        <p:txBody>
          <a:bodyPr>
            <a:normAutofit fontScale="92500" lnSpcReduction="10000"/>
          </a:bodyPr>
          <a:lstStyle/>
          <a:p>
            <a:pPr marL="342900" lvl="3" indent="-342900">
              <a:buNone/>
            </a:pPr>
            <a:r>
              <a:rPr lang="en-US" sz="2600" b="1" dirty="0" smtClean="0">
                <a:latin typeface="Book Antiqua" pitchFamily="18" charset="0"/>
              </a:rPr>
              <a:t>Aims, goals and objectives</a:t>
            </a:r>
            <a:endParaRPr lang="en-US" sz="2600" dirty="0" smtClean="0">
              <a:latin typeface="Book Antiqua" pitchFamily="18" charset="0"/>
            </a:endParaRPr>
          </a:p>
          <a:p>
            <a:pPr algn="just">
              <a:buNone/>
            </a:pPr>
            <a:r>
              <a:rPr lang="en-US" dirty="0" smtClean="0"/>
              <a:t>	</a:t>
            </a:r>
            <a:r>
              <a:rPr lang="en-US" dirty="0" smtClean="0">
                <a:latin typeface="Book Antiqua" pitchFamily="18" charset="0"/>
              </a:rPr>
              <a:t>A statement of the </a:t>
            </a:r>
            <a:r>
              <a:rPr lang="en-US" i="1" dirty="0" smtClean="0">
                <a:latin typeface="Book Antiqua" pitchFamily="18" charset="0"/>
              </a:rPr>
              <a:t>aims, goals and objectives of </a:t>
            </a:r>
            <a:r>
              <a:rPr lang="en-US" dirty="0" smtClean="0">
                <a:latin typeface="Book Antiqua" pitchFamily="18" charset="0"/>
              </a:rPr>
              <a:t>the curriculum at the national level needs to be formulated. At this level, aims, goals and objectives will necessarily be somewhat broad because they apply to a whole population. At the school level, these broad intentions are translated into more specific intentions because they are intended for a particular group whose needs and preferences should have been revealed in the analysis referred to above.</a:t>
            </a:r>
            <a:endParaRPr lang="en-US" sz="2000" dirty="0" smtClean="0">
              <a:latin typeface="Book Antiqua" pitchFamily="18" charset="0"/>
            </a:endParaRPr>
          </a:p>
          <a:p>
            <a:endParaRPr lang="en-US" dirty="0"/>
          </a:p>
        </p:txBody>
      </p:sp>
      <p:pic>
        <p:nvPicPr>
          <p:cNvPr id="4" name="~PP3035.WAV">
            <a:hlinkClick r:id="" action="ppaction://media"/>
          </p:cNvPr>
          <p:cNvPicPr>
            <a:picLocks noRot="1" noChangeAspect="1"/>
          </p:cNvPicPr>
          <p:nvPr>
            <a:wavAudioFile r:embed="rId1" name="~PP3035.WAV"/>
          </p:nvPr>
        </p:nvPicPr>
        <p:blipFill>
          <a:blip r:embed="rId3"/>
          <a:stretch>
            <a:fillRect/>
          </a:stretch>
        </p:blipFill>
        <p:spPr>
          <a:xfrm>
            <a:off x="8696325" y="6410325"/>
            <a:ext cx="304800" cy="304800"/>
          </a:xfrm>
          <a:prstGeom prst="rect">
            <a:avLst/>
          </a:prstGeom>
        </p:spPr>
      </p:pic>
    </p:spTree>
  </p:cSld>
  <p:clrMapOvr>
    <a:masterClrMapping/>
  </p:clrMapOvr>
  <p:transition advTm="3425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r"/>
            <a:r>
              <a:rPr lang="en-US" dirty="0" smtClean="0"/>
              <a:t>Cont</a:t>
            </a:r>
            <a:endParaRPr lang="en-US" dirty="0"/>
          </a:p>
        </p:txBody>
      </p:sp>
      <p:sp>
        <p:nvSpPr>
          <p:cNvPr id="3" name="Content Placeholder 2"/>
          <p:cNvSpPr>
            <a:spLocks noGrp="1"/>
          </p:cNvSpPr>
          <p:nvPr>
            <p:ph idx="1"/>
          </p:nvPr>
        </p:nvSpPr>
        <p:spPr>
          <a:xfrm>
            <a:off x="457200" y="1066800"/>
            <a:ext cx="8229600" cy="5059363"/>
          </a:xfrm>
        </p:spPr>
        <p:txBody>
          <a:bodyPr>
            <a:normAutofit fontScale="85000" lnSpcReduction="10000"/>
          </a:bodyPr>
          <a:lstStyle/>
          <a:p>
            <a:pPr marL="342900" lvl="3" indent="-342900">
              <a:buNone/>
            </a:pPr>
            <a:r>
              <a:rPr lang="en-US" sz="2600" b="1" dirty="0" smtClean="0">
                <a:latin typeface="Book Antiqua" pitchFamily="18" charset="0"/>
              </a:rPr>
              <a:t>Selection of content</a:t>
            </a:r>
            <a:endParaRPr lang="en-US" sz="2600" dirty="0" smtClean="0">
              <a:latin typeface="Book Antiqua" pitchFamily="18" charset="0"/>
            </a:endParaRPr>
          </a:p>
          <a:p>
            <a:pPr algn="just">
              <a:buNone/>
            </a:pPr>
            <a:r>
              <a:rPr lang="en-US" dirty="0" smtClean="0"/>
              <a:t>	</a:t>
            </a:r>
            <a:r>
              <a:rPr lang="en-US" dirty="0" smtClean="0">
                <a:latin typeface="Book Antiqua" pitchFamily="18" charset="0"/>
              </a:rPr>
              <a:t>From </a:t>
            </a:r>
            <a:r>
              <a:rPr lang="en-US" dirty="0">
                <a:latin typeface="Book Antiqua" pitchFamily="18" charset="0"/>
              </a:rPr>
              <a:t>the vast array of knowledge available, it is necessary that decisions be made about which of it is to be included in the curriculum. These decisions about the </a:t>
            </a:r>
            <a:r>
              <a:rPr lang="en-US" i="1" dirty="0">
                <a:latin typeface="Book Antiqua" pitchFamily="18" charset="0"/>
              </a:rPr>
              <a:t>selection of content lie </a:t>
            </a:r>
            <a:r>
              <a:rPr lang="en-US" dirty="0">
                <a:latin typeface="Book Antiqua" pitchFamily="18" charset="0"/>
              </a:rPr>
              <a:t>at the heart of curriculum development: What knowledge is most worthwhile? What should be included and what should be excluded? In a country with a national curriculum, a selection process will occur to choose what is included. At the school level, a further selection will be made from more general national statements.</a:t>
            </a:r>
            <a:endParaRPr lang="en-US" sz="2000" dirty="0">
              <a:latin typeface="Book Antiqua" pitchFamily="18" charset="0"/>
            </a:endParaRPr>
          </a:p>
          <a:p>
            <a:endParaRPr lang="en-US" sz="2000" dirty="0"/>
          </a:p>
          <a:p>
            <a:endParaRPr lang="en-US" dirty="0"/>
          </a:p>
        </p:txBody>
      </p:sp>
      <p:pic>
        <p:nvPicPr>
          <p:cNvPr id="4" name="~PP2582.WAV">
            <a:hlinkClick r:id="" action="ppaction://media"/>
          </p:cNvPr>
          <p:cNvPicPr>
            <a:picLocks noRot="1" noChangeAspect="1"/>
          </p:cNvPicPr>
          <p:nvPr>
            <a:wavAudioFile r:embed="rId1" name="~PP2582.WAV"/>
          </p:nvPr>
        </p:nvPicPr>
        <p:blipFill>
          <a:blip r:embed="rId3"/>
          <a:stretch>
            <a:fillRect/>
          </a:stretch>
        </p:blipFill>
        <p:spPr>
          <a:xfrm>
            <a:off x="8696325" y="6410325"/>
            <a:ext cx="304800" cy="304800"/>
          </a:xfrm>
          <a:prstGeom prst="rect">
            <a:avLst/>
          </a:prstGeom>
        </p:spPr>
      </p:pic>
    </p:spTree>
  </p:cSld>
  <p:clrMapOvr>
    <a:masterClrMapping/>
  </p:clrMapOvr>
  <p:transition advTm="3635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r"/>
            <a:r>
              <a:rPr lang="en-US" dirty="0" smtClean="0"/>
              <a:t>Cont</a:t>
            </a:r>
            <a:endParaRPr lang="en-US" dirty="0"/>
          </a:p>
        </p:txBody>
      </p:sp>
      <p:sp>
        <p:nvSpPr>
          <p:cNvPr id="3" name="Content Placeholder 2"/>
          <p:cNvSpPr>
            <a:spLocks noGrp="1"/>
          </p:cNvSpPr>
          <p:nvPr>
            <p:ph idx="1"/>
          </p:nvPr>
        </p:nvSpPr>
        <p:spPr>
          <a:xfrm>
            <a:off x="457200" y="1143000"/>
            <a:ext cx="8229600" cy="4983163"/>
          </a:xfrm>
        </p:spPr>
        <p:txBody>
          <a:bodyPr>
            <a:normAutofit fontScale="85000" lnSpcReduction="10000"/>
          </a:bodyPr>
          <a:lstStyle/>
          <a:p>
            <a:pPr marL="342900" lvl="3" indent="-342900" algn="just">
              <a:buNone/>
            </a:pPr>
            <a:r>
              <a:rPr lang="en-US" sz="2800" b="1" dirty="0" smtClean="0">
                <a:latin typeface="Book Antiqua" pitchFamily="18" charset="0"/>
              </a:rPr>
              <a:t>Learning experiences</a:t>
            </a:r>
            <a:endParaRPr lang="en-US" sz="2800" dirty="0" smtClean="0">
              <a:latin typeface="Book Antiqua" pitchFamily="18" charset="0"/>
            </a:endParaRPr>
          </a:p>
          <a:p>
            <a:pPr algn="just">
              <a:buNone/>
            </a:pPr>
            <a:r>
              <a:rPr lang="en-US" dirty="0" smtClean="0">
                <a:latin typeface="Book Antiqua" pitchFamily="18" charset="0"/>
              </a:rPr>
              <a:t>	There will be a statement about the </a:t>
            </a:r>
            <a:r>
              <a:rPr lang="en-US" i="1" dirty="0" smtClean="0">
                <a:latin typeface="Book Antiqua" pitchFamily="18" charset="0"/>
              </a:rPr>
              <a:t>learning experiences </a:t>
            </a:r>
            <a:r>
              <a:rPr lang="en-US" dirty="0" smtClean="0">
                <a:latin typeface="Book Antiqua" pitchFamily="18" charset="0"/>
              </a:rPr>
              <a:t>that will be offered to students. At the national level, documents might contain pointers about contemporary knowledge about how people learn and how this can influence curriculum decisions. At the national level, little is usually said, except in broad terms, such as an indication of which subjects are pre-eminent and should be given more time than less ‘important’ ones. At the school level, more specific decisions are required. How the learning settings are to </a:t>
            </a:r>
            <a:r>
              <a:rPr lang="en-US" i="1" dirty="0" smtClean="0">
                <a:latin typeface="Book Antiqua" pitchFamily="18" charset="0"/>
              </a:rPr>
              <a:t>be organized and managed </a:t>
            </a:r>
            <a:r>
              <a:rPr lang="en-US" dirty="0" smtClean="0">
                <a:latin typeface="Book Antiqua" pitchFamily="18" charset="0"/>
              </a:rPr>
              <a:t>also needs to be state.</a:t>
            </a:r>
            <a:endParaRPr lang="en-US" dirty="0"/>
          </a:p>
        </p:txBody>
      </p:sp>
      <p:pic>
        <p:nvPicPr>
          <p:cNvPr id="4" name="~PP2468.WAV">
            <a:hlinkClick r:id="" action="ppaction://media"/>
          </p:cNvPr>
          <p:cNvPicPr>
            <a:picLocks noRot="1" noChangeAspect="1"/>
          </p:cNvPicPr>
          <p:nvPr>
            <a:wavAudioFile r:embed="rId1" name="~PP2468.WAV"/>
          </p:nvPr>
        </p:nvPicPr>
        <p:blipFill>
          <a:blip r:embed="rId3"/>
          <a:stretch>
            <a:fillRect/>
          </a:stretch>
        </p:blipFill>
        <p:spPr>
          <a:xfrm>
            <a:off x="8696325" y="6410325"/>
            <a:ext cx="304800" cy="304800"/>
          </a:xfrm>
          <a:prstGeom prst="rect">
            <a:avLst/>
          </a:prstGeom>
        </p:spPr>
      </p:pic>
    </p:spTree>
  </p:cSld>
  <p:clrMapOvr>
    <a:masterClrMapping/>
  </p:clrMapOvr>
  <p:transition advTm="530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r"/>
            <a:r>
              <a:rPr lang="en-US" dirty="0" smtClean="0"/>
              <a:t>Cont</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pPr marL="342900" lvl="3" indent="-342900">
              <a:buNone/>
            </a:pPr>
            <a:r>
              <a:rPr lang="en-US" b="1" dirty="0" smtClean="0">
                <a:latin typeface="Book Antiqua" pitchFamily="18" charset="0"/>
              </a:rPr>
              <a:t>Evaluation and assessment</a:t>
            </a:r>
            <a:endParaRPr lang="en-US" sz="1400" dirty="0" smtClean="0">
              <a:latin typeface="Book Antiqua" pitchFamily="18" charset="0"/>
            </a:endParaRPr>
          </a:p>
          <a:p>
            <a:pPr algn="just">
              <a:buNone/>
            </a:pPr>
            <a:r>
              <a:rPr lang="en-US" i="1" dirty="0" smtClean="0"/>
              <a:t>	</a:t>
            </a:r>
            <a:r>
              <a:rPr lang="en-US" i="1" dirty="0" smtClean="0">
                <a:latin typeface="Book Antiqua" pitchFamily="18" charset="0"/>
              </a:rPr>
              <a:t>Evaluation </a:t>
            </a:r>
            <a:r>
              <a:rPr lang="en-US" i="1" dirty="0">
                <a:latin typeface="Book Antiqua" pitchFamily="18" charset="0"/>
              </a:rPr>
              <a:t>of students' learning </a:t>
            </a:r>
            <a:r>
              <a:rPr lang="en-US" dirty="0">
                <a:latin typeface="Book Antiqua" pitchFamily="18" charset="0"/>
              </a:rPr>
              <a:t>is a necessary component. At the national level, broad policies will be outlined along with guidelines in particular subjects. At the school level, decisions are required about school-wide policies and evaluation strategies in all classrooms.</a:t>
            </a:r>
            <a:endParaRPr lang="en-US" sz="2000" dirty="0">
              <a:latin typeface="Book Antiqua" pitchFamily="18" charset="0"/>
            </a:endParaRPr>
          </a:p>
          <a:p>
            <a:endParaRPr lang="en-US" sz="2000" dirty="0" smtClean="0"/>
          </a:p>
          <a:p>
            <a:endParaRPr lang="en-US" sz="2000" dirty="0"/>
          </a:p>
          <a:p>
            <a:endParaRPr lang="en-US" sz="2000" dirty="0" smtClean="0"/>
          </a:p>
          <a:p>
            <a:endParaRPr lang="en-US" sz="2000" dirty="0"/>
          </a:p>
          <a:p>
            <a:r>
              <a:rPr lang="en-US" dirty="0"/>
              <a:t> </a:t>
            </a:r>
            <a:endParaRPr lang="en-US" sz="2000" dirty="0"/>
          </a:p>
        </p:txBody>
      </p:sp>
      <p:pic>
        <p:nvPicPr>
          <p:cNvPr id="4" name="~PP1353.WAV">
            <a:hlinkClick r:id="" action="ppaction://media"/>
          </p:cNvPr>
          <p:cNvPicPr>
            <a:picLocks noRot="1" noChangeAspect="1"/>
          </p:cNvPicPr>
          <p:nvPr>
            <a:wavAudioFile r:embed="rId1" name="~PP1353.WAV"/>
          </p:nvPr>
        </p:nvPicPr>
        <p:blipFill>
          <a:blip r:embed="rId3"/>
          <a:stretch>
            <a:fillRect/>
          </a:stretch>
        </p:blipFill>
        <p:spPr>
          <a:xfrm>
            <a:off x="8696325" y="6410325"/>
            <a:ext cx="304800" cy="304800"/>
          </a:xfrm>
          <a:prstGeom prst="rect">
            <a:avLst/>
          </a:prstGeom>
        </p:spPr>
      </p:pic>
    </p:spTree>
  </p:cSld>
  <p:clrMapOvr>
    <a:masterClrMapping/>
  </p:clrMapOvr>
  <p:transition advTm="3160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latin typeface="Book Antiqua" pitchFamily="18" charset="0"/>
              </a:rPr>
              <a:t>Teacher Role in Curriculum Development Process</a:t>
            </a:r>
            <a:endParaRPr lang="en-US" b="1" dirty="0">
              <a:latin typeface="Book Antiqua" pitchFamily="18" charset="0"/>
            </a:endParaRPr>
          </a:p>
        </p:txBody>
      </p:sp>
      <p:sp>
        <p:nvSpPr>
          <p:cNvPr id="3" name="Content Placeholder 2"/>
          <p:cNvSpPr>
            <a:spLocks noGrp="1"/>
          </p:cNvSpPr>
          <p:nvPr>
            <p:ph idx="1"/>
          </p:nvPr>
        </p:nvSpPr>
        <p:spPr>
          <a:xfrm>
            <a:off x="457200" y="1752600"/>
            <a:ext cx="8229600" cy="4373563"/>
          </a:xfrm>
        </p:spPr>
        <p:txBody>
          <a:bodyPr>
            <a:normAutofit fontScale="62500" lnSpcReduction="20000"/>
          </a:bodyPr>
          <a:lstStyle/>
          <a:p>
            <a:pPr algn="just">
              <a:buNone/>
            </a:pPr>
            <a:r>
              <a:rPr lang="en-US" dirty="0" smtClean="0">
                <a:latin typeface="Book Antiqua" pitchFamily="18" charset="0"/>
              </a:rPr>
              <a:t>	The teacher should be closely associated with the planning and formulating of the curriculum, A resourceful teacher will not treat the curriculum as an end in itself but will make in the basis of all-round education. The main role of a teacher is to carry out the objectives and spirit underlying the curriculum. </a:t>
            </a:r>
          </a:p>
          <a:p>
            <a:pPr lvl="0" algn="just">
              <a:buNone/>
            </a:pPr>
            <a:r>
              <a:rPr lang="en-US" dirty="0" smtClean="0">
                <a:latin typeface="Book Antiqua" pitchFamily="18" charset="0"/>
              </a:rPr>
              <a:t>	Teacher is the person who knows the need of all stakeholders. Teachers can  understand the psychology of the learner. Teachers are aware about the teaching methods and  teaching strategies. Teachers also play the role as evaluator for the assessment of learning outcomes. </a:t>
            </a:r>
          </a:p>
          <a:p>
            <a:pPr lvl="0" algn="just">
              <a:buNone/>
            </a:pPr>
            <a:r>
              <a:rPr lang="en-US" dirty="0" smtClean="0">
                <a:latin typeface="Book Antiqua" pitchFamily="18" charset="0"/>
              </a:rPr>
              <a:t>	So teachers must possess some qualities such as planner, designer, manager, evaluator, researcher, decision maker and administrator. To develop the curriculum from known to unknown and from concrete to abstract, and further to relate it to the physical and social environment of children. Teachers play the respective role for the each step of curriculum development process. </a:t>
            </a:r>
          </a:p>
          <a:p>
            <a:pPr algn="just">
              <a:buNone/>
            </a:pPr>
            <a:endParaRPr lang="en-US" dirty="0" smtClean="0">
              <a:latin typeface="Book Antiqua" pitchFamily="18" charset="0"/>
            </a:endParaRPr>
          </a:p>
          <a:p>
            <a:pPr lvl="0" algn="just"/>
            <a:endParaRPr lang="en-US" dirty="0" smtClean="0">
              <a:latin typeface="Book Antiqua" pitchFamily="18" charset="0"/>
            </a:endParaRPr>
          </a:p>
          <a:p>
            <a:pPr>
              <a:buNone/>
            </a:pPr>
            <a:endParaRPr lang="en-US" dirty="0"/>
          </a:p>
        </p:txBody>
      </p:sp>
      <p:pic>
        <p:nvPicPr>
          <p:cNvPr id="4" name="~PP2494.WAV">
            <a:hlinkClick r:id="" action="ppaction://media"/>
          </p:cNvPr>
          <p:cNvPicPr>
            <a:picLocks noRot="1" noChangeAspect="1"/>
          </p:cNvPicPr>
          <p:nvPr>
            <a:wavAudioFile r:embed="rId1" name="~PP2494.WAV"/>
          </p:nvPr>
        </p:nvPicPr>
        <p:blipFill>
          <a:blip r:embed="rId3"/>
          <a:stretch>
            <a:fillRect/>
          </a:stretch>
        </p:blipFill>
        <p:spPr>
          <a:xfrm>
            <a:off x="8696325" y="6410325"/>
            <a:ext cx="304800" cy="304800"/>
          </a:xfrm>
          <a:prstGeom prst="rect">
            <a:avLst/>
          </a:prstGeom>
        </p:spPr>
      </p:pic>
    </p:spTree>
  </p:cSld>
  <p:clrMapOvr>
    <a:masterClrMapping/>
  </p:clrMapOvr>
  <p:transition advTm="871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rmAutofit fontScale="90000"/>
          </a:bodyPr>
          <a:lstStyle/>
          <a:p>
            <a:r>
              <a:rPr lang="en-US" b="1" dirty="0" smtClean="0">
                <a:latin typeface="Book Antiqua" pitchFamily="18" charset="0"/>
              </a:rPr>
              <a:t>Unit 5: Process of Curriculum Development in Pakistan</a:t>
            </a:r>
            <a:endParaRPr lang="en-US" b="1" dirty="0">
              <a:latin typeface="Book Antiqua" pitchFamily="18" charset="0"/>
            </a:endParaRPr>
          </a:p>
        </p:txBody>
      </p:sp>
      <p:pic>
        <p:nvPicPr>
          <p:cNvPr id="3" name="~PP927.WAV">
            <a:hlinkClick r:id="" action="ppaction://media"/>
          </p:cNvPr>
          <p:cNvPicPr>
            <a:picLocks noRot="1" noChangeAspect="1"/>
          </p:cNvPicPr>
          <p:nvPr>
            <a:wavAudioFile r:embed="rId1" name="~PP927.WAV"/>
          </p:nvPr>
        </p:nvPicPr>
        <p:blipFill>
          <a:blip r:embed="rId3"/>
          <a:stretch>
            <a:fillRect/>
          </a:stretch>
        </p:blipFill>
        <p:spPr>
          <a:xfrm>
            <a:off x="8696325" y="6410325"/>
            <a:ext cx="304800" cy="304800"/>
          </a:xfrm>
          <a:prstGeom prst="rect">
            <a:avLst/>
          </a:prstGeom>
        </p:spPr>
      </p:pic>
    </p:spTree>
  </p:cSld>
  <p:clrMapOvr>
    <a:masterClrMapping/>
  </p:clrMapOvr>
  <p:transition advTm="2589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Book Antiqua" pitchFamily="18" charset="0"/>
              </a:rPr>
              <a:t>Curriculum Development at Elementary Level</a:t>
            </a:r>
            <a:endParaRPr lang="en-US" dirty="0">
              <a:latin typeface="Book Antiqua" pitchFamily="18" charset="0"/>
            </a:endParaRPr>
          </a:p>
        </p:txBody>
      </p:sp>
      <p:sp>
        <p:nvSpPr>
          <p:cNvPr id="3" name="Content Placeholder 2"/>
          <p:cNvSpPr>
            <a:spLocks noGrp="1"/>
          </p:cNvSpPr>
          <p:nvPr>
            <p:ph idx="1"/>
          </p:nvPr>
        </p:nvSpPr>
        <p:spPr>
          <a:xfrm>
            <a:off x="457200" y="2133600"/>
            <a:ext cx="8229600" cy="4297363"/>
          </a:xfrm>
        </p:spPr>
        <p:txBody>
          <a:bodyPr>
            <a:normAutofit fontScale="62500" lnSpcReduction="20000"/>
          </a:bodyPr>
          <a:lstStyle/>
          <a:p>
            <a:pPr algn="just">
              <a:buNone/>
            </a:pPr>
            <a:r>
              <a:rPr lang="en-US" b="1" dirty="0" smtClean="0"/>
              <a:t>	</a:t>
            </a:r>
            <a:r>
              <a:rPr lang="en-US" b="1" dirty="0" smtClean="0">
                <a:latin typeface="Book Antiqua" pitchFamily="18" charset="0"/>
              </a:rPr>
              <a:t>Objectives </a:t>
            </a:r>
            <a:r>
              <a:rPr lang="en-US" b="1" dirty="0">
                <a:latin typeface="Book Antiqua" pitchFamily="18" charset="0"/>
              </a:rPr>
              <a:t>of elementary </a:t>
            </a:r>
            <a:r>
              <a:rPr lang="en-US" b="1" dirty="0" smtClean="0">
                <a:latin typeface="Book Antiqua" pitchFamily="18" charset="0"/>
              </a:rPr>
              <a:t>education</a:t>
            </a:r>
          </a:p>
          <a:p>
            <a:pPr algn="just">
              <a:buNone/>
            </a:pPr>
            <a:endParaRPr lang="en-US" dirty="0">
              <a:latin typeface="Book Antiqua" pitchFamily="18" charset="0"/>
            </a:endParaRPr>
          </a:p>
          <a:p>
            <a:pPr lvl="1" algn="just"/>
            <a:r>
              <a:rPr lang="en-US" dirty="0">
                <a:latin typeface="Book Antiqua" pitchFamily="18" charset="0"/>
              </a:rPr>
              <a:t>To expand and strengthen the base for secondary </a:t>
            </a:r>
            <a:r>
              <a:rPr lang="en-US" dirty="0" smtClean="0">
                <a:latin typeface="Book Antiqua" pitchFamily="18" charset="0"/>
              </a:rPr>
              <a:t>education</a:t>
            </a:r>
          </a:p>
          <a:p>
            <a:pPr lvl="1" algn="just"/>
            <a:endParaRPr lang="en-US" dirty="0">
              <a:latin typeface="Book Antiqua" pitchFamily="18" charset="0"/>
            </a:endParaRPr>
          </a:p>
          <a:p>
            <a:pPr lvl="1" algn="just"/>
            <a:r>
              <a:rPr lang="en-US" dirty="0">
                <a:latin typeface="Book Antiqua" pitchFamily="18" charset="0"/>
              </a:rPr>
              <a:t>To meet the basic learning needs of child in terms of essential learning tools as well as the basic learning contents</a:t>
            </a:r>
            <a:r>
              <a:rPr lang="en-US" dirty="0" smtClean="0">
                <a:latin typeface="Book Antiqua" pitchFamily="18" charset="0"/>
              </a:rPr>
              <a:t>.</a:t>
            </a:r>
          </a:p>
          <a:p>
            <a:pPr lvl="1" algn="just"/>
            <a:endParaRPr lang="en-US" dirty="0">
              <a:latin typeface="Book Antiqua" pitchFamily="18" charset="0"/>
            </a:endParaRPr>
          </a:p>
          <a:p>
            <a:pPr lvl="1" algn="just"/>
            <a:r>
              <a:rPr lang="en-US" dirty="0">
                <a:latin typeface="Book Antiqua" pitchFamily="18" charset="0"/>
              </a:rPr>
              <a:t>A set of moral values shall be specified, focused in each grade from </a:t>
            </a:r>
            <a:r>
              <a:rPr lang="en-US" dirty="0" err="1">
                <a:latin typeface="Book Antiqua" pitchFamily="18" charset="0"/>
              </a:rPr>
              <a:t>Kachi</a:t>
            </a:r>
            <a:r>
              <a:rPr lang="en-US" dirty="0">
                <a:latin typeface="Book Antiqua" pitchFamily="18" charset="0"/>
              </a:rPr>
              <a:t> to VIII for practical learning and </a:t>
            </a:r>
            <a:r>
              <a:rPr lang="en-US" dirty="0" err="1">
                <a:latin typeface="Book Antiqua" pitchFamily="18" charset="0"/>
              </a:rPr>
              <a:t>tarbiyya</a:t>
            </a:r>
            <a:r>
              <a:rPr lang="en-US" dirty="0">
                <a:latin typeface="Book Antiqua" pitchFamily="18" charset="0"/>
              </a:rPr>
              <a:t> through various activities such as morning assembly, speeches, declamation, contests and other literacy programs, games and sport, compulsory ‘</a:t>
            </a:r>
            <a:r>
              <a:rPr lang="en-US" dirty="0" err="1">
                <a:latin typeface="Book Antiqua" pitchFamily="18" charset="0"/>
              </a:rPr>
              <a:t>salaat</a:t>
            </a:r>
            <a:r>
              <a:rPr lang="en-US" dirty="0">
                <a:latin typeface="Book Antiqua" pitchFamily="18" charset="0"/>
              </a:rPr>
              <a:t>’ in school premises, social welfare work, competition is cleanliness etc, special awards and incentives in the form of special marks in admission and promotional exams etc, shall be given to students who observe these values.</a:t>
            </a:r>
          </a:p>
          <a:p>
            <a:pPr lvl="1"/>
            <a:endParaRPr lang="en-US" dirty="0"/>
          </a:p>
        </p:txBody>
      </p:sp>
      <p:pic>
        <p:nvPicPr>
          <p:cNvPr id="4" name="~PP2626.WAV">
            <a:hlinkClick r:id="" action="ppaction://media"/>
          </p:cNvPr>
          <p:cNvPicPr>
            <a:picLocks noRot="1" noChangeAspect="1"/>
          </p:cNvPicPr>
          <p:nvPr>
            <a:wavAudioFile r:embed="rId1" name="~PP2626.WAV"/>
          </p:nvPr>
        </p:nvPicPr>
        <p:blipFill>
          <a:blip r:embed="rId3"/>
          <a:stretch>
            <a:fillRect/>
          </a:stretch>
        </p:blipFill>
        <p:spPr>
          <a:xfrm>
            <a:off x="8696325" y="6410325"/>
            <a:ext cx="304800" cy="304800"/>
          </a:xfrm>
          <a:prstGeom prst="rect">
            <a:avLst/>
          </a:prstGeom>
        </p:spPr>
      </p:pic>
    </p:spTree>
  </p:cSld>
  <p:clrMapOvr>
    <a:masterClrMapping/>
  </p:clrMapOvr>
  <p:transition advTm="753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	Cont</a:t>
            </a:r>
            <a:endParaRPr lang="en-US" dirty="0"/>
          </a:p>
        </p:txBody>
      </p:sp>
      <p:sp>
        <p:nvSpPr>
          <p:cNvPr id="3" name="Content Placeholder 2"/>
          <p:cNvSpPr>
            <a:spLocks noGrp="1"/>
          </p:cNvSpPr>
          <p:nvPr>
            <p:ph idx="1"/>
          </p:nvPr>
        </p:nvSpPr>
        <p:spPr>
          <a:xfrm>
            <a:off x="457200" y="1600200"/>
            <a:ext cx="8229600" cy="4953000"/>
          </a:xfrm>
        </p:spPr>
        <p:txBody>
          <a:bodyPr>
            <a:normAutofit fontScale="47500" lnSpcReduction="20000"/>
          </a:bodyPr>
          <a:lstStyle/>
          <a:p>
            <a:pPr algn="just">
              <a:buNone/>
            </a:pPr>
            <a:r>
              <a:rPr lang="en-US" b="1" dirty="0" smtClean="0"/>
              <a:t>	</a:t>
            </a:r>
            <a:r>
              <a:rPr lang="en-US" sz="3800" b="1" dirty="0" smtClean="0">
                <a:latin typeface="Book Antiqua" pitchFamily="18" charset="0"/>
              </a:rPr>
              <a:t>Curricula</a:t>
            </a:r>
            <a:endParaRPr lang="en-US" sz="3800" dirty="0">
              <a:latin typeface="Book Antiqua" pitchFamily="18" charset="0"/>
            </a:endParaRPr>
          </a:p>
          <a:p>
            <a:pPr algn="just">
              <a:buNone/>
            </a:pPr>
            <a:r>
              <a:rPr lang="en-US" dirty="0">
                <a:latin typeface="Book Antiqua" pitchFamily="18" charset="0"/>
              </a:rPr>
              <a:t> </a:t>
            </a:r>
          </a:p>
          <a:p>
            <a:pPr lvl="0" algn="just"/>
            <a:r>
              <a:rPr lang="en-US" dirty="0">
                <a:latin typeface="Book Antiqua" pitchFamily="18" charset="0"/>
              </a:rPr>
              <a:t>Uniform curricula for all the public and private schools shall be adopted gradually</a:t>
            </a:r>
            <a:r>
              <a:rPr lang="en-US" dirty="0" smtClean="0">
                <a:latin typeface="Book Antiqua" pitchFamily="18" charset="0"/>
              </a:rPr>
              <a:t>.</a:t>
            </a:r>
          </a:p>
          <a:p>
            <a:pPr lvl="0" algn="just"/>
            <a:endParaRPr lang="en-US" dirty="0">
              <a:latin typeface="Book Antiqua" pitchFamily="18" charset="0"/>
            </a:endParaRPr>
          </a:p>
          <a:p>
            <a:pPr lvl="0" algn="just"/>
            <a:r>
              <a:rPr lang="en-US" dirty="0">
                <a:latin typeface="Book Antiqua" pitchFamily="18" charset="0"/>
              </a:rPr>
              <a:t>All curricula (grade 1-12) shall be re-vamped making it a systematic whole and linking it to teacher training and textbooks reform</a:t>
            </a:r>
            <a:r>
              <a:rPr lang="en-US" dirty="0" smtClean="0">
                <a:latin typeface="Book Antiqua" pitchFamily="18" charset="0"/>
              </a:rPr>
              <a:t>.</a:t>
            </a:r>
          </a:p>
          <a:p>
            <a:pPr lvl="0" algn="just"/>
            <a:endParaRPr lang="en-US" dirty="0">
              <a:latin typeface="Book Antiqua" pitchFamily="18" charset="0"/>
            </a:endParaRPr>
          </a:p>
          <a:p>
            <a:pPr lvl="0" algn="just"/>
            <a:r>
              <a:rPr lang="en-US" dirty="0">
                <a:latin typeface="Book Antiqua" pitchFamily="18" charset="0"/>
              </a:rPr>
              <a:t>A new and more logical, demanding and challenging curricula shall be developed taking into account the provincial reservations involving the stakeholders in the process</a:t>
            </a:r>
            <a:r>
              <a:rPr lang="en-US" dirty="0" smtClean="0">
                <a:latin typeface="Book Antiqua" pitchFamily="18" charset="0"/>
              </a:rPr>
              <a:t>.</a:t>
            </a:r>
          </a:p>
          <a:p>
            <a:pPr lvl="0" algn="just"/>
            <a:endParaRPr lang="en-US" dirty="0">
              <a:latin typeface="Book Antiqua" pitchFamily="18" charset="0"/>
            </a:endParaRPr>
          </a:p>
          <a:p>
            <a:pPr lvl="0" algn="just"/>
            <a:r>
              <a:rPr lang="en-US" dirty="0">
                <a:latin typeface="Book Antiqua" pitchFamily="18" charset="0"/>
              </a:rPr>
              <a:t>Emerging key issues, such as, computer literacy, population and environmental education, health education, AIDS education, and values education, etc. shall be increasingly introduced and integrated in curricula</a:t>
            </a:r>
            <a:r>
              <a:rPr lang="en-US" dirty="0" smtClean="0">
                <a:latin typeface="Book Antiqua" pitchFamily="18" charset="0"/>
              </a:rPr>
              <a:t>.</a:t>
            </a:r>
          </a:p>
          <a:p>
            <a:pPr lvl="0" algn="just"/>
            <a:endParaRPr lang="en-US" dirty="0">
              <a:latin typeface="Book Antiqua" pitchFamily="18" charset="0"/>
            </a:endParaRPr>
          </a:p>
          <a:p>
            <a:pPr lvl="0" algn="just"/>
            <a:r>
              <a:rPr lang="en-US" dirty="0">
                <a:latin typeface="Book Antiqua" pitchFamily="18" charset="0"/>
              </a:rPr>
              <a:t>The span of primary/lower elementary education including </a:t>
            </a:r>
            <a:r>
              <a:rPr lang="en-US" dirty="0" err="1">
                <a:latin typeface="Book Antiqua" pitchFamily="18" charset="0"/>
              </a:rPr>
              <a:t>kachi</a:t>
            </a:r>
            <a:r>
              <a:rPr lang="en-US" dirty="0">
                <a:latin typeface="Book Antiqua" pitchFamily="18" charset="0"/>
              </a:rPr>
              <a:t> class shall be of six years</a:t>
            </a:r>
            <a:r>
              <a:rPr lang="en-US" dirty="0" smtClean="0">
                <a:latin typeface="Book Antiqua" pitchFamily="18" charset="0"/>
              </a:rPr>
              <a:t>.</a:t>
            </a:r>
          </a:p>
          <a:p>
            <a:pPr lvl="0" algn="just"/>
            <a:endParaRPr lang="en-US" dirty="0">
              <a:latin typeface="Book Antiqua" pitchFamily="18" charset="0"/>
            </a:endParaRPr>
          </a:p>
          <a:p>
            <a:pPr lvl="0" algn="just"/>
            <a:r>
              <a:rPr lang="en-US" dirty="0" err="1">
                <a:latin typeface="Book Antiqua" pitchFamily="18" charset="0"/>
              </a:rPr>
              <a:t>Kachi</a:t>
            </a:r>
            <a:r>
              <a:rPr lang="en-US" dirty="0">
                <a:latin typeface="Book Antiqua" pitchFamily="18" charset="0"/>
              </a:rPr>
              <a:t> class shall be institutionalized in the primary cycle gradually and </a:t>
            </a:r>
            <a:r>
              <a:rPr lang="en-US" dirty="0" err="1">
                <a:latin typeface="Book Antiqua" pitchFamily="18" charset="0"/>
              </a:rPr>
              <a:t>prograssively</a:t>
            </a:r>
            <a:r>
              <a:rPr lang="en-US" dirty="0">
                <a:latin typeface="Book Antiqua" pitchFamily="18" charset="0"/>
              </a:rPr>
              <a:t>.</a:t>
            </a:r>
          </a:p>
        </p:txBody>
      </p:sp>
      <p:pic>
        <p:nvPicPr>
          <p:cNvPr id="4" name="~PP1610.WAV">
            <a:hlinkClick r:id="" action="ppaction://media"/>
          </p:cNvPr>
          <p:cNvPicPr>
            <a:picLocks noRot="1" noChangeAspect="1"/>
          </p:cNvPicPr>
          <p:nvPr>
            <a:wavAudioFile r:embed="rId1" name="~PP1610.WAV"/>
          </p:nvPr>
        </p:nvPicPr>
        <p:blipFill>
          <a:blip r:embed="rId3"/>
          <a:stretch>
            <a:fillRect/>
          </a:stretch>
        </p:blipFill>
        <p:spPr>
          <a:xfrm>
            <a:off x="8696325" y="6410325"/>
            <a:ext cx="304800" cy="304800"/>
          </a:xfrm>
          <a:prstGeom prst="rect">
            <a:avLst/>
          </a:prstGeom>
        </p:spPr>
      </p:pic>
    </p:spTree>
  </p:cSld>
  <p:clrMapOvr>
    <a:masterClrMapping/>
  </p:clrMapOvr>
  <p:transition advTm="726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Cont </a:t>
            </a:r>
            <a:endParaRPr lang="en-US" dirty="0"/>
          </a:p>
        </p:txBody>
      </p:sp>
      <p:sp>
        <p:nvSpPr>
          <p:cNvPr id="3" name="Content Placeholder 2"/>
          <p:cNvSpPr>
            <a:spLocks noGrp="1"/>
          </p:cNvSpPr>
          <p:nvPr>
            <p:ph idx="1"/>
          </p:nvPr>
        </p:nvSpPr>
        <p:spPr>
          <a:xfrm>
            <a:off x="457200" y="1143000"/>
            <a:ext cx="8229600" cy="4983163"/>
          </a:xfrm>
        </p:spPr>
        <p:txBody>
          <a:bodyPr>
            <a:normAutofit fontScale="77500" lnSpcReduction="20000"/>
          </a:bodyPr>
          <a:lstStyle/>
          <a:p>
            <a:pPr>
              <a:buNone/>
            </a:pPr>
            <a:r>
              <a:rPr lang="en-US" b="1" dirty="0" smtClean="0"/>
              <a:t>	</a:t>
            </a:r>
            <a:r>
              <a:rPr lang="en-US" b="1" dirty="0" smtClean="0">
                <a:latin typeface="Book Antiqua" pitchFamily="18" charset="0"/>
              </a:rPr>
              <a:t>Textbooks </a:t>
            </a:r>
            <a:r>
              <a:rPr lang="en-US" b="1" dirty="0">
                <a:latin typeface="Book Antiqua" pitchFamily="18" charset="0"/>
              </a:rPr>
              <a:t>and Instructional Materials</a:t>
            </a:r>
            <a:endParaRPr lang="en-US" dirty="0">
              <a:latin typeface="Book Antiqua" pitchFamily="18" charset="0"/>
            </a:endParaRPr>
          </a:p>
          <a:p>
            <a:pPr>
              <a:buNone/>
            </a:pPr>
            <a:r>
              <a:rPr lang="en-US" dirty="0"/>
              <a:t> </a:t>
            </a:r>
          </a:p>
          <a:p>
            <a:pPr lvl="1"/>
            <a:r>
              <a:rPr lang="en-US" dirty="0" smtClean="0"/>
              <a:t>	</a:t>
            </a:r>
            <a:r>
              <a:rPr lang="en-US" dirty="0" smtClean="0">
                <a:latin typeface="Book Antiqua" pitchFamily="18" charset="0"/>
              </a:rPr>
              <a:t>Procurement </a:t>
            </a:r>
            <a:r>
              <a:rPr lang="en-US" dirty="0">
                <a:latin typeface="Book Antiqua" pitchFamily="18" charset="0"/>
              </a:rPr>
              <a:t>of textbooks shall be non-monopolized </a:t>
            </a:r>
            <a:r>
              <a:rPr lang="en-US" dirty="0" smtClean="0">
                <a:latin typeface="Book Antiqua" pitchFamily="18" charset="0"/>
              </a:rPr>
              <a:t> 	along </a:t>
            </a:r>
            <a:r>
              <a:rPr lang="en-US" dirty="0">
                <a:latin typeface="Book Antiqua" pitchFamily="18" charset="0"/>
              </a:rPr>
              <a:t>with improving their quality and lowering the cost.</a:t>
            </a:r>
          </a:p>
          <a:p>
            <a:pPr lvl="1"/>
            <a:r>
              <a:rPr lang="en-US" dirty="0" smtClean="0">
                <a:latin typeface="Book Antiqua" pitchFamily="18" charset="0"/>
              </a:rPr>
              <a:t>	</a:t>
            </a:r>
            <a:r>
              <a:rPr lang="en-US" dirty="0" err="1" smtClean="0">
                <a:latin typeface="Book Antiqua" pitchFamily="18" charset="0"/>
              </a:rPr>
              <a:t>Takhti</a:t>
            </a:r>
            <a:r>
              <a:rPr lang="en-US" dirty="0">
                <a:latin typeface="Book Antiqua" pitchFamily="18" charset="0"/>
              </a:rPr>
              <a:t>' and `slate', at primary level shall be introduced </a:t>
            </a:r>
            <a:r>
              <a:rPr lang="en-US" dirty="0" smtClean="0">
                <a:latin typeface="Book Antiqua" pitchFamily="18" charset="0"/>
              </a:rPr>
              <a:t>	again</a:t>
            </a:r>
            <a:r>
              <a:rPr lang="en-US" dirty="0">
                <a:latin typeface="Book Antiqua" pitchFamily="18" charset="0"/>
              </a:rPr>
              <a:t>.</a:t>
            </a:r>
          </a:p>
          <a:p>
            <a:pPr lvl="1"/>
            <a:r>
              <a:rPr lang="en-US" dirty="0" smtClean="0">
                <a:latin typeface="Book Antiqua" pitchFamily="18" charset="0"/>
              </a:rPr>
              <a:t>	Substantial </a:t>
            </a:r>
            <a:r>
              <a:rPr lang="en-US" dirty="0">
                <a:latin typeface="Book Antiqua" pitchFamily="18" charset="0"/>
              </a:rPr>
              <a:t>increase shall be ensured in the non-salary </a:t>
            </a:r>
            <a:r>
              <a:rPr lang="en-US" dirty="0" smtClean="0">
                <a:latin typeface="Book Antiqua" pitchFamily="18" charset="0"/>
              </a:rPr>
              <a:t>	recurrent </a:t>
            </a:r>
            <a:r>
              <a:rPr lang="en-US" dirty="0">
                <a:latin typeface="Book Antiqua" pitchFamily="18" charset="0"/>
              </a:rPr>
              <a:t>expenditures on texts, basic school supplies, </a:t>
            </a:r>
            <a:r>
              <a:rPr lang="en-US" dirty="0" smtClean="0">
                <a:latin typeface="Book Antiqua" pitchFamily="18" charset="0"/>
              </a:rPr>
              <a:t>	learning </a:t>
            </a:r>
            <a:r>
              <a:rPr lang="en-US" dirty="0">
                <a:latin typeface="Book Antiqua" pitchFamily="18" charset="0"/>
              </a:rPr>
              <a:t>materials and procurement and distribution </a:t>
            </a:r>
            <a:r>
              <a:rPr lang="en-US" dirty="0" smtClean="0">
                <a:latin typeface="Book Antiqua" pitchFamily="18" charset="0"/>
              </a:rPr>
              <a:t>	mechanism </a:t>
            </a:r>
            <a:r>
              <a:rPr lang="en-US" dirty="0">
                <a:latin typeface="Book Antiqua" pitchFamily="18" charset="0"/>
              </a:rPr>
              <a:t>shall be improved.</a:t>
            </a:r>
          </a:p>
          <a:p>
            <a:pPr lvl="1"/>
            <a:r>
              <a:rPr lang="en-US" dirty="0" smtClean="0">
                <a:latin typeface="Book Antiqua" pitchFamily="18" charset="0"/>
              </a:rPr>
              <a:t>	An </a:t>
            </a:r>
            <a:r>
              <a:rPr lang="en-US" dirty="0">
                <a:latin typeface="Book Antiqua" pitchFamily="18" charset="0"/>
              </a:rPr>
              <a:t>adequate supply of basic textbooks and availability of </a:t>
            </a:r>
            <a:r>
              <a:rPr lang="en-US" dirty="0" smtClean="0">
                <a:latin typeface="Book Antiqua" pitchFamily="18" charset="0"/>
              </a:rPr>
              <a:t>	learning </a:t>
            </a:r>
            <a:r>
              <a:rPr lang="en-US" dirty="0">
                <a:latin typeface="Book Antiqua" pitchFamily="18" charset="0"/>
              </a:rPr>
              <a:t>materials free of charge for the poor children </a:t>
            </a:r>
            <a:r>
              <a:rPr lang="en-US" dirty="0" smtClean="0">
                <a:latin typeface="Book Antiqua" pitchFamily="18" charset="0"/>
              </a:rPr>
              <a:t>	shall </a:t>
            </a:r>
            <a:r>
              <a:rPr lang="en-US" dirty="0">
                <a:latin typeface="Book Antiqua" pitchFamily="18" charset="0"/>
              </a:rPr>
              <a:t>be ensured at the start of the school year.</a:t>
            </a:r>
          </a:p>
          <a:p>
            <a:pPr lvl="1"/>
            <a:r>
              <a:rPr lang="en-US" dirty="0" smtClean="0">
                <a:latin typeface="Book Antiqua" pitchFamily="18" charset="0"/>
              </a:rPr>
              <a:t>	Similarly </a:t>
            </a:r>
            <a:r>
              <a:rPr lang="en-US" dirty="0">
                <a:latin typeface="Book Antiqua" pitchFamily="18" charset="0"/>
              </a:rPr>
              <a:t>the availability and use of supplementary </a:t>
            </a:r>
            <a:r>
              <a:rPr lang="en-US" dirty="0" smtClean="0">
                <a:latin typeface="Book Antiqua" pitchFamily="18" charset="0"/>
              </a:rPr>
              <a:t>	reading </a:t>
            </a:r>
            <a:r>
              <a:rPr lang="en-US" dirty="0">
                <a:latin typeface="Book Antiqua" pitchFamily="18" charset="0"/>
              </a:rPr>
              <a:t>materials, library </a:t>
            </a:r>
            <a:r>
              <a:rPr lang="en-US" dirty="0" smtClean="0">
                <a:latin typeface="Book Antiqua" pitchFamily="18" charset="0"/>
              </a:rPr>
              <a:t>books </a:t>
            </a:r>
            <a:r>
              <a:rPr lang="en-US" dirty="0"/>
              <a:t>and children literature shall </a:t>
            </a:r>
            <a:r>
              <a:rPr lang="en-US" dirty="0" smtClean="0"/>
              <a:t>	be </a:t>
            </a:r>
            <a:r>
              <a:rPr lang="en-US" dirty="0"/>
              <a:t>ensured.</a:t>
            </a:r>
            <a:r>
              <a:rPr lang="en-US" dirty="0" smtClean="0">
                <a:latin typeface="Book Antiqua" pitchFamily="18" charset="0"/>
              </a:rPr>
              <a:t> </a:t>
            </a:r>
            <a:endParaRPr lang="en-US" dirty="0">
              <a:latin typeface="Book Antiqua" pitchFamily="18" charset="0"/>
            </a:endParaRPr>
          </a:p>
        </p:txBody>
      </p:sp>
      <p:pic>
        <p:nvPicPr>
          <p:cNvPr id="4" name="~PP3094.WAV">
            <a:hlinkClick r:id="" action="ppaction://media"/>
          </p:cNvPr>
          <p:cNvPicPr>
            <a:picLocks noRot="1" noChangeAspect="1"/>
          </p:cNvPicPr>
          <p:nvPr>
            <a:wavAudioFile r:embed="rId1" name="~PP3094.WAV"/>
          </p:nvPr>
        </p:nvPicPr>
        <p:blipFill>
          <a:blip r:embed="rId3"/>
          <a:stretch>
            <a:fillRect/>
          </a:stretch>
        </p:blipFill>
        <p:spPr>
          <a:xfrm>
            <a:off x="8696325" y="6410325"/>
            <a:ext cx="304800" cy="304800"/>
          </a:xfrm>
          <a:prstGeom prst="rect">
            <a:avLst/>
          </a:prstGeom>
        </p:spPr>
      </p:pic>
    </p:spTree>
  </p:cSld>
  <p:clrMapOvr>
    <a:masterClrMapping/>
  </p:clrMapOvr>
  <p:transition advTm="5877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Book Antiqua" pitchFamily="18" charset="0"/>
              </a:rPr>
              <a:t>Curriculum Development at Secondary Level</a:t>
            </a:r>
            <a:endParaRPr lang="en-US" dirty="0"/>
          </a:p>
        </p:txBody>
      </p:sp>
      <p:sp>
        <p:nvSpPr>
          <p:cNvPr id="3" name="Content Placeholder 2"/>
          <p:cNvSpPr>
            <a:spLocks noGrp="1"/>
          </p:cNvSpPr>
          <p:nvPr>
            <p:ph idx="1"/>
          </p:nvPr>
        </p:nvSpPr>
        <p:spPr>
          <a:xfrm>
            <a:off x="457200" y="2133600"/>
            <a:ext cx="8229600" cy="3992563"/>
          </a:xfrm>
        </p:spPr>
        <p:txBody>
          <a:bodyPr>
            <a:normAutofit fontScale="92500" lnSpcReduction="20000"/>
          </a:bodyPr>
          <a:lstStyle/>
          <a:p>
            <a:pPr algn="just">
              <a:buNone/>
            </a:pPr>
            <a:r>
              <a:rPr lang="en-US" b="1" dirty="0" smtClean="0"/>
              <a:t>`	</a:t>
            </a:r>
            <a:r>
              <a:rPr lang="en-US" b="1" dirty="0" smtClean="0">
                <a:latin typeface="Book Antiqua" pitchFamily="18" charset="0"/>
              </a:rPr>
              <a:t>Objectives </a:t>
            </a:r>
            <a:r>
              <a:rPr lang="en-US" b="1" dirty="0">
                <a:latin typeface="Book Antiqua" pitchFamily="18" charset="0"/>
              </a:rPr>
              <a:t>of Secondary </a:t>
            </a:r>
            <a:r>
              <a:rPr lang="en-US" b="1" dirty="0" smtClean="0">
                <a:latin typeface="Book Antiqua" pitchFamily="18" charset="0"/>
              </a:rPr>
              <a:t>Education</a:t>
            </a:r>
            <a:endParaRPr lang="en-US" dirty="0">
              <a:latin typeface="Book Antiqua" pitchFamily="18" charset="0"/>
            </a:endParaRPr>
          </a:p>
          <a:p>
            <a:pPr lvl="1" algn="just"/>
            <a:r>
              <a:rPr lang="en-US" dirty="0">
                <a:latin typeface="Book Antiqua" pitchFamily="18" charset="0"/>
              </a:rPr>
              <a:t>To prepare the students for the world of work, as well as pursuit of professional and specialized education.</a:t>
            </a:r>
          </a:p>
          <a:p>
            <a:pPr lvl="1" algn="just"/>
            <a:r>
              <a:rPr lang="en-US" dirty="0">
                <a:latin typeface="Book Antiqua" pitchFamily="18" charset="0"/>
              </a:rPr>
              <a:t>To develop the personality of students as enlightened citizens of an Islamic state and peace loving citizens of world at large.</a:t>
            </a:r>
          </a:p>
          <a:p>
            <a:pPr lvl="1" algn="just"/>
            <a:r>
              <a:rPr lang="en-US" dirty="0">
                <a:latin typeface="Book Antiqua" pitchFamily="18" charset="0"/>
              </a:rPr>
              <a:t>To ensure that all boys and girls who are desirous of entering secondary education are not deprived of their basic right because of non-availability of schools.</a:t>
            </a:r>
          </a:p>
          <a:p>
            <a:pPr lvl="1" algn="just"/>
            <a:endParaRPr lang="en-US" dirty="0">
              <a:latin typeface="Book Antiqua" pitchFamily="18" charset="0"/>
            </a:endParaRPr>
          </a:p>
          <a:p>
            <a:endParaRPr lang="en-US" dirty="0"/>
          </a:p>
        </p:txBody>
      </p:sp>
      <p:pic>
        <p:nvPicPr>
          <p:cNvPr id="4" name="~PP2694.WAV">
            <a:hlinkClick r:id="" action="ppaction://media"/>
          </p:cNvPr>
          <p:cNvPicPr>
            <a:picLocks noRot="1" noChangeAspect="1"/>
          </p:cNvPicPr>
          <p:nvPr>
            <a:wavAudioFile r:embed="rId1" name="~PP2694.WAV"/>
          </p:nvPr>
        </p:nvPicPr>
        <p:blipFill>
          <a:blip r:embed="rId3"/>
          <a:stretch>
            <a:fillRect/>
          </a:stretch>
        </p:blipFill>
        <p:spPr>
          <a:xfrm>
            <a:off x="8696325" y="6410325"/>
            <a:ext cx="304800" cy="304800"/>
          </a:xfrm>
          <a:prstGeom prst="rect">
            <a:avLst/>
          </a:prstGeom>
        </p:spPr>
      </p:pic>
    </p:spTree>
  </p:cSld>
  <p:clrMapOvr>
    <a:masterClrMapping/>
  </p:clrMapOvr>
  <p:transition advTm="405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Cont</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a:t>
            </a:r>
            <a:r>
              <a:rPr lang="en-US" b="1" dirty="0" smtClean="0">
                <a:latin typeface="Book Antiqua" pitchFamily="18" charset="0"/>
              </a:rPr>
              <a:t>Curriculum </a:t>
            </a:r>
            <a:r>
              <a:rPr lang="en-US" b="1" dirty="0">
                <a:latin typeface="Book Antiqua" pitchFamily="18" charset="0"/>
              </a:rPr>
              <a:t>and Learning </a:t>
            </a:r>
            <a:r>
              <a:rPr lang="en-US" b="1" dirty="0" smtClean="0">
                <a:latin typeface="Book Antiqua" pitchFamily="18" charset="0"/>
              </a:rPr>
              <a:t>Materials</a:t>
            </a:r>
          </a:p>
          <a:p>
            <a:pPr>
              <a:buNone/>
            </a:pPr>
            <a:endParaRPr lang="en-US" dirty="0">
              <a:latin typeface="Book Antiqua" pitchFamily="18" charset="0"/>
            </a:endParaRPr>
          </a:p>
          <a:p>
            <a:pPr lvl="1"/>
            <a:r>
              <a:rPr lang="en-US" dirty="0">
                <a:latin typeface="Book Antiqua" pitchFamily="18" charset="0"/>
              </a:rPr>
              <a:t>Curriculum at secondary stage will be based on two principles. First, it will provide a compulsory core of subjects to give every pupil the knowledge useful for a developing society. Secondly, it will include additional subjects and training to prepare the student for a definite career. The general and additional subjects will include awareness of problems like drugs, aids and environment.</a:t>
            </a:r>
          </a:p>
          <a:p>
            <a:pPr lvl="1"/>
            <a:endParaRPr lang="en-US" dirty="0">
              <a:latin typeface="Book Antiqua" pitchFamily="18" charset="0"/>
            </a:endParaRPr>
          </a:p>
          <a:p>
            <a:pPr lvl="1"/>
            <a:r>
              <a:rPr lang="en-US" dirty="0">
                <a:latin typeface="Book Antiqua" pitchFamily="18" charset="0"/>
              </a:rPr>
              <a:t>Curricula for secondary stage (IX-X) shall be revised with a view to stimulate problem ­solving and independent thinking and in the light of other objectives outlined above. Experts from private sector shall also be associated with the process.</a:t>
            </a:r>
          </a:p>
          <a:p>
            <a:pPr lvl="1"/>
            <a:endParaRPr lang="en-US" dirty="0">
              <a:latin typeface="Book Antiqua" pitchFamily="18" charset="0"/>
            </a:endParaRPr>
          </a:p>
          <a:p>
            <a:pPr lvl="1"/>
            <a:r>
              <a:rPr lang="en-US" dirty="0">
                <a:latin typeface="Book Antiqua" pitchFamily="18" charset="0"/>
              </a:rPr>
              <a:t>Supplementary teaching/reading and other educational classroom materials shall be prepared based on the relevance of various concepts to life situations</a:t>
            </a:r>
            <a:r>
              <a:rPr lang="en-US" dirty="0"/>
              <a:t>.</a:t>
            </a:r>
          </a:p>
          <a:p>
            <a:endParaRPr lang="en-US" dirty="0"/>
          </a:p>
        </p:txBody>
      </p:sp>
      <p:pic>
        <p:nvPicPr>
          <p:cNvPr id="4" name="~PP3699.WAV">
            <a:hlinkClick r:id="" action="ppaction://media"/>
          </p:cNvPr>
          <p:cNvPicPr>
            <a:picLocks noRot="1" noChangeAspect="1"/>
          </p:cNvPicPr>
          <p:nvPr>
            <a:wavAudioFile r:embed="rId1" name="~PP3699.WAV"/>
          </p:nvPr>
        </p:nvPicPr>
        <p:blipFill>
          <a:blip r:embed="rId3"/>
          <a:stretch>
            <a:fillRect/>
          </a:stretch>
        </p:blipFill>
        <p:spPr>
          <a:xfrm>
            <a:off x="8696325" y="6410325"/>
            <a:ext cx="304800" cy="304800"/>
          </a:xfrm>
          <a:prstGeom prst="rect">
            <a:avLst/>
          </a:prstGeom>
        </p:spPr>
      </p:pic>
    </p:spTree>
  </p:cSld>
  <p:clrMapOvr>
    <a:masterClrMapping/>
  </p:clrMapOvr>
  <p:transition advTm="705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Cont </a:t>
            </a:r>
            <a:endParaRPr lang="en-US" dirty="0"/>
          </a:p>
        </p:txBody>
      </p:sp>
      <p:sp>
        <p:nvSpPr>
          <p:cNvPr id="3" name="Content Placeholder 2"/>
          <p:cNvSpPr>
            <a:spLocks noGrp="1"/>
          </p:cNvSpPr>
          <p:nvPr>
            <p:ph idx="1"/>
          </p:nvPr>
        </p:nvSpPr>
        <p:spPr/>
        <p:txBody>
          <a:bodyPr>
            <a:normAutofit fontScale="70000" lnSpcReduction="20000"/>
          </a:bodyPr>
          <a:lstStyle/>
          <a:p>
            <a:pPr lvl="0" algn="just"/>
            <a:r>
              <a:rPr lang="en-US" dirty="0">
                <a:latin typeface="Book Antiqua" pitchFamily="18" charset="0"/>
              </a:rPr>
              <a:t>The Provincial Textbook Boards enjoy complete monopoly overproduction and distribution of textbooks. The textbooks are written in a very traditional manner. Due to absence of a healthy competition, the Boards have not considered the possibility of introducing innovation in their production. It is time to give new orientation to the whole process. In the first instance the entire style of writing textbooks will be transformed. In order to perform the operation effectively, the Ministry of Education will design models for evaluation of textbooks in selected discipline at secondary level and conduct a model trial. The tried out textbooks will then be handed over to the private publishers and the Provincial Textbook Boards for designing their textbooks accordingly.</a:t>
            </a:r>
          </a:p>
          <a:p>
            <a:endParaRPr lang="en-US" dirty="0"/>
          </a:p>
        </p:txBody>
      </p:sp>
      <p:pic>
        <p:nvPicPr>
          <p:cNvPr id="6" name="~PP1876.WAV">
            <a:hlinkClick r:id="" action="ppaction://media"/>
          </p:cNvPr>
          <p:cNvPicPr>
            <a:picLocks noRot="1" noChangeAspect="1"/>
          </p:cNvPicPr>
          <p:nvPr>
            <a:wavAudioFile r:embed="rId1" name="~PP1876.WAV"/>
          </p:nvPr>
        </p:nvPicPr>
        <p:blipFill>
          <a:blip r:embed="rId3"/>
          <a:stretch>
            <a:fillRect/>
          </a:stretch>
        </p:blipFill>
        <p:spPr>
          <a:xfrm>
            <a:off x="8696325" y="6410325"/>
            <a:ext cx="304800" cy="304800"/>
          </a:xfrm>
          <a:prstGeom prst="rect">
            <a:avLst/>
          </a:prstGeom>
        </p:spPr>
      </p:pic>
    </p:spTree>
  </p:cSld>
  <p:clrMapOvr>
    <a:masterClrMapping/>
  </p:clrMapOvr>
  <p:transition advTm="466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r"/>
            <a:r>
              <a:rPr lang="en-US" dirty="0" smtClean="0"/>
              <a:t/>
            </a:r>
            <a:br>
              <a:rPr lang="en-US" dirty="0" smtClean="0"/>
            </a:br>
            <a:r>
              <a:rPr lang="en-US" dirty="0"/>
              <a:t/>
            </a:r>
            <a:br>
              <a:rPr lang="en-US" dirty="0"/>
            </a:br>
            <a:r>
              <a:rPr lang="en-US" dirty="0" smtClean="0"/>
              <a:t>Cont</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a:latin typeface="Book Antiqua" pitchFamily="18" charset="0"/>
              </a:rPr>
              <a:t>The concept of competitive textbooks in science and English will be gradually introduced, initially in science and English at the secondary level. In order to control prices and quality, the Federal and </a:t>
            </a:r>
            <a:r>
              <a:rPr lang="en-US" dirty="0" smtClean="0">
                <a:latin typeface="Book Antiqua" pitchFamily="18" charset="0"/>
              </a:rPr>
              <a:t>provincial </a:t>
            </a:r>
            <a:r>
              <a:rPr lang="en-US" dirty="0">
                <a:latin typeface="Book Antiqua" pitchFamily="18" charset="0"/>
              </a:rPr>
              <a:t>governments will continue to exercise their authority for review and approval. The provincial Textbook Boards or other agencies will initially receive the manuscript and undertake initial exercise for approval. They will also negotiate and finalize the extent of quality and pricing. The approved textbooks will then be supplied to the Ministry of Education. The Ministry of Education will select at least three best textbooks in each discipline. These books will become the recommended books for province or the entire country depending upon the nature of books. A detailed mechanism will be worked out, enabling choice. The examination will not be based on a single textbook, as they are today. The paper­-setters will be free to choose their questions out of any one of the approved textbooks.</a:t>
            </a:r>
          </a:p>
        </p:txBody>
      </p:sp>
      <p:pic>
        <p:nvPicPr>
          <p:cNvPr id="5" name="~PP1111.WAV">
            <a:hlinkClick r:id="" action="ppaction://media"/>
          </p:cNvPr>
          <p:cNvPicPr>
            <a:picLocks noRot="1" noChangeAspect="1"/>
          </p:cNvPicPr>
          <p:nvPr>
            <a:wavAudioFile r:embed="rId1" name="~PP1111.WAV"/>
          </p:nvPr>
        </p:nvPicPr>
        <p:blipFill>
          <a:blip r:embed="rId3"/>
          <a:stretch>
            <a:fillRect/>
          </a:stretch>
        </p:blipFill>
        <p:spPr>
          <a:xfrm>
            <a:off x="8696325" y="6410325"/>
            <a:ext cx="304800" cy="304800"/>
          </a:xfrm>
          <a:prstGeom prst="rect">
            <a:avLst/>
          </a:prstGeom>
        </p:spPr>
      </p:pic>
    </p:spTree>
  </p:cSld>
  <p:clrMapOvr>
    <a:masterClrMapping/>
  </p:clrMapOvr>
  <p:transition advTm="602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393</Words>
  <Application>Microsoft Office PowerPoint</Application>
  <PresentationFormat>On-screen Show (4:3)</PresentationFormat>
  <Paragraphs>81</Paragraphs>
  <Slides>15</Slides>
  <Notes>0</Notes>
  <HiddenSlides>0</HiddenSlides>
  <MMClips>15</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Subject: Curriculum Development &amp; Teaching Strategies (Minor)</vt:lpstr>
      <vt:lpstr>Unit 5: Process of Curriculum Development in Pakistan</vt:lpstr>
      <vt:lpstr>Curriculum Development at Elementary Level</vt:lpstr>
      <vt:lpstr> Cont</vt:lpstr>
      <vt:lpstr>Cont </vt:lpstr>
      <vt:lpstr>Curriculum Development at Secondary Level</vt:lpstr>
      <vt:lpstr>Cont</vt:lpstr>
      <vt:lpstr>Cont </vt:lpstr>
      <vt:lpstr>  Cont</vt:lpstr>
      <vt:lpstr>Process of Curriculum Development at Elementary and Secondary Level </vt:lpstr>
      <vt:lpstr>Cont</vt:lpstr>
      <vt:lpstr>Cont</vt:lpstr>
      <vt:lpstr>Cont</vt:lpstr>
      <vt:lpstr>Cont</vt:lpstr>
      <vt:lpstr>Teacher Role in Curriculum Development Process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ahsan</dc:creator>
  <cp:lastModifiedBy>ahsan</cp:lastModifiedBy>
  <cp:revision>25</cp:revision>
  <dcterms:created xsi:type="dcterms:W3CDTF">2020-04-14T18:54:14Z</dcterms:created>
  <dcterms:modified xsi:type="dcterms:W3CDTF">2020-04-27T10:02:50Z</dcterms:modified>
</cp:coreProperties>
</file>