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3" d="100"/>
          <a:sy n="93" d="100"/>
        </p:scale>
        <p:origin x="726" y="7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2635573218"/>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g7b9b195915d5437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8" name="Google Shape;58;g7b9b195915d5437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1069634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g3e02b3f694fb15ed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0" name="Google Shape;110;g3e02b3f694fb15ed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140281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3b8ad311a1b09c77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3b8ad311a1b09c77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1429725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3b8ad311a1b09c77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3b8ad311a1b09c77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0092230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g3b8ad311a1b09c77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7" name="Google Shape;127;g3b8ad311a1b09c77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1323611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g3b8ad311a1b09c77_1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g3b8ad311a1b09c77_1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0411867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3b8ad311a1b09c77_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3b8ad311a1b09c77_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626190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7b9b195915d54377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3" name="Google Shape;63;g7b9b195915d54377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9318053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Google Shape;68;g7b9b195915d54377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9" name="Google Shape;69;g7b9b195915d54377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03044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3"/>
        <p:cNvGrpSpPr/>
        <p:nvPr/>
      </p:nvGrpSpPr>
      <p:grpSpPr>
        <a:xfrm>
          <a:off x="0" y="0"/>
          <a:ext cx="0" cy="0"/>
          <a:chOff x="0" y="0"/>
          <a:chExt cx="0" cy="0"/>
        </a:xfrm>
      </p:grpSpPr>
      <p:sp>
        <p:nvSpPr>
          <p:cNvPr id="74" name="Google Shape;74;g2f3e928aa6019883_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5" name="Google Shape;75;g2f3e928aa6019883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50098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g2f3e928aa6019883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1" name="Google Shape;81;g2f3e928aa6019883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38425654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2f3e928aa6019883_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2f3e928aa6019883_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6420980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2f3e928aa6019883_2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2f3e928aa6019883_2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2599368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583325491ce4cec3_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583325491ce4cec3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6903005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583325491ce4cec3_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583325491ce4cec3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9549132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sp>
        <p:nvSpPr>
          <p:cNvPr id="60" name="Google Shape;60;p14"/>
          <p:cNvSpPr txBox="1">
            <a:spLocks noGrp="1"/>
          </p:cNvSpPr>
          <p:nvPr>
            <p:ph type="ctrTitle"/>
          </p:nvPr>
        </p:nvSpPr>
        <p:spPr>
          <a:xfrm>
            <a:off x="208958" y="863028"/>
            <a:ext cx="8520600" cy="2337899"/>
          </a:xfrm>
          <a:prstGeom prst="rect">
            <a:avLst/>
          </a:prstGeom>
        </p:spPr>
        <p:txBody>
          <a:bodyPr spcFirstLastPara="1" wrap="square" lIns="91425" tIns="91425" rIns="91425" bIns="91425" anchor="b" anchorCtr="0">
            <a:noAutofit/>
          </a:bodyPr>
          <a:lstStyle/>
          <a:p>
            <a:r>
              <a:rPr lang="en" sz="4400" b="1" dirty="0">
                <a:latin typeface="Times New Roman" panose="02020603050405020304" pitchFamily="18" charset="0"/>
                <a:cs typeface="Times New Roman" panose="02020603050405020304" pitchFamily="18" charset="0"/>
              </a:rPr>
              <a:t>Condition of Equilibrium for a particle</a:t>
            </a:r>
            <a:endParaRPr sz="4400" b="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23"/>
          <p:cNvSpPr txBox="1">
            <a:spLocks noGrp="1"/>
          </p:cNvSpPr>
          <p:nvPr>
            <p:ph type="ctrTitle"/>
          </p:nvPr>
        </p:nvSpPr>
        <p:spPr>
          <a:xfrm>
            <a:off x="311700" y="329900"/>
            <a:ext cx="8520600" cy="1980000"/>
          </a:xfrm>
          <a:prstGeom prst="rect">
            <a:avLst/>
          </a:prstGeom>
        </p:spPr>
        <p:txBody>
          <a:bodyPr spcFirstLastPara="1" wrap="square" lIns="91425" tIns="91425" rIns="91425" bIns="91425" anchor="b" anchorCtr="0">
            <a:noAutofit/>
          </a:bodyPr>
          <a:lstStyle/>
          <a:p>
            <a:pPr lvl="0" algn="l"/>
            <a:r>
              <a:rPr lang="en" sz="4400" b="1" dirty="0">
                <a:latin typeface="Times New Roman" panose="02020603050405020304" pitchFamily="18" charset="0"/>
                <a:cs typeface="Times New Roman" panose="02020603050405020304" pitchFamily="18" charset="0"/>
              </a:rPr>
              <a:t>Condition of equilibrium for a particle:</a:t>
            </a:r>
            <a:endParaRPr sz="4400" b="1" dirty="0">
              <a:latin typeface="Times New Roman" panose="02020603050405020304" pitchFamily="18" charset="0"/>
              <a:cs typeface="Times New Roman" panose="02020603050405020304" pitchFamily="18" charset="0"/>
            </a:endParaRPr>
          </a:p>
        </p:txBody>
      </p:sp>
      <p:sp>
        <p:nvSpPr>
          <p:cNvPr id="113" name="Google Shape;113;p23"/>
          <p:cNvSpPr txBox="1">
            <a:spLocks noGrp="1"/>
          </p:cNvSpPr>
          <p:nvPr>
            <p:ph type="subTitle" idx="1"/>
          </p:nvPr>
        </p:nvSpPr>
        <p:spPr>
          <a:xfrm>
            <a:off x="311700" y="2571750"/>
            <a:ext cx="8520600" cy="17772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chemeClr val="dk1"/>
                </a:solidFill>
                <a:latin typeface="Times New Roman" panose="02020603050405020304" pitchFamily="18" charset="0"/>
                <a:cs typeface="Times New Roman" panose="02020603050405020304" pitchFamily="18" charset="0"/>
              </a:rPr>
              <a:t>Thera are two conditions of equilibrium for a particle</a:t>
            </a:r>
            <a:endParaRPr dirty="0">
              <a:solidFill>
                <a:schemeClr val="dk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4"/>
          <p:cNvSpPr txBox="1">
            <a:spLocks noGrp="1"/>
          </p:cNvSpPr>
          <p:nvPr>
            <p:ph type="ctrTitle"/>
          </p:nvPr>
        </p:nvSpPr>
        <p:spPr>
          <a:xfrm>
            <a:off x="311700" y="314025"/>
            <a:ext cx="8520600" cy="11907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3200" b="1" dirty="0">
                <a:latin typeface="Times New Roman" panose="02020603050405020304" pitchFamily="18" charset="0"/>
                <a:cs typeface="Times New Roman" panose="02020603050405020304" pitchFamily="18" charset="0"/>
              </a:rPr>
              <a:t>1st Condition:</a:t>
            </a:r>
            <a:endParaRPr sz="3200" b="1" dirty="0">
              <a:latin typeface="Times New Roman" panose="02020603050405020304" pitchFamily="18" charset="0"/>
              <a:cs typeface="Times New Roman" panose="02020603050405020304" pitchFamily="18" charset="0"/>
            </a:endParaRPr>
          </a:p>
        </p:txBody>
      </p:sp>
      <p:sp>
        <p:nvSpPr>
          <p:cNvPr id="119" name="Google Shape;119;p24"/>
          <p:cNvSpPr txBox="1">
            <a:spLocks noGrp="1"/>
          </p:cNvSpPr>
          <p:nvPr>
            <p:ph type="subTitle" idx="1"/>
          </p:nvPr>
        </p:nvSpPr>
        <p:spPr>
          <a:xfrm>
            <a:off x="311700" y="1504725"/>
            <a:ext cx="8520600" cy="21222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dirty="0">
                <a:solidFill>
                  <a:schemeClr val="dk1"/>
                </a:solidFill>
                <a:latin typeface="Times New Roman" panose="02020603050405020304" pitchFamily="18" charset="0"/>
                <a:cs typeface="Times New Roman" panose="02020603050405020304" pitchFamily="18" charset="0"/>
              </a:rPr>
              <a:t>If there are two forces acting on a particle that is in equilibrium,then the two forces must be equal(in magnitude) and opposite in direction to each other</a:t>
            </a:r>
            <a:endParaRPr dirty="0">
              <a:solidFill>
                <a:schemeClr val="dk1"/>
              </a:solidFill>
              <a:latin typeface="Times New Roman" panose="02020603050405020304" pitchFamily="18" charset="0"/>
              <a:cs typeface="Times New Roman" panose="02020603050405020304" pitchFamily="18" charset="0"/>
            </a:endParaRPr>
          </a:p>
          <a:p>
            <a:pPr marL="0" lvl="0" indent="0" algn="just" rtl="0">
              <a:spcBef>
                <a:spcPts val="0"/>
              </a:spcBef>
              <a:spcAft>
                <a:spcPts val="0"/>
              </a:spcAft>
              <a:buNone/>
            </a:pPr>
            <a:endParaRPr sz="4200" dirty="0">
              <a:solidFill>
                <a:schemeClr val="dk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pic>
        <p:nvPicPr>
          <p:cNvPr id="124" name="Google Shape;124;p25"/>
          <p:cNvPicPr preferRelativeResize="0"/>
          <p:nvPr/>
        </p:nvPicPr>
        <p:blipFill>
          <a:blip r:embed="rId3">
            <a:alphaModFix/>
          </a:blip>
          <a:stretch>
            <a:fillRect/>
          </a:stretch>
        </p:blipFill>
        <p:spPr>
          <a:xfrm>
            <a:off x="152400" y="760288"/>
            <a:ext cx="8385425" cy="3513761"/>
          </a:xfrm>
          <a:prstGeom prst="rect">
            <a:avLst/>
          </a:prstGeom>
          <a:noFill/>
          <a:ln>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6"/>
          <p:cNvSpPr txBox="1">
            <a:spLocks noGrp="1"/>
          </p:cNvSpPr>
          <p:nvPr>
            <p:ph type="ctrTitle"/>
          </p:nvPr>
        </p:nvSpPr>
        <p:spPr>
          <a:xfrm>
            <a:off x="109700" y="1480117"/>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3200" dirty="0">
                <a:latin typeface="Times New Roman" panose="02020603050405020304" pitchFamily="18" charset="0"/>
                <a:cs typeface="Times New Roman" panose="02020603050405020304" pitchFamily="18" charset="0"/>
              </a:rPr>
              <a:t>F1 and F2</a:t>
            </a:r>
            <a:endParaRPr sz="3200" dirty="0">
              <a:latin typeface="Times New Roman" panose="02020603050405020304" pitchFamily="18" charset="0"/>
              <a:cs typeface="Times New Roman" panose="02020603050405020304" pitchFamily="18" charset="0"/>
            </a:endParaRPr>
          </a:p>
          <a:p>
            <a:pPr marL="0" lvl="0" indent="0" algn="ctr" rtl="0">
              <a:spcBef>
                <a:spcPts val="0"/>
              </a:spcBef>
              <a:spcAft>
                <a:spcPts val="0"/>
              </a:spcAft>
              <a:buNone/>
            </a:pPr>
            <a:r>
              <a:rPr lang="en" sz="3200" dirty="0">
                <a:latin typeface="Times New Roman" panose="02020603050405020304" pitchFamily="18" charset="0"/>
                <a:cs typeface="Times New Roman" panose="02020603050405020304" pitchFamily="18" charset="0"/>
              </a:rPr>
              <a:t>F1+F2=0</a:t>
            </a:r>
            <a:endParaRPr sz="3200" dirty="0">
              <a:latin typeface="Times New Roman" panose="02020603050405020304" pitchFamily="18" charset="0"/>
              <a:cs typeface="Times New Roman" panose="02020603050405020304" pitchFamily="18" charset="0"/>
            </a:endParaRPr>
          </a:p>
          <a:p>
            <a:pPr marL="0" lvl="0" indent="0" algn="ctr" rtl="0">
              <a:spcBef>
                <a:spcPts val="0"/>
              </a:spcBef>
              <a:spcAft>
                <a:spcPts val="0"/>
              </a:spcAft>
              <a:buNone/>
            </a:pPr>
            <a:r>
              <a:rPr lang="en" sz="3200" dirty="0">
                <a:latin typeface="Times New Roman" panose="02020603050405020304" pitchFamily="18" charset="0"/>
                <a:cs typeface="Times New Roman" panose="02020603050405020304" pitchFamily="18" charset="0"/>
              </a:rPr>
              <a:t>F1=-F2</a:t>
            </a:r>
            <a:endParaRPr sz="3200" dirty="0">
              <a:latin typeface="Times New Roman" panose="02020603050405020304" pitchFamily="18" charset="0"/>
              <a:cs typeface="Times New Roman" panose="02020603050405020304" pitchFamily="18" charset="0"/>
            </a:endParaRPr>
          </a:p>
          <a:p>
            <a:pPr marL="0" lvl="0" indent="0" algn="ctr" rtl="0">
              <a:spcBef>
                <a:spcPts val="0"/>
              </a:spcBef>
              <a:spcAft>
                <a:spcPts val="0"/>
              </a:spcAft>
              <a:buNone/>
            </a:pPr>
            <a:r>
              <a:rPr lang="en" sz="2800" dirty="0">
                <a:latin typeface="Times New Roman" panose="02020603050405020304" pitchFamily="18" charset="0"/>
                <a:cs typeface="Times New Roman" panose="02020603050405020304" pitchFamily="18" charset="0"/>
              </a:rPr>
              <a:t>Equal in magnitude but opposite in direction</a:t>
            </a:r>
            <a:endParaRPr sz="28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Google Shape;134;p27"/>
          <p:cNvSpPr txBox="1">
            <a:spLocks noGrp="1"/>
          </p:cNvSpPr>
          <p:nvPr>
            <p:ph type="ctrTitle"/>
          </p:nvPr>
        </p:nvSpPr>
        <p:spPr>
          <a:xfrm>
            <a:off x="229507" y="336825"/>
            <a:ext cx="8520600" cy="1458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400" b="1" dirty="0">
                <a:latin typeface="Times New Roman" panose="02020603050405020304" pitchFamily="18" charset="0"/>
                <a:cs typeface="Times New Roman" panose="02020603050405020304" pitchFamily="18" charset="0"/>
              </a:rPr>
              <a:t>2nd Condition</a:t>
            </a:r>
            <a:r>
              <a:rPr lang="en" sz="4400" b="1" dirty="0"/>
              <a:t>:</a:t>
            </a:r>
            <a:endParaRPr sz="4400" b="1" dirty="0"/>
          </a:p>
        </p:txBody>
      </p:sp>
      <p:sp>
        <p:nvSpPr>
          <p:cNvPr id="135" name="Google Shape;135;p27"/>
          <p:cNvSpPr txBox="1">
            <a:spLocks noGrp="1"/>
          </p:cNvSpPr>
          <p:nvPr>
            <p:ph type="subTitle" idx="1"/>
          </p:nvPr>
        </p:nvSpPr>
        <p:spPr>
          <a:xfrm>
            <a:off x="311700" y="1795425"/>
            <a:ext cx="8520600" cy="18312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dirty="0">
                <a:solidFill>
                  <a:schemeClr val="dk1"/>
                </a:solidFill>
                <a:latin typeface="Times New Roman" panose="02020603050405020304" pitchFamily="18" charset="0"/>
                <a:cs typeface="Times New Roman" panose="02020603050405020304" pitchFamily="18" charset="0"/>
              </a:rPr>
              <a:t>If there are three forces acting on a particle,then when three forces are placed end to end,they must form a triangle </a:t>
            </a:r>
            <a:endParaRPr dirty="0">
              <a:solidFill>
                <a:schemeClr val="dk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pic>
        <p:nvPicPr>
          <p:cNvPr id="140" name="Google Shape;140;p28"/>
          <p:cNvPicPr preferRelativeResize="0"/>
          <p:nvPr/>
        </p:nvPicPr>
        <p:blipFill>
          <a:blip r:embed="rId3">
            <a:alphaModFix/>
          </a:blip>
          <a:stretch>
            <a:fillRect/>
          </a:stretch>
        </p:blipFill>
        <p:spPr>
          <a:xfrm>
            <a:off x="152400" y="152400"/>
            <a:ext cx="8991599" cy="48387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15"/>
          <p:cNvSpPr txBox="1">
            <a:spLocks noGrp="1"/>
          </p:cNvSpPr>
          <p:nvPr>
            <p:ph type="ctrTitle"/>
          </p:nvPr>
        </p:nvSpPr>
        <p:spPr>
          <a:xfrm>
            <a:off x="311708" y="-346130"/>
            <a:ext cx="8520600" cy="2052600"/>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400" b="1" dirty="0">
                <a:latin typeface="Times New Roman" panose="02020603050405020304" pitchFamily="18" charset="0"/>
                <a:cs typeface="Times New Roman" panose="02020603050405020304" pitchFamily="18" charset="0"/>
              </a:rPr>
              <a:t>Equilibrium:</a:t>
            </a:r>
            <a:endParaRPr sz="4400" b="1" dirty="0">
              <a:latin typeface="Times New Roman" panose="02020603050405020304" pitchFamily="18" charset="0"/>
              <a:cs typeface="Times New Roman" panose="02020603050405020304" pitchFamily="18" charset="0"/>
            </a:endParaRPr>
          </a:p>
        </p:txBody>
      </p:sp>
      <p:sp>
        <p:nvSpPr>
          <p:cNvPr id="66" name="Google Shape;66;p15"/>
          <p:cNvSpPr txBox="1">
            <a:spLocks noGrp="1"/>
          </p:cNvSpPr>
          <p:nvPr>
            <p:ph type="subTitle" idx="1"/>
          </p:nvPr>
        </p:nvSpPr>
        <p:spPr>
          <a:xfrm>
            <a:off x="311700" y="1983781"/>
            <a:ext cx="8520600" cy="2691600"/>
          </a:xfrm>
          <a:prstGeom prst="rect">
            <a:avLst/>
          </a:prstGeom>
        </p:spPr>
        <p:txBody>
          <a:bodyPr spcFirstLastPara="1" wrap="square" lIns="91425" tIns="91425" rIns="91425" bIns="91425" anchor="t" anchorCtr="0">
            <a:noAutofit/>
          </a:bodyPr>
          <a:lstStyle/>
          <a:p>
            <a:pPr marL="0" lvl="0" indent="0" algn="just" rtl="0">
              <a:spcBef>
                <a:spcPts val="0"/>
              </a:spcBef>
              <a:spcAft>
                <a:spcPts val="0"/>
              </a:spcAft>
              <a:buNone/>
            </a:pPr>
            <a:r>
              <a:rPr lang="en" sz="3300">
                <a:solidFill>
                  <a:srgbClr val="000000"/>
                </a:solidFill>
              </a:rPr>
              <a:t>Where there is no change in state of rest or uniform motion of a body on which the forces acts, then the body is said to be in equilibrium</a:t>
            </a:r>
            <a:endParaRPr sz="3300">
              <a:solidFill>
                <a:srgbClr val="0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Google Shape;71;p16"/>
          <p:cNvSpPr txBox="1">
            <a:spLocks noGrp="1"/>
          </p:cNvSpPr>
          <p:nvPr>
            <p:ph type="ctrTitle"/>
          </p:nvPr>
        </p:nvSpPr>
        <p:spPr>
          <a:xfrm>
            <a:off x="311708" y="7"/>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None/>
            </a:pPr>
            <a:r>
              <a:rPr lang="en" sz="5800" b="1" dirty="0">
                <a:latin typeface="Times New Roman" panose="02020603050405020304" pitchFamily="18" charset="0"/>
                <a:cs typeface="Times New Roman" panose="02020603050405020304" pitchFamily="18" charset="0"/>
              </a:rPr>
              <a:t>Types of equilibrium</a:t>
            </a:r>
            <a:endParaRPr sz="5800" b="1" dirty="0">
              <a:latin typeface="Times New Roman" panose="02020603050405020304" pitchFamily="18" charset="0"/>
              <a:cs typeface="Times New Roman" panose="02020603050405020304" pitchFamily="18" charset="0"/>
            </a:endParaRPr>
          </a:p>
        </p:txBody>
      </p:sp>
      <p:sp>
        <p:nvSpPr>
          <p:cNvPr id="72" name="Google Shape;72;p16"/>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p>
            <a:pPr marL="457200" lvl="0" indent="-444500" algn="l" rtl="0">
              <a:spcBef>
                <a:spcPts val="0"/>
              </a:spcBef>
              <a:spcAft>
                <a:spcPts val="0"/>
              </a:spcAft>
              <a:buClr>
                <a:schemeClr val="dk1"/>
              </a:buClr>
              <a:buSzPts val="3400"/>
              <a:buChar char="●"/>
            </a:pPr>
            <a:r>
              <a:rPr lang="en" dirty="0">
                <a:solidFill>
                  <a:schemeClr val="dk1"/>
                </a:solidFill>
                <a:latin typeface="Times New Roman" panose="02020603050405020304" pitchFamily="18" charset="0"/>
                <a:cs typeface="Times New Roman" panose="02020603050405020304" pitchFamily="18" charset="0"/>
              </a:rPr>
              <a:t>Static equilibrium</a:t>
            </a:r>
            <a:endParaRPr dirty="0">
              <a:solidFill>
                <a:schemeClr val="dk1"/>
              </a:solidFill>
              <a:latin typeface="Times New Roman" panose="02020603050405020304" pitchFamily="18" charset="0"/>
              <a:cs typeface="Times New Roman" panose="02020603050405020304" pitchFamily="18" charset="0"/>
            </a:endParaRPr>
          </a:p>
          <a:p>
            <a:pPr marL="457200" lvl="0" indent="-444500" algn="l" rtl="0">
              <a:spcBef>
                <a:spcPts val="0"/>
              </a:spcBef>
              <a:spcAft>
                <a:spcPts val="0"/>
              </a:spcAft>
              <a:buClr>
                <a:schemeClr val="dk1"/>
              </a:buClr>
              <a:buSzPts val="3400"/>
              <a:buChar char="●"/>
            </a:pPr>
            <a:r>
              <a:rPr lang="en" dirty="0">
                <a:solidFill>
                  <a:schemeClr val="dk1"/>
                </a:solidFill>
                <a:latin typeface="Times New Roman" panose="02020603050405020304" pitchFamily="18" charset="0"/>
                <a:cs typeface="Times New Roman" panose="02020603050405020304" pitchFamily="18" charset="0"/>
              </a:rPr>
              <a:t>Dynami equilibrium</a:t>
            </a:r>
            <a:endParaRPr dirty="0">
              <a:solidFill>
                <a:schemeClr val="dk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6"/>
        <p:cNvGrpSpPr/>
        <p:nvPr/>
      </p:nvGrpSpPr>
      <p:grpSpPr>
        <a:xfrm>
          <a:off x="0" y="0"/>
          <a:ext cx="0" cy="0"/>
          <a:chOff x="0" y="0"/>
          <a:chExt cx="0" cy="0"/>
        </a:xfrm>
      </p:grpSpPr>
      <p:sp>
        <p:nvSpPr>
          <p:cNvPr id="77" name="Google Shape;77;p17"/>
          <p:cNvSpPr txBox="1">
            <a:spLocks noGrp="1"/>
          </p:cNvSpPr>
          <p:nvPr>
            <p:ph type="ctrTitle"/>
          </p:nvPr>
        </p:nvSpPr>
        <p:spPr>
          <a:xfrm>
            <a:off x="126773" y="410966"/>
            <a:ext cx="8520600" cy="1097103"/>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400" b="1" dirty="0">
                <a:latin typeface="Times New Roman" panose="02020603050405020304" pitchFamily="18" charset="0"/>
                <a:cs typeface="Times New Roman" panose="02020603050405020304" pitchFamily="18" charset="0"/>
              </a:rPr>
              <a:t>Static Equilibrium:</a:t>
            </a:r>
            <a:endParaRPr sz="4400" b="1" dirty="0">
              <a:latin typeface="Times New Roman" panose="02020603050405020304" pitchFamily="18" charset="0"/>
              <a:cs typeface="Times New Roman" panose="02020603050405020304" pitchFamily="18" charset="0"/>
            </a:endParaRPr>
          </a:p>
        </p:txBody>
      </p:sp>
      <p:sp>
        <p:nvSpPr>
          <p:cNvPr id="78" name="Google Shape;78;p17"/>
          <p:cNvSpPr txBox="1">
            <a:spLocks noGrp="1"/>
          </p:cNvSpPr>
          <p:nvPr>
            <p:ph type="subTitle" idx="1"/>
          </p:nvPr>
        </p:nvSpPr>
        <p:spPr>
          <a:xfrm>
            <a:off x="311700" y="2175450"/>
            <a:ext cx="8520600" cy="7926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chemeClr val="dk1"/>
                </a:solidFill>
                <a:latin typeface="Times New Roman" panose="02020603050405020304" pitchFamily="18" charset="0"/>
                <a:cs typeface="Times New Roman" panose="02020603050405020304" pitchFamily="18" charset="0"/>
              </a:rPr>
              <a:t>If a body is at rest it is said to be in static equilibrium</a:t>
            </a:r>
            <a:endParaRPr dirty="0">
              <a:solidFill>
                <a:schemeClr val="dk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18"/>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endParaRPr/>
          </a:p>
        </p:txBody>
      </p:sp>
      <p:pic>
        <p:nvPicPr>
          <p:cNvPr id="84" name="Google Shape;84;p18"/>
          <p:cNvPicPr preferRelativeResize="0"/>
          <p:nvPr/>
        </p:nvPicPr>
        <p:blipFill>
          <a:blip r:embed="rId3">
            <a:alphaModFix/>
          </a:blip>
          <a:stretch>
            <a:fillRect/>
          </a:stretch>
        </p:blipFill>
        <p:spPr>
          <a:xfrm>
            <a:off x="-148012" y="0"/>
            <a:ext cx="9440025" cy="51435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ctrTitle"/>
          </p:nvPr>
        </p:nvSpPr>
        <p:spPr>
          <a:xfrm>
            <a:off x="126766" y="513706"/>
            <a:ext cx="8520600" cy="892409"/>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400" b="1" dirty="0">
                <a:latin typeface="Times New Roman" panose="02020603050405020304" pitchFamily="18" charset="0"/>
                <a:cs typeface="Times New Roman" panose="02020603050405020304" pitchFamily="18" charset="0"/>
              </a:rPr>
              <a:t>Dynamic Equilibrium:</a:t>
            </a:r>
            <a:endParaRPr sz="4400" b="1" dirty="0">
              <a:latin typeface="Times New Roman" panose="02020603050405020304" pitchFamily="18" charset="0"/>
              <a:cs typeface="Times New Roman" panose="02020603050405020304" pitchFamily="18" charset="0"/>
            </a:endParaRPr>
          </a:p>
        </p:txBody>
      </p:sp>
      <p:sp>
        <p:nvSpPr>
          <p:cNvPr id="90" name="Google Shape;90;p19"/>
          <p:cNvSpPr txBox="1">
            <a:spLocks noGrp="1"/>
          </p:cNvSpPr>
          <p:nvPr>
            <p:ph type="subTitle" idx="1"/>
          </p:nvPr>
        </p:nvSpPr>
        <p:spPr>
          <a:xfrm>
            <a:off x="311700" y="2217775"/>
            <a:ext cx="8520600" cy="21459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chemeClr val="dk1"/>
                </a:solidFill>
                <a:latin typeface="Times New Roman" panose="02020603050405020304" pitchFamily="18" charset="0"/>
                <a:cs typeface="Times New Roman" panose="02020603050405020304" pitchFamily="18" charset="0"/>
              </a:rPr>
              <a:t>If a body is moving with uniform velocity,it is said to be in dynamic equilibrium</a:t>
            </a:r>
            <a:endParaRPr dirty="0">
              <a:solidFill>
                <a:schemeClr val="dk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96" name="Google Shape;96;p20"/>
          <p:cNvPicPr preferRelativeResize="0"/>
          <p:nvPr/>
        </p:nvPicPr>
        <p:blipFill>
          <a:blip r:embed="rId3">
            <a:alphaModFix/>
          </a:blip>
          <a:stretch>
            <a:fillRect/>
          </a:stretch>
        </p:blipFill>
        <p:spPr>
          <a:xfrm>
            <a:off x="77684" y="0"/>
            <a:ext cx="8988640" cy="51435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ctrTitle"/>
          </p:nvPr>
        </p:nvSpPr>
        <p:spPr>
          <a:xfrm>
            <a:off x="311898" y="605999"/>
            <a:ext cx="8520600" cy="883577"/>
          </a:xfrm>
          <a:prstGeom prst="rect">
            <a:avLst/>
          </a:prstGeom>
        </p:spPr>
        <p:txBody>
          <a:bodyPr spcFirstLastPara="1" wrap="square" lIns="91425" tIns="91425" rIns="91425" bIns="91425" anchor="b" anchorCtr="0">
            <a:noAutofit/>
          </a:bodyPr>
          <a:lstStyle/>
          <a:p>
            <a:pPr marL="0" lvl="0" indent="0" algn="l" rtl="0">
              <a:spcBef>
                <a:spcPts val="0"/>
              </a:spcBef>
              <a:spcAft>
                <a:spcPts val="0"/>
              </a:spcAft>
              <a:buNone/>
            </a:pPr>
            <a:r>
              <a:rPr lang="en" sz="4000" b="1" dirty="0">
                <a:latin typeface="Times New Roman" panose="02020603050405020304" pitchFamily="18" charset="0"/>
                <a:cs typeface="Times New Roman" panose="02020603050405020304" pitchFamily="18" charset="0"/>
              </a:rPr>
              <a:t>Equilibrium for a particle</a:t>
            </a:r>
            <a:endParaRPr sz="4000" b="1" dirty="0">
              <a:latin typeface="Times New Roman" panose="02020603050405020304" pitchFamily="18" charset="0"/>
              <a:cs typeface="Times New Roman" panose="02020603050405020304" pitchFamily="18" charset="0"/>
            </a:endParaRPr>
          </a:p>
        </p:txBody>
      </p:sp>
      <p:sp>
        <p:nvSpPr>
          <p:cNvPr id="102" name="Google Shape;102;p21"/>
          <p:cNvSpPr txBox="1">
            <a:spLocks noGrp="1"/>
          </p:cNvSpPr>
          <p:nvPr>
            <p:ph type="subTitle" idx="1"/>
          </p:nvPr>
        </p:nvSpPr>
        <p:spPr>
          <a:xfrm rot="-605">
            <a:off x="311700" y="1664988"/>
            <a:ext cx="8520600" cy="22440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solidFill>
                  <a:schemeClr val="dk1"/>
                </a:solidFill>
                <a:latin typeface="Times New Roman" panose="02020603050405020304" pitchFamily="18" charset="0"/>
                <a:cs typeface="Times New Roman" panose="02020603050405020304" pitchFamily="18" charset="0"/>
              </a:rPr>
              <a:t>A particle is in equilibrium if the vector sum of the external forces acting on it is zero</a:t>
            </a:r>
            <a:endParaRPr dirty="0">
              <a:solidFill>
                <a:schemeClr val="dk1"/>
              </a:solidFill>
              <a:latin typeface="Times New Roman" panose="02020603050405020304" pitchFamily="18" charset="0"/>
              <a:cs typeface="Times New Roman" panose="02020603050405020304"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ctrTitle"/>
          </p:nvPr>
        </p:nvSpPr>
        <p:spPr>
          <a:xfrm>
            <a:off x="188418" y="1503248"/>
            <a:ext cx="8520600" cy="2052600"/>
          </a:xfrm>
          <a:prstGeom prst="rect">
            <a:avLst/>
          </a:prstGeom>
        </p:spPr>
        <p:txBody>
          <a:bodyPr spcFirstLastPara="1" wrap="square" lIns="91425" tIns="91425" rIns="91425" bIns="91425" anchor="b" anchorCtr="0">
            <a:noAutofit/>
          </a:bodyPr>
          <a:lstStyle/>
          <a:p>
            <a:pPr marL="457200" lvl="0" indent="-482600" algn="l" rtl="0">
              <a:spcBef>
                <a:spcPts val="0"/>
              </a:spcBef>
              <a:spcAft>
                <a:spcPts val="0"/>
              </a:spcAft>
              <a:buSzPts val="4000"/>
              <a:buChar char="●"/>
            </a:pPr>
            <a:r>
              <a:rPr lang="en" sz="2800" dirty="0">
                <a:latin typeface="Times New Roman" panose="02020603050405020304" pitchFamily="18" charset="0"/>
                <a:cs typeface="Times New Roman" panose="02020603050405020304" pitchFamily="18" charset="0"/>
              </a:rPr>
              <a:t>If the particle is at rest and remains at rest then it is said to be in static equilibrium</a:t>
            </a:r>
            <a:endParaRPr sz="2800" dirty="0">
              <a:latin typeface="Times New Roman" panose="02020603050405020304" pitchFamily="18" charset="0"/>
              <a:cs typeface="Times New Roman" panose="02020603050405020304" pitchFamily="18" charset="0"/>
            </a:endParaRPr>
          </a:p>
          <a:p>
            <a:pPr marL="457200" lvl="0" indent="-482600" algn="l" rtl="0">
              <a:spcBef>
                <a:spcPts val="0"/>
              </a:spcBef>
              <a:spcAft>
                <a:spcPts val="0"/>
              </a:spcAft>
              <a:buSzPts val="4000"/>
              <a:buChar char="●"/>
            </a:pPr>
            <a:r>
              <a:rPr lang="en" sz="2800" dirty="0">
                <a:latin typeface="Times New Roman" panose="02020603050405020304" pitchFamily="18" charset="0"/>
                <a:cs typeface="Times New Roman" panose="02020603050405020304" pitchFamily="18" charset="0"/>
              </a:rPr>
              <a:t>If the particle is moving with uniform velocity then it is said to be in dynamic equilibrium</a:t>
            </a:r>
            <a:endParaRPr sz="2800" dirty="0">
              <a:latin typeface="Times New Roman" panose="02020603050405020304" pitchFamily="18"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223</Words>
  <Application>Microsoft Office PowerPoint</Application>
  <PresentationFormat>On-screen Show (16:9)</PresentationFormat>
  <Paragraphs>24</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Times New Roman</vt:lpstr>
      <vt:lpstr>Simple Light</vt:lpstr>
      <vt:lpstr>Condition of Equilibrium for a particle</vt:lpstr>
      <vt:lpstr>Equilibrium:</vt:lpstr>
      <vt:lpstr>Types of equilibrium</vt:lpstr>
      <vt:lpstr>Static Equilibrium:</vt:lpstr>
      <vt:lpstr>PowerPoint Presentation</vt:lpstr>
      <vt:lpstr>Dynamic Equilibrium:</vt:lpstr>
      <vt:lpstr>PowerPoint Presentation</vt:lpstr>
      <vt:lpstr>Equilibrium for a particle</vt:lpstr>
      <vt:lpstr>If the particle is at rest and remains at rest then it is said to be in static equilibrium If the particle is moving with uniform velocity then it is said to be in dynamic equilibrium</vt:lpstr>
      <vt:lpstr>Condition of equilibrium for a particle:</vt:lpstr>
      <vt:lpstr>1st Condition:</vt:lpstr>
      <vt:lpstr>PowerPoint Presentation</vt:lpstr>
      <vt:lpstr>F1 and F2 F1+F2=0 F1=-F2 Equal in magnitude but opposite in direction</vt:lpstr>
      <vt:lpstr>2nd Condition: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Condition of Equilibrium for a particle</dc:title>
  <cp:lastModifiedBy>Hira</cp:lastModifiedBy>
  <cp:revision>1</cp:revision>
  <dcterms:modified xsi:type="dcterms:W3CDTF">2020-05-14T20:27:00Z</dcterms:modified>
</cp:coreProperties>
</file>