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74" r:id="rId4"/>
    <p:sldId id="275" r:id="rId5"/>
    <p:sldId id="257" r:id="rId6"/>
    <p:sldId id="258" r:id="rId7"/>
    <p:sldId id="259" r:id="rId8"/>
    <p:sldId id="260" r:id="rId9"/>
    <p:sldId id="261" r:id="rId10"/>
    <p:sldId id="262" r:id="rId11"/>
    <p:sldId id="263" r:id="rId12"/>
    <p:sldId id="264" r:id="rId13"/>
    <p:sldId id="266" r:id="rId14"/>
    <p:sldId id="267" r:id="rId15"/>
    <p:sldId id="268" r:id="rId16"/>
    <p:sldId id="269" r:id="rId17"/>
    <p:sldId id="270" r:id="rId18"/>
    <p:sldId id="271" r:id="rId19"/>
    <p:sldId id="272"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Taliban" TargetMode="External"/><Relationship Id="rId2" Type="http://schemas.openxmlformats.org/officeDocument/2006/relationships/hyperlink" Target="https://www.cfr.org/backgrounder/taliban-afghanista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t>History of Modern Muslim World</a:t>
            </a:r>
          </a:p>
        </p:txBody>
      </p:sp>
      <p:sp>
        <p:nvSpPr>
          <p:cNvPr id="3" name="Subtitle 2"/>
          <p:cNvSpPr>
            <a:spLocks noGrp="1"/>
          </p:cNvSpPr>
          <p:nvPr>
            <p:ph type="subTitle" idx="1"/>
          </p:nvPr>
        </p:nvSpPr>
        <p:spPr/>
        <p:txBody>
          <a:bodyPr>
            <a:normAutofit fontScale="25000" lnSpcReduction="20000"/>
          </a:bodyPr>
          <a:lstStyle/>
          <a:p>
            <a:r>
              <a:rPr lang="en-US" sz="6000" b="1" dirty="0">
                <a:latin typeface="Times New Roman" panose="02020603050405020304" pitchFamily="18" charset="0"/>
                <a:cs typeface="Times New Roman" panose="02020603050405020304" pitchFamily="18" charset="0"/>
              </a:rPr>
              <a:t>Course code: EC/</a:t>
            </a:r>
            <a:r>
              <a:rPr lang="en-US" sz="6000" b="1" dirty="0" err="1">
                <a:latin typeface="Times New Roman" panose="02020603050405020304" pitchFamily="18" charset="0"/>
                <a:cs typeface="Times New Roman" panose="02020603050405020304" pitchFamily="18" charset="0"/>
              </a:rPr>
              <a:t>Hist</a:t>
            </a:r>
            <a:r>
              <a:rPr lang="en-US" sz="6000" b="1" dirty="0">
                <a:latin typeface="Times New Roman" panose="02020603050405020304" pitchFamily="18" charset="0"/>
                <a:cs typeface="Times New Roman" panose="02020603050405020304" pitchFamily="18" charset="0"/>
              </a:rPr>
              <a:t>/B.Eds-202</a:t>
            </a:r>
          </a:p>
          <a:p>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Ms</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Lubna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Shahzadi</a:t>
            </a:r>
            <a:endParaRPr lang="en-US" sz="6000" b="1" dirty="0">
              <a:latin typeface="Times New Roman" panose="02020603050405020304" pitchFamily="18" charset="0"/>
              <a:cs typeface="Times New Roman" panose="02020603050405020304" pitchFamily="18" charset="0"/>
            </a:endParaRPr>
          </a:p>
          <a:p>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Bs</a:t>
            </a:r>
            <a:r>
              <a:rPr lang="en-US" sz="6000" b="1" dirty="0">
                <a:latin typeface="Times New Roman" panose="02020603050405020304" pitchFamily="18" charset="0"/>
                <a:cs typeface="Times New Roman" panose="02020603050405020304" pitchFamily="18" charset="0"/>
              </a:rPr>
              <a:t>-II (2018-2022)</a:t>
            </a:r>
          </a:p>
          <a:p>
            <a:r>
              <a:rPr lang="en-US" sz="6000" b="1" dirty="0">
                <a:latin typeface="Times New Roman" panose="02020603050405020304" pitchFamily="18" charset="0"/>
                <a:cs typeface="Times New Roman" panose="02020603050405020304" pitchFamily="18" charset="0"/>
              </a:rPr>
              <a:t>				Spring2020</a:t>
            </a:r>
          </a:p>
          <a:p>
            <a:endParaRPr lang="en-US" dirty="0"/>
          </a:p>
        </p:txBody>
      </p:sp>
    </p:spTree>
    <p:extLst>
      <p:ext uri="{BB962C8B-B14F-4D97-AF65-F5344CB8AC3E}">
        <p14:creationId xmlns:p14="http://schemas.microsoft.com/office/powerpoint/2010/main" val="420061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lstStyle/>
          <a:p>
            <a:r>
              <a:rPr lang="en-US" dirty="0"/>
              <a:t>Under the Taliban regime, Sharia law was interpreted to ban a wide variety of activities previously lawful in Afghanistan: employment, education and sports for women, movies, television, videos, music, dancing, hanging pictures in homes, clapping during sports events, kite flying, and beard trimming.</a:t>
            </a:r>
          </a:p>
        </p:txBody>
      </p:sp>
    </p:spTree>
    <p:extLst>
      <p:ext uri="{BB962C8B-B14F-4D97-AF65-F5344CB8AC3E}">
        <p14:creationId xmlns:p14="http://schemas.microsoft.com/office/powerpoint/2010/main" val="1984990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Men were required to have a beard extending farther than a fist clamped at the base of the chin. On the other hand, they had to wear their head hair short. Men were also required to wear a head covering.</a:t>
            </a:r>
          </a:p>
          <a:p>
            <a:endParaRPr lang="en-US" dirty="0"/>
          </a:p>
          <a:p>
            <a:r>
              <a:rPr lang="en-US" dirty="0"/>
              <a:t>Possession was forbidden of depictions of living things, whether drawings, paintings or photographs, stuffed animals, and dolls.</a:t>
            </a:r>
          </a:p>
          <a:p>
            <a:endParaRPr lang="en-US" dirty="0"/>
          </a:p>
          <a:p>
            <a:r>
              <a:rPr lang="en-US" dirty="0"/>
              <a:t>These rules were issued by the Ministry for the Promotion of Virtue and Suppression of Vice (PVSV) and enforced by its "religious police,"</a:t>
            </a:r>
          </a:p>
        </p:txBody>
      </p:sp>
    </p:spTree>
    <p:extLst>
      <p:ext uri="{BB962C8B-B14F-4D97-AF65-F5344CB8AC3E}">
        <p14:creationId xmlns:p14="http://schemas.microsoft.com/office/powerpoint/2010/main" val="1743791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Theft was punished by the amputation of a hand, rape and murder by public execution. Married adulterers were stoned to death. In Kabul, punishments were carried out in front </a:t>
            </a:r>
          </a:p>
          <a:p>
            <a:r>
              <a:rPr lang="en-US" dirty="0"/>
              <a:t>Women in particular were targets of the Taliban's restrictions. They were prohibited from working; from wearing clothing regarded as "stimulating and attractive," including the "Iranian chador, Women were made to wear the </a:t>
            </a:r>
            <a:r>
              <a:rPr lang="en-US" dirty="0" err="1"/>
              <a:t>burqa</a:t>
            </a:r>
            <a:r>
              <a:rPr lang="en-US" dirty="0"/>
              <a:t>.</a:t>
            </a:r>
          </a:p>
          <a:p>
            <a:r>
              <a:rPr lang="en-US" dirty="0"/>
              <a:t> Employment of women was restricted to the medical sector </a:t>
            </a:r>
          </a:p>
        </p:txBody>
      </p:sp>
    </p:spTree>
    <p:extLst>
      <p:ext uri="{BB962C8B-B14F-4D97-AF65-F5344CB8AC3E}">
        <p14:creationId xmlns:p14="http://schemas.microsoft.com/office/powerpoint/2010/main" val="358215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End of Taliban regime, causes and impacts</a:t>
            </a:r>
          </a:p>
        </p:txBody>
      </p:sp>
      <p:sp>
        <p:nvSpPr>
          <p:cNvPr id="3" name="Content Placeholder 2"/>
          <p:cNvSpPr>
            <a:spLocks noGrp="1"/>
          </p:cNvSpPr>
          <p:nvPr>
            <p:ph idx="1"/>
          </p:nvPr>
        </p:nvSpPr>
        <p:spPr/>
        <p:txBody>
          <a:bodyPr>
            <a:normAutofit lnSpcReduction="10000"/>
          </a:bodyPr>
          <a:lstStyle/>
          <a:p>
            <a:r>
              <a:rPr lang="en-US" dirty="0"/>
              <a:t>he Taliban have been condemned internationally for the harsh enforcement of their interpretation of Islamic Sharia law, which has resulted in the brutal treatment of many Afghans, especially women.</a:t>
            </a:r>
          </a:p>
          <a:p>
            <a:r>
              <a:rPr lang="en-US" dirty="0"/>
              <a:t>During their rule from 1996 to 2001, the Taliban and their allies committed massacres against Afghan civilians, denied UN food supplies to 160,000 starving civilians and conducted a policy of scorched earth, burning vast areas of fertile land and destroying tens of thousands of homes. According to the United Nations, the Taliban and their allies were responsible for 76% of Afghan civilian casualties in 2010, 80% in 2011, and 80% in 2012.</a:t>
            </a:r>
          </a:p>
        </p:txBody>
      </p:sp>
    </p:spTree>
    <p:extLst>
      <p:ext uri="{BB962C8B-B14F-4D97-AF65-F5344CB8AC3E}">
        <p14:creationId xmlns:p14="http://schemas.microsoft.com/office/powerpoint/2010/main" val="408112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October 2001, the United States, with allies including the Afghan Northern Alliance, invaded Afghanistan and routed the Taliban regime. The Taliban leadership fled into Pakistan</a:t>
            </a:r>
          </a:p>
        </p:txBody>
      </p:sp>
    </p:spTree>
    <p:extLst>
      <p:ext uri="{BB962C8B-B14F-4D97-AF65-F5344CB8AC3E}">
        <p14:creationId xmlns:p14="http://schemas.microsoft.com/office/powerpoint/2010/main" val="6758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 Taliban ambassador to Pakistan, Abdul Salem </a:t>
            </a:r>
            <a:r>
              <a:rPr lang="en-US" dirty="0" err="1"/>
              <a:t>Zaeef</a:t>
            </a:r>
            <a:r>
              <a:rPr lang="en-US" dirty="0"/>
              <a:t>, responded to the ultimatum by demanding "convincing evidence" that Bin Laden was involved in the attacks, stating "our position is that if America has evidence and proof, they should produce it". Additionally, the Taliban insisted that any trial of Bin Laden be held in an Afghan court.</a:t>
            </a:r>
          </a:p>
          <a:p>
            <a:r>
              <a:rPr lang="en-US" dirty="0"/>
              <a:t>On 22 September, the United Arab Emirates, and later Saudi Arabia, withdrew recognition of the Taliban as Afghanistan's legal government, leaving </a:t>
            </a:r>
            <a:r>
              <a:rPr lang="en-US" dirty="0" err="1"/>
              <a:t>neighbouring</a:t>
            </a:r>
            <a:r>
              <a:rPr lang="en-US" dirty="0"/>
              <a:t> Pakistan as the only remaining country with diplomatic ties. On 4 October, the Taliban agreed to turn bin Laden over to Pakistan for trial in an international tribunal that operated according to Islamic Sharia law, but Pakistan blocked the offer as it was not possible to guarantee his safety.</a:t>
            </a:r>
          </a:p>
        </p:txBody>
      </p:sp>
    </p:spTree>
    <p:extLst>
      <p:ext uri="{BB962C8B-B14F-4D97-AF65-F5344CB8AC3E}">
        <p14:creationId xmlns:p14="http://schemas.microsoft.com/office/powerpoint/2010/main" val="207848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Coalition attack</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A Bush administration official, speaking on condition of anonymity, rejected the Taliban offer, and stated that the US would not negotiate their demands.</a:t>
            </a:r>
          </a:p>
          <a:p>
            <a:r>
              <a:rPr lang="en-US" dirty="0"/>
              <a:t>The Taliban were removed from power in October 2001 by a unified effort of United Islamic Front (Northern Alliance) ground forces, small US Special Operations teams and US air support.</a:t>
            </a:r>
          </a:p>
          <a:p>
            <a:r>
              <a:rPr lang="en-US" dirty="0"/>
              <a:t>On 7 October, less than one month after the 11 September attacks, the US, aided by the United Kingdom, Canada, and other countries including several from the NATO alliance, initiated military action, bombing Taliban and Al-Qaeda-related camps.</a:t>
            </a:r>
          </a:p>
        </p:txBody>
      </p:sp>
    </p:spTree>
    <p:extLst>
      <p:ext uri="{BB962C8B-B14F-4D97-AF65-F5344CB8AC3E}">
        <p14:creationId xmlns:p14="http://schemas.microsoft.com/office/powerpoint/2010/main" val="185397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lstStyle/>
          <a:p>
            <a:r>
              <a:rPr lang="en-US" dirty="0"/>
              <a:t>On the night of 12 November, the Taliban retreated south from Kabul. On 15 November, they released eight Western aid workers after three months in captivity. By 13 November, the Taliban had withdrawn from both Kabul and Jalalabad. Finally, in early December, the Taliban gave up Kandahar, their last stronghold, dispersing without surrendering.</a:t>
            </a:r>
          </a:p>
        </p:txBody>
      </p:sp>
    </p:spTree>
    <p:extLst>
      <p:ext uri="{BB962C8B-B14F-4D97-AF65-F5344CB8AC3E}">
        <p14:creationId xmlns:p14="http://schemas.microsoft.com/office/powerpoint/2010/main" val="399644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In May and June 2003, high Taliban officials proclaimed the Taliban regrouped and ready for guerrilla war to expel US forces from Afghanistan.  </a:t>
            </a:r>
          </a:p>
          <a:p>
            <a:r>
              <a:rPr lang="en-US" dirty="0"/>
              <a:t>In late 2004, the then hidden Taliban leader Mohammed Omar announced an insurgency against "America and its puppets" (i.e. transitional Afghan government forces) to "regain the sovereignty of our country“</a:t>
            </a:r>
          </a:p>
          <a:p>
            <a:r>
              <a:rPr lang="en-US" dirty="0"/>
              <a:t>On 8 February 2009, US commander of operations in Afghanistan General Stanley </a:t>
            </a:r>
            <a:r>
              <a:rPr lang="en-US" dirty="0" err="1"/>
              <a:t>McChrystal</a:t>
            </a:r>
            <a:r>
              <a:rPr lang="en-US" dirty="0"/>
              <a:t> and other officials said that the Taliban leadership was in Quetta, Pakistan. </a:t>
            </a:r>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73443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fontScale="92500"/>
          </a:bodyPr>
          <a:lstStyle/>
          <a:p>
            <a:r>
              <a:rPr lang="en-US" dirty="0"/>
              <a:t>By 2009, a strong insurgency had united, known as Operation Al </a:t>
            </a:r>
            <a:r>
              <a:rPr lang="en-US" dirty="0" err="1"/>
              <a:t>Faath</a:t>
            </a:r>
            <a:r>
              <a:rPr lang="en-US" dirty="0"/>
              <a:t>, the Arabic word for "victory" taken from the Koran, in the form of a guerrilla war. </a:t>
            </a:r>
          </a:p>
          <a:p>
            <a:r>
              <a:rPr lang="en-US" dirty="0"/>
              <a:t>The Pashtun tribal group, with over 40 million members (including Afghans and Pakistanis) had a long history of resistance to occupation forces, so the Taliban may have comprised only a part of the insurgency</a:t>
            </a:r>
          </a:p>
          <a:p>
            <a:r>
              <a:rPr lang="en-US" dirty="0"/>
              <a:t>In August 2017, reacting to a hostile speech of US President Trump, a Taliban spokesman retorted that the Taliban would keep fighting to free Afghanistan of "American invaders“</a:t>
            </a:r>
          </a:p>
          <a:p>
            <a:endParaRPr lang="en-US" dirty="0"/>
          </a:p>
        </p:txBody>
      </p:sp>
    </p:spTree>
    <p:extLst>
      <p:ext uri="{BB962C8B-B14F-4D97-AF65-F5344CB8AC3E}">
        <p14:creationId xmlns:p14="http://schemas.microsoft.com/office/powerpoint/2010/main" val="356363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Topics to be discussed</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Transformation of Government to Afghan </a:t>
            </a:r>
            <a:r>
              <a:rPr lang="en-US" dirty="0" err="1">
                <a:latin typeface="Times New Roman" panose="02020603050405020304" pitchFamily="18" charset="0"/>
                <a:cs typeface="Times New Roman" panose="02020603050405020304" pitchFamily="18" charset="0"/>
              </a:rPr>
              <a:t>Mujahideen</a:t>
            </a:r>
            <a:r>
              <a:rPr lang="en-US" dirty="0">
                <a:latin typeface="Times New Roman" panose="02020603050405020304" pitchFamily="18" charset="0"/>
                <a:cs typeface="Times New Roman" panose="02020603050405020304" pitchFamily="18" charset="0"/>
              </a:rPr>
              <a:t>, Emergency of Taliban, their ruling period         </a:t>
            </a:r>
          </a:p>
          <a:p>
            <a:r>
              <a:rPr lang="en-US" dirty="0">
                <a:latin typeface="Times New Roman" panose="02020603050405020304" pitchFamily="18" charset="0"/>
                <a:cs typeface="Times New Roman" panose="02020603050405020304" pitchFamily="18" charset="0"/>
              </a:rPr>
              <a:t> End of Taliban regime, causes and impacts</a:t>
            </a:r>
          </a:p>
          <a:p>
            <a:endParaRPr lang="en-US" dirty="0"/>
          </a:p>
        </p:txBody>
      </p:sp>
    </p:spTree>
    <p:extLst>
      <p:ext uri="{BB962C8B-B14F-4D97-AF65-F5344CB8AC3E}">
        <p14:creationId xmlns:p14="http://schemas.microsoft.com/office/powerpoint/2010/main" val="2690421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https://www.cfr.org/backgrounder/taliban-afghanistan</a:t>
            </a:r>
            <a:endParaRPr lang="en-US" dirty="0"/>
          </a:p>
          <a:p>
            <a:r>
              <a:rPr lang="en-US" dirty="0">
                <a:hlinkClick r:id="rId3"/>
              </a:rPr>
              <a:t>https://en.wikipedia.org/wiki/Taliban</a:t>
            </a:r>
            <a:endParaRPr lang="en-US" dirty="0"/>
          </a:p>
          <a:p>
            <a:r>
              <a:rPr lang="en-US" dirty="0"/>
              <a:t>https://www.washingtoninstitute.org/policy-analysis/view/who-is-responsible-for-the-taliban</a:t>
            </a:r>
          </a:p>
          <a:p>
            <a:endParaRPr lang="en-US" dirty="0"/>
          </a:p>
        </p:txBody>
      </p:sp>
    </p:spTree>
    <p:extLst>
      <p:ext uri="{BB962C8B-B14F-4D97-AF65-F5344CB8AC3E}">
        <p14:creationId xmlns:p14="http://schemas.microsoft.com/office/powerpoint/2010/main" val="403597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Afghan War</a:t>
            </a:r>
          </a:p>
        </p:txBody>
      </p:sp>
      <p:sp>
        <p:nvSpPr>
          <p:cNvPr id="3" name="Content Placeholder 2"/>
          <p:cNvSpPr>
            <a:spLocks noGrp="1"/>
          </p:cNvSpPr>
          <p:nvPr>
            <p:ph idx="1"/>
          </p:nvPr>
        </p:nvSpPr>
        <p:spPr/>
        <p:txBody>
          <a:bodyPr>
            <a:normAutofit fontScale="85000" lnSpcReduction="10000"/>
          </a:bodyPr>
          <a:lstStyle/>
          <a:p>
            <a:r>
              <a:rPr lang="en-US" dirty="0"/>
              <a:t>The roots of the war lay in the overthrow of the centrist government of President Mohammad </a:t>
            </a:r>
            <a:r>
              <a:rPr lang="en-US" dirty="0" err="1"/>
              <a:t>Daud</a:t>
            </a:r>
            <a:r>
              <a:rPr lang="en-US" dirty="0"/>
              <a:t> Khan in April 1978 by  military officers led by </a:t>
            </a:r>
            <a:r>
              <a:rPr lang="en-US" dirty="0" err="1"/>
              <a:t>Nur</a:t>
            </a:r>
            <a:r>
              <a:rPr lang="en-US" dirty="0"/>
              <a:t> Mohammad </a:t>
            </a:r>
            <a:r>
              <a:rPr lang="en-US" dirty="0" err="1"/>
              <a:t>Taraki</a:t>
            </a:r>
            <a:r>
              <a:rPr lang="en-US" dirty="0"/>
              <a:t>. Power was thereafter shared by two Marxist-Leninist political groups, the People’s (</a:t>
            </a:r>
            <a:r>
              <a:rPr lang="en-US" dirty="0" err="1"/>
              <a:t>Khalq</a:t>
            </a:r>
            <a:r>
              <a:rPr lang="en-US" dirty="0"/>
              <a:t>) Party and the Banner (</a:t>
            </a:r>
            <a:r>
              <a:rPr lang="en-US" dirty="0" err="1"/>
              <a:t>Parcham</a:t>
            </a:r>
            <a:r>
              <a:rPr lang="en-US" dirty="0"/>
              <a:t>) Party, which had earlier emerged from a single organization, the People’s Democratic Party of Afghanistan, and had reunited in an uneasy coalition shortly before the coup. The new government, which had little popular support, fake close ties with the Soviet Union, launched brutal eliminations of all domestic opposition, and began extensive land and social reforms that were bitterly resented by the devoutly Muslim and largely anticommunist population. Insurgencies arose against the government among both tribal and urban groups, and all of these—known collectively as the </a:t>
            </a:r>
            <a:r>
              <a:rPr lang="en-US" dirty="0" err="1"/>
              <a:t>mujahideen</a:t>
            </a:r>
            <a:r>
              <a:rPr lang="en-US" dirty="0"/>
              <a:t> (Arabic: </a:t>
            </a:r>
            <a:r>
              <a:rPr lang="en-US" dirty="0" err="1"/>
              <a:t>mujāhidūn</a:t>
            </a:r>
            <a:r>
              <a:rPr lang="en-US" dirty="0"/>
              <a:t>, “those who engage in jihad”)—were Islamic in orientation.</a:t>
            </a:r>
          </a:p>
          <a:p>
            <a:endParaRPr lang="en-US" dirty="0"/>
          </a:p>
        </p:txBody>
      </p:sp>
    </p:spTree>
    <p:extLst>
      <p:ext uri="{BB962C8B-B14F-4D97-AF65-F5344CB8AC3E}">
        <p14:creationId xmlns:p14="http://schemas.microsoft.com/office/powerpoint/2010/main" val="403777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After 1992</a:t>
            </a:r>
          </a:p>
        </p:txBody>
      </p:sp>
      <p:sp>
        <p:nvSpPr>
          <p:cNvPr id="3" name="Content Placeholder 2"/>
          <p:cNvSpPr>
            <a:spLocks noGrp="1"/>
          </p:cNvSpPr>
          <p:nvPr>
            <p:ph idx="1"/>
          </p:nvPr>
        </p:nvSpPr>
        <p:spPr/>
        <p:txBody>
          <a:bodyPr>
            <a:normAutofit lnSpcReduction="10000"/>
          </a:bodyPr>
          <a:lstStyle/>
          <a:p>
            <a:r>
              <a:rPr lang="en-US" dirty="0"/>
              <a:t>A transitional government, sponsored by various rebel factions, proclaimed an Islamic republic, but jubilation was short-lived. President </a:t>
            </a:r>
            <a:r>
              <a:rPr lang="en-US" dirty="0" err="1"/>
              <a:t>Burhanuddin</a:t>
            </a:r>
            <a:r>
              <a:rPr lang="en-US" dirty="0"/>
              <a:t> </a:t>
            </a:r>
            <a:r>
              <a:rPr lang="en-US" dirty="0" err="1"/>
              <a:t>Rabbani</a:t>
            </a:r>
            <a:r>
              <a:rPr lang="en-US" dirty="0"/>
              <a:t>, leader of the Islamic Society (</a:t>
            </a:r>
            <a:r>
              <a:rPr lang="en-US" dirty="0" err="1"/>
              <a:t>Jamʿiyyat</a:t>
            </a:r>
            <a:r>
              <a:rPr lang="en-US" dirty="0"/>
              <a:t>-e </a:t>
            </a:r>
            <a:r>
              <a:rPr lang="en-US" dirty="0" err="1"/>
              <a:t>Eslāmī</a:t>
            </a:r>
            <a:r>
              <a:rPr lang="en-US" dirty="0"/>
              <a:t>), a major </a:t>
            </a:r>
            <a:r>
              <a:rPr lang="en-US" dirty="0" err="1"/>
              <a:t>mujahideen</a:t>
            </a:r>
            <a:r>
              <a:rPr lang="en-US" dirty="0"/>
              <a:t> group, refused to leave office in accordance with the power-sharing arrangement reached by the new government. Other </a:t>
            </a:r>
            <a:r>
              <a:rPr lang="en-US" dirty="0" err="1"/>
              <a:t>mujahideen</a:t>
            </a:r>
            <a:r>
              <a:rPr lang="en-US" dirty="0"/>
              <a:t> groups, particularly the Islamic Party (</a:t>
            </a:r>
            <a:r>
              <a:rPr lang="en-US" dirty="0" err="1"/>
              <a:t>Ḥezb</a:t>
            </a:r>
            <a:r>
              <a:rPr lang="en-US" dirty="0"/>
              <a:t>-e </a:t>
            </a:r>
            <a:r>
              <a:rPr lang="en-US" dirty="0" err="1"/>
              <a:t>Eslāmī</a:t>
            </a:r>
            <a:r>
              <a:rPr lang="en-US" dirty="0"/>
              <a:t>), led by </a:t>
            </a:r>
            <a:r>
              <a:rPr lang="en-US" dirty="0" err="1"/>
              <a:t>Gulbuddin</a:t>
            </a:r>
            <a:r>
              <a:rPr lang="en-US" dirty="0"/>
              <a:t> </a:t>
            </a:r>
            <a:r>
              <a:rPr lang="en-US" dirty="0" err="1"/>
              <a:t>Hekmatyar</a:t>
            </a:r>
            <a:r>
              <a:rPr lang="en-US" dirty="0"/>
              <a:t>, surrounded Kabul and began to barrage the city with artillery and rockets. These attacks continued intermittently over the next several years as the countryside outside Kabul slipped into chaos.</a:t>
            </a:r>
          </a:p>
          <a:p>
            <a:endParaRPr lang="en-US" dirty="0"/>
          </a:p>
        </p:txBody>
      </p:sp>
    </p:spTree>
    <p:extLst>
      <p:ext uri="{BB962C8B-B14F-4D97-AF65-F5344CB8AC3E}">
        <p14:creationId xmlns:p14="http://schemas.microsoft.com/office/powerpoint/2010/main" val="421641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Taliban</a:t>
            </a:r>
            <a:br>
              <a:rPr lang="en-US" sz="2400" b="1" dirty="0"/>
            </a:br>
            <a:endParaRPr lang="en-US" sz="2400" b="1" dirty="0"/>
          </a:p>
        </p:txBody>
      </p:sp>
      <p:sp>
        <p:nvSpPr>
          <p:cNvPr id="3" name="Content Placeholder 2"/>
          <p:cNvSpPr>
            <a:spLocks noGrp="1"/>
          </p:cNvSpPr>
          <p:nvPr>
            <p:ph idx="1"/>
          </p:nvPr>
        </p:nvSpPr>
        <p:spPr/>
        <p:txBody>
          <a:bodyPr>
            <a:normAutofit/>
          </a:bodyPr>
          <a:lstStyle/>
          <a:p>
            <a:pPr marL="0" indent="0">
              <a:buNone/>
            </a:pPr>
            <a:r>
              <a:rPr lang="en-US" dirty="0"/>
              <a:t> </a:t>
            </a:r>
            <a:r>
              <a:rPr lang="en-US" b="1" dirty="0"/>
              <a:t>Rise of Taliban</a:t>
            </a:r>
            <a:r>
              <a:rPr lang="en-US" dirty="0"/>
              <a:t>. In reaction to the anarchy and </a:t>
            </a:r>
            <a:r>
              <a:rPr lang="en-US" dirty="0" err="1"/>
              <a:t>warlordism</a:t>
            </a:r>
            <a:r>
              <a:rPr lang="en-US" dirty="0"/>
              <a:t>, a movement of     former </a:t>
            </a:r>
            <a:r>
              <a:rPr lang="en-US" dirty="0" err="1"/>
              <a:t>Mujahideen</a:t>
            </a:r>
            <a:r>
              <a:rPr lang="en-US" dirty="0"/>
              <a:t> mostly Pashtuns who were educated in </a:t>
            </a:r>
            <a:r>
              <a:rPr lang="en-US" dirty="0" err="1"/>
              <a:t>madarass</a:t>
            </a:r>
            <a:r>
              <a:rPr lang="en-US" dirty="0"/>
              <a:t> in Pakistan surfaced. </a:t>
            </a:r>
          </a:p>
          <a:p>
            <a:r>
              <a:rPr lang="en-US" dirty="0"/>
              <a:t>They removed warlords, provided order, and imposed strict form of Islam in the country. In 1994 they captured Kandahar. </a:t>
            </a:r>
          </a:p>
          <a:p>
            <a:r>
              <a:rPr lang="en-US" dirty="0"/>
              <a:t>By the end of 1998, they occupied  about 90% of the country. Continuing their march, </a:t>
            </a:r>
          </a:p>
        </p:txBody>
      </p:sp>
    </p:spTree>
    <p:extLst>
      <p:ext uri="{BB962C8B-B14F-4D97-AF65-F5344CB8AC3E}">
        <p14:creationId xmlns:p14="http://schemas.microsoft.com/office/powerpoint/2010/main" val="131745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lstStyle/>
          <a:p>
            <a:r>
              <a:rPr lang="en-US" dirty="0"/>
              <a:t>The Taliban is a predominantly Pashtun, Islamic fundamentalist group that ruled Afghanistan from 1996 until 2001, when a U.S.-led invasion toppled the regime for providing refuge to al-Qaeda and Osama bin Laden. </a:t>
            </a:r>
          </a:p>
          <a:p>
            <a:r>
              <a:rPr lang="en-US" dirty="0"/>
              <a:t>The Taliban regrouped across the border in Pakistan and has led an insurgency against the U.S.-backed government in Kabul for more than eighteen years.</a:t>
            </a:r>
          </a:p>
        </p:txBody>
      </p:sp>
    </p:spTree>
    <p:extLst>
      <p:ext uri="{BB962C8B-B14F-4D97-AF65-F5344CB8AC3E}">
        <p14:creationId xmlns:p14="http://schemas.microsoft.com/office/powerpoint/2010/main" val="19622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a:bodyPr>
          <a:lstStyle/>
          <a:p>
            <a:r>
              <a:rPr lang="en-US" b="1" dirty="0"/>
              <a:t>How was the Taliban formed?</a:t>
            </a:r>
          </a:p>
          <a:p>
            <a:r>
              <a:rPr lang="en-US" dirty="0"/>
              <a:t>The Taliban was formed in the early 1990s by Afghan </a:t>
            </a:r>
            <a:r>
              <a:rPr lang="en-US" dirty="0" err="1"/>
              <a:t>mujahideen</a:t>
            </a:r>
            <a:r>
              <a:rPr lang="en-US" dirty="0"/>
              <a:t>, or Islamic guerilla fighters, who had resisted the Soviet occupation of Afghanistan (1979–89) with the covert backing of the CIA and its Pakistani counterpart, the Inter-Services Intelligence directorate (ISI). </a:t>
            </a:r>
          </a:p>
          <a:p>
            <a:r>
              <a:rPr lang="en-US" dirty="0"/>
              <a:t>The first major military activity of the Taliban was in October–November 1994 when they marched from </a:t>
            </a:r>
            <a:r>
              <a:rPr lang="en-US" dirty="0" err="1"/>
              <a:t>Maiwand</a:t>
            </a:r>
            <a:r>
              <a:rPr lang="en-US" dirty="0"/>
              <a:t> in southern Afghanistan to capture Kandahar City and the surrounding provinces, losing only a few dozen men</a:t>
            </a:r>
          </a:p>
        </p:txBody>
      </p:sp>
    </p:spTree>
    <p:extLst>
      <p:ext uri="{BB962C8B-B14F-4D97-AF65-F5344CB8AC3E}">
        <p14:creationId xmlns:p14="http://schemas.microsoft.com/office/powerpoint/2010/main" val="376155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Emergency of Taliban and their ruling period</a:t>
            </a:r>
          </a:p>
        </p:txBody>
      </p:sp>
      <p:sp>
        <p:nvSpPr>
          <p:cNvPr id="3" name="Content Placeholder 2"/>
          <p:cNvSpPr>
            <a:spLocks noGrp="1"/>
          </p:cNvSpPr>
          <p:nvPr>
            <p:ph idx="1"/>
          </p:nvPr>
        </p:nvSpPr>
        <p:spPr/>
        <p:txBody>
          <a:bodyPr>
            <a:normAutofit fontScale="92500" lnSpcReduction="20000"/>
          </a:bodyPr>
          <a:lstStyle/>
          <a:p>
            <a:r>
              <a:rPr lang="en-US" dirty="0"/>
              <a:t>The movement attracted popular support in the initial post-Soviet era by promising to impose stability and rule of law after four years of conflict (1992–1996) among rival </a:t>
            </a:r>
            <a:r>
              <a:rPr lang="en-US" dirty="0" err="1"/>
              <a:t>mujahideen</a:t>
            </a:r>
            <a:r>
              <a:rPr lang="en-US" dirty="0"/>
              <a:t> groups. </a:t>
            </a:r>
          </a:p>
          <a:p>
            <a:r>
              <a:rPr lang="en-US" dirty="0"/>
              <a:t>The Taliban entered Kandahar in November 1994 to pacify the crime-ridden southern city, and by September 1996 seized the capital, Kabul, from President </a:t>
            </a:r>
            <a:r>
              <a:rPr lang="en-US" dirty="0" err="1"/>
              <a:t>Burhanuddin</a:t>
            </a:r>
            <a:r>
              <a:rPr lang="en-US" dirty="0"/>
              <a:t> </a:t>
            </a:r>
            <a:r>
              <a:rPr lang="en-US" dirty="0" err="1"/>
              <a:t>Rabbani</a:t>
            </a:r>
            <a:r>
              <a:rPr lang="en-US" dirty="0"/>
              <a:t>, an ethnic Tajik whom it viewed as anti-Pashtun and corrupt.</a:t>
            </a:r>
          </a:p>
          <a:p>
            <a:r>
              <a:rPr lang="en-US" dirty="0"/>
              <a:t>That year, the Taliban declared Afghanistan an Islamic emirate, with Mullah Mohammed Omar, a cleric and veteran of the anti-Soviet resistance, leading as </a:t>
            </a:r>
            <a:r>
              <a:rPr lang="en-US" dirty="0" err="1"/>
              <a:t>amir</a:t>
            </a:r>
            <a:r>
              <a:rPr lang="en-US" dirty="0"/>
              <a:t> al-</a:t>
            </a:r>
            <a:r>
              <a:rPr lang="en-US" dirty="0" err="1"/>
              <a:t>mu’minin</a:t>
            </a:r>
            <a:r>
              <a:rPr lang="en-US" dirty="0"/>
              <a:t>, or “commander of the faithful.” The regime controlled some 90 percent of the country before its 2001 overthrow.</a:t>
            </a:r>
          </a:p>
        </p:txBody>
      </p:sp>
    </p:spTree>
    <p:extLst>
      <p:ext uri="{BB962C8B-B14F-4D97-AF65-F5344CB8AC3E}">
        <p14:creationId xmlns:p14="http://schemas.microsoft.com/office/powerpoint/2010/main" val="425273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regime was internationally isolated from its inception. Only Saudi Arabia, the United Arab Emirates, and Pakistan recognized the government..</a:t>
            </a:r>
          </a:p>
          <a:p>
            <a:r>
              <a:rPr lang="en-US" dirty="0"/>
              <a:t>The leadership council is called the </a:t>
            </a:r>
            <a:r>
              <a:rPr lang="en-US" dirty="0" err="1"/>
              <a:t>Rahbari</a:t>
            </a:r>
            <a:r>
              <a:rPr lang="en-US" dirty="0"/>
              <a:t> </a:t>
            </a:r>
            <a:r>
              <a:rPr lang="en-US" dirty="0" err="1"/>
              <a:t>Shura</a:t>
            </a:r>
            <a:r>
              <a:rPr lang="en-US" dirty="0"/>
              <a:t> and is better known as the Quetta </a:t>
            </a:r>
            <a:r>
              <a:rPr lang="en-US" dirty="0" err="1"/>
              <a:t>Shura</a:t>
            </a:r>
            <a:r>
              <a:rPr lang="en-US" dirty="0"/>
              <a:t>, named for the city in Pakistan where Omar and top aides are believed to have taken refuge after the U.S. invasion. The council makes decisions for all “political and military affairs of the Emirate,” according to the UN monitor. </a:t>
            </a:r>
          </a:p>
        </p:txBody>
      </p:sp>
    </p:spTree>
    <p:extLst>
      <p:ext uri="{BB962C8B-B14F-4D97-AF65-F5344CB8AC3E}">
        <p14:creationId xmlns:p14="http://schemas.microsoft.com/office/powerpoint/2010/main" val="18675047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2148</TotalTime>
  <Words>1708</Words>
  <Application>Microsoft Office PowerPoint</Application>
  <PresentationFormat>Widescreen</PresentationFormat>
  <Paragraphs>62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Garamond</vt:lpstr>
      <vt:lpstr>Times New Roman</vt:lpstr>
      <vt:lpstr>Organic</vt:lpstr>
      <vt:lpstr>History of Modern Muslim World</vt:lpstr>
      <vt:lpstr>Topics to be discussed</vt:lpstr>
      <vt:lpstr>Afghan War</vt:lpstr>
      <vt:lpstr>Conflict After 1992</vt:lpstr>
      <vt:lpstr>Taliban </vt:lpstr>
      <vt:lpstr>Cont.</vt:lpstr>
      <vt:lpstr>Cont.</vt:lpstr>
      <vt:lpstr>Emergency of Taliban and their ruling period</vt:lpstr>
      <vt:lpstr>PowerPoint Presentation</vt:lpstr>
      <vt:lpstr>Cont.</vt:lpstr>
      <vt:lpstr>PowerPoint Presentation</vt:lpstr>
      <vt:lpstr>PowerPoint Presentation</vt:lpstr>
      <vt:lpstr>End of Taliban regime, causes and impacts</vt:lpstr>
      <vt:lpstr>PowerPoint Presentation</vt:lpstr>
      <vt:lpstr>PowerPoint Presentation</vt:lpstr>
      <vt:lpstr>Coalition attack </vt:lpstr>
      <vt:lpstr>Cont.</vt:lpstr>
      <vt:lpstr>PowerPoint Presentation</vt:lpstr>
      <vt:lpstr>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Nouman Nusrallah</cp:lastModifiedBy>
  <cp:revision>37</cp:revision>
  <dcterms:created xsi:type="dcterms:W3CDTF">2020-05-08T11:44:56Z</dcterms:created>
  <dcterms:modified xsi:type="dcterms:W3CDTF">2020-05-15T13:13:31Z</dcterms:modified>
</cp:coreProperties>
</file>