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8/13/2020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8/13/2020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8/13/2020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8/13/2020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nglish_literature#cite_note-146" TargetMode="External"/><Relationship Id="rId2" Type="http://schemas.openxmlformats.org/officeDocument/2006/relationships/hyperlink" Target="https://www.britannica.com/biography/Edward-VII" TargetMode="External"/><Relationship Id="rId1" Type="http://schemas.openxmlformats.org/officeDocument/2006/relationships/slideLayout" Target="../slideLayouts/slideLayout2.xml"/><Relationship Id="rId4" Type="http://schemas.openxmlformats.org/officeDocument/2006/relationships/hyperlink" Target="https://en.wikipedia.org/wiki/Thomas_Hardy"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Mrs_Dalloway" TargetMode="External"/><Relationship Id="rId3" Type="http://schemas.openxmlformats.org/officeDocument/2006/relationships/hyperlink" Target="https://en.wikipedia.org/wiki/Scottish_poetry" TargetMode="External"/><Relationship Id="rId7" Type="http://schemas.openxmlformats.org/officeDocument/2006/relationships/hyperlink" Target="https://en.wikipedia.org/wiki/Stream_of_consciousness_(narrative_mode)" TargetMode="External"/><Relationship Id="rId2" Type="http://schemas.openxmlformats.org/officeDocument/2006/relationships/hyperlink" Target="https://en.wikipedia.org/wiki/World_Wars" TargetMode="External"/><Relationship Id="rId1" Type="http://schemas.openxmlformats.org/officeDocument/2006/relationships/slideLayout" Target="../slideLayouts/slideLayout2.xml"/><Relationship Id="rId6" Type="http://schemas.openxmlformats.org/officeDocument/2006/relationships/hyperlink" Target="https://en.wikipedia.org/wiki/Feminism" TargetMode="External"/><Relationship Id="rId11" Type="http://schemas.openxmlformats.org/officeDocument/2006/relationships/hyperlink" Target="https://en.wikipedia.org/wiki/Sweeney_Agonistes" TargetMode="External"/><Relationship Id="rId5" Type="http://schemas.openxmlformats.org/officeDocument/2006/relationships/hyperlink" Target="https://en.wikipedia.org/wiki/Virginia_Woolf" TargetMode="External"/><Relationship Id="rId10" Type="http://schemas.openxmlformats.org/officeDocument/2006/relationships/hyperlink" Target="https://en.wikipedia.org/wiki/T.S._Eliot" TargetMode="External"/><Relationship Id="rId4" Type="http://schemas.openxmlformats.org/officeDocument/2006/relationships/hyperlink" Target="https://en.wikipedia.org/wiki/Hugh_MacDiarmid" TargetMode="External"/><Relationship Id="rId9" Type="http://schemas.openxmlformats.org/officeDocument/2006/relationships/hyperlink" Target="https://en.wikipedia.org/wiki/To_the_Lighthous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Post-modernist" TargetMode="External"/><Relationship Id="rId13" Type="http://schemas.openxmlformats.org/officeDocument/2006/relationships/hyperlink" Target="https://en.wikipedia.org/wiki/Kurt_Vonnegut" TargetMode="External"/><Relationship Id="rId3" Type="http://schemas.openxmlformats.org/officeDocument/2006/relationships/hyperlink" Target="https://en.wikipedia.org/wiki/Dorothy_Richardson" TargetMode="External"/><Relationship Id="rId7" Type="http://schemas.openxmlformats.org/officeDocument/2006/relationships/hyperlink" Target="https://en.wikipedia.org/wiki/Samuel_Beckett" TargetMode="External"/><Relationship Id="rId12" Type="http://schemas.openxmlformats.org/officeDocument/2006/relationships/hyperlink" Target="https://en.wikipedia.org/wiki/Joseph_Heller" TargetMode="External"/><Relationship Id="rId17" Type="http://schemas.openxmlformats.org/officeDocument/2006/relationships/hyperlink" Target="https://en.wikipedia.org/wiki/English_literature" TargetMode="External"/><Relationship Id="rId2" Type="http://schemas.openxmlformats.org/officeDocument/2006/relationships/hyperlink" Target="https://en.wikipedia.org/wiki/T.S._Eliot" TargetMode="External"/><Relationship Id="rId16" Type="http://schemas.openxmlformats.org/officeDocument/2006/relationships/hyperlink" Target="https://en.wikipedia.org/wiki/Thomas_Pynchon" TargetMode="External"/><Relationship Id="rId1" Type="http://schemas.openxmlformats.org/officeDocument/2006/relationships/slideLayout" Target="../slideLayouts/slideLayout2.xml"/><Relationship Id="rId6" Type="http://schemas.openxmlformats.org/officeDocument/2006/relationships/hyperlink" Target="https://en.wikipedia.org/wiki/Briggflatts" TargetMode="External"/><Relationship Id="rId11" Type="http://schemas.openxmlformats.org/officeDocument/2006/relationships/hyperlink" Target="https://en.wikipedia.org/wiki/William_S._Burroughs" TargetMode="External"/><Relationship Id="rId5" Type="http://schemas.openxmlformats.org/officeDocument/2006/relationships/hyperlink" Target="https://en.wikipedia.org/wiki/Basil_Bunting" TargetMode="External"/><Relationship Id="rId15" Type="http://schemas.openxmlformats.org/officeDocument/2006/relationships/hyperlink" Target="https://en.wikipedia.org/wiki/Truman_Capote" TargetMode="External"/><Relationship Id="rId10" Type="http://schemas.openxmlformats.org/officeDocument/2006/relationships/hyperlink" Target="https://en.wikipedia.org/wiki/Henry_Miller" TargetMode="External"/><Relationship Id="rId4" Type="http://schemas.openxmlformats.org/officeDocument/2006/relationships/hyperlink" Target="https://en.wikipedia.org/wiki/Ezra_Pound" TargetMode="External"/><Relationship Id="rId9" Type="http://schemas.openxmlformats.org/officeDocument/2006/relationships/hyperlink" Target="https://en.wikipedia.org/wiki/Postmodern_literature" TargetMode="External"/><Relationship Id="rId14" Type="http://schemas.openxmlformats.org/officeDocument/2006/relationships/hyperlink" Target="https://en.wikipedia.org/wiki/Hunter_S._Thompson"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Ottoman_Turkey" TargetMode="External"/><Relationship Id="rId13" Type="http://schemas.openxmlformats.org/officeDocument/2006/relationships/hyperlink" Target="https://en.wikipedia.org/wiki/British_Raj" TargetMode="External"/><Relationship Id="rId3" Type="http://schemas.openxmlformats.org/officeDocument/2006/relationships/hyperlink" Target="https://en.wikipedia.org/wiki/Modern_period" TargetMode="External"/><Relationship Id="rId7" Type="http://schemas.openxmlformats.org/officeDocument/2006/relationships/hyperlink" Target="https://en.wikipedia.org/wiki/Early_Modern_literature" TargetMode="External"/><Relationship Id="rId12" Type="http://schemas.openxmlformats.org/officeDocument/2006/relationships/hyperlink" Target="https://en.wikipedia.org/wiki/Mughal_era" TargetMode="External"/><Relationship Id="rId2" Type="http://schemas.openxmlformats.org/officeDocument/2006/relationships/hyperlink" Target="https://en.wikipedia.org/wiki/History_of_literature" TargetMode="External"/><Relationship Id="rId1" Type="http://schemas.openxmlformats.org/officeDocument/2006/relationships/slideLayout" Target="../slideLayouts/slideLayout2.xml"/><Relationship Id="rId6" Type="http://schemas.openxmlformats.org/officeDocument/2006/relationships/hyperlink" Target="https://en.wikipedia.org/wiki/Renaissance_literature" TargetMode="External"/><Relationship Id="rId11" Type="http://schemas.openxmlformats.org/officeDocument/2006/relationships/hyperlink" Target="https://en.wikipedia.org/wiki/Nasser_al-Din_Shah" TargetMode="External"/><Relationship Id="rId5" Type="http://schemas.openxmlformats.org/officeDocument/2006/relationships/hyperlink" Target="https://en.wikipedia.org/wiki/Baroque_period" TargetMode="External"/><Relationship Id="rId15" Type="http://schemas.openxmlformats.org/officeDocument/2006/relationships/hyperlink" Target="https://en.wikipedia.org/wiki/New_Culture_Movement" TargetMode="External"/><Relationship Id="rId10" Type="http://schemas.openxmlformats.org/officeDocument/2006/relationships/hyperlink" Target="https://en.wikipedia.org/wiki/Qajar_Iran" TargetMode="External"/><Relationship Id="rId4" Type="http://schemas.openxmlformats.org/officeDocument/2006/relationships/hyperlink" Target="https://en.wikipedia.org/wiki/Age_of_Enlightenment" TargetMode="External"/><Relationship Id="rId9" Type="http://schemas.openxmlformats.org/officeDocument/2006/relationships/hyperlink" Target="https://en.wikipedia.org/wiki/Tanzimat" TargetMode="External"/><Relationship Id="rId14" Type="http://schemas.openxmlformats.org/officeDocument/2006/relationships/hyperlink" Target="https://en.wikipedia.org/wiki/Meiji_restoration"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David_Jones_(poet)" TargetMode="External"/><Relationship Id="rId3" Type="http://schemas.openxmlformats.org/officeDocument/2006/relationships/hyperlink" Target="https://en.wikipedia.org/wiki/T.S._Eliot" TargetMode="External"/><Relationship Id="rId7" Type="http://schemas.openxmlformats.org/officeDocument/2006/relationships/hyperlink" Target="https://en.wikipedia.org/wiki/Louis_Zukofsky" TargetMode="External"/><Relationship Id="rId2" Type="http://schemas.openxmlformats.org/officeDocument/2006/relationships/hyperlink" Target="https://en.wikipedia.org/wiki/Ezra_Pound" TargetMode="External"/><Relationship Id="rId1" Type="http://schemas.openxmlformats.org/officeDocument/2006/relationships/slideLayout" Target="../slideLayouts/slideLayout2.xml"/><Relationship Id="rId6" Type="http://schemas.openxmlformats.org/officeDocument/2006/relationships/hyperlink" Target="https://en.wikipedia.org/wiki/H.D." TargetMode="External"/><Relationship Id="rId11" Type="http://schemas.openxmlformats.org/officeDocument/2006/relationships/hyperlink" Target="https://en.wikipedia.org/wiki/Basil_Bunting" TargetMode="External"/><Relationship Id="rId5" Type="http://schemas.openxmlformats.org/officeDocument/2006/relationships/hyperlink" Target="https://en.wikipedia.org/wiki/William_Carlos_Williams" TargetMode="External"/><Relationship Id="rId10" Type="http://schemas.openxmlformats.org/officeDocument/2006/relationships/hyperlink" Target="https://en.wikipedia.org/wiki/Mina_Loy" TargetMode="External"/><Relationship Id="rId4" Type="http://schemas.openxmlformats.org/officeDocument/2006/relationships/hyperlink" Target="https://en.wikipedia.org/wiki/Marianne_Moore" TargetMode="External"/><Relationship Id="rId9" Type="http://schemas.openxmlformats.org/officeDocument/2006/relationships/hyperlink" Target="https://en.wikipedia.org/wiki/Hugh_MacDiarmid"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Victorian_era" TargetMode="External"/><Relationship Id="rId13" Type="http://schemas.openxmlformats.org/officeDocument/2006/relationships/hyperlink" Target="https://en.wikipedia.org/wiki/Conventional_wisdom" TargetMode="External"/><Relationship Id="rId3" Type="http://schemas.openxmlformats.org/officeDocument/2006/relationships/hyperlink" Target="https://en.wikipedia.org/wiki/Edward_Lear" TargetMode="External"/><Relationship Id="rId7" Type="http://schemas.openxmlformats.org/officeDocument/2006/relationships/hyperlink" Target="https://en.wikipedia.org/wiki/Bram_Stoker" TargetMode="External"/><Relationship Id="rId12" Type="http://schemas.openxmlformats.org/officeDocument/2006/relationships/hyperlink" Target="https://en.wikipedia.org/wiki/James_Joyce" TargetMode="External"/><Relationship Id="rId2" Type="http://schemas.openxmlformats.org/officeDocument/2006/relationships/hyperlink" Target="https://en.wikipedia.org/wiki/Modernist" TargetMode="External"/><Relationship Id="rId16" Type="http://schemas.openxmlformats.org/officeDocument/2006/relationships/hyperlink" Target="https://en.wikipedia.org/wiki/Alienation_effect" TargetMode="External"/><Relationship Id="rId1" Type="http://schemas.openxmlformats.org/officeDocument/2006/relationships/slideLayout" Target="../slideLayouts/slideLayout2.xml"/><Relationship Id="rId6" Type="http://schemas.openxmlformats.org/officeDocument/2006/relationships/hyperlink" Target="https://en.wikipedia.org/wiki/Mary_Shelley" TargetMode="External"/><Relationship Id="rId11" Type="http://schemas.openxmlformats.org/officeDocument/2006/relationships/hyperlink" Target="https://en.wikipedia.org/wiki/Franz_Kafka" TargetMode="External"/><Relationship Id="rId5" Type="http://schemas.openxmlformats.org/officeDocument/2006/relationships/hyperlink" Target="https://en.wikipedia.org/wiki/Gothic_literature" TargetMode="External"/><Relationship Id="rId15" Type="http://schemas.openxmlformats.org/officeDocument/2006/relationships/hyperlink" Target="https://en.wikipedia.org/wiki/Bertholt_Brecht" TargetMode="External"/><Relationship Id="rId10" Type="http://schemas.openxmlformats.org/officeDocument/2006/relationships/hyperlink" Target="https://en.wikipedia.org/wiki/Heart_of_Darkness" TargetMode="External"/><Relationship Id="rId4" Type="http://schemas.openxmlformats.org/officeDocument/2006/relationships/hyperlink" Target="https://en.wikipedia.org/wiki/Lewis_Carroll" TargetMode="External"/><Relationship Id="rId9" Type="http://schemas.openxmlformats.org/officeDocument/2006/relationships/hyperlink" Target="https://en.wikipedia.org/wiki/Joseph_Conrad" TargetMode="External"/><Relationship Id="rId14" Type="http://schemas.openxmlformats.org/officeDocument/2006/relationships/hyperlink" Target="https://en.wikipedia.org/wiki/Deconstru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Unit 04 “modern literature” </a:t>
            </a:r>
            <a:br>
              <a:rPr lang="en-US" dirty="0" smtClean="0"/>
            </a:br>
            <a:r>
              <a:rPr lang="en-US" dirty="0" smtClean="0"/>
              <a:t>(semester iii) (content elective)</a:t>
            </a:r>
            <a:br>
              <a:rPr lang="en-US" dirty="0" smtClean="0"/>
            </a:br>
            <a:r>
              <a:rPr lang="en-US" dirty="0" smtClean="0"/>
              <a:t>modern age in English literature</a:t>
            </a:r>
            <a:endParaRPr lang="en-US" dirty="0"/>
          </a:p>
        </p:txBody>
      </p:sp>
      <p:sp>
        <p:nvSpPr>
          <p:cNvPr id="3" name="Subtitle 2"/>
          <p:cNvSpPr>
            <a:spLocks noGrp="1"/>
          </p:cNvSpPr>
          <p:nvPr>
            <p:ph type="subTitle" idx="1"/>
          </p:nvPr>
        </p:nvSpPr>
        <p:spPr>
          <a:xfrm>
            <a:off x="581194" y="2495445"/>
            <a:ext cx="10993546" cy="3785039"/>
          </a:xfrm>
        </p:spPr>
        <p:txBody>
          <a:bodyPr/>
          <a:lstStyle/>
          <a:p>
            <a:endParaRPr lang="en-US" b="1" dirty="0" smtClean="0"/>
          </a:p>
          <a:p>
            <a:endParaRPr lang="en-US" b="1" dirty="0"/>
          </a:p>
          <a:p>
            <a:r>
              <a:rPr lang="en-US" b="1" dirty="0" smtClean="0"/>
              <a:t>Modern </a:t>
            </a:r>
            <a:r>
              <a:rPr lang="en-US" b="1" dirty="0"/>
              <a:t>period</a:t>
            </a:r>
            <a:r>
              <a:rPr lang="en-US" dirty="0"/>
              <a:t> in the </a:t>
            </a:r>
            <a:r>
              <a:rPr lang="en-US" b="1" dirty="0"/>
              <a:t>English literature</a:t>
            </a:r>
            <a:r>
              <a:rPr lang="en-US" dirty="0"/>
              <a:t> begins with the 20th century and remain till 1965. The </a:t>
            </a:r>
            <a:r>
              <a:rPr lang="en-US" b="1" dirty="0"/>
              <a:t>period</a:t>
            </a:r>
            <a:r>
              <a:rPr lang="en-US" dirty="0"/>
              <a:t> saw an abrupt break away from the old ways of interacting with the world. ... The blow of the </a:t>
            </a:r>
            <a:r>
              <a:rPr lang="en-US" b="1" dirty="0"/>
              <a:t>modern age</a:t>
            </a:r>
            <a:r>
              <a:rPr lang="en-US" dirty="0"/>
              <a:t> were the World War 1 and 2. These wars began in the year 1914 and last till 1919 and 1939 to 1945 respectively.</a:t>
            </a:r>
            <a:endParaRPr lang="en-US" dirty="0"/>
          </a:p>
        </p:txBody>
      </p:sp>
    </p:spTree>
    <p:extLst>
      <p:ext uri="{BB962C8B-B14F-4D97-AF65-F5344CB8AC3E}">
        <p14:creationId xmlns:p14="http://schemas.microsoft.com/office/powerpoint/2010/main" val="274167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in English literature: introduction</a:t>
            </a:r>
            <a:endParaRPr lang="en-US" dirty="0"/>
          </a:p>
        </p:txBody>
      </p:sp>
      <p:sp>
        <p:nvSpPr>
          <p:cNvPr id="3" name="Content Placeholder 2"/>
          <p:cNvSpPr>
            <a:spLocks noGrp="1"/>
          </p:cNvSpPr>
          <p:nvPr>
            <p:ph idx="1"/>
          </p:nvPr>
        </p:nvSpPr>
        <p:spPr/>
        <p:txBody>
          <a:bodyPr/>
          <a:lstStyle/>
          <a:p>
            <a:r>
              <a:rPr lang="en-US" dirty="0"/>
              <a:t>As per the history of English literature, modern age begun from the Renaissance (rebirth) period , around 14th century in Italy , Florence city and gradually it spread all over the Europe. Then other major breakthrough events which make English literature more profound are the birth of novel in eighteenth century , </a:t>
            </a:r>
            <a:r>
              <a:rPr lang="en-US" dirty="0" err="1"/>
              <a:t>avant</a:t>
            </a:r>
            <a:r>
              <a:rPr lang="en-US" dirty="0"/>
              <a:t>- </a:t>
            </a:r>
            <a:r>
              <a:rPr lang="en-US" dirty="0" err="1"/>
              <a:t>garde</a:t>
            </a:r>
            <a:r>
              <a:rPr lang="en-US" dirty="0"/>
              <a:t> movements which includes realism , modernism , surrealism</a:t>
            </a:r>
            <a:r>
              <a:rPr lang="en-US" dirty="0" smtClean="0"/>
              <a:t>.</a:t>
            </a:r>
          </a:p>
          <a:p>
            <a:r>
              <a:rPr lang="en-US" dirty="0"/>
              <a:t>Modernism was at it's peak in early twentieth century which begun when Ezra Pound ( modernist poet) declares “ make it new” . The use of stream of consciousness, absurd theatre , post modernist novels are uncertain in their nature , all this makes English novel modernist in nature.</a:t>
            </a:r>
            <a:endParaRPr lang="en-US" dirty="0"/>
          </a:p>
        </p:txBody>
      </p:sp>
    </p:spTree>
    <p:extLst>
      <p:ext uri="{BB962C8B-B14F-4D97-AF65-F5344CB8AC3E}">
        <p14:creationId xmlns:p14="http://schemas.microsoft.com/office/powerpoint/2010/main" val="201729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20</a:t>
            </a:r>
            <a:r>
              <a:rPr lang="en-US" baseline="30000" dirty="0" smtClean="0"/>
              <a:t>th</a:t>
            </a:r>
            <a:r>
              <a:rPr lang="en-US" dirty="0" smtClean="0"/>
              <a:t> century from 1900-1945</a:t>
            </a:r>
            <a:endParaRPr lang="en-US" dirty="0"/>
          </a:p>
        </p:txBody>
      </p:sp>
      <p:sp>
        <p:nvSpPr>
          <p:cNvPr id="3" name="Content Placeholder 2"/>
          <p:cNvSpPr>
            <a:spLocks noGrp="1"/>
          </p:cNvSpPr>
          <p:nvPr>
            <p:ph idx="1"/>
          </p:nvPr>
        </p:nvSpPr>
        <p:spPr/>
        <p:txBody>
          <a:bodyPr/>
          <a:lstStyle/>
          <a:p>
            <a:r>
              <a:rPr lang="en-US" dirty="0"/>
              <a:t> The death of Queen Victoria in 1901 and the accession of </a:t>
            </a:r>
            <a:r>
              <a:rPr lang="en-US" dirty="0">
                <a:hlinkClick r:id="rId2"/>
              </a:rPr>
              <a:t>Edward VII</a:t>
            </a:r>
            <a:r>
              <a:rPr lang="en-US" dirty="0"/>
              <a:t> seemed to confirm that a franker, less inhibited era had begun</a:t>
            </a:r>
            <a:r>
              <a:rPr lang="en-US" dirty="0" smtClean="0"/>
              <a:t>.</a:t>
            </a:r>
            <a:endParaRPr lang="en-US" dirty="0"/>
          </a:p>
          <a:p>
            <a:r>
              <a:rPr lang="en-US" dirty="0"/>
              <a:t>English literary modernism developed in the early twentieth-century out of a general sense of disillusionment with Victorian era attitudes of certainty, conservatism, and belief in the idea of objective truth.</a:t>
            </a:r>
            <a:r>
              <a:rPr lang="en-US" baseline="30000" dirty="0">
                <a:hlinkClick r:id="rId3"/>
              </a:rPr>
              <a:t>[146]</a:t>
            </a:r>
            <a:r>
              <a:rPr lang="en-US" dirty="0"/>
              <a:t> The movement was influenced by the ideas of Charles Darwin (1809–1882), Ernst Mach (1838–1916), Henri Bergson (1859–1941), Friedrich Nietzsche (1844–1900), James G. Frazer (1854–1941), Karl Marx (1818–1883) (</a:t>
            </a:r>
            <a:r>
              <a:rPr lang="en-US" i="1" dirty="0"/>
              <a:t>Das </a:t>
            </a:r>
            <a:r>
              <a:rPr lang="en-US" i="1" dirty="0" err="1"/>
              <a:t>Kapital</a:t>
            </a:r>
            <a:r>
              <a:rPr lang="en-US" dirty="0"/>
              <a:t>, 1867), and the psychoanalytic theories of Sigmund Freud (1856–1939), among </a:t>
            </a:r>
            <a:r>
              <a:rPr lang="en-US" dirty="0" smtClean="0"/>
              <a:t>others.</a:t>
            </a:r>
          </a:p>
          <a:p>
            <a:r>
              <a:rPr lang="en-US" dirty="0"/>
              <a:t>A major British lyric poet of the first decades of the twentieth-century was </a:t>
            </a:r>
            <a:r>
              <a:rPr lang="en-US" dirty="0">
                <a:hlinkClick r:id="rId4" tooltip="Thomas Hardy"/>
              </a:rPr>
              <a:t>Thomas Hardy</a:t>
            </a:r>
            <a:r>
              <a:rPr lang="en-US" dirty="0"/>
              <a:t> (1840–1928). Though not a modernist, Hardy was an important transitional figure between the Victorian era and the twentieth-century. </a:t>
            </a:r>
            <a:br>
              <a:rPr lang="en-US" dirty="0"/>
            </a:br>
            <a:endParaRPr lang="en-US" dirty="0"/>
          </a:p>
        </p:txBody>
      </p:sp>
    </p:spTree>
    <p:extLst>
      <p:ext uri="{BB962C8B-B14F-4D97-AF65-F5344CB8AC3E}">
        <p14:creationId xmlns:p14="http://schemas.microsoft.com/office/powerpoint/2010/main" val="268323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(1923-1939)</a:t>
            </a:r>
            <a:endParaRPr lang="en-US" dirty="0"/>
          </a:p>
        </p:txBody>
      </p:sp>
      <p:sp>
        <p:nvSpPr>
          <p:cNvPr id="3" name="Content Placeholder 2"/>
          <p:cNvSpPr>
            <a:spLocks noGrp="1"/>
          </p:cNvSpPr>
          <p:nvPr>
            <p:ph idx="1"/>
          </p:nvPr>
        </p:nvSpPr>
        <p:spPr/>
        <p:txBody>
          <a:bodyPr/>
          <a:lstStyle/>
          <a:p>
            <a:pPr marL="0" indent="0">
              <a:buNone/>
            </a:pPr>
            <a:endParaRPr lang="en-US" b="1" dirty="0"/>
          </a:p>
          <a:p>
            <a:r>
              <a:rPr lang="en-US" dirty="0"/>
              <a:t>The modernist movement continued through the 1920s, 1930s, and </a:t>
            </a:r>
            <a:r>
              <a:rPr lang="en-US" dirty="0" smtClean="0"/>
              <a:t>beyond.</a:t>
            </a:r>
          </a:p>
          <a:p>
            <a:r>
              <a:rPr lang="en-US" dirty="0" err="1"/>
              <a:t>mportant</a:t>
            </a:r>
            <a:r>
              <a:rPr lang="en-US" dirty="0"/>
              <a:t> British writers between the </a:t>
            </a:r>
            <a:r>
              <a:rPr lang="en-US" dirty="0">
                <a:hlinkClick r:id="rId2" tooltip="World Wars"/>
              </a:rPr>
              <a:t>World Wars</a:t>
            </a:r>
            <a:r>
              <a:rPr lang="en-US" dirty="0"/>
              <a:t>, include the </a:t>
            </a:r>
            <a:r>
              <a:rPr lang="en-US" dirty="0">
                <a:hlinkClick r:id="rId3" tooltip="Scottish poetry"/>
              </a:rPr>
              <a:t>Scottish poet</a:t>
            </a:r>
            <a:r>
              <a:rPr lang="en-US" dirty="0"/>
              <a:t> </a:t>
            </a:r>
            <a:r>
              <a:rPr lang="en-US" dirty="0">
                <a:hlinkClick r:id="rId4" tooltip="Hugh MacDiarmid"/>
              </a:rPr>
              <a:t>Hugh MacDiarmid</a:t>
            </a:r>
            <a:r>
              <a:rPr lang="en-US" dirty="0"/>
              <a:t> (1892–1978), who began publishing in the 1920s, and novelist </a:t>
            </a:r>
            <a:r>
              <a:rPr lang="en-US" dirty="0">
                <a:hlinkClick r:id="rId5" tooltip="Virginia Woolf"/>
              </a:rPr>
              <a:t>Virginia Woolf</a:t>
            </a:r>
            <a:r>
              <a:rPr lang="en-US" dirty="0"/>
              <a:t> (1882–1941), who was an influential </a:t>
            </a:r>
            <a:r>
              <a:rPr lang="en-US" dirty="0">
                <a:hlinkClick r:id="rId6" tooltip="Feminism"/>
              </a:rPr>
              <a:t>feminist</a:t>
            </a:r>
            <a:r>
              <a:rPr lang="en-US" dirty="0"/>
              <a:t>, and a major stylistic innovator associated with the </a:t>
            </a:r>
            <a:r>
              <a:rPr lang="en-US" dirty="0">
                <a:hlinkClick r:id="rId7" tooltip="Stream of consciousness (narrative mode)"/>
              </a:rPr>
              <a:t>stream-of-consciousness</a:t>
            </a:r>
            <a:r>
              <a:rPr lang="en-US" dirty="0"/>
              <a:t> technique in novels like </a:t>
            </a:r>
            <a:r>
              <a:rPr lang="en-US" i="1" dirty="0" err="1">
                <a:hlinkClick r:id="rId8" tooltip="Mrs Dalloway"/>
              </a:rPr>
              <a:t>Mrs</a:t>
            </a:r>
            <a:r>
              <a:rPr lang="en-US" i="1" dirty="0">
                <a:hlinkClick r:id="rId8" tooltip="Mrs Dalloway"/>
              </a:rPr>
              <a:t> Dalloway</a:t>
            </a:r>
            <a:r>
              <a:rPr lang="en-US" dirty="0"/>
              <a:t> (1925) and </a:t>
            </a:r>
            <a:r>
              <a:rPr lang="en-US" i="1" dirty="0">
                <a:hlinkClick r:id="rId9" tooltip="To the Lighthouse"/>
              </a:rPr>
              <a:t>To the Lighthouse</a:t>
            </a:r>
            <a:r>
              <a:rPr lang="en-US" dirty="0"/>
              <a:t> (1927). </a:t>
            </a:r>
            <a:r>
              <a:rPr lang="en-US" dirty="0">
                <a:hlinkClick r:id="rId10" tooltip="T.S. Eliot"/>
              </a:rPr>
              <a:t>T.S. Eliot</a:t>
            </a:r>
            <a:r>
              <a:rPr lang="en-US" dirty="0"/>
              <a:t> had begun this attempt to revive poetic drama with </a:t>
            </a:r>
            <a:r>
              <a:rPr lang="en-US" i="1" dirty="0">
                <a:hlinkClick r:id="rId11" tooltip="Sweeney Agonistes"/>
              </a:rPr>
              <a:t>Sweeney </a:t>
            </a:r>
            <a:r>
              <a:rPr lang="en-US" i="1" dirty="0" err="1">
                <a:hlinkClick r:id="rId11" tooltip="Sweeney Agonistes"/>
              </a:rPr>
              <a:t>Agonistes</a:t>
            </a:r>
            <a:r>
              <a:rPr lang="en-US" dirty="0"/>
              <a:t> in 1932, and this was followed by others including three further plays after the war</a:t>
            </a:r>
            <a:r>
              <a:rPr lang="en-US" dirty="0" smtClean="0"/>
              <a:t>.</a:t>
            </a:r>
          </a:p>
          <a:p>
            <a:r>
              <a:rPr lang="en-US" dirty="0"/>
              <a:t>An important development, beginning in the 1930s and 1940s was a tradition of working class novels actually written by working-class background </a:t>
            </a:r>
            <a:r>
              <a:rPr lang="en-US" dirty="0" smtClean="0"/>
              <a:t>writers.</a:t>
            </a:r>
            <a:endParaRPr lang="en-US" dirty="0"/>
          </a:p>
          <a:p>
            <a:endParaRPr lang="en-US" dirty="0"/>
          </a:p>
        </p:txBody>
      </p:sp>
    </p:spTree>
    <p:extLst>
      <p:ext uri="{BB962C8B-B14F-4D97-AF65-F5344CB8AC3E}">
        <p14:creationId xmlns:p14="http://schemas.microsoft.com/office/powerpoint/2010/main" val="5097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(1940-2000)</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b="1" dirty="0"/>
          </a:p>
          <a:p>
            <a:r>
              <a:rPr lang="en-US" dirty="0"/>
              <a:t>Though some have seen modernism ending by around 1939</a:t>
            </a:r>
            <a:r>
              <a:rPr lang="en-US" dirty="0" smtClean="0"/>
              <a:t>,</a:t>
            </a:r>
            <a:r>
              <a:rPr lang="en-US" dirty="0"/>
              <a:t> with regard to English </a:t>
            </a:r>
            <a:r>
              <a:rPr lang="en-US" dirty="0" smtClean="0"/>
              <a:t>literature.</a:t>
            </a:r>
          </a:p>
          <a:p>
            <a:r>
              <a:rPr lang="en-US" dirty="0"/>
              <a:t>In fact a number of modernists were still living and publishing in the 1950s and 1960, including </a:t>
            </a:r>
            <a:r>
              <a:rPr lang="en-US" dirty="0">
                <a:hlinkClick r:id="rId2" tooltip="T.S. Eliot"/>
              </a:rPr>
              <a:t>T.S. Eliot</a:t>
            </a:r>
            <a:r>
              <a:rPr lang="en-US" dirty="0"/>
              <a:t>, </a:t>
            </a:r>
            <a:r>
              <a:rPr lang="en-US" dirty="0">
                <a:hlinkClick r:id="rId3" tooltip="Dorothy Richardson"/>
              </a:rPr>
              <a:t>Dorothy Richardson</a:t>
            </a:r>
            <a:r>
              <a:rPr lang="en-US" dirty="0"/>
              <a:t>, and </a:t>
            </a:r>
            <a:r>
              <a:rPr lang="en-US" dirty="0">
                <a:hlinkClick r:id="rId4" tooltip="Ezra Pound"/>
              </a:rPr>
              <a:t>Ezra Pound</a:t>
            </a:r>
            <a:r>
              <a:rPr lang="en-US" dirty="0"/>
              <a:t>. Furthermore, </a:t>
            </a:r>
            <a:r>
              <a:rPr lang="en-US" dirty="0">
                <a:hlinkClick r:id="rId5" tooltip="Basil Bunting"/>
              </a:rPr>
              <a:t>Basil Bunting</a:t>
            </a:r>
            <a:r>
              <a:rPr lang="en-US" dirty="0"/>
              <a:t>, born in 1901, published little until </a:t>
            </a:r>
            <a:r>
              <a:rPr lang="en-US" i="1" dirty="0" err="1">
                <a:hlinkClick r:id="rId6" tooltip="Briggflatts"/>
              </a:rPr>
              <a:t>Briggflatts</a:t>
            </a:r>
            <a:r>
              <a:rPr lang="en-US" dirty="0"/>
              <a:t> in 1965 and </a:t>
            </a:r>
            <a:r>
              <a:rPr lang="en-US" dirty="0">
                <a:hlinkClick r:id="rId7" tooltip="Samuel Beckett"/>
              </a:rPr>
              <a:t>Samuel Beckett</a:t>
            </a:r>
            <a:r>
              <a:rPr lang="en-US" dirty="0"/>
              <a:t>, born in Ireland in 1906, continued to produce significant works until the 1980s, though some view him as a </a:t>
            </a:r>
            <a:r>
              <a:rPr lang="en-US" dirty="0">
                <a:hlinkClick r:id="rId8" tooltip="Post-modernist"/>
              </a:rPr>
              <a:t>post-modernist</a:t>
            </a:r>
            <a:r>
              <a:rPr lang="en-US" dirty="0" smtClean="0"/>
              <a:t>.</a:t>
            </a:r>
          </a:p>
          <a:p>
            <a:r>
              <a:rPr lang="en-US" dirty="0" smtClean="0">
                <a:hlinkClick r:id="rId9" tooltip="Postmodern literature"/>
              </a:rPr>
              <a:t>Postmodern </a:t>
            </a:r>
            <a:r>
              <a:rPr lang="en-US" dirty="0">
                <a:hlinkClick r:id="rId9" tooltip="Postmodern literature"/>
              </a:rPr>
              <a:t>literature</a:t>
            </a:r>
            <a:r>
              <a:rPr lang="en-US" dirty="0"/>
              <a:t> is both a continuation of the experimentation championed by writers of the modernist period (relying heavily, for example, on fragmentation, paradox, questionable narrators, etc.) and a reaction against Enlightenment ideas implicit in Modernist literature. Postmodern literature, like postmodernism as a whole, is difficult to define and there is little agreement on the exact characteristics, scope, and importance of postmodern literature. Among postmodern writers are the Americans </a:t>
            </a:r>
            <a:r>
              <a:rPr lang="en-US" dirty="0">
                <a:hlinkClick r:id="rId10" tooltip="Henry Miller"/>
              </a:rPr>
              <a:t>Henry Miller</a:t>
            </a:r>
            <a:r>
              <a:rPr lang="en-US" dirty="0"/>
              <a:t>, </a:t>
            </a:r>
            <a:r>
              <a:rPr lang="en-US" dirty="0">
                <a:hlinkClick r:id="rId11" tooltip="William S. Burroughs"/>
              </a:rPr>
              <a:t>William S. Burroughs</a:t>
            </a:r>
            <a:r>
              <a:rPr lang="en-US" dirty="0"/>
              <a:t>, </a:t>
            </a:r>
            <a:r>
              <a:rPr lang="en-US" dirty="0">
                <a:hlinkClick r:id="rId12" tooltip="Joseph Heller"/>
              </a:rPr>
              <a:t>Joseph Heller</a:t>
            </a:r>
            <a:r>
              <a:rPr lang="en-US" dirty="0"/>
              <a:t>, </a:t>
            </a:r>
            <a:r>
              <a:rPr lang="en-US" dirty="0">
                <a:hlinkClick r:id="rId13" tooltip="Kurt Vonnegut"/>
              </a:rPr>
              <a:t>Kurt Vonnegut</a:t>
            </a:r>
            <a:r>
              <a:rPr lang="en-US" dirty="0"/>
              <a:t>, </a:t>
            </a:r>
            <a:r>
              <a:rPr lang="en-US" dirty="0">
                <a:hlinkClick r:id="rId14" tooltip="Hunter S. Thompson"/>
              </a:rPr>
              <a:t>Hunter S. Thompson</a:t>
            </a:r>
            <a:r>
              <a:rPr lang="en-US" dirty="0"/>
              <a:t>, </a:t>
            </a:r>
            <a:r>
              <a:rPr lang="en-US" dirty="0">
                <a:hlinkClick r:id="rId15" tooltip="Truman Capote"/>
              </a:rPr>
              <a:t>Truman Capote</a:t>
            </a:r>
            <a:r>
              <a:rPr lang="en-US" dirty="0"/>
              <a:t> and </a:t>
            </a:r>
            <a:r>
              <a:rPr lang="en-US" dirty="0">
                <a:hlinkClick r:id="rId16" tooltip="Thomas Pynchon"/>
              </a:rPr>
              <a:t>Thomas Pynchon</a:t>
            </a:r>
            <a:r>
              <a:rPr lang="en-US" dirty="0" smtClean="0"/>
              <a:t>.</a:t>
            </a:r>
          </a:p>
          <a:p>
            <a:r>
              <a:rPr lang="en-US" dirty="0" smtClean="0"/>
              <a:t>Reference site: </a:t>
            </a:r>
          </a:p>
          <a:p>
            <a:r>
              <a:rPr lang="en-US" dirty="0">
                <a:hlinkClick r:id="rId17"/>
              </a:rPr>
              <a:t>https://en.wikipedia.org/wiki/English_literature</a:t>
            </a:r>
            <a:endParaRPr lang="en-US" dirty="0"/>
          </a:p>
          <a:p>
            <a:endParaRPr lang="en-US" dirty="0"/>
          </a:p>
          <a:p>
            <a:endParaRPr lang="en-US" dirty="0"/>
          </a:p>
        </p:txBody>
      </p:sp>
    </p:spTree>
    <p:extLst>
      <p:ext uri="{BB962C8B-B14F-4D97-AF65-F5344CB8AC3E}">
        <p14:creationId xmlns:p14="http://schemas.microsoft.com/office/powerpoint/2010/main" val="227025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facts and background:</a:t>
            </a:r>
            <a:endParaRPr lang="en-US" dirty="0"/>
          </a:p>
        </p:txBody>
      </p:sp>
      <p:sp>
        <p:nvSpPr>
          <p:cNvPr id="3" name="Content Placeholder 2"/>
          <p:cNvSpPr>
            <a:spLocks noGrp="1"/>
          </p:cNvSpPr>
          <p:nvPr>
            <p:ph idx="1"/>
          </p:nvPr>
        </p:nvSpPr>
        <p:spPr/>
        <p:txBody>
          <a:bodyPr/>
          <a:lstStyle/>
          <a:p>
            <a:r>
              <a:rPr lang="en-US" dirty="0"/>
              <a:t>The </a:t>
            </a:r>
            <a:r>
              <a:rPr lang="en-US" dirty="0">
                <a:hlinkClick r:id="rId2" tooltip="History of literature"/>
              </a:rPr>
              <a:t>history of literature</a:t>
            </a:r>
            <a:r>
              <a:rPr lang="en-US" dirty="0"/>
              <a:t> in the </a:t>
            </a:r>
            <a:r>
              <a:rPr lang="en-US" dirty="0">
                <a:hlinkClick r:id="rId3" tooltip="Modern period"/>
              </a:rPr>
              <a:t>Modern period</a:t>
            </a:r>
            <a:r>
              <a:rPr lang="en-US" dirty="0"/>
              <a:t> in Europe begins with the </a:t>
            </a:r>
            <a:r>
              <a:rPr lang="en-US" dirty="0">
                <a:hlinkClick r:id="rId4" tooltip="Age of Enlightenment"/>
              </a:rPr>
              <a:t>Age of Enlightenment</a:t>
            </a:r>
            <a:r>
              <a:rPr lang="en-US" dirty="0"/>
              <a:t> and the conclusion of the </a:t>
            </a:r>
            <a:r>
              <a:rPr lang="en-US" dirty="0">
                <a:hlinkClick r:id="rId5" tooltip="Baroque period"/>
              </a:rPr>
              <a:t>Baroque period</a:t>
            </a:r>
            <a:r>
              <a:rPr lang="en-US" dirty="0"/>
              <a:t> in the 18th century, succeeding the </a:t>
            </a:r>
            <a:r>
              <a:rPr lang="en-US" dirty="0">
                <a:hlinkClick r:id="rId6" tooltip="Renaissance literature"/>
              </a:rPr>
              <a:t>Renaissance</a:t>
            </a:r>
            <a:r>
              <a:rPr lang="en-US" dirty="0"/>
              <a:t> and </a:t>
            </a:r>
            <a:r>
              <a:rPr lang="en-US" dirty="0">
                <a:hlinkClick r:id="rId7" tooltip="Early Modern literature"/>
              </a:rPr>
              <a:t>Early Modern</a:t>
            </a:r>
            <a:r>
              <a:rPr lang="en-US" dirty="0"/>
              <a:t> periods.</a:t>
            </a:r>
          </a:p>
          <a:p>
            <a:r>
              <a:rPr lang="en-US" dirty="0"/>
              <a:t>In the classical literary cultures outside of Europe, the Modern period begins later, in </a:t>
            </a:r>
            <a:r>
              <a:rPr lang="en-US" dirty="0">
                <a:hlinkClick r:id="rId8" tooltip="Ottoman Turkey"/>
              </a:rPr>
              <a:t>Ottoman Turkey</a:t>
            </a:r>
            <a:r>
              <a:rPr lang="en-US" dirty="0"/>
              <a:t> with the </a:t>
            </a:r>
            <a:r>
              <a:rPr lang="en-US" dirty="0" err="1">
                <a:hlinkClick r:id="rId9" tooltip="Tanzimat"/>
              </a:rPr>
              <a:t>Tanzimat</a:t>
            </a:r>
            <a:r>
              <a:rPr lang="en-US" dirty="0"/>
              <a:t> reforms (1820s), in </a:t>
            </a:r>
            <a:r>
              <a:rPr lang="en-US" dirty="0" err="1">
                <a:hlinkClick r:id="rId10" tooltip="Qajar Iran"/>
              </a:rPr>
              <a:t>Qajar</a:t>
            </a:r>
            <a:r>
              <a:rPr lang="en-US" dirty="0">
                <a:hlinkClick r:id="rId10" tooltip="Qajar Iran"/>
              </a:rPr>
              <a:t> Iran</a:t>
            </a:r>
            <a:r>
              <a:rPr lang="en-US" dirty="0"/>
              <a:t> under </a:t>
            </a:r>
            <a:r>
              <a:rPr lang="en-US" dirty="0">
                <a:hlinkClick r:id="rId11" tooltip="Nasser al-Din Shah"/>
              </a:rPr>
              <a:t>Nasser al-Din Shah</a:t>
            </a:r>
            <a:r>
              <a:rPr lang="en-US" dirty="0"/>
              <a:t> (1830s), in India with the end of the </a:t>
            </a:r>
            <a:r>
              <a:rPr lang="en-US" dirty="0">
                <a:hlinkClick r:id="rId12" tooltip="Mughal era"/>
              </a:rPr>
              <a:t>Mughal era</a:t>
            </a:r>
            <a:r>
              <a:rPr lang="en-US" dirty="0"/>
              <a:t> and the establishment of the </a:t>
            </a:r>
            <a:r>
              <a:rPr lang="en-US" dirty="0">
                <a:hlinkClick r:id="rId13" tooltip="British Raj"/>
              </a:rPr>
              <a:t>British Raj</a:t>
            </a:r>
            <a:r>
              <a:rPr lang="en-US" dirty="0"/>
              <a:t> (1850s), in Japan with the </a:t>
            </a:r>
            <a:r>
              <a:rPr lang="en-US" dirty="0">
                <a:hlinkClick r:id="rId14" tooltip="Meiji restoration"/>
              </a:rPr>
              <a:t>Meiji restoration</a:t>
            </a:r>
            <a:r>
              <a:rPr lang="en-US" dirty="0"/>
              <a:t> (1860s), and in China with the </a:t>
            </a:r>
            <a:r>
              <a:rPr lang="en-US" dirty="0">
                <a:hlinkClick r:id="rId15" tooltip="New Culture Movement"/>
              </a:rPr>
              <a:t>New Culture Movement</a:t>
            </a:r>
            <a:r>
              <a:rPr lang="en-US" dirty="0"/>
              <a:t> (1910s).</a:t>
            </a:r>
          </a:p>
          <a:p>
            <a:endParaRPr lang="en-US" dirty="0"/>
          </a:p>
        </p:txBody>
      </p:sp>
    </p:spTree>
    <p:extLst>
      <p:ext uri="{BB962C8B-B14F-4D97-AF65-F5344CB8AC3E}">
        <p14:creationId xmlns:p14="http://schemas.microsoft.com/office/powerpoint/2010/main" val="1044849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r>
              <a:rPr lang="en-US" baseline="30000" dirty="0" smtClean="0"/>
              <a:t>th</a:t>
            </a:r>
            <a:r>
              <a:rPr lang="en-US" dirty="0" smtClean="0"/>
              <a:t> century-modernism-modernist poetry</a:t>
            </a:r>
            <a:endParaRPr lang="en-US" dirty="0"/>
          </a:p>
        </p:txBody>
      </p:sp>
      <p:sp>
        <p:nvSpPr>
          <p:cNvPr id="3" name="Content Placeholder 2"/>
          <p:cNvSpPr>
            <a:spLocks noGrp="1"/>
          </p:cNvSpPr>
          <p:nvPr>
            <p:ph idx="1"/>
          </p:nvPr>
        </p:nvSpPr>
        <p:spPr/>
        <p:txBody>
          <a:bodyPr/>
          <a:lstStyle/>
          <a:p>
            <a:r>
              <a:rPr lang="en-US" dirty="0"/>
              <a:t>Modernist poetry in English is often viewed as an American phenomenon in origin, with leading exponents including </a:t>
            </a:r>
            <a:r>
              <a:rPr lang="en-US" dirty="0">
                <a:hlinkClick r:id="rId2" tooltip="Ezra Pound"/>
              </a:rPr>
              <a:t>Ezra Pound</a:t>
            </a:r>
            <a:r>
              <a:rPr lang="en-US" dirty="0"/>
              <a:t>, </a:t>
            </a:r>
            <a:r>
              <a:rPr lang="en-US" dirty="0">
                <a:hlinkClick r:id="rId3" tooltip="T.S. Eliot"/>
              </a:rPr>
              <a:t>T.S. Eliot</a:t>
            </a:r>
            <a:r>
              <a:rPr lang="en-US" dirty="0"/>
              <a:t>, </a:t>
            </a:r>
            <a:r>
              <a:rPr lang="en-US" dirty="0">
                <a:hlinkClick r:id="rId4" tooltip="Marianne Moore"/>
              </a:rPr>
              <a:t>Marianne Moore</a:t>
            </a:r>
            <a:r>
              <a:rPr lang="en-US" dirty="0"/>
              <a:t>, </a:t>
            </a:r>
            <a:r>
              <a:rPr lang="en-US" dirty="0">
                <a:hlinkClick r:id="rId5" tooltip="William Carlos Williams"/>
              </a:rPr>
              <a:t>William Carlos Williams</a:t>
            </a:r>
            <a:r>
              <a:rPr lang="en-US" dirty="0"/>
              <a:t>, </a:t>
            </a:r>
            <a:r>
              <a:rPr lang="en-US" dirty="0">
                <a:hlinkClick r:id="rId6" tooltip="H.D."/>
              </a:rPr>
              <a:t>H.D.</a:t>
            </a:r>
            <a:r>
              <a:rPr lang="en-US" dirty="0"/>
              <a:t>, and </a:t>
            </a:r>
            <a:r>
              <a:rPr lang="en-US" dirty="0">
                <a:hlinkClick r:id="rId7" tooltip="Louis Zukofsky"/>
              </a:rPr>
              <a:t>Louis </a:t>
            </a:r>
            <a:r>
              <a:rPr lang="en-US" dirty="0" err="1">
                <a:hlinkClick r:id="rId7" tooltip="Louis Zukofsky"/>
              </a:rPr>
              <a:t>Zukofsky</a:t>
            </a:r>
            <a:r>
              <a:rPr lang="en-US" dirty="0"/>
              <a:t>, but there were a number of important British modernist poets, including </a:t>
            </a:r>
            <a:r>
              <a:rPr lang="en-US" dirty="0">
                <a:hlinkClick r:id="rId8" tooltip="David Jones (poet)"/>
              </a:rPr>
              <a:t>David Jones</a:t>
            </a:r>
            <a:r>
              <a:rPr lang="en-US" dirty="0"/>
              <a:t>, </a:t>
            </a:r>
            <a:r>
              <a:rPr lang="en-US" dirty="0">
                <a:hlinkClick r:id="rId9" tooltip="Hugh MacDiarmid"/>
              </a:rPr>
              <a:t>Hugh MacDiarmid</a:t>
            </a:r>
            <a:r>
              <a:rPr lang="en-US" dirty="0"/>
              <a:t>, </a:t>
            </a:r>
            <a:r>
              <a:rPr lang="en-US" dirty="0">
                <a:hlinkClick r:id="rId10" tooltip="Mina Loy"/>
              </a:rPr>
              <a:t>Mina Loy</a:t>
            </a:r>
            <a:r>
              <a:rPr lang="en-US" dirty="0"/>
              <a:t>, and </a:t>
            </a:r>
            <a:r>
              <a:rPr lang="en-US" dirty="0">
                <a:hlinkClick r:id="rId11" tooltip="Basil Bunting"/>
              </a:rPr>
              <a:t>Basil Bunting</a:t>
            </a:r>
            <a:r>
              <a:rPr lang="en-US" dirty="0"/>
              <a:t>.</a:t>
            </a:r>
            <a:endParaRPr lang="en-US" dirty="0"/>
          </a:p>
        </p:txBody>
      </p:sp>
    </p:spTree>
    <p:extLst>
      <p:ext uri="{BB962C8B-B14F-4D97-AF65-F5344CB8AC3E}">
        <p14:creationId xmlns:p14="http://schemas.microsoft.com/office/powerpoint/2010/main" val="15504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 prose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a:t>
            </a:r>
            <a:r>
              <a:rPr lang="en-US" dirty="0"/>
              <a:t> </a:t>
            </a:r>
            <a:r>
              <a:rPr lang="en-US" dirty="0">
                <a:hlinkClick r:id="rId2" tooltip="Modernist"/>
              </a:rPr>
              <a:t>Modernist</a:t>
            </a:r>
            <a:r>
              <a:rPr lang="en-US" dirty="0"/>
              <a:t> form of prose began from the styles of writing popular in the mid-to-late 19th century: The nonsense books of </a:t>
            </a:r>
            <a:r>
              <a:rPr lang="en-US" dirty="0">
                <a:hlinkClick r:id="rId3" tooltip="Edward Lear"/>
              </a:rPr>
              <a:t>Edward Lear</a:t>
            </a:r>
            <a:r>
              <a:rPr lang="en-US" dirty="0"/>
              <a:t> and </a:t>
            </a:r>
            <a:r>
              <a:rPr lang="en-US" dirty="0">
                <a:hlinkClick r:id="rId4" tooltip="Lewis Carroll"/>
              </a:rPr>
              <a:t>Lewis Carroll</a:t>
            </a:r>
            <a:r>
              <a:rPr lang="en-US" dirty="0"/>
              <a:t> were one influence. Another was the dark </a:t>
            </a:r>
            <a:r>
              <a:rPr lang="en-US" dirty="0">
                <a:hlinkClick r:id="rId5" tooltip="Gothic literature"/>
              </a:rPr>
              <a:t>gothic</a:t>
            </a:r>
            <a:r>
              <a:rPr lang="en-US" dirty="0"/>
              <a:t> brooding of </a:t>
            </a:r>
            <a:r>
              <a:rPr lang="en-US" dirty="0">
                <a:hlinkClick r:id="rId6" tooltip="Mary Shelley"/>
              </a:rPr>
              <a:t>Mary Shelley</a:t>
            </a:r>
            <a:r>
              <a:rPr lang="en-US" dirty="0"/>
              <a:t>, </a:t>
            </a:r>
            <a:r>
              <a:rPr lang="en-US" dirty="0">
                <a:hlinkClick r:id="rId7" tooltip="Bram Stoker"/>
              </a:rPr>
              <a:t>Bram Stoker</a:t>
            </a:r>
            <a:r>
              <a:rPr lang="en-US" dirty="0"/>
              <a:t>, Edgar Allan Poe and Dostoyevski. These tendencies toward rebellious nonsense and morose introspection were, to some extent, reactions against the science and positivism of the </a:t>
            </a:r>
            <a:r>
              <a:rPr lang="en-US" dirty="0">
                <a:hlinkClick r:id="rId8" tooltip="Victorian era"/>
              </a:rPr>
              <a:t>Victorian era</a:t>
            </a:r>
            <a:r>
              <a:rPr lang="en-US" dirty="0"/>
              <a:t> mindset. At the same time, however, science continued to influence writers to adopt a spirit there are three parts of this book like hi and by experimentalism.</a:t>
            </a:r>
          </a:p>
          <a:p>
            <a:r>
              <a:rPr lang="en-US" dirty="0"/>
              <a:t>In 1902 </a:t>
            </a:r>
            <a:r>
              <a:rPr lang="en-US" dirty="0">
                <a:hlinkClick r:id="rId9" tooltip="Joseph Conrad"/>
              </a:rPr>
              <a:t>Joseph Conrad</a:t>
            </a:r>
            <a:r>
              <a:rPr lang="en-US" dirty="0"/>
              <a:t> published </a:t>
            </a:r>
            <a:r>
              <a:rPr lang="en-US" i="1" dirty="0">
                <a:hlinkClick r:id="rId10" tooltip="Heart of Darkness"/>
              </a:rPr>
              <a:t>Heart of Darkness</a:t>
            </a:r>
            <a:r>
              <a:rPr lang="en-US" dirty="0"/>
              <a:t>, which threw representations of </a:t>
            </a:r>
            <a:r>
              <a:rPr lang="en-US" dirty="0" err="1"/>
              <a:t>civilised</a:t>
            </a:r>
            <a:r>
              <a:rPr lang="en-US" dirty="0"/>
              <a:t> society into sharp contrast with representations of the jungle and played both of them in relation to the human heart and soul.</a:t>
            </a:r>
          </a:p>
          <a:p>
            <a:r>
              <a:rPr lang="en-US" dirty="0"/>
              <a:t>In the first half of the 20th century writers such as </a:t>
            </a:r>
            <a:r>
              <a:rPr lang="en-US" dirty="0">
                <a:hlinkClick r:id="rId11" tooltip="Franz Kafka"/>
              </a:rPr>
              <a:t>Franz Kafka</a:t>
            </a:r>
            <a:r>
              <a:rPr lang="en-US" dirty="0"/>
              <a:t> and </a:t>
            </a:r>
            <a:r>
              <a:rPr lang="en-US" dirty="0">
                <a:hlinkClick r:id="rId12" tooltip="James Joyce"/>
              </a:rPr>
              <a:t>James Joyce</a:t>
            </a:r>
            <a:r>
              <a:rPr lang="en-US" dirty="0"/>
              <a:t> experimented with dislocations of </a:t>
            </a:r>
            <a:r>
              <a:rPr lang="en-US" dirty="0">
                <a:hlinkClick r:id="rId13" tooltip="Conventional wisdom"/>
              </a:rPr>
              <a:t>conventional wisdom</a:t>
            </a:r>
            <a:r>
              <a:rPr lang="en-US" dirty="0"/>
              <a:t> in their creations of distorted characters, locations and narrative styles. Literary experiments in form, matching those taking place in modernist painting and sculpture of the same period, challenged the reader to re-examine and </a:t>
            </a:r>
            <a:r>
              <a:rPr lang="en-US" dirty="0">
                <a:hlinkClick r:id="rId14" tooltip="Deconstruction"/>
              </a:rPr>
              <a:t>deconstruct</a:t>
            </a:r>
            <a:r>
              <a:rPr lang="en-US" dirty="0"/>
              <a:t> preconceptions about the world. </a:t>
            </a:r>
            <a:r>
              <a:rPr lang="en-US" dirty="0" err="1">
                <a:hlinkClick r:id="rId15" tooltip="Bertholt Brecht"/>
              </a:rPr>
              <a:t>Bertholt</a:t>
            </a:r>
            <a:r>
              <a:rPr lang="en-US" dirty="0">
                <a:hlinkClick r:id="rId15" tooltip="Bertholt Brecht"/>
              </a:rPr>
              <a:t> Brecht</a:t>
            </a:r>
            <a:r>
              <a:rPr lang="en-US" dirty="0"/>
              <a:t> created modernist theatrical productions according to his theory of the </a:t>
            </a:r>
            <a:r>
              <a:rPr lang="en-US" dirty="0">
                <a:hlinkClick r:id="rId16" tooltip="Alienation effect"/>
              </a:rPr>
              <a:t>alienation effect</a:t>
            </a:r>
            <a:r>
              <a:rPr lang="en-US" dirty="0"/>
              <a:t> which was supposed to make the audience think and feel in new and critical ways by removing comfortable assumptions and not permitting the narrative to appear too much like reality.</a:t>
            </a:r>
          </a:p>
        </p:txBody>
      </p:sp>
    </p:spTree>
    <p:extLst>
      <p:ext uri="{BB962C8B-B14F-4D97-AF65-F5344CB8AC3E}">
        <p14:creationId xmlns:p14="http://schemas.microsoft.com/office/powerpoint/2010/main" val="40199969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35</TotalTime>
  <Words>205</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Gill Sans MT</vt:lpstr>
      <vt:lpstr>Wingdings 2</vt:lpstr>
      <vt:lpstr>Dividend</vt:lpstr>
      <vt:lpstr>Unit 04 “modern literature”  (semester iii) (content elective) modern age in English literature</vt:lpstr>
      <vt:lpstr>Modernism in English literature: introduction</vt:lpstr>
      <vt:lpstr>The 20th century from 1900-1945</vt:lpstr>
      <vt:lpstr>Modernism (1923-1939)</vt:lpstr>
      <vt:lpstr>Post-modernism (1940-2000)</vt:lpstr>
      <vt:lpstr>Historical facts and background:</vt:lpstr>
      <vt:lpstr>20th century-modernism-modernist poetry</vt:lpstr>
      <vt:lpstr>Modernist prose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04 (semester iii) (content elective) modern age in English literature</dc:title>
  <dc:creator>win7</dc:creator>
  <cp:lastModifiedBy>win7</cp:lastModifiedBy>
  <cp:revision>29</cp:revision>
  <dcterms:created xsi:type="dcterms:W3CDTF">2020-08-13T19:58:02Z</dcterms:created>
  <dcterms:modified xsi:type="dcterms:W3CDTF">2020-08-13T20:33:19Z</dcterms:modified>
</cp:coreProperties>
</file>