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9" r:id="rId3"/>
    <p:sldId id="261" r:id="rId4"/>
    <p:sldId id="260" r:id="rId5"/>
    <p:sldId id="262" r:id="rId6"/>
    <p:sldId id="263" r:id="rId7"/>
    <p:sldId id="264" r:id="rId8"/>
    <p:sldId id="265" r:id="rId9"/>
    <p:sldId id="266" r:id="rId10"/>
    <p:sldId id="267" r:id="rId11"/>
    <p:sldId id="269"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20" name="Footer Placeholder 19"/>
          <p:cNvSpPr>
            <a:spLocks noGrp="1"/>
          </p:cNvSpPr>
          <p:nvPr>
            <p:ph type="ftr" sz="quarter" idx="11"/>
          </p:nvPr>
        </p:nvSpPr>
        <p:spPr/>
        <p:txBody>
          <a:bodyPr/>
          <a:lstStyle>
            <a:extLst/>
          </a:lstStyle>
          <a:p>
            <a:endParaRPr lang="x-none"/>
          </a:p>
        </p:txBody>
      </p:sp>
      <p:sp>
        <p:nvSpPr>
          <p:cNvPr id="10" name="Slide Number Placeholder 9"/>
          <p:cNvSpPr>
            <a:spLocks noGrp="1"/>
          </p:cNvSpPr>
          <p:nvPr>
            <p:ph type="sldNum" sz="quarter" idx="12"/>
          </p:nvPr>
        </p:nvSpPr>
        <p:spPr/>
        <p:txBody>
          <a:bodyPr/>
          <a:lstStyle>
            <a:extLst/>
          </a:lstStyle>
          <a:p>
            <a:fld id="{CAD1940D-5791-47CB-8D58-2522C745B3D4}" type="slidenum">
              <a:rPr lang="x-none" smtClean="0"/>
              <a:pPr/>
              <a:t>‹#›</a:t>
            </a:fld>
            <a:endParaRPr lang="x-none"/>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CAD1940D-5791-47CB-8D58-2522C745B3D4}" type="slidenum">
              <a:rPr lang="x-none" smtClean="0"/>
              <a:pPr/>
              <a:t>‹#›</a:t>
            </a:fld>
            <a:endParaRPr lang="x-none"/>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6" name="Footer Placeholder 5"/>
          <p:cNvSpPr>
            <a:spLocks noGrp="1"/>
          </p:cNvSpPr>
          <p:nvPr>
            <p:ph type="ftr" sz="quarter" idx="11"/>
          </p:nvPr>
        </p:nvSpPr>
        <p:spPr/>
        <p:txBody>
          <a:bodyPr/>
          <a:lstStyle>
            <a:extLst/>
          </a:lstStyle>
          <a:p>
            <a:endParaRPr lang="x-none"/>
          </a:p>
        </p:txBody>
      </p:sp>
      <p:sp>
        <p:nvSpPr>
          <p:cNvPr id="7" name="Slide Number Placeholder 6"/>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8" name="Footer Placeholder 7"/>
          <p:cNvSpPr>
            <a:spLocks noGrp="1"/>
          </p:cNvSpPr>
          <p:nvPr>
            <p:ph type="ftr" sz="quarter" idx="11"/>
          </p:nvPr>
        </p:nvSpPr>
        <p:spPr/>
        <p:txBody>
          <a:bodyPr/>
          <a:lstStyle>
            <a:extLst/>
          </a:lstStyle>
          <a:p>
            <a:endParaRPr lang="x-none"/>
          </a:p>
        </p:txBody>
      </p:sp>
      <p:sp>
        <p:nvSpPr>
          <p:cNvPr id="9" name="Slide Number Placeholder 8"/>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4" name="Footer Placeholder 3"/>
          <p:cNvSpPr>
            <a:spLocks noGrp="1"/>
          </p:cNvSpPr>
          <p:nvPr>
            <p:ph type="ftr" sz="quarter" idx="11"/>
          </p:nvPr>
        </p:nvSpPr>
        <p:spPr/>
        <p:txBody>
          <a:bodyPr/>
          <a:lstStyle>
            <a:extLst/>
          </a:lstStyle>
          <a:p>
            <a:endParaRPr lang="x-none"/>
          </a:p>
        </p:txBody>
      </p:sp>
      <p:sp>
        <p:nvSpPr>
          <p:cNvPr id="5" name="Slide Number Placeholder 4"/>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3" name="Footer Placeholder 2"/>
          <p:cNvSpPr>
            <a:spLocks noGrp="1"/>
          </p:cNvSpPr>
          <p:nvPr>
            <p:ph type="ftr" sz="quarter" idx="11"/>
          </p:nvPr>
        </p:nvSpPr>
        <p:spPr/>
        <p:txBody>
          <a:bodyPr/>
          <a:lstStyle>
            <a:extLst/>
          </a:lstStyle>
          <a:p>
            <a:endParaRPr lang="x-none"/>
          </a:p>
        </p:txBody>
      </p:sp>
      <p:sp>
        <p:nvSpPr>
          <p:cNvPr id="4" name="Slide Number Placeholder 3"/>
          <p:cNvSpPr>
            <a:spLocks noGrp="1"/>
          </p:cNvSpPr>
          <p:nvPr>
            <p:ph type="sldNum" sz="quarter" idx="12"/>
          </p:nvPr>
        </p:nvSpPr>
        <p:spPr/>
        <p:txBody>
          <a:bodyPr/>
          <a:lstStyle>
            <a:extLst/>
          </a:lstStyle>
          <a:p>
            <a:fld id="{CAD1940D-5791-47CB-8D58-2522C745B3D4}" type="slidenum">
              <a:rPr lang="x-none" smtClean="0"/>
              <a:pPr/>
              <a:t>‹#›</a:t>
            </a:fld>
            <a:endParaRPr lang="x-none"/>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6" name="Footer Placeholder 5"/>
          <p:cNvSpPr>
            <a:spLocks noGrp="1"/>
          </p:cNvSpPr>
          <p:nvPr>
            <p:ph type="ftr" sz="quarter" idx="11"/>
          </p:nvPr>
        </p:nvSpPr>
        <p:spPr/>
        <p:txBody>
          <a:bodyPr/>
          <a:lstStyle>
            <a:extLst/>
          </a:lstStyle>
          <a:p>
            <a:endParaRPr lang="x-none"/>
          </a:p>
        </p:txBody>
      </p:sp>
      <p:sp>
        <p:nvSpPr>
          <p:cNvPr id="7" name="Slide Number Placeholder 6"/>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D9462A3-79E1-49F9-8019-03AE7B860008}" type="datetimeFigureOut">
              <a:rPr lang="x-none" smtClean="0"/>
              <a:pPr/>
              <a:t>5/20/2020</a:t>
            </a:fld>
            <a:endParaRPr lang="x-none"/>
          </a:p>
        </p:txBody>
      </p:sp>
      <p:sp>
        <p:nvSpPr>
          <p:cNvPr id="6" name="Footer Placeholder 5"/>
          <p:cNvSpPr>
            <a:spLocks noGrp="1"/>
          </p:cNvSpPr>
          <p:nvPr>
            <p:ph type="ftr" sz="quarter" idx="11"/>
          </p:nvPr>
        </p:nvSpPr>
        <p:spPr/>
        <p:txBody>
          <a:bodyPr/>
          <a:lstStyle>
            <a:extLst/>
          </a:lstStyle>
          <a:p>
            <a:endParaRPr lang="x-none"/>
          </a:p>
        </p:txBody>
      </p:sp>
      <p:sp>
        <p:nvSpPr>
          <p:cNvPr id="7" name="Slide Number Placeholder 6"/>
          <p:cNvSpPr>
            <a:spLocks noGrp="1"/>
          </p:cNvSpPr>
          <p:nvPr>
            <p:ph type="sldNum" sz="quarter" idx="12"/>
          </p:nvPr>
        </p:nvSpPr>
        <p:spPr/>
        <p:txBody>
          <a:bodyPr/>
          <a:lstStyle>
            <a:extLst/>
          </a:lstStyle>
          <a:p>
            <a:fld id="{CAD1940D-5791-47CB-8D58-2522C745B3D4}" type="slidenum">
              <a:rPr lang="x-none" smtClean="0"/>
              <a:pPr/>
              <a:t>‹#›</a:t>
            </a:fld>
            <a:endParaRPr lang="x-none"/>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D9462A3-79E1-49F9-8019-03AE7B860008}" type="datetimeFigureOut">
              <a:rPr lang="x-none" smtClean="0"/>
              <a:pPr/>
              <a:t>5/20/2020</a:t>
            </a:fld>
            <a:endParaRPr lang="x-none"/>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x-none"/>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AD1940D-5791-47CB-8D58-2522C745B3D4}" type="slidenum">
              <a:rPr lang="x-none" smtClean="0"/>
              <a:pPr/>
              <a:t>‹#›</a:t>
            </a:fld>
            <a:endParaRPr lang="x-none"/>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C1D4958C-2BB2-41A5-A45A-CB1B104DA2D2}"/>
              </a:ext>
            </a:extLst>
          </p:cNvPr>
          <p:cNvPicPr>
            <a:picLocks noChangeAspect="1"/>
          </p:cNvPicPr>
          <p:nvPr/>
        </p:nvPicPr>
        <p:blipFill>
          <a:blip r:embed="rId2"/>
          <a:stretch>
            <a:fillRect/>
          </a:stretch>
        </p:blipFill>
        <p:spPr>
          <a:xfrm>
            <a:off x="2091857" y="278865"/>
            <a:ext cx="9116073" cy="6069683"/>
          </a:xfrm>
          <a:prstGeom prst="rect">
            <a:avLst/>
          </a:prstGeom>
        </p:spPr>
      </p:pic>
    </p:spTree>
    <p:extLst>
      <p:ext uri="{BB962C8B-B14F-4D97-AF65-F5344CB8AC3E}">
        <p14:creationId xmlns:p14="http://schemas.microsoft.com/office/powerpoint/2010/main" xmlns="" val="1606161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11E6F7-4D6C-46C4-96E4-82F9A827C6A8}"/>
              </a:ext>
            </a:extLst>
          </p:cNvPr>
          <p:cNvSpPr>
            <a:spLocks noGrp="1"/>
          </p:cNvSpPr>
          <p:nvPr>
            <p:ph type="title"/>
          </p:nvPr>
        </p:nvSpPr>
        <p:spPr>
          <a:xfrm>
            <a:off x="1384663" y="263528"/>
            <a:ext cx="9863782" cy="1160324"/>
          </a:xfrm>
        </p:spPr>
        <p:txBody>
          <a:bodyPr>
            <a:normAutofit/>
          </a:bodyPr>
          <a:lstStyle/>
          <a:p>
            <a:pPr algn="ctr"/>
            <a:r>
              <a:rPr lang="en-US" sz="4000" b="1" u="sng" dirty="0" smtClean="0">
                <a:solidFill>
                  <a:schemeClr val="tx1"/>
                </a:solidFill>
                <a:effectLst/>
                <a:latin typeface="Times New Roman" panose="02020603050405020304" pitchFamily="18" charset="0"/>
                <a:cs typeface="Times New Roman" panose="02020603050405020304" pitchFamily="18" charset="0"/>
              </a:rPr>
              <a:t>ARTHROPOD EXOSKELETON</a:t>
            </a:r>
            <a:endParaRPr lang="x-none" sz="4000" b="1" u="sng"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21746FB-30A6-485C-8ED7-A65E1D3FD5B5}"/>
              </a:ext>
            </a:extLst>
          </p:cNvPr>
          <p:cNvSpPr>
            <a:spLocks noGrp="1"/>
          </p:cNvSpPr>
          <p:nvPr>
            <p:ph idx="1"/>
          </p:nvPr>
        </p:nvSpPr>
        <p:spPr>
          <a:xfrm>
            <a:off x="1478942" y="1267098"/>
            <a:ext cx="10525824" cy="5408022"/>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Tough </a:t>
            </a:r>
            <a:r>
              <a:rPr lang="en-US" sz="2400" dirty="0">
                <a:latin typeface="Times New Roman" panose="02020603050405020304" pitchFamily="18" charset="0"/>
                <a:cs typeface="Times New Roman" panose="02020603050405020304" pitchFamily="18" charset="0"/>
              </a:rPr>
              <a:t>or resistant exoskeleton of arthropods typically is constructed of the tough polymer of </a:t>
            </a:r>
            <a:r>
              <a:rPr lang="en-US" sz="2400" dirty="0" smtClean="0">
                <a:latin typeface="Times New Roman" panose="02020603050405020304" pitchFamily="18" charset="0"/>
                <a:cs typeface="Times New Roman" panose="02020603050405020304" pitchFamily="18" charset="0"/>
              </a:rPr>
              <a:t>chitin. </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typical arthropod exoskeleton is a multi-layered structure with four functional regions:</a:t>
            </a:r>
          </a:p>
          <a:p>
            <a:pPr marL="457200" indent="-457200">
              <a:buFont typeface="+mj-lt"/>
              <a:buAutoNum type="alphaLcParenR"/>
            </a:pPr>
            <a:r>
              <a:rPr lang="en-US" sz="2400" dirty="0">
                <a:latin typeface="Times New Roman" panose="02020603050405020304" pitchFamily="18" charset="0"/>
                <a:cs typeface="Times New Roman" panose="02020603050405020304" pitchFamily="18" charset="0"/>
              </a:rPr>
              <a:t>Epicuticle</a:t>
            </a:r>
          </a:p>
          <a:p>
            <a:pPr marL="457200" indent="-457200">
              <a:buFont typeface="+mj-lt"/>
              <a:buAutoNum type="alphaLcParenR"/>
            </a:pPr>
            <a:r>
              <a:rPr lang="en-US" sz="2400" dirty="0">
                <a:latin typeface="Times New Roman" panose="02020603050405020304" pitchFamily="18" charset="0"/>
                <a:cs typeface="Times New Roman" panose="02020603050405020304" pitchFamily="18" charset="0"/>
              </a:rPr>
              <a:t>Procuticle</a:t>
            </a:r>
          </a:p>
          <a:p>
            <a:pPr marL="457200" indent="-457200">
              <a:buFont typeface="+mj-lt"/>
              <a:buAutoNum type="alphaLcParenR"/>
            </a:pPr>
            <a:r>
              <a:rPr lang="en-US" sz="2400" dirty="0">
                <a:latin typeface="Times New Roman" panose="02020603050405020304" pitchFamily="18" charset="0"/>
                <a:cs typeface="Times New Roman" panose="02020603050405020304" pitchFamily="18" charset="0"/>
              </a:rPr>
              <a:t>Epidermis</a:t>
            </a:r>
          </a:p>
          <a:p>
            <a:pPr marL="457200" indent="-457200">
              <a:buFont typeface="+mj-lt"/>
              <a:buAutoNum type="alphaLcParenR"/>
            </a:pPr>
            <a:r>
              <a:rPr lang="en-US" sz="2400" dirty="0">
                <a:latin typeface="Times New Roman" panose="02020603050405020304" pitchFamily="18" charset="0"/>
                <a:cs typeface="Times New Roman" panose="02020603050405020304" pitchFamily="18" charset="0"/>
              </a:rPr>
              <a:t>Basement membrane</a:t>
            </a:r>
          </a:p>
          <a:p>
            <a:pPr>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Epicuticle</a:t>
            </a:r>
            <a:r>
              <a:rPr lang="en-US" sz="2400" dirty="0" smtClean="0">
                <a:latin typeface="Times New Roman" panose="02020603050405020304" pitchFamily="18" charset="0"/>
                <a:cs typeface="Times New Roman" panose="02020603050405020304" pitchFamily="18" charset="0"/>
              </a:rPr>
              <a:t> is a multi-layered external barrier that, especially in terrestrial arthropods, act as a barrier against desiccation.</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strength of the exoskeleton is provided by the under laying </a:t>
            </a:r>
            <a:r>
              <a:rPr lang="en-US" sz="2400" dirty="0" err="1" smtClean="0">
                <a:latin typeface="Times New Roman" panose="02020603050405020304" pitchFamily="18" charset="0"/>
                <a:cs typeface="Times New Roman" panose="02020603050405020304" pitchFamily="18" charset="0"/>
              </a:rPr>
              <a:t>procuticle</a:t>
            </a:r>
            <a:r>
              <a:rPr lang="en-US" sz="2400" dirty="0" smtClean="0">
                <a:latin typeface="Times New Roman" panose="02020603050405020304" pitchFamily="18" charset="0"/>
                <a:cs typeface="Times New Roman" panose="02020603050405020304" pitchFamily="18" charset="0"/>
              </a:rPr>
              <a:t>, which in turn secreted by the epidermis.</a:t>
            </a:r>
          </a:p>
          <a:p>
            <a:pPr marL="457200" indent="-457200">
              <a:buFont typeface="+mj-lt"/>
              <a:buAutoNum type="alphaLcParen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83256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946C98-5AEA-438B-9DD6-30F0800B16E2}"/>
              </a:ext>
            </a:extLst>
          </p:cNvPr>
          <p:cNvSpPr>
            <a:spLocks noGrp="1"/>
          </p:cNvSpPr>
          <p:nvPr>
            <p:ph type="title"/>
          </p:nvPr>
        </p:nvSpPr>
        <p:spPr>
          <a:xfrm>
            <a:off x="1397725" y="0"/>
            <a:ext cx="9068463" cy="862149"/>
          </a:xfrm>
        </p:spPr>
        <p:txBody>
          <a:bodyPr>
            <a:normAutofit/>
          </a:bodyPr>
          <a:lstStyle/>
          <a:p>
            <a:r>
              <a:rPr lang="en-US" sz="4000" b="1" dirty="0">
                <a:solidFill>
                  <a:schemeClr val="tx1"/>
                </a:solidFill>
                <a:effectLst/>
                <a:latin typeface="Times New Roman" panose="02020603050405020304" pitchFamily="18" charset="0"/>
                <a:cs typeface="Times New Roman" panose="02020603050405020304" pitchFamily="18" charset="0"/>
              </a:rPr>
              <a:t>CONT…</a:t>
            </a:r>
            <a:endParaRPr lang="x-none" sz="4000" b="1"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555C7D1-3D7D-4736-B54F-3565A106A9D5}"/>
              </a:ext>
            </a:extLst>
          </p:cNvPr>
          <p:cNvSpPr>
            <a:spLocks noGrp="1"/>
          </p:cNvSpPr>
          <p:nvPr>
            <p:ph idx="1"/>
          </p:nvPr>
        </p:nvSpPr>
        <p:spPr>
          <a:xfrm>
            <a:off x="1450355" y="796833"/>
            <a:ext cx="10528285" cy="5891349"/>
          </a:xfrm>
        </p:spPr>
        <p:txBody>
          <a:bodyPr>
            <a:normAutofit lnSpcReduction="10000"/>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Arthropod cuticle is a biological composite material, consisting of two main portions:</a:t>
            </a:r>
          </a:p>
          <a:p>
            <a:pPr marL="457200" indent="-457200">
              <a:buFont typeface="+mj-lt"/>
              <a:buAutoNum type="arabicParenR"/>
            </a:pPr>
            <a:r>
              <a:rPr lang="en-US" sz="2400" dirty="0">
                <a:latin typeface="Times New Roman" panose="02020603050405020304" pitchFamily="18" charset="0"/>
                <a:cs typeface="Times New Roman" panose="02020603050405020304" pitchFamily="18" charset="0"/>
              </a:rPr>
              <a:t>Fibrous chains of alpha-chitin within a matrix of silk </a:t>
            </a:r>
            <a:r>
              <a:rPr lang="en-US" sz="2400" dirty="0" smtClean="0">
                <a:latin typeface="Times New Roman" panose="02020603050405020304" pitchFamily="18" charset="0"/>
                <a:cs typeface="Times New Roman" panose="02020603050405020304" pitchFamily="18" charset="0"/>
              </a:rPr>
              <a:t>like.</a:t>
            </a: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400" dirty="0">
                <a:latin typeface="Times New Roman" panose="02020603050405020304" pitchFamily="18" charset="0"/>
                <a:cs typeface="Times New Roman" panose="02020603050405020304" pitchFamily="18" charset="0"/>
              </a:rPr>
              <a:t>Globular proteins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most well known globular protein is the rubbery protein called </a:t>
            </a:r>
            <a:r>
              <a:rPr lang="en-US" sz="2400" dirty="0" err="1" smtClean="0">
                <a:latin typeface="Times New Roman" panose="02020603050405020304" pitchFamily="18" charset="0"/>
                <a:cs typeface="Times New Roman" panose="02020603050405020304" pitchFamily="18" charset="0"/>
              </a:rPr>
              <a:t>resilin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relative abundance of these two main components varies from approximately 50/50 to 70/30 protein or </a:t>
            </a:r>
            <a:r>
              <a:rPr lang="en-US" sz="2400" dirty="0" smtClean="0">
                <a:latin typeface="Times New Roman" panose="02020603050405020304" pitchFamily="18" charset="0"/>
                <a:cs typeface="Times New Roman" panose="02020603050405020304" pitchFamily="18" charset="0"/>
              </a:rPr>
              <a:t>chitin.</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Although the cuticle is relatively soft when first secreted when it hardens in a poorly-understand process that involves dehydration by hydrophobic chemicals called </a:t>
            </a:r>
            <a:r>
              <a:rPr lang="en-US" sz="2400" dirty="0" err="1" smtClean="0">
                <a:latin typeface="Times New Roman" panose="02020603050405020304" pitchFamily="18" charset="0"/>
                <a:cs typeface="Times New Roman" panose="02020603050405020304" pitchFamily="18" charset="0"/>
              </a:rPr>
              <a:t>phenolics</a:t>
            </a:r>
            <a:r>
              <a:rPr lang="en-US" sz="24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addition to the chitin </a:t>
            </a:r>
            <a:r>
              <a:rPr lang="en-US" sz="2400" dirty="0" err="1" smtClean="0">
                <a:latin typeface="Times New Roman" panose="02020603050405020304" pitchFamily="18" charset="0"/>
                <a:cs typeface="Times New Roman" panose="02020603050405020304" pitchFamily="18" charset="0"/>
              </a:rPr>
              <a:t>proteinaceous</a:t>
            </a:r>
            <a:r>
              <a:rPr lang="en-US" sz="2400" dirty="0" smtClean="0">
                <a:latin typeface="Times New Roman" panose="02020603050405020304" pitchFamily="18" charset="0"/>
                <a:cs typeface="Times New Roman" panose="02020603050405020304" pitchFamily="18" charset="0"/>
              </a:rPr>
              <a:t> composite of the cuticle , many crustaceans, some </a:t>
            </a:r>
            <a:r>
              <a:rPr lang="en-US" sz="2400" dirty="0" err="1" smtClean="0">
                <a:latin typeface="Times New Roman" panose="02020603050405020304" pitchFamily="18" charset="0"/>
                <a:cs typeface="Times New Roman" panose="02020603050405020304" pitchFamily="18" charset="0"/>
              </a:rPr>
              <a:t>myriapods</a:t>
            </a:r>
            <a:r>
              <a:rPr lang="en-US" sz="24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And the extinct trilobites further impregnate the cuticle with mineral salts, above all calcium carbonates, which can make up to 40 percent of the cuticle .This can lead to great mechanical strength.</a:t>
            </a:r>
            <a:endParaRPr lang="x-none" sz="240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15144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87934DEA-9A11-4D90-95F4-5CC3F848CBA0}"/>
              </a:ext>
            </a:extLst>
          </p:cNvPr>
          <p:cNvPicPr>
            <a:picLocks noChangeAspect="1"/>
          </p:cNvPicPr>
          <p:nvPr/>
        </p:nvPicPr>
        <p:blipFill>
          <a:blip r:embed="rId2"/>
          <a:stretch>
            <a:fillRect/>
          </a:stretch>
        </p:blipFill>
        <p:spPr>
          <a:xfrm>
            <a:off x="1515292" y="483326"/>
            <a:ext cx="10409248" cy="5695405"/>
          </a:xfrm>
          <a:prstGeom prst="rect">
            <a:avLst/>
          </a:prstGeom>
        </p:spPr>
      </p:pic>
    </p:spTree>
    <p:extLst>
      <p:ext uri="{BB962C8B-B14F-4D97-AF65-F5344CB8AC3E}">
        <p14:creationId xmlns:p14="http://schemas.microsoft.com/office/powerpoint/2010/main" xmlns="" val="4168814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C5BBCA-EBE0-4447-8759-5557B2B38659}"/>
              </a:ext>
            </a:extLst>
          </p:cNvPr>
          <p:cNvSpPr>
            <a:spLocks noGrp="1"/>
          </p:cNvSpPr>
          <p:nvPr>
            <p:ph type="title"/>
          </p:nvPr>
        </p:nvSpPr>
        <p:spPr>
          <a:xfrm>
            <a:off x="1397726" y="263527"/>
            <a:ext cx="9135102" cy="1450757"/>
          </a:xfrm>
        </p:spPr>
        <p:txBody>
          <a:bodyPr>
            <a:normAutofit/>
          </a:bodyPr>
          <a:lstStyle/>
          <a:p>
            <a:pPr algn="ctr"/>
            <a:r>
              <a:rPr lang="en-US" sz="4000" b="1" u="sng" dirty="0" smtClean="0">
                <a:solidFill>
                  <a:schemeClr val="tx1"/>
                </a:solidFill>
                <a:effectLst/>
                <a:latin typeface="Times New Roman" panose="02020603050405020304" pitchFamily="18" charset="0"/>
                <a:cs typeface="Times New Roman" panose="02020603050405020304" pitchFamily="18" charset="0"/>
              </a:rPr>
              <a:t>MOLLUSKS EXOSKELETON</a:t>
            </a:r>
            <a:endParaRPr lang="x-none" sz="4000" b="1" u="sng"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58164584-62D0-4CEF-A7B1-FAB0053D016E}"/>
              </a:ext>
            </a:extLst>
          </p:cNvPr>
          <p:cNvSpPr>
            <a:spLocks noGrp="1"/>
          </p:cNvSpPr>
          <p:nvPr>
            <p:ph idx="1"/>
          </p:nvPr>
        </p:nvSpPr>
        <p:spPr>
          <a:xfrm>
            <a:off x="1425555" y="1541417"/>
            <a:ext cx="10500833" cy="4976949"/>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Shell </a:t>
            </a:r>
            <a:r>
              <a:rPr lang="en-US" sz="2400" dirty="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mollusks </a:t>
            </a:r>
            <a:r>
              <a:rPr lang="en-US" sz="2400" dirty="0">
                <a:latin typeface="Times New Roman" panose="02020603050405020304" pitchFamily="18" charset="0"/>
                <a:cs typeface="Times New Roman" panose="02020603050405020304" pitchFamily="18" charset="0"/>
              </a:rPr>
              <a:t>is a usually calcareous exoskeleton enclosing supporting and protecting the organism . Bivalves also move their two valves for swimming</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The majority of shell forming mollusks belong to two classes:</a:t>
            </a:r>
          </a:p>
          <a:p>
            <a:pPr marL="457200" indent="-457200">
              <a:buFont typeface="+mj-lt"/>
              <a:buAutoNum type="arabicParenR"/>
            </a:pPr>
            <a:r>
              <a:rPr lang="en-US" sz="2400" dirty="0" err="1">
                <a:latin typeface="Times New Roman" panose="02020603050405020304" pitchFamily="18" charset="0"/>
                <a:cs typeface="Times New Roman" panose="02020603050405020304" pitchFamily="18" charset="0"/>
              </a:rPr>
              <a:t>Gastropoda</a:t>
            </a:r>
            <a:r>
              <a:rPr lang="en-US" sz="2400" dirty="0">
                <a:latin typeface="Times New Roman" panose="02020603050405020304" pitchFamily="18" charset="0"/>
                <a:cs typeface="Times New Roman" panose="02020603050405020304" pitchFamily="18" charset="0"/>
              </a:rPr>
              <a:t> (univalves or snails)</a:t>
            </a:r>
          </a:p>
          <a:p>
            <a:pPr marL="457200" indent="-457200">
              <a:buFont typeface="+mj-lt"/>
              <a:buAutoNum type="arabicParenR"/>
            </a:pPr>
            <a:r>
              <a:rPr lang="en-US" sz="2400" dirty="0">
                <a:latin typeface="Times New Roman" panose="02020603050405020304" pitchFamily="18" charset="0"/>
                <a:cs typeface="Times New Roman" panose="02020603050405020304" pitchFamily="18" charset="0"/>
              </a:rPr>
              <a:t>Bivalvia (bivalves or calms)</a:t>
            </a:r>
          </a:p>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There are three classes of </a:t>
            </a:r>
            <a:r>
              <a:rPr lang="en-US" sz="2400" b="1" dirty="0" smtClean="0">
                <a:latin typeface="Times New Roman" panose="02020603050405020304" pitchFamily="18" charset="0"/>
                <a:cs typeface="Times New Roman" panose="02020603050405020304" pitchFamily="18" charset="0"/>
              </a:rPr>
              <a:t>mollusks which create a shell,</a:t>
            </a:r>
            <a:endParaRPr lang="en-US" sz="2400" b="1" dirty="0">
              <a:latin typeface="Times New Roman" panose="02020603050405020304" pitchFamily="18" charset="0"/>
              <a:cs typeface="Times New Roman" panose="02020603050405020304" pitchFamily="18" charset="0"/>
            </a:endParaRPr>
          </a:p>
          <a:p>
            <a:pPr marL="457200" indent="-457200">
              <a:buFont typeface="+mj-lt"/>
              <a:buAutoNum type="alphaLcPeriod"/>
            </a:pPr>
            <a:r>
              <a:rPr lang="en-US" sz="2400" dirty="0" err="1" smtClean="0">
                <a:latin typeface="Times New Roman" panose="02020603050405020304" pitchFamily="18" charset="0"/>
                <a:cs typeface="Times New Roman" panose="02020603050405020304" pitchFamily="18" charset="0"/>
              </a:rPr>
              <a:t>Scaphopoda</a:t>
            </a:r>
            <a:r>
              <a:rPr lang="en-US" sz="2400" dirty="0" smtClean="0">
                <a:latin typeface="Times New Roman" panose="02020603050405020304" pitchFamily="18" charset="0"/>
                <a:cs typeface="Times New Roman" panose="02020603050405020304" pitchFamily="18" charset="0"/>
              </a:rPr>
              <a:t> (tusk </a:t>
            </a:r>
            <a:r>
              <a:rPr lang="en-US" sz="2400" dirty="0">
                <a:latin typeface="Times New Roman" panose="02020603050405020304" pitchFamily="18" charset="0"/>
                <a:cs typeface="Times New Roman" panose="02020603050405020304" pitchFamily="18" charset="0"/>
              </a:rPr>
              <a:t>shells)</a:t>
            </a:r>
          </a:p>
          <a:p>
            <a:pPr marL="457200" indent="-457200">
              <a:buFont typeface="+mj-lt"/>
              <a:buAutoNum type="alphaLcPeriod"/>
            </a:pPr>
            <a:r>
              <a:rPr lang="en-US" sz="2400" dirty="0">
                <a:latin typeface="Times New Roman" panose="02020603050405020304" pitchFamily="18" charset="0"/>
                <a:cs typeface="Times New Roman" panose="02020603050405020304" pitchFamily="18" charset="0"/>
              </a:rPr>
              <a:t> Polyplacophora (</a:t>
            </a:r>
            <a:r>
              <a:rPr lang="en-US" sz="2400" dirty="0" err="1">
                <a:latin typeface="Times New Roman" panose="02020603050405020304" pitchFamily="18" charset="0"/>
                <a:cs typeface="Times New Roman" panose="02020603050405020304" pitchFamily="18" charset="0"/>
              </a:rPr>
              <a:t>chitons</a:t>
            </a:r>
            <a:r>
              <a:rPr lang="en-US" sz="2400" dirty="0" smtClean="0">
                <a:latin typeface="Times New Roman" panose="02020603050405020304" pitchFamily="18" charset="0"/>
                <a:cs typeface="Times New Roman" panose="02020603050405020304" pitchFamily="18" charset="0"/>
              </a:rPr>
              <a:t>)</a:t>
            </a:r>
          </a:p>
          <a:p>
            <a:pPr marL="457200" indent="-457200">
              <a:buFont typeface="+mj-lt"/>
              <a:buAutoNum type="alphaLcPeriod"/>
            </a:pPr>
            <a:r>
              <a:rPr lang="en-US" sz="2400" dirty="0" err="1" smtClean="0">
                <a:latin typeface="Times New Roman" panose="02020603050405020304" pitchFamily="18" charset="0"/>
                <a:cs typeface="Times New Roman" panose="02020603050405020304" pitchFamily="18" charset="0"/>
              </a:rPr>
              <a:t>Monoplacophora</a:t>
            </a:r>
            <a:r>
              <a:rPr lang="en-US" sz="2400" dirty="0" smtClean="0">
                <a:latin typeface="Times New Roman" panose="02020603050405020304" pitchFamily="18" charset="0"/>
                <a:cs typeface="Times New Roman" panose="02020603050405020304" pitchFamily="18" charset="0"/>
              </a:rPr>
              <a:t> (single shelled chitin like animals)</a:t>
            </a: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lphaLcPeriod"/>
            </a:pP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lphaLcPeriod"/>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10709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1DBFC4-AD4A-42D3-9BE0-0E7E3FDD3DAD}"/>
              </a:ext>
            </a:extLst>
          </p:cNvPr>
          <p:cNvSpPr>
            <a:spLocks noGrp="1"/>
          </p:cNvSpPr>
          <p:nvPr>
            <p:ph type="title"/>
          </p:nvPr>
        </p:nvSpPr>
        <p:spPr>
          <a:xfrm>
            <a:off x="1449977" y="209006"/>
            <a:ext cx="9888583" cy="1241751"/>
          </a:xfrm>
        </p:spPr>
        <p:txBody>
          <a:bodyPr>
            <a:normAutofit/>
          </a:bodyPr>
          <a:lstStyle/>
          <a:p>
            <a:r>
              <a:rPr lang="en-US" sz="4000" b="1" dirty="0">
                <a:effectLst/>
                <a:latin typeface="Times New Roman" panose="02020603050405020304" pitchFamily="18" charset="0"/>
                <a:cs typeface="Times New Roman" panose="02020603050405020304" pitchFamily="18" charset="0"/>
              </a:rPr>
              <a:t>CONT…</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FD1957B8-DF35-47D3-B8A5-51CD186FC158}"/>
              </a:ext>
            </a:extLst>
          </p:cNvPr>
          <p:cNvSpPr>
            <a:spLocks noGrp="1"/>
          </p:cNvSpPr>
          <p:nvPr>
            <p:ph idx="1"/>
          </p:nvPr>
        </p:nvSpPr>
        <p:spPr>
          <a:xfrm>
            <a:off x="1411357" y="1257904"/>
            <a:ext cx="10580346" cy="5391089"/>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Mollusks </a:t>
            </a:r>
            <a:r>
              <a:rPr lang="en-US" sz="2400" dirty="0">
                <a:latin typeface="Times New Roman" panose="02020603050405020304" pitchFamily="18" charset="0"/>
                <a:cs typeface="Times New Roman" panose="02020603050405020304" pitchFamily="18" charset="0"/>
              </a:rPr>
              <a:t>shells are composite materials of calcium carbonate (find either as calcite or aragonite) and organic </a:t>
            </a:r>
            <a:r>
              <a:rPr lang="en-US" sz="2400" dirty="0" smtClean="0">
                <a:latin typeface="Times New Roman" panose="02020603050405020304" pitchFamily="18" charset="0"/>
                <a:cs typeface="Times New Roman" panose="02020603050405020304" pitchFamily="18" charset="0"/>
              </a:rPr>
              <a:t>macromolecules.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Shells can have numerous ultrastructural motifs, the most common being crossed lamellar , prismatic, </a:t>
            </a:r>
            <a:r>
              <a:rPr lang="en-US" sz="2400" dirty="0" smtClean="0">
                <a:latin typeface="Times New Roman" panose="02020603050405020304" pitchFamily="18" charset="0"/>
                <a:cs typeface="Times New Roman" panose="02020603050405020304" pitchFamily="18" charset="0"/>
              </a:rPr>
              <a:t>homogeneous.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Shells of class Polyplacophora are made of aragonite</a:t>
            </a:r>
            <a:r>
              <a:rPr lang="en-US" sz="24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those mollusks which have a shell, the shell grows gradually over the lifetime of the mollusk by the addition of calcium to the leading edge or opening.</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Then the shell gradually become longer and wide, such as in an increasing spiral shape, to better accommodate the growing animal inside.</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animal also thickens the shell as it grows, so that the shell stays  proportionately strong for its size. </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Mollusk shells are very durable and outlast otherwise the soft bodied animals that produce them by a very long time </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27787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01636E-8A6D-414B-B2C0-74F203B70DCE}"/>
              </a:ext>
            </a:extLst>
          </p:cNvPr>
          <p:cNvSpPr>
            <a:spLocks noGrp="1"/>
          </p:cNvSpPr>
          <p:nvPr>
            <p:ph type="title"/>
          </p:nvPr>
        </p:nvSpPr>
        <p:spPr>
          <a:xfrm>
            <a:off x="1345472" y="182880"/>
            <a:ext cx="9082851" cy="718457"/>
          </a:xfrm>
        </p:spPr>
        <p:txBody>
          <a:bodyPr>
            <a:normAutofit/>
          </a:bodyPr>
          <a:lstStyle/>
          <a:p>
            <a:r>
              <a:rPr lang="en-US" sz="4000" b="1" dirty="0">
                <a:effectLst/>
                <a:latin typeface="Times New Roman" panose="02020603050405020304" pitchFamily="18" charset="0"/>
                <a:cs typeface="Times New Roman" panose="02020603050405020304" pitchFamily="18" charset="0"/>
              </a:rPr>
              <a:t>CONT…</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B16C849-F979-46DA-9280-2F0407738450}"/>
              </a:ext>
            </a:extLst>
          </p:cNvPr>
          <p:cNvSpPr>
            <a:spLocks noGrp="1"/>
          </p:cNvSpPr>
          <p:nvPr>
            <p:ph idx="1"/>
          </p:nvPr>
        </p:nvSpPr>
        <p:spPr>
          <a:xfrm>
            <a:off x="1373304" y="888274"/>
            <a:ext cx="10448582" cy="5969726"/>
          </a:xfrm>
        </p:spPr>
        <p:txBody>
          <a:bodyPr>
            <a:normAutofit/>
          </a:bodyPr>
          <a:lstStyle/>
          <a:p>
            <a:pPr>
              <a:buFont typeface="Arial" pitchFamily="34" charset="0"/>
              <a:buChar char="•"/>
            </a:pPr>
            <a:r>
              <a:rPr lang="en-US" sz="2400" dirty="0" smtClean="0">
                <a:latin typeface="Times New Roman" panose="02020603050405020304" pitchFamily="18" charset="0"/>
                <a:cs typeface="Times New Roman" panose="02020603050405020304" pitchFamily="18" charset="0"/>
              </a:rPr>
              <a:t>They fertilize easily, fossil mollusk date all the way back to the Cambrian period.</a:t>
            </a:r>
          </a:p>
          <a:p>
            <a:pPr>
              <a:buFont typeface="Arial" pitchFamily="34" charset="0"/>
              <a:buChar char="•"/>
            </a:pPr>
            <a:r>
              <a:rPr lang="en-US" sz="2400" dirty="0" smtClean="0">
                <a:latin typeface="Times New Roman" panose="02020603050405020304" pitchFamily="18" charset="0"/>
                <a:cs typeface="Times New Roman" panose="02020603050405020304" pitchFamily="18" charset="0"/>
              </a:rPr>
              <a:t>Large </a:t>
            </a:r>
            <a:r>
              <a:rPr lang="en-US" sz="2400" dirty="0">
                <a:latin typeface="Times New Roman" panose="02020603050405020304" pitchFamily="18" charset="0"/>
                <a:cs typeface="Times New Roman" panose="02020603050405020304" pitchFamily="18" charset="0"/>
              </a:rPr>
              <a:t>amount of shells sometimes form sediments and over geological time spans can become depressed into limestone </a:t>
            </a:r>
            <a:r>
              <a:rPr lang="en-US" sz="2400" dirty="0" smtClean="0">
                <a:latin typeface="Times New Roman" panose="02020603050405020304" pitchFamily="18" charset="0"/>
                <a:cs typeface="Times New Roman" panose="02020603050405020304" pitchFamily="18" charset="0"/>
              </a:rPr>
              <a:t>deposits.</a:t>
            </a:r>
            <a:endParaRPr lang="en-US"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3EAF9885-253F-4CC9-891D-41399CFE46EE}"/>
              </a:ext>
            </a:extLst>
          </p:cNvPr>
          <p:cNvPicPr>
            <a:picLocks noChangeAspect="1"/>
          </p:cNvPicPr>
          <p:nvPr/>
        </p:nvPicPr>
        <p:blipFill>
          <a:blip r:embed="rId2"/>
          <a:stretch>
            <a:fillRect/>
          </a:stretch>
        </p:blipFill>
        <p:spPr>
          <a:xfrm>
            <a:off x="3683726" y="2314963"/>
            <a:ext cx="6857999" cy="4347093"/>
          </a:xfrm>
          <a:prstGeom prst="rect">
            <a:avLst/>
          </a:prstGeom>
        </p:spPr>
      </p:pic>
    </p:spTree>
    <p:extLst>
      <p:ext uri="{BB962C8B-B14F-4D97-AF65-F5344CB8AC3E}">
        <p14:creationId xmlns="" xmlns:p14="http://schemas.microsoft.com/office/powerpoint/2010/main" val="2405936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30C1AF-C967-4FBD-BC31-A2767951AA11}"/>
              </a:ext>
            </a:extLst>
          </p:cNvPr>
          <p:cNvSpPr>
            <a:spLocks noGrp="1"/>
          </p:cNvSpPr>
          <p:nvPr>
            <p:ph type="title"/>
          </p:nvPr>
        </p:nvSpPr>
        <p:spPr>
          <a:xfrm>
            <a:off x="1423851" y="263527"/>
            <a:ext cx="9684120" cy="1081947"/>
          </a:xfrm>
        </p:spPr>
        <p:txBody>
          <a:bodyPr>
            <a:normAutofit/>
          </a:bodyPr>
          <a:lstStyle/>
          <a:p>
            <a:pPr algn="ctr"/>
            <a:r>
              <a:rPr lang="en-US" sz="4000" b="1" u="sng" dirty="0" smtClean="0">
                <a:effectLst/>
                <a:latin typeface="Times New Roman" panose="02020603050405020304" pitchFamily="18" charset="0"/>
                <a:cs typeface="Times New Roman" panose="02020603050405020304" pitchFamily="18" charset="0"/>
              </a:rPr>
              <a:t>INVERTEBRATES EXOSKELETON</a:t>
            </a:r>
            <a:endParaRPr lang="x-none" sz="4000" b="1" u="sng"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0A7A4F1-5F9B-42C6-8C32-6F2EAA9DD66A}"/>
              </a:ext>
            </a:extLst>
          </p:cNvPr>
          <p:cNvSpPr>
            <a:spLocks noGrp="1"/>
          </p:cNvSpPr>
          <p:nvPr>
            <p:ph idx="1"/>
          </p:nvPr>
        </p:nvSpPr>
        <p:spPr>
          <a:xfrm>
            <a:off x="1345474" y="1559486"/>
            <a:ext cx="10607039" cy="4023360"/>
          </a:xfrm>
        </p:spPr>
        <p:txBody>
          <a:bodyPr>
            <a:normAutofit/>
          </a:bodyPr>
          <a:lstStyle/>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Below are some </a:t>
            </a:r>
            <a:r>
              <a:rPr lang="en-US" sz="2400" b="1" dirty="0" smtClean="0">
                <a:latin typeface="Times New Roman" panose="02020603050405020304" pitchFamily="18" charset="0"/>
                <a:cs typeface="Times New Roman" panose="02020603050405020304" pitchFamily="18" charset="0"/>
              </a:rPr>
              <a:t>invertebrates exoskeleton:</a:t>
            </a:r>
            <a:endParaRPr lang="en-US" sz="2400" b="1"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  Brachiopods and </a:t>
            </a:r>
            <a:r>
              <a:rPr lang="en-US" sz="2800" b="1" dirty="0" err="1">
                <a:latin typeface="Times New Roman" panose="02020603050405020304" pitchFamily="18" charset="0"/>
                <a:cs typeface="Times New Roman" panose="02020603050405020304" pitchFamily="18" charset="0"/>
              </a:rPr>
              <a:t>Polychaete</a:t>
            </a:r>
            <a:r>
              <a:rPr lang="en-US" sz="2800" b="1" dirty="0">
                <a:latin typeface="Times New Roman" panose="02020603050405020304" pitchFamily="18" charset="0"/>
                <a:cs typeface="Times New Roman" panose="02020603050405020304" pitchFamily="18" charset="0"/>
              </a:rPr>
              <a:t> worms: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Calcium carbonates are used for  the exoskeleton of brachiopods and </a:t>
            </a:r>
            <a:r>
              <a:rPr lang="en-US" sz="2400" dirty="0" err="1" smtClean="0">
                <a:latin typeface="Times New Roman" panose="02020603050405020304" pitchFamily="18" charset="0"/>
                <a:cs typeface="Times New Roman" panose="02020603050405020304" pitchFamily="18" charset="0"/>
              </a:rPr>
              <a:t>polychaete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 Microscopic diatoms and Radiolaria:</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Silica is used for the exoskeleton in the microscopic diatoms and </a:t>
            </a:r>
            <a:r>
              <a:rPr lang="en-US" sz="2400" dirty="0" err="1" smtClean="0">
                <a:latin typeface="Times New Roman" panose="02020603050405020304" pitchFamily="18" charset="0"/>
                <a:cs typeface="Times New Roman" panose="02020603050405020304" pitchFamily="18" charset="0"/>
              </a:rPr>
              <a:t>radiolaria</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  Foraminifera Organisms: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They agglutinate exoskeletons by sticking  grains of sand and shell to their </a:t>
            </a:r>
            <a:r>
              <a:rPr lang="en-US" sz="2400" dirty="0" smtClean="0">
                <a:latin typeface="Times New Roman" panose="02020603050405020304" pitchFamily="18" charset="0"/>
                <a:cs typeface="Times New Roman" panose="02020603050405020304" pitchFamily="18" charset="0"/>
              </a:rPr>
              <a:t>exterior.</a:t>
            </a:r>
            <a:endParaRPr lang="en-US" sz="2400" dirty="0">
              <a:latin typeface="Times New Roman" panose="02020603050405020304" pitchFamily="18" charset="0"/>
              <a:cs typeface="Times New Roman" panose="02020603050405020304" pitchFamily="18" charset="0"/>
            </a:endParaRPr>
          </a:p>
          <a:p>
            <a:pPr marL="0" indent="0">
              <a:buNone/>
            </a:pPr>
            <a:endParaRPr lang="en-US" sz="2800" b="1"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14277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A1D941-6250-42EF-89B2-6B0313CDDF8C}"/>
              </a:ext>
            </a:extLst>
          </p:cNvPr>
          <p:cNvSpPr>
            <a:spLocks noGrp="1"/>
          </p:cNvSpPr>
          <p:nvPr>
            <p:ph type="title"/>
          </p:nvPr>
        </p:nvSpPr>
        <p:spPr>
          <a:xfrm>
            <a:off x="1449977" y="263528"/>
            <a:ext cx="9430058" cy="846815"/>
          </a:xfrm>
        </p:spPr>
        <p:txBody>
          <a:bodyPr>
            <a:normAutofit/>
          </a:bodyPr>
          <a:lstStyle/>
          <a:p>
            <a:r>
              <a:rPr lang="en-US" sz="4000" b="1" dirty="0">
                <a:effectLst/>
                <a:latin typeface="Times New Roman" panose="02020603050405020304" pitchFamily="18" charset="0"/>
                <a:cs typeface="Times New Roman" panose="02020603050405020304" pitchFamily="18" charset="0"/>
              </a:rPr>
              <a:t>CONT…</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0726AD6D-D104-4B3A-9AD5-136CEED93EF3}"/>
              </a:ext>
            </a:extLst>
          </p:cNvPr>
          <p:cNvSpPr>
            <a:spLocks noGrp="1"/>
          </p:cNvSpPr>
          <p:nvPr>
            <p:ph idx="1"/>
          </p:nvPr>
        </p:nvSpPr>
        <p:spPr>
          <a:xfrm>
            <a:off x="1375195" y="1175658"/>
            <a:ext cx="10603445" cy="5499462"/>
          </a:xfrm>
        </p:spPr>
        <p:txBody>
          <a:bodyPr>
            <a:normAutofit/>
          </a:bodyPr>
          <a:lstStyle/>
          <a:p>
            <a:r>
              <a:rPr lang="en-US" sz="2800" b="1" u="sng" dirty="0">
                <a:latin typeface="Times New Roman" panose="02020603050405020304" pitchFamily="18" charset="0"/>
                <a:cs typeface="Times New Roman" panose="02020603050405020304" pitchFamily="18" charset="0"/>
              </a:rPr>
              <a:t>Echinoderms: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They do not possess an exoskeleton, as their test is always contained within a layer of living tissue .</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pic>
        <p:nvPicPr>
          <p:cNvPr id="12290" name="Picture 2" descr="C:\Users\User\Desktop\invertebrates.gif"/>
          <p:cNvPicPr>
            <a:picLocks noChangeAspect="1" noChangeArrowheads="1"/>
          </p:cNvPicPr>
          <p:nvPr/>
        </p:nvPicPr>
        <p:blipFill>
          <a:blip r:embed="rId2"/>
          <a:srcRect/>
          <a:stretch>
            <a:fillRect/>
          </a:stretch>
        </p:blipFill>
        <p:spPr bwMode="auto">
          <a:xfrm>
            <a:off x="3566160" y="2560320"/>
            <a:ext cx="7067005" cy="4062549"/>
          </a:xfrm>
          <a:prstGeom prst="rect">
            <a:avLst/>
          </a:prstGeom>
          <a:noFill/>
        </p:spPr>
      </p:pic>
    </p:spTree>
    <p:extLst>
      <p:ext uri="{BB962C8B-B14F-4D97-AF65-F5344CB8AC3E}">
        <p14:creationId xmlns="" xmlns:p14="http://schemas.microsoft.com/office/powerpoint/2010/main" val="201869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8EEF89-E3B4-4FF0-8A04-0E6A7879EB30}"/>
              </a:ext>
            </a:extLst>
          </p:cNvPr>
          <p:cNvSpPr>
            <a:spLocks noGrp="1"/>
          </p:cNvSpPr>
          <p:nvPr>
            <p:ph type="title"/>
          </p:nvPr>
        </p:nvSpPr>
        <p:spPr>
          <a:xfrm>
            <a:off x="1384663" y="263527"/>
            <a:ext cx="9108409" cy="1450757"/>
          </a:xfrm>
        </p:spPr>
        <p:txBody>
          <a:bodyPr>
            <a:normAutofit/>
          </a:bodyPr>
          <a:lstStyle/>
          <a:p>
            <a:pPr algn="ctr"/>
            <a:r>
              <a:rPr lang="en-US" sz="4000" b="1" u="sng" dirty="0" smtClean="0">
                <a:solidFill>
                  <a:schemeClr val="tx1"/>
                </a:solidFill>
                <a:effectLst/>
                <a:latin typeface="Times New Roman" panose="02020603050405020304" pitchFamily="18" charset="0"/>
                <a:cs typeface="Times New Roman" panose="02020603050405020304" pitchFamily="18" charset="0"/>
              </a:rPr>
              <a:t>VERTEBRATES EXOSKELETON</a:t>
            </a:r>
            <a:endParaRPr lang="x-none" sz="4000" b="1" u="sng"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1BB09105-A3C3-48EE-9843-8972D17AA103}"/>
              </a:ext>
            </a:extLst>
          </p:cNvPr>
          <p:cNvSpPr>
            <a:spLocks noGrp="1"/>
          </p:cNvSpPr>
          <p:nvPr>
            <p:ph idx="1"/>
          </p:nvPr>
        </p:nvSpPr>
        <p:spPr>
          <a:xfrm>
            <a:off x="1414386" y="1677052"/>
            <a:ext cx="10224620" cy="4697621"/>
          </a:xfrm>
        </p:spPr>
        <p:txBody>
          <a:bodyPr>
            <a:normAutofit/>
          </a:bodyPr>
          <a:lstStyle/>
          <a:p>
            <a:pPr>
              <a:buFont typeface="Wingdings" panose="05000000000000000000" pitchFamily="2" charset="2"/>
              <a:buChar char="Ø"/>
            </a:pPr>
            <a:r>
              <a:rPr lang="en-US" sz="2400" b="1" dirty="0">
                <a:latin typeface="Times New Roman" pitchFamily="18" charset="0"/>
                <a:cs typeface="Times New Roman" pitchFamily="18" charset="0"/>
              </a:rPr>
              <a:t>There are some vertebrates </a:t>
            </a:r>
            <a:r>
              <a:rPr lang="en-US" sz="2400" b="1" dirty="0" smtClean="0">
                <a:latin typeface="Times New Roman" pitchFamily="18" charset="0"/>
                <a:cs typeface="Times New Roman" pitchFamily="18" charset="0"/>
              </a:rPr>
              <a:t>exoskeleton:</a:t>
            </a:r>
            <a:endParaRPr lang="en-US" sz="2400" b="1" dirty="0">
              <a:latin typeface="Times New Roman" pitchFamily="18" charset="0"/>
              <a:cs typeface="Times New Roman" pitchFamily="18" charset="0"/>
            </a:endParaRPr>
          </a:p>
          <a:p>
            <a:pPr marL="0" indent="0">
              <a:buNone/>
            </a:pP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Ostracoderm</a:t>
            </a:r>
            <a:r>
              <a:rPr lang="en-US" sz="2400" b="1" u="sng" dirty="0">
                <a:latin typeface="Times New Roman" pitchFamily="18" charset="0"/>
                <a:cs typeface="Times New Roman" pitchFamily="18" charset="0"/>
              </a:rPr>
              <a:t> fish and  Turtles:</a:t>
            </a:r>
          </a:p>
          <a:p>
            <a:pPr>
              <a:buFont typeface="Arial" panose="020B0604020202020204" pitchFamily="34" charset="0"/>
              <a:buChar char="•"/>
            </a:pPr>
            <a:r>
              <a:rPr lang="en-US" sz="2400" dirty="0">
                <a:latin typeface="Times New Roman" pitchFamily="18" charset="0"/>
                <a:cs typeface="Times New Roman" pitchFamily="18" charset="0"/>
              </a:rPr>
              <a:t>Bone cartilage and dentine are used for the exoskeleton in vertebrates such as the </a:t>
            </a:r>
            <a:r>
              <a:rPr lang="en-US" sz="2400" dirty="0" err="1">
                <a:latin typeface="Times New Roman" pitchFamily="18" charset="0"/>
                <a:cs typeface="Times New Roman" pitchFamily="18" charset="0"/>
              </a:rPr>
              <a:t>Ostracoderm</a:t>
            </a:r>
            <a:r>
              <a:rPr lang="en-US" sz="2400" dirty="0">
                <a:latin typeface="Times New Roman" pitchFamily="18" charset="0"/>
                <a:cs typeface="Times New Roman" pitchFamily="18" charset="0"/>
              </a:rPr>
              <a:t> fish and turtles. </a:t>
            </a:r>
            <a:endParaRPr lang="en-US" sz="2400" dirty="0" smtClean="0">
              <a:latin typeface="Times New Roman" pitchFamily="18" charset="0"/>
              <a:cs typeface="Times New Roman" pitchFamily="18" charset="0"/>
            </a:endParaRPr>
          </a:p>
          <a:p>
            <a:pPr>
              <a:buFont typeface="Arial" panose="020B0604020202020204" pitchFamily="34" charset="0"/>
              <a:buChar char="•"/>
            </a:pPr>
            <a:r>
              <a:rPr lang="en-US" sz="2400" dirty="0" smtClean="0">
                <a:latin typeface="Times New Roman" pitchFamily="18" charset="0"/>
                <a:cs typeface="Times New Roman" pitchFamily="18" charset="0"/>
              </a:rPr>
              <a:t>Turtles </a:t>
            </a:r>
            <a:r>
              <a:rPr lang="en-US" sz="2400" dirty="0">
                <a:latin typeface="Times New Roman" pitchFamily="18" charset="0"/>
                <a:cs typeface="Times New Roman" pitchFamily="18" charset="0"/>
              </a:rPr>
              <a:t>for example, have a special bony or cartilaginous shell while some consider the </a:t>
            </a:r>
            <a:r>
              <a:rPr lang="en-US" sz="2400" dirty="0" smtClean="0">
                <a:latin typeface="Times New Roman" pitchFamily="18" charset="0"/>
                <a:cs typeface="Times New Roman" pitchFamily="18" charset="0"/>
              </a:rPr>
              <a:t>turtle </a:t>
            </a:r>
            <a:r>
              <a:rPr lang="en-US" sz="2400" dirty="0">
                <a:latin typeface="Times New Roman" pitchFamily="18" charset="0"/>
                <a:cs typeface="Times New Roman" pitchFamily="18" charset="0"/>
              </a:rPr>
              <a:t>shell not be an </a:t>
            </a:r>
            <a:r>
              <a:rPr lang="en-US" sz="2400" dirty="0" smtClean="0">
                <a:latin typeface="Times New Roman" pitchFamily="18" charset="0"/>
                <a:cs typeface="Times New Roman" pitchFamily="18" charset="0"/>
              </a:rPr>
              <a:t>exoskeleton.</a:t>
            </a:r>
            <a:endParaRPr lang="en-US" sz="2400" dirty="0">
              <a:latin typeface="Times New Roman" pitchFamily="18" charset="0"/>
              <a:cs typeface="Times New Roman" pitchFamily="18" charset="0"/>
            </a:endParaRPr>
          </a:p>
          <a:p>
            <a:pPr>
              <a:buFont typeface="Arial" panose="020B0604020202020204" pitchFamily="34" charset="0"/>
              <a:buChar char="•"/>
            </a:pPr>
            <a:r>
              <a:rPr lang="en-US" sz="2400" dirty="0">
                <a:latin typeface="Times New Roman" pitchFamily="18" charset="0"/>
                <a:cs typeface="Times New Roman" pitchFamily="18" charset="0"/>
              </a:rPr>
              <a:t>On the basis of  it being a modified ribcage and part of the vertebral </a:t>
            </a:r>
            <a:r>
              <a:rPr lang="en-US" sz="2400" dirty="0" smtClean="0">
                <a:latin typeface="Times New Roman" pitchFamily="18" charset="0"/>
                <a:cs typeface="Times New Roman" pitchFamily="18" charset="0"/>
              </a:rPr>
              <a:t>column, </a:t>
            </a:r>
            <a:r>
              <a:rPr lang="en-US" sz="2400" dirty="0">
                <a:latin typeface="Times New Roman" pitchFamily="18" charset="0"/>
                <a:cs typeface="Times New Roman" pitchFamily="18" charset="0"/>
              </a:rPr>
              <a:t>others are specific that the turtle shell and the covering of fossil fishes are indeed as an </a:t>
            </a:r>
            <a:r>
              <a:rPr lang="en-US" sz="2400" dirty="0" smtClean="0">
                <a:latin typeface="Times New Roman" pitchFamily="18" charset="0"/>
                <a:cs typeface="Times New Roman" pitchFamily="18" charset="0"/>
              </a:rPr>
              <a:t>exoskeleton.</a:t>
            </a:r>
            <a:endParaRPr lang="en-US" sz="2400" dirty="0">
              <a:latin typeface="Times New Roman" pitchFamily="18" charset="0"/>
              <a:cs typeface="Times New Roman" pitchFamily="18" charset="0"/>
            </a:endParaRPr>
          </a:p>
          <a:p>
            <a:pPr>
              <a:buFont typeface="Arial" panose="020B0604020202020204" pitchFamily="34" charset="0"/>
              <a:buChar char="•"/>
            </a:pPr>
            <a:r>
              <a:rPr lang="en-US" sz="2400" dirty="0">
                <a:latin typeface="Times New Roman" pitchFamily="18" charset="0"/>
                <a:cs typeface="Times New Roman" pitchFamily="18" charset="0"/>
              </a:rPr>
              <a:t>Cranial and facial dermal bones as part of the vertebrate </a:t>
            </a:r>
            <a:r>
              <a:rPr lang="en-US" sz="2400" dirty="0" smtClean="0">
                <a:latin typeface="Times New Roman" pitchFamily="18" charset="0"/>
                <a:cs typeface="Times New Roman" pitchFamily="18" charset="0"/>
              </a:rPr>
              <a:t>exoskeleton </a:t>
            </a:r>
            <a:r>
              <a:rPr lang="en-US" sz="2400" dirty="0">
                <a:latin typeface="Times New Roman" pitchFamily="18" charset="0"/>
                <a:cs typeface="Times New Roman" pitchFamily="18" charset="0"/>
              </a:rPr>
              <a:t>and tribute their being their derived from the neural crest </a:t>
            </a:r>
            <a:r>
              <a:rPr lang="en-US" sz="2400" dirty="0" smtClean="0">
                <a:latin typeface="Times New Roman" pitchFamily="18" charset="0"/>
                <a:cs typeface="Times New Roman" pitchFamily="18" charset="0"/>
              </a:rPr>
              <a:t>cells.</a:t>
            </a:r>
            <a:endParaRPr lang="en-US" sz="2400" dirty="0">
              <a:latin typeface="Times New Roman" pitchFamily="18" charset="0"/>
              <a:cs typeface="Times New Roman" pitchFamily="18" charset="0"/>
            </a:endParaRP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09032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9BE576-497D-4406-B2BF-07B1E4232986}"/>
              </a:ext>
            </a:extLst>
          </p:cNvPr>
          <p:cNvSpPr>
            <a:spLocks noGrp="1"/>
          </p:cNvSpPr>
          <p:nvPr>
            <p:ph type="title"/>
          </p:nvPr>
        </p:nvSpPr>
        <p:spPr>
          <a:xfrm>
            <a:off x="1371601" y="185149"/>
            <a:ext cx="9696804" cy="1042759"/>
          </a:xfrm>
        </p:spPr>
        <p:txBody>
          <a:bodyPr>
            <a:normAutofit/>
          </a:bodyPr>
          <a:lstStyle/>
          <a:p>
            <a:r>
              <a:rPr lang="en-US" sz="4000" b="1" dirty="0">
                <a:solidFill>
                  <a:schemeClr val="tx1"/>
                </a:solidFill>
                <a:effectLst/>
                <a:latin typeface="Times New Roman" panose="02020603050405020304" pitchFamily="18" charset="0"/>
                <a:cs typeface="Times New Roman" panose="02020603050405020304" pitchFamily="18" charset="0"/>
              </a:rPr>
              <a:t>CONT…</a:t>
            </a:r>
            <a:endParaRPr lang="x-none" sz="4000" b="1"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745590C-31DE-4607-8E8F-CDB9712F17FC}"/>
              </a:ext>
            </a:extLst>
          </p:cNvPr>
          <p:cNvSpPr>
            <a:spLocks noGrp="1"/>
          </p:cNvSpPr>
          <p:nvPr>
            <p:ph idx="1"/>
          </p:nvPr>
        </p:nvSpPr>
        <p:spPr>
          <a:xfrm>
            <a:off x="1361565" y="1022962"/>
            <a:ext cx="10567283" cy="5652157"/>
          </a:xfrm>
        </p:spPr>
        <p:txBody>
          <a:bodyPr>
            <a:normAutofit/>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Other lineages have produced tough outer coatings analogous to an  exoskeleton, such as some mammals constructed from bone in the armadillo, and hair in the pangolin and reptiles such as crocodiles with their bony </a:t>
            </a:r>
            <a:r>
              <a:rPr lang="en-US" sz="2400" dirty="0" err="1">
                <a:latin typeface="Times New Roman" panose="02020603050405020304" pitchFamily="18" charset="0"/>
                <a:cs typeface="Times New Roman" panose="02020603050405020304" pitchFamily="18" charset="0"/>
              </a:rPr>
              <a:t>scutes</a:t>
            </a:r>
            <a:r>
              <a:rPr lang="en-US" sz="2400" dirty="0">
                <a:latin typeface="Times New Roman" panose="02020603050405020304" pitchFamily="18" charset="0"/>
                <a:cs typeface="Times New Roman" panose="02020603050405020304" pitchFamily="18" charset="0"/>
              </a:rPr>
              <a:t> and honey </a:t>
            </a:r>
            <a:r>
              <a:rPr lang="en-US" sz="2400" dirty="0" smtClean="0">
                <a:latin typeface="Times New Roman" panose="02020603050405020304" pitchFamily="18" charset="0"/>
                <a:cs typeface="Times New Roman" panose="02020603050405020304" pitchFamily="18" charset="0"/>
              </a:rPr>
              <a:t>scales. </a:t>
            </a:r>
            <a:endParaRPr lang="x-none" sz="2400" dirty="0">
              <a:latin typeface="Times New Roman" panose="02020603050405020304" pitchFamily="18" charset="0"/>
              <a:cs typeface="Times New Roman" panose="02020603050405020304" pitchFamily="18" charset="0"/>
            </a:endParaRPr>
          </a:p>
        </p:txBody>
      </p:sp>
      <p:pic>
        <p:nvPicPr>
          <p:cNvPr id="10241" name="Picture 1" descr="C:\Users\User\Desktop\Origin-and-evolution-of-mineralized-skeleton-in-vertebratesVertebrates-have-two-distinct.png"/>
          <p:cNvPicPr>
            <a:picLocks noChangeAspect="1" noChangeArrowheads="1"/>
          </p:cNvPicPr>
          <p:nvPr/>
        </p:nvPicPr>
        <p:blipFill>
          <a:blip r:embed="rId2"/>
          <a:srcRect/>
          <a:stretch>
            <a:fillRect/>
          </a:stretch>
        </p:blipFill>
        <p:spPr bwMode="auto">
          <a:xfrm>
            <a:off x="2478948" y="2416629"/>
            <a:ext cx="8376285" cy="4219302"/>
          </a:xfrm>
          <a:prstGeom prst="rect">
            <a:avLst/>
          </a:prstGeom>
          <a:noFill/>
        </p:spPr>
      </p:pic>
    </p:spTree>
    <p:extLst>
      <p:ext uri="{BB962C8B-B14F-4D97-AF65-F5344CB8AC3E}">
        <p14:creationId xmlns="" xmlns:p14="http://schemas.microsoft.com/office/powerpoint/2010/main" val="1069066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42B314-F940-49C2-8F99-F1760F8BAD13}"/>
              </a:ext>
            </a:extLst>
          </p:cNvPr>
          <p:cNvSpPr>
            <a:spLocks noGrp="1"/>
          </p:cNvSpPr>
          <p:nvPr>
            <p:ph type="title"/>
          </p:nvPr>
        </p:nvSpPr>
        <p:spPr>
          <a:xfrm>
            <a:off x="553941" y="286603"/>
            <a:ext cx="10058400" cy="1450757"/>
          </a:xfrm>
        </p:spPr>
        <p:txBody>
          <a:bodyPr>
            <a:normAutofit/>
          </a:bodyPr>
          <a:lstStyle/>
          <a:p>
            <a:pPr algn="ctr"/>
            <a:r>
              <a:rPr lang="en-US" sz="4000" b="1" u="sng" dirty="0" smtClean="0">
                <a:effectLst/>
                <a:latin typeface="Times New Roman" panose="02020603050405020304" pitchFamily="18" charset="0"/>
                <a:cs typeface="Times New Roman" panose="02020603050405020304" pitchFamily="18" charset="0"/>
              </a:rPr>
              <a:t>INTRODUCTION</a:t>
            </a:r>
            <a:endParaRPr lang="x-none" sz="4000" b="1" u="sng"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055EB22-833D-49A0-958D-FFC00B0E3F75}"/>
              </a:ext>
            </a:extLst>
          </p:cNvPr>
          <p:cNvSpPr>
            <a:spLocks noGrp="1"/>
          </p:cNvSpPr>
          <p:nvPr>
            <p:ph idx="1"/>
          </p:nvPr>
        </p:nvSpPr>
        <p:spPr>
          <a:xfrm>
            <a:off x="1455277" y="1763485"/>
            <a:ext cx="10405797" cy="4224500"/>
          </a:xfrm>
        </p:spPr>
        <p:txBody>
          <a:bodyPr>
            <a:normAutofit/>
          </a:bodyPr>
          <a:lstStyle/>
          <a:p>
            <a:pPr>
              <a:buFont typeface="Arial" panose="020B0604020202020204"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An </a:t>
            </a:r>
            <a:r>
              <a:rPr lang="en-US" sz="2400" dirty="0">
                <a:solidFill>
                  <a:schemeClr val="tx1"/>
                </a:solidFill>
                <a:latin typeface="Times New Roman" panose="02020603050405020304" pitchFamily="18" charset="0"/>
                <a:cs typeface="Times New Roman" panose="02020603050405020304" pitchFamily="18" charset="0"/>
              </a:rPr>
              <a:t>exoskeleton is an external skeleton that supports and protects an animal’s </a:t>
            </a:r>
            <a:r>
              <a:rPr lang="en-US" sz="2400" dirty="0" smtClean="0">
                <a:solidFill>
                  <a:schemeClr val="tx1"/>
                </a:solidFill>
                <a:latin typeface="Times New Roman" panose="02020603050405020304" pitchFamily="18" charset="0"/>
                <a:cs typeface="Times New Roman" panose="02020603050405020304" pitchFamily="18" charset="0"/>
              </a:rPr>
              <a:t>body.</a:t>
            </a:r>
            <a:endParaRPr lang="en-US" sz="24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Exoskeleton </a:t>
            </a:r>
            <a:r>
              <a:rPr lang="en-US" sz="2400" dirty="0">
                <a:solidFill>
                  <a:schemeClr val="tx1"/>
                </a:solidFill>
                <a:latin typeface="Times New Roman" panose="02020603050405020304" pitchFamily="18" charset="0"/>
                <a:cs typeface="Times New Roman" panose="02020603050405020304" pitchFamily="18" charset="0"/>
              </a:rPr>
              <a:t>is non-living and consists of a cuticle strengthened by chitin, a substance secreted by the </a:t>
            </a:r>
            <a:r>
              <a:rPr lang="en-US" sz="2400" dirty="0" smtClean="0">
                <a:solidFill>
                  <a:schemeClr val="tx1"/>
                </a:solidFill>
                <a:latin typeface="Times New Roman" panose="02020603050405020304" pitchFamily="18" charset="0"/>
                <a:cs typeface="Times New Roman" panose="02020603050405020304" pitchFamily="18" charset="0"/>
              </a:rPr>
              <a:t>epidermis (</a:t>
            </a:r>
            <a:r>
              <a:rPr lang="en-US" sz="2400" dirty="0">
                <a:solidFill>
                  <a:schemeClr val="tx1"/>
                </a:solidFill>
                <a:latin typeface="Times New Roman" panose="02020603050405020304" pitchFamily="18" charset="0"/>
                <a:cs typeface="Times New Roman" panose="02020603050405020304" pitchFamily="18" charset="0"/>
              </a:rPr>
              <a:t>skin</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Crustaceans </a:t>
            </a:r>
            <a:r>
              <a:rPr lang="en-US" sz="2400" dirty="0">
                <a:solidFill>
                  <a:schemeClr val="tx1"/>
                </a:solidFill>
                <a:latin typeface="Times New Roman" panose="02020603050405020304" pitchFamily="18" charset="0"/>
                <a:cs typeface="Times New Roman" panose="02020603050405020304" pitchFamily="18" charset="0"/>
              </a:rPr>
              <a:t>such as crabs have their exoskeleton further strengthened by calcium </a:t>
            </a:r>
            <a:r>
              <a:rPr lang="en-US" sz="2400" dirty="0" smtClean="0">
                <a:solidFill>
                  <a:schemeClr val="tx1"/>
                </a:solidFill>
                <a:latin typeface="Times New Roman" panose="02020603050405020304" pitchFamily="18" charset="0"/>
                <a:cs typeface="Times New Roman" panose="02020603050405020304" pitchFamily="18" charset="0"/>
              </a:rPr>
              <a:t>carbonate. </a:t>
            </a:r>
            <a:endParaRPr lang="en-US" sz="24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There </a:t>
            </a:r>
            <a:r>
              <a:rPr lang="en-US" sz="2400" dirty="0">
                <a:solidFill>
                  <a:schemeClr val="tx1"/>
                </a:solidFill>
                <a:latin typeface="Times New Roman" panose="02020603050405020304" pitchFamily="18" charset="0"/>
                <a:cs typeface="Times New Roman" panose="02020603050405020304" pitchFamily="18" charset="0"/>
              </a:rPr>
              <a:t>are muscles attached to the inside of the exoskeleton which provides the resistance needed for muscle </a:t>
            </a:r>
            <a:r>
              <a:rPr lang="en-US" sz="2400" dirty="0" smtClean="0">
                <a:solidFill>
                  <a:schemeClr val="tx1"/>
                </a:solidFill>
                <a:latin typeface="Times New Roman" panose="02020603050405020304" pitchFamily="18" charset="0"/>
                <a:cs typeface="Times New Roman" panose="02020603050405020304" pitchFamily="18" charset="0"/>
              </a:rPr>
              <a:t>action.</a:t>
            </a:r>
            <a:endParaRPr lang="en-US" sz="24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Exoskeleton </a:t>
            </a:r>
            <a:r>
              <a:rPr lang="en-US" sz="2400" dirty="0">
                <a:solidFill>
                  <a:schemeClr val="tx1"/>
                </a:solidFill>
                <a:latin typeface="Times New Roman" panose="02020603050405020304" pitchFamily="18" charset="0"/>
                <a:cs typeface="Times New Roman" panose="02020603050405020304" pitchFamily="18" charset="0"/>
              </a:rPr>
              <a:t>is confined to animals such as insects, spiders, scorpions, crabs belongs to Phylum </a:t>
            </a:r>
            <a:r>
              <a:rPr lang="en-US" sz="2400" dirty="0" err="1" smtClean="0">
                <a:solidFill>
                  <a:schemeClr val="tx1"/>
                </a:solidFill>
                <a:latin typeface="Times New Roman" panose="02020603050405020304" pitchFamily="18" charset="0"/>
                <a:cs typeface="Times New Roman" panose="02020603050405020304" pitchFamily="18" charset="0"/>
              </a:rPr>
              <a:t>Arthropoda</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88600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8D61D8-ABA9-448F-A7D1-012A1F016F27}"/>
              </a:ext>
            </a:extLst>
          </p:cNvPr>
          <p:cNvSpPr>
            <a:spLocks noGrp="1"/>
          </p:cNvSpPr>
          <p:nvPr>
            <p:ph type="title"/>
          </p:nvPr>
        </p:nvSpPr>
        <p:spPr>
          <a:xfrm>
            <a:off x="1371600" y="263527"/>
            <a:ext cx="9041958" cy="1225639"/>
          </a:xfrm>
        </p:spPr>
        <p:txBody>
          <a:bodyPr>
            <a:normAutofit/>
          </a:bodyPr>
          <a:lstStyle/>
          <a:p>
            <a:pPr algn="ctr"/>
            <a:r>
              <a:rPr lang="en-US" sz="4000" b="1" u="sng" dirty="0">
                <a:solidFill>
                  <a:schemeClr val="tx1"/>
                </a:solidFill>
                <a:effectLst/>
                <a:latin typeface="Times New Roman" panose="02020603050405020304" pitchFamily="18" charset="0"/>
                <a:cs typeface="Times New Roman" panose="02020603050405020304" pitchFamily="18" charset="0"/>
              </a:rPr>
              <a:t>GROWTH IN </a:t>
            </a:r>
            <a:r>
              <a:rPr lang="en-US" sz="4000" b="1" u="sng" dirty="0" smtClean="0">
                <a:solidFill>
                  <a:schemeClr val="tx1"/>
                </a:solidFill>
                <a:effectLst/>
                <a:latin typeface="Times New Roman" panose="02020603050405020304" pitchFamily="18" charset="0"/>
                <a:cs typeface="Times New Roman" panose="02020603050405020304" pitchFamily="18" charset="0"/>
              </a:rPr>
              <a:t>EXOSKELETON</a:t>
            </a:r>
            <a:endParaRPr lang="x-none" sz="4000" b="1" u="sng"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9590DE5E-31CA-4A53-9A35-1D355FCB1073}"/>
              </a:ext>
            </a:extLst>
          </p:cNvPr>
          <p:cNvSpPr>
            <a:spLocks noGrp="1"/>
          </p:cNvSpPr>
          <p:nvPr>
            <p:ph idx="1"/>
          </p:nvPr>
        </p:nvSpPr>
        <p:spPr>
          <a:xfrm>
            <a:off x="1424229" y="1384663"/>
            <a:ext cx="10058400" cy="5029199"/>
          </a:xfrm>
        </p:spPr>
        <p:txBody>
          <a:bodyPr>
            <a:normAutofit/>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Exoskeletons are rigid, they present some limits to growth. Some organisms such as mollusks, can grow by adding new material to the aperture of their </a:t>
            </a:r>
            <a:r>
              <a:rPr lang="en-US" sz="2400" dirty="0" smtClean="0">
                <a:latin typeface="Times New Roman" panose="02020603050405020304" pitchFamily="18" charset="0"/>
                <a:cs typeface="Times New Roman" panose="02020603050405020304" pitchFamily="18" charset="0"/>
              </a:rPr>
              <a:t>shell.</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Those organisms in which the shell is in one piece and typically coiled or spiraled  and the organism can grow by calcium </a:t>
            </a:r>
            <a:r>
              <a:rPr lang="en-US" sz="2400" dirty="0" smtClean="0">
                <a:latin typeface="Times New Roman" panose="02020603050405020304" pitchFamily="18" charset="0"/>
                <a:cs typeface="Times New Roman" panose="02020603050405020304" pitchFamily="18" charset="0"/>
              </a:rPr>
              <a:t>carbonate. </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Arthropods the animal must molt their shell when they outgrow it and then producing a </a:t>
            </a:r>
            <a:r>
              <a:rPr lang="en-US" sz="2400" dirty="0" smtClean="0">
                <a:latin typeface="Times New Roman" panose="02020603050405020304" pitchFamily="18" charset="0"/>
                <a:cs typeface="Times New Roman" panose="02020603050405020304" pitchFamily="18" charset="0"/>
              </a:rPr>
              <a:t>replacement. </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growth is periodic and concentrated into a period of time  when the exoskeleton </a:t>
            </a:r>
            <a:r>
              <a:rPr lang="en-US" sz="2400" dirty="0" smtClean="0">
                <a:latin typeface="Times New Roman" panose="02020603050405020304" pitchFamily="18" charset="0"/>
                <a:cs typeface="Times New Roman" panose="02020603050405020304" pitchFamily="18" charset="0"/>
              </a:rPr>
              <a:t>shed.</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arthropod the molting or ecdysis is under the control of a hormone called </a:t>
            </a:r>
            <a:r>
              <a:rPr lang="en-US" sz="2400" dirty="0" err="1" smtClean="0">
                <a:latin typeface="Times New Roman" panose="02020603050405020304" pitchFamily="18" charset="0"/>
                <a:cs typeface="Times New Roman" panose="02020603050405020304" pitchFamily="18" charset="0"/>
              </a:rPr>
              <a:t>apolysis</a:t>
            </a:r>
            <a:r>
              <a:rPr lang="en-US" sz="2400" dirty="0" smtClean="0">
                <a:latin typeface="Times New Roman" panose="02020603050405020304" pitchFamily="18" charset="0"/>
                <a:cs typeface="Times New Roman" panose="02020603050405020304" pitchFamily="18" charset="0"/>
              </a:rPr>
              <a:t>.</a:t>
            </a: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72558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AC45AB-AFC5-45E9-8DA5-E53634697856}"/>
              </a:ext>
            </a:extLst>
          </p:cNvPr>
          <p:cNvSpPr>
            <a:spLocks noGrp="1"/>
          </p:cNvSpPr>
          <p:nvPr>
            <p:ph type="title"/>
          </p:nvPr>
        </p:nvSpPr>
        <p:spPr>
          <a:xfrm>
            <a:off x="1397726" y="263528"/>
            <a:ext cx="9734098" cy="781502"/>
          </a:xfrm>
        </p:spPr>
        <p:txBody>
          <a:bodyPr>
            <a:normAutofit/>
          </a:bodyPr>
          <a:lstStyle/>
          <a:p>
            <a:r>
              <a:rPr lang="en-US" sz="4000" b="1" dirty="0">
                <a:solidFill>
                  <a:schemeClr val="tx1"/>
                </a:solidFill>
                <a:effectLst/>
                <a:latin typeface="Times New Roman" panose="02020603050405020304" pitchFamily="18" charset="0"/>
                <a:cs typeface="Times New Roman" panose="02020603050405020304" pitchFamily="18" charset="0"/>
              </a:rPr>
              <a:t>CONT…</a:t>
            </a:r>
            <a:endParaRPr lang="x-none" sz="4000" b="1"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8D41BD1-1EC8-417C-B1DC-DC16A329FE6C}"/>
              </a:ext>
            </a:extLst>
          </p:cNvPr>
          <p:cNvSpPr>
            <a:spLocks noGrp="1"/>
          </p:cNvSpPr>
          <p:nvPr>
            <p:ph idx="1"/>
          </p:nvPr>
        </p:nvSpPr>
        <p:spPr>
          <a:xfrm>
            <a:off x="1388828" y="992777"/>
            <a:ext cx="10524498" cy="5643154"/>
          </a:xfrm>
        </p:spPr>
        <p:txBody>
          <a:bodyPr>
            <a:normAutofit/>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arthropod new cuticle is excreted by the underlying epidermis, and mineral salts are usually withdrawn from the old cuticle for reuse</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After shedding of old cuticle the new one pumps up the body by arthropod for expanding size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Newly molted arthropods typically appear pale or white and darken as the </a:t>
            </a:r>
            <a:r>
              <a:rPr lang="en-US" sz="2400" dirty="0" smtClean="0">
                <a:latin typeface="Times New Roman" panose="02020603050405020304" pitchFamily="18" charset="0"/>
                <a:cs typeface="Times New Roman" panose="02020603050405020304" pitchFamily="18" charset="0"/>
              </a:rPr>
              <a:t>cuticle </a:t>
            </a:r>
            <a:r>
              <a:rPr lang="en-US" sz="2400" dirty="0">
                <a:latin typeface="Times New Roman" panose="02020603050405020304" pitchFamily="18" charset="0"/>
                <a:cs typeface="Times New Roman" panose="02020603050405020304" pitchFamily="18" charset="0"/>
              </a:rPr>
              <a:t>hardens .</a:t>
            </a:r>
            <a:endParaRPr lang="x-none"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2A184D91-0346-4594-8BEF-1F360B5E8C8C}"/>
              </a:ext>
            </a:extLst>
          </p:cNvPr>
          <p:cNvPicPr>
            <a:picLocks noChangeAspect="1"/>
          </p:cNvPicPr>
          <p:nvPr/>
        </p:nvPicPr>
        <p:blipFill>
          <a:blip r:embed="rId2"/>
          <a:stretch>
            <a:fillRect/>
          </a:stretch>
        </p:blipFill>
        <p:spPr>
          <a:xfrm>
            <a:off x="3502739" y="3448593"/>
            <a:ext cx="5850267" cy="3043647"/>
          </a:xfrm>
          <a:prstGeom prst="rect">
            <a:avLst/>
          </a:prstGeom>
        </p:spPr>
      </p:pic>
    </p:spTree>
    <p:extLst>
      <p:ext uri="{BB962C8B-B14F-4D97-AF65-F5344CB8AC3E}">
        <p14:creationId xmlns="" xmlns:p14="http://schemas.microsoft.com/office/powerpoint/2010/main" val="25305953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AA7491-3325-4E3B-8AA1-18485C2A2C71}"/>
              </a:ext>
            </a:extLst>
          </p:cNvPr>
          <p:cNvSpPr>
            <a:spLocks noGrp="1"/>
          </p:cNvSpPr>
          <p:nvPr>
            <p:ph type="title"/>
          </p:nvPr>
        </p:nvSpPr>
        <p:spPr>
          <a:xfrm>
            <a:off x="1358536" y="185151"/>
            <a:ext cx="8935183" cy="820689"/>
          </a:xfrm>
        </p:spPr>
        <p:txBody>
          <a:bodyPr>
            <a:normAutofit/>
          </a:bodyPr>
          <a:lstStyle/>
          <a:p>
            <a:pPr algn="ctr"/>
            <a:r>
              <a:rPr lang="en-US" sz="4000" b="1" u="sng" dirty="0">
                <a:solidFill>
                  <a:schemeClr val="tx1"/>
                </a:solidFill>
                <a:effectLst/>
                <a:latin typeface="Times New Roman" panose="02020603050405020304" pitchFamily="18" charset="0"/>
                <a:cs typeface="Times New Roman" panose="02020603050405020304" pitchFamily="18" charset="0"/>
              </a:rPr>
              <a:t>FUNCTIONS OF </a:t>
            </a:r>
            <a:r>
              <a:rPr lang="en-US" sz="4000" b="1" u="sng" dirty="0" smtClean="0">
                <a:solidFill>
                  <a:schemeClr val="tx1"/>
                </a:solidFill>
                <a:effectLst/>
                <a:latin typeface="Times New Roman" panose="02020603050405020304" pitchFamily="18" charset="0"/>
                <a:cs typeface="Times New Roman" panose="02020603050405020304" pitchFamily="18" charset="0"/>
              </a:rPr>
              <a:t>EXOSKELETON</a:t>
            </a:r>
            <a:endParaRPr lang="x-none" sz="4000" b="1" u="sng"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3ED0E5A8-6949-4B1B-9F7A-15819A30EE6B}"/>
              </a:ext>
            </a:extLst>
          </p:cNvPr>
          <p:cNvSpPr>
            <a:spLocks noGrp="1"/>
          </p:cNvSpPr>
          <p:nvPr>
            <p:ph idx="1"/>
          </p:nvPr>
        </p:nvSpPr>
        <p:spPr>
          <a:xfrm>
            <a:off x="1384851" y="979714"/>
            <a:ext cx="10632978" cy="5669279"/>
          </a:xfrm>
        </p:spPr>
        <p:txBody>
          <a:bodyPr>
            <a:normAutofit lnSpcReduction="10000"/>
          </a:bodyPr>
          <a:lstStyle/>
          <a:p>
            <a:pPr marL="0" indent="0">
              <a:buNone/>
            </a:pPr>
            <a:r>
              <a:rPr lang="en-US" sz="2800" b="1" dirty="0" smtClean="0">
                <a:latin typeface="Times New Roman" panose="02020603050405020304" pitchFamily="18" charset="0"/>
                <a:cs typeface="Times New Roman" panose="02020603050405020304" pitchFamily="18" charset="0"/>
              </a:rPr>
              <a:t>1</a:t>
            </a:r>
            <a:r>
              <a:rPr lang="en-US" sz="2800" b="1"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Protection and support:</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Exoskeletons give the animal form so they can carry out their daily </a:t>
            </a:r>
            <a:r>
              <a:rPr lang="en-US" sz="2400" dirty="0" smtClean="0">
                <a:latin typeface="Times New Roman" panose="02020603050405020304" pitchFamily="18" charset="0"/>
                <a:cs typeface="Times New Roman" panose="02020603050405020304" pitchFamily="18" charset="0"/>
              </a:rPr>
              <a:t>activities.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They support appendages such as legs so that the animal can move from one place to </a:t>
            </a:r>
            <a:r>
              <a:rPr lang="en-US" sz="2400" dirty="0" smtClean="0">
                <a:latin typeface="Times New Roman" panose="02020603050405020304" pitchFamily="18" charset="0"/>
                <a:cs typeface="Times New Roman" panose="02020603050405020304" pitchFamily="18" charset="0"/>
              </a:rPr>
              <a:t>another.</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They also protect vulnerable internal </a:t>
            </a:r>
            <a:r>
              <a:rPr lang="en-US" sz="2400" dirty="0" smtClean="0">
                <a:latin typeface="Times New Roman" panose="02020603050405020304" pitchFamily="18" charset="0"/>
                <a:cs typeface="Times New Roman" panose="02020603050405020304" pitchFamily="18" charset="0"/>
              </a:rPr>
              <a:t>organs, muscles </a:t>
            </a:r>
            <a:r>
              <a:rPr lang="en-US" sz="2400" dirty="0">
                <a:latin typeface="Times New Roman" panose="02020603050405020304" pitchFamily="18" charset="0"/>
                <a:cs typeface="Times New Roman" panose="02020603050405020304" pitchFamily="18" charset="0"/>
              </a:rPr>
              <a:t>and  other </a:t>
            </a:r>
            <a:r>
              <a:rPr lang="en-US" sz="2400" dirty="0" smtClean="0">
                <a:latin typeface="Times New Roman" panose="02020603050405020304" pitchFamily="18" charset="0"/>
                <a:cs typeface="Times New Roman" panose="02020603050405020304" pitchFamily="18" charset="0"/>
              </a:rPr>
              <a:t>organs.</a:t>
            </a:r>
            <a:endParaRPr lang="en-US" sz="24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2) </a:t>
            </a:r>
            <a:r>
              <a:rPr lang="en-US" sz="2800" b="1" u="sng" dirty="0">
                <a:latin typeface="Times New Roman" panose="02020603050405020304" pitchFamily="18" charset="0"/>
                <a:cs typeface="Times New Roman" panose="02020603050405020304" pitchFamily="18" charset="0"/>
              </a:rPr>
              <a:t>Sensing:</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Exoskeleton help </a:t>
            </a:r>
            <a:r>
              <a:rPr lang="en-US" sz="2400" dirty="0">
                <a:latin typeface="Times New Roman" panose="02020603050405020304" pitchFamily="18" charset="0"/>
                <a:cs typeface="Times New Roman" panose="02020603050405020304" pitchFamily="18" charset="0"/>
              </a:rPr>
              <a:t>the organism to be aware of external agents such as moisture and </a:t>
            </a:r>
            <a:r>
              <a:rPr lang="en-US" sz="2400" dirty="0" smtClean="0">
                <a:latin typeface="Times New Roman" panose="02020603050405020304" pitchFamily="18" charset="0"/>
                <a:cs typeface="Times New Roman" panose="02020603050405020304" pitchFamily="18" charset="0"/>
              </a:rPr>
              <a:t>dryness.</a:t>
            </a:r>
          </a:p>
          <a:p>
            <a:pPr>
              <a:buNone/>
            </a:pPr>
            <a:r>
              <a:rPr lang="en-US" sz="2600" b="1" dirty="0" smtClean="0">
                <a:latin typeface="Times New Roman" panose="02020603050405020304" pitchFamily="18" charset="0"/>
                <a:cs typeface="Times New Roman" panose="02020603050405020304" pitchFamily="18" charset="0"/>
              </a:rPr>
              <a:t>3) </a:t>
            </a:r>
            <a:r>
              <a:rPr lang="en-US" sz="2600" b="1" u="sng" dirty="0" smtClean="0">
                <a:latin typeface="Times New Roman" panose="02020603050405020304" pitchFamily="18" charset="0"/>
                <a:cs typeface="Times New Roman" panose="02020603050405020304" pitchFamily="18" charset="0"/>
              </a:rPr>
              <a:t>Storage:</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They can store certain substances  and nutrients which can be used for various purposes.</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These substances often create colors which can be used for predation or defense.</a:t>
            </a:r>
          </a:p>
          <a:p>
            <a:pPr marL="0" indent="0">
              <a:buNone/>
            </a:pPr>
            <a:r>
              <a:rPr lang="en-US" sz="2800" b="1" dirty="0" smtClean="0">
                <a:latin typeface="Times New Roman" panose="02020603050405020304" pitchFamily="18" charset="0"/>
                <a:cs typeface="Times New Roman" panose="02020603050405020304" pitchFamily="18" charset="0"/>
              </a:rPr>
              <a:t>4) </a:t>
            </a:r>
            <a:r>
              <a:rPr lang="en-US" sz="2800" b="1" u="sng" dirty="0" smtClean="0">
                <a:latin typeface="Times New Roman" panose="02020603050405020304" pitchFamily="18" charset="0"/>
                <a:cs typeface="Times New Roman" panose="02020603050405020304" pitchFamily="18" charset="0"/>
              </a:rPr>
              <a:t>Feeding:</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allows the animal to use its structures for feeding as well as excreting. </a:t>
            </a:r>
            <a:endParaRPr lang="x-none" sz="2400" smtClean="0">
              <a:latin typeface="Times New Roman" panose="02020603050405020304" pitchFamily="18" charset="0"/>
              <a:cs typeface="Times New Roman" panose="02020603050405020304" pitchFamily="18" charset="0"/>
            </a:endParaRPr>
          </a:p>
          <a:p>
            <a:pPr>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172244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6EA143-6D96-44F4-9F24-4C29244B1CE6}"/>
              </a:ext>
            </a:extLst>
          </p:cNvPr>
          <p:cNvSpPr>
            <a:spLocks noGrp="1"/>
          </p:cNvSpPr>
          <p:nvPr>
            <p:ph type="title"/>
          </p:nvPr>
        </p:nvSpPr>
        <p:spPr>
          <a:xfrm>
            <a:off x="1384663" y="0"/>
            <a:ext cx="9760602" cy="799507"/>
          </a:xfrm>
        </p:spPr>
        <p:txBody>
          <a:bodyPr>
            <a:normAutofit/>
          </a:bodyPr>
          <a:lstStyle/>
          <a:p>
            <a:pPr algn="ctr"/>
            <a:r>
              <a:rPr lang="en-US" sz="4000" b="1" u="sng" dirty="0">
                <a:solidFill>
                  <a:schemeClr val="tx1"/>
                </a:solidFill>
                <a:effectLst/>
                <a:latin typeface="Times New Roman" panose="02020603050405020304" pitchFamily="18" charset="0"/>
                <a:cs typeface="Times New Roman" panose="02020603050405020304" pitchFamily="18" charset="0"/>
              </a:rPr>
              <a:t>ADVANTAGES OF </a:t>
            </a:r>
            <a:r>
              <a:rPr lang="en-US" sz="4000" b="1" u="sng" dirty="0" smtClean="0">
                <a:solidFill>
                  <a:schemeClr val="tx1"/>
                </a:solidFill>
                <a:effectLst/>
                <a:latin typeface="Times New Roman" panose="02020603050405020304" pitchFamily="18" charset="0"/>
                <a:cs typeface="Times New Roman" panose="02020603050405020304" pitchFamily="18" charset="0"/>
              </a:rPr>
              <a:t>EXOSKELETON</a:t>
            </a:r>
            <a:endParaRPr lang="x-none" sz="4000" b="1" u="sng"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A3F73FFA-B778-4D71-A1BA-0513606F8CF9}"/>
              </a:ext>
            </a:extLst>
          </p:cNvPr>
          <p:cNvSpPr>
            <a:spLocks noGrp="1"/>
          </p:cNvSpPr>
          <p:nvPr>
            <p:ph idx="1"/>
          </p:nvPr>
        </p:nvSpPr>
        <p:spPr>
          <a:xfrm>
            <a:off x="1410222" y="757646"/>
            <a:ext cx="10607608" cy="5917473"/>
          </a:xfrm>
        </p:spPr>
        <p:txBody>
          <a:bodyPr>
            <a:normAutofit fontScale="92500" lnSpcReduction="20000"/>
          </a:bodyPr>
          <a:lstStyle/>
          <a:p>
            <a:pPr marL="0" indent="0">
              <a:buNone/>
            </a:pPr>
            <a:r>
              <a:rPr lang="en-US" sz="2600" b="1" dirty="0" smtClean="0">
                <a:latin typeface="Times New Roman" pitchFamily="18" charset="0"/>
                <a:cs typeface="Times New Roman" pitchFamily="18" charset="0"/>
              </a:rPr>
              <a:t>1</a:t>
            </a:r>
            <a:r>
              <a:rPr lang="en-US" sz="2600" b="1" dirty="0">
                <a:latin typeface="Times New Roman" pitchFamily="18" charset="0"/>
                <a:cs typeface="Times New Roman" pitchFamily="18" charset="0"/>
              </a:rPr>
              <a:t>) </a:t>
            </a:r>
            <a:r>
              <a:rPr lang="en-US" sz="2600" b="1" u="sng" dirty="0" smtClean="0">
                <a:latin typeface="Times New Roman" pitchFamily="18" charset="0"/>
                <a:cs typeface="Times New Roman" pitchFamily="18" charset="0"/>
              </a:rPr>
              <a:t>Protection:</a:t>
            </a:r>
            <a:endParaRPr lang="en-US" sz="2600" b="1" u="sng" dirty="0">
              <a:latin typeface="Times New Roman" pitchFamily="18" charset="0"/>
              <a:cs typeface="Times New Roman" pitchFamily="18" charset="0"/>
            </a:endParaRPr>
          </a:p>
          <a:p>
            <a:pPr>
              <a:buFont typeface="Arial" panose="020B0604020202020204" pitchFamily="34" charset="0"/>
              <a:buChar char="•"/>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Exoskeleton </a:t>
            </a:r>
            <a:r>
              <a:rPr lang="en-US" sz="2600" dirty="0">
                <a:latin typeface="Times New Roman" pitchFamily="18" charset="0"/>
                <a:cs typeface="Times New Roman" pitchFamily="18" charset="0"/>
              </a:rPr>
              <a:t>protect the soft internal tissues and </a:t>
            </a:r>
            <a:r>
              <a:rPr lang="en-US" sz="2600" dirty="0" smtClean="0">
                <a:latin typeface="Times New Roman" pitchFamily="18" charset="0"/>
                <a:cs typeface="Times New Roman" pitchFamily="18" charset="0"/>
              </a:rPr>
              <a:t>organs. </a:t>
            </a:r>
            <a:endParaRPr lang="en-US" sz="2600" dirty="0">
              <a:latin typeface="Times New Roman" pitchFamily="18" charset="0"/>
              <a:cs typeface="Times New Roman" pitchFamily="18" charset="0"/>
            </a:endParaRPr>
          </a:p>
          <a:p>
            <a:pPr marL="0" indent="0">
              <a:buNone/>
            </a:pPr>
            <a:r>
              <a:rPr lang="en-US" sz="2600" b="1" dirty="0">
                <a:latin typeface="Times New Roman" pitchFamily="18" charset="0"/>
                <a:cs typeface="Times New Roman" pitchFamily="18" charset="0"/>
              </a:rPr>
              <a:t>2) </a:t>
            </a:r>
            <a:r>
              <a:rPr lang="en-US" sz="2600" b="1" u="sng" dirty="0" smtClean="0">
                <a:latin typeface="Times New Roman" pitchFamily="18" charset="0"/>
                <a:cs typeface="Times New Roman" pitchFamily="18" charset="0"/>
              </a:rPr>
              <a:t>Support:</a:t>
            </a:r>
            <a:endParaRPr lang="en-US" sz="2600" b="1" u="sng" dirty="0">
              <a:latin typeface="Times New Roman" pitchFamily="18" charset="0"/>
              <a:cs typeface="Times New Roman" pitchFamily="18" charset="0"/>
            </a:endParaRPr>
          </a:p>
          <a:p>
            <a:pPr>
              <a:buFont typeface="Arial" panose="020B0604020202020204" pitchFamily="34" charset="0"/>
              <a:buChar char="•"/>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provide structural support and </a:t>
            </a:r>
            <a:r>
              <a:rPr lang="en-US" sz="2600" dirty="0" smtClean="0">
                <a:latin typeface="Times New Roman" pitchFamily="18" charset="0"/>
                <a:cs typeface="Times New Roman" pitchFamily="18" charset="0"/>
              </a:rPr>
              <a:t>shape.</a:t>
            </a:r>
            <a:endParaRPr lang="en-US" sz="2600" dirty="0">
              <a:latin typeface="Times New Roman" pitchFamily="18" charset="0"/>
              <a:cs typeface="Times New Roman" pitchFamily="18" charset="0"/>
            </a:endParaRPr>
          </a:p>
          <a:p>
            <a:pPr marL="0" indent="0">
              <a:buNone/>
            </a:pPr>
            <a:r>
              <a:rPr lang="en-US" sz="2600" b="1" dirty="0">
                <a:latin typeface="Times New Roman" pitchFamily="18" charset="0"/>
                <a:cs typeface="Times New Roman" pitchFamily="18" charset="0"/>
              </a:rPr>
              <a:t>3) </a:t>
            </a:r>
            <a:r>
              <a:rPr lang="en-US" sz="2600" b="1" u="sng" dirty="0" smtClean="0">
                <a:latin typeface="Times New Roman" pitchFamily="18" charset="0"/>
                <a:cs typeface="Times New Roman" pitchFamily="18" charset="0"/>
              </a:rPr>
              <a:t>Prevents </a:t>
            </a:r>
            <a:r>
              <a:rPr lang="en-US" sz="2600" b="1" u="sng" dirty="0" err="1" smtClean="0">
                <a:latin typeface="Times New Roman" pitchFamily="18" charset="0"/>
                <a:cs typeface="Times New Roman" pitchFamily="18" charset="0"/>
              </a:rPr>
              <a:t>Descication</a:t>
            </a:r>
            <a:r>
              <a:rPr lang="en-US" sz="2600" b="1" u="sng" dirty="0" smtClean="0">
                <a:latin typeface="Times New Roman" pitchFamily="18" charset="0"/>
                <a:cs typeface="Times New Roman" pitchFamily="18" charset="0"/>
              </a:rPr>
              <a:t>: </a:t>
            </a:r>
            <a:endParaRPr lang="en-US" sz="2600" b="1" u="sng" dirty="0">
              <a:latin typeface="Times New Roman" pitchFamily="18" charset="0"/>
              <a:cs typeface="Times New Roman" pitchFamily="18" charset="0"/>
            </a:endParaRPr>
          </a:p>
          <a:p>
            <a:pPr>
              <a:buFont typeface="Arial" panose="020B0604020202020204" pitchFamily="34" charset="0"/>
              <a:buChar char="•"/>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prevents desiccation (drying out) on </a:t>
            </a:r>
            <a:r>
              <a:rPr lang="en-US" sz="2600" dirty="0" smtClean="0">
                <a:latin typeface="Times New Roman" pitchFamily="18" charset="0"/>
                <a:cs typeface="Times New Roman" pitchFamily="18" charset="0"/>
              </a:rPr>
              <a:t>land.</a:t>
            </a:r>
          </a:p>
          <a:p>
            <a:pPr>
              <a:buNone/>
            </a:pPr>
            <a:r>
              <a:rPr lang="en-US" sz="2600" b="1" dirty="0" smtClean="0">
                <a:latin typeface="Times New Roman" pitchFamily="18" charset="0"/>
                <a:cs typeface="Times New Roman" pitchFamily="18" charset="0"/>
              </a:rPr>
              <a:t>4) </a:t>
            </a:r>
            <a:r>
              <a:rPr lang="en-US" sz="2600" b="1" u="sng" dirty="0" smtClean="0">
                <a:latin typeface="Times New Roman" pitchFamily="18" charset="0"/>
                <a:cs typeface="Times New Roman" pitchFamily="18" charset="0"/>
              </a:rPr>
              <a:t>Muscle </a:t>
            </a:r>
            <a:r>
              <a:rPr lang="en-US" sz="2600" b="1" u="sng" dirty="0" err="1" smtClean="0">
                <a:latin typeface="Times New Roman" pitchFamily="18" charset="0"/>
                <a:cs typeface="Times New Roman" pitchFamily="18" charset="0"/>
              </a:rPr>
              <a:t>Attachement</a:t>
            </a:r>
            <a:r>
              <a:rPr lang="en-US" sz="2600" b="1" u="sng" dirty="0" smtClean="0">
                <a:latin typeface="Times New Roman" pitchFamily="18" charset="0"/>
                <a:cs typeface="Times New Roman" pitchFamily="18" charset="0"/>
              </a:rPr>
              <a:t>:</a:t>
            </a:r>
          </a:p>
          <a:p>
            <a:pPr>
              <a:buNone/>
            </a:pPr>
            <a:r>
              <a:rPr lang="en-US" sz="2600" dirty="0" smtClean="0">
                <a:latin typeface="Times New Roman" pitchFamily="18" charset="0"/>
                <a:cs typeface="Times New Roman" pitchFamily="18" charset="0"/>
              </a:rPr>
              <a:t>    Exoskeleton forms the point of attachment of internal muscles needed for locomotion there by providing better leverage for muscle action</a:t>
            </a:r>
          </a:p>
          <a:p>
            <a:pPr marL="0" indent="0">
              <a:buNone/>
            </a:pPr>
            <a:r>
              <a:rPr lang="en-US" sz="2600" b="1" dirty="0" smtClean="0">
                <a:latin typeface="Times New Roman" panose="02020603050405020304" pitchFamily="18" charset="0"/>
                <a:cs typeface="Times New Roman" panose="02020603050405020304" pitchFamily="18" charset="0"/>
              </a:rPr>
              <a:t>5) </a:t>
            </a:r>
            <a:r>
              <a:rPr lang="en-US" sz="2600" b="1" u="sng" dirty="0" smtClean="0">
                <a:latin typeface="Times New Roman" panose="02020603050405020304" pitchFamily="18" charset="0"/>
                <a:cs typeface="Times New Roman" panose="02020603050405020304" pitchFamily="18" charset="0"/>
              </a:rPr>
              <a:t>Light Weight:</a:t>
            </a:r>
          </a:p>
          <a:p>
            <a:pPr>
              <a:buFont typeface="Arial" panose="020B0604020202020204" pitchFamily="34" charset="0"/>
              <a:buChar char="•"/>
            </a:pPr>
            <a:r>
              <a:rPr lang="en-US" sz="2600" dirty="0" smtClean="0">
                <a:latin typeface="Times New Roman" panose="02020603050405020304" pitchFamily="18" charset="0"/>
                <a:cs typeface="Times New Roman" panose="02020603050405020304" pitchFamily="18" charset="0"/>
              </a:rPr>
              <a:t>Exoskeleton of insects has a low density and is therefore lightweight to allow for flight.</a:t>
            </a:r>
          </a:p>
          <a:p>
            <a:pPr marL="0" indent="0">
              <a:buNone/>
            </a:pPr>
            <a:r>
              <a:rPr lang="en-US" sz="2600" b="1" dirty="0" smtClean="0">
                <a:latin typeface="Times New Roman" panose="02020603050405020304" pitchFamily="18" charset="0"/>
                <a:cs typeface="Times New Roman" panose="02020603050405020304" pitchFamily="18" charset="0"/>
              </a:rPr>
              <a:t>6) </a:t>
            </a:r>
            <a:r>
              <a:rPr lang="en-US" sz="2600" b="1" u="sng" dirty="0" smtClean="0">
                <a:latin typeface="Times New Roman" panose="02020603050405020304" pitchFamily="18" charset="0"/>
                <a:cs typeface="Times New Roman" panose="02020603050405020304" pitchFamily="18" charset="0"/>
              </a:rPr>
              <a:t>Diversity:</a:t>
            </a:r>
          </a:p>
          <a:p>
            <a:pPr>
              <a:buFont typeface="Arial" panose="020B0604020202020204" pitchFamily="34" charset="0"/>
              <a:buChar char="•"/>
            </a:pPr>
            <a:r>
              <a:rPr lang="en-US" sz="2600" dirty="0" smtClean="0">
                <a:latin typeface="Times New Roman" panose="02020603050405020304" pitchFamily="18" charset="0"/>
                <a:cs typeface="Times New Roman" panose="02020603050405020304" pitchFamily="18" charset="0"/>
              </a:rPr>
              <a:t>The mouth parts can be modified for biting, sucking, piercing grasping thus providing for a diversified diet for organisms processing an exoskeleton to compared to those that do not. </a:t>
            </a:r>
            <a:endParaRPr lang="x-none" sz="260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0" indent="0">
              <a:buNone/>
            </a:pPr>
            <a:endParaRPr lang="x-none" b="1" dirty="0"/>
          </a:p>
        </p:txBody>
      </p:sp>
    </p:spTree>
    <p:extLst>
      <p:ext uri="{BB962C8B-B14F-4D97-AF65-F5344CB8AC3E}">
        <p14:creationId xmlns="" xmlns:p14="http://schemas.microsoft.com/office/powerpoint/2010/main" val="381125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F0684A-C497-4D12-B840-EA0485CA4D48}"/>
              </a:ext>
            </a:extLst>
          </p:cNvPr>
          <p:cNvSpPr>
            <a:spLocks noGrp="1"/>
          </p:cNvSpPr>
          <p:nvPr>
            <p:ph type="title"/>
          </p:nvPr>
        </p:nvSpPr>
        <p:spPr>
          <a:xfrm>
            <a:off x="1410789" y="140830"/>
            <a:ext cx="9760794" cy="786633"/>
          </a:xfrm>
        </p:spPr>
        <p:txBody>
          <a:bodyPr>
            <a:normAutofit/>
          </a:bodyPr>
          <a:lstStyle/>
          <a:p>
            <a:pPr algn="ctr"/>
            <a:r>
              <a:rPr lang="en-US" sz="4000" b="1" u="sng" dirty="0">
                <a:solidFill>
                  <a:schemeClr val="tx1"/>
                </a:solidFill>
                <a:effectLst/>
                <a:latin typeface="Times New Roman" panose="02020603050405020304" pitchFamily="18" charset="0"/>
                <a:cs typeface="Times New Roman" panose="02020603050405020304" pitchFamily="18" charset="0"/>
              </a:rPr>
              <a:t>DISADVANTAGES OF </a:t>
            </a:r>
            <a:r>
              <a:rPr lang="en-US" sz="4000" b="1" u="sng" dirty="0" smtClean="0">
                <a:solidFill>
                  <a:schemeClr val="tx1"/>
                </a:solidFill>
                <a:effectLst/>
                <a:latin typeface="Times New Roman" panose="02020603050405020304" pitchFamily="18" charset="0"/>
                <a:cs typeface="Times New Roman" panose="02020603050405020304" pitchFamily="18" charset="0"/>
              </a:rPr>
              <a:t>EXOSKELETON</a:t>
            </a:r>
            <a:endParaRPr lang="x-none" sz="4000" b="1" u="sng"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B07439AB-B06B-4AD2-8DC4-DEFD40EE4A97}"/>
              </a:ext>
            </a:extLst>
          </p:cNvPr>
          <p:cNvSpPr>
            <a:spLocks noGrp="1"/>
          </p:cNvSpPr>
          <p:nvPr>
            <p:ph idx="1"/>
          </p:nvPr>
        </p:nvSpPr>
        <p:spPr>
          <a:xfrm>
            <a:off x="1410788" y="901337"/>
            <a:ext cx="10620103" cy="5786846"/>
          </a:xfrm>
        </p:spPr>
        <p:txBody>
          <a:bodyPr>
            <a:normAutofit lnSpcReduction="10000"/>
          </a:bodyPr>
          <a:lstStyle/>
          <a:p>
            <a:pPr>
              <a:buNone/>
            </a:pPr>
            <a:r>
              <a:rPr lang="en-US" sz="2800" b="1" dirty="0" smtClean="0">
                <a:latin typeface="Times New Roman" panose="02020603050405020304" pitchFamily="18" charset="0"/>
                <a:cs typeface="Times New Roman" panose="02020603050405020304" pitchFamily="18" charset="0"/>
              </a:rPr>
              <a:t>1</a:t>
            </a:r>
            <a:r>
              <a:rPr lang="en-US" sz="2400" b="1" dirty="0" smtClean="0">
                <a:latin typeface="Times New Roman" panose="02020603050405020304" pitchFamily="18" charset="0"/>
                <a:cs typeface="Times New Roman" panose="02020603050405020304" pitchFamily="18" charset="0"/>
              </a:rPr>
              <a:t>) </a:t>
            </a:r>
            <a:r>
              <a:rPr lang="en-US" sz="2400" b="1" u="sng" dirty="0" smtClean="0">
                <a:latin typeface="Times New Roman" panose="02020603050405020304" pitchFamily="18" charset="0"/>
                <a:cs typeface="Times New Roman" panose="02020603050405020304" pitchFamily="18" charset="0"/>
              </a:rPr>
              <a:t>Size </a:t>
            </a:r>
            <a:r>
              <a:rPr lang="en-US" sz="2400" b="1" u="sng" dirty="0" err="1" smtClean="0">
                <a:latin typeface="Times New Roman" panose="02020603050405020304" pitchFamily="18" charset="0"/>
                <a:cs typeface="Times New Roman" panose="02020603050405020304" pitchFamily="18" charset="0"/>
              </a:rPr>
              <a:t>Restruction</a:t>
            </a:r>
            <a:r>
              <a:rPr lang="en-US" sz="2400" b="1" u="sng"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final body size is limited because of the body size increases and the surface area to volume ratio </a:t>
            </a:r>
            <a:r>
              <a:rPr lang="en-US" sz="2400" dirty="0" smtClean="0">
                <a:latin typeface="Times New Roman" panose="02020603050405020304" pitchFamily="18" charset="0"/>
                <a:cs typeface="Times New Roman" panose="02020603050405020304" pitchFamily="18" charset="0"/>
              </a:rPr>
              <a:t>decreases.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larger the animal, the </a:t>
            </a:r>
            <a:r>
              <a:rPr lang="en-US" sz="2400" dirty="0" smtClean="0">
                <a:latin typeface="Times New Roman" panose="02020603050405020304" pitchFamily="18" charset="0"/>
                <a:cs typeface="Times New Roman" panose="02020603050405020304" pitchFamily="18" charset="0"/>
              </a:rPr>
              <a:t>heavier </a:t>
            </a:r>
            <a:r>
              <a:rPr lang="en-US" sz="2400" dirty="0">
                <a:latin typeface="Times New Roman" panose="02020603050405020304" pitchFamily="18" charset="0"/>
                <a:cs typeface="Times New Roman" panose="02020603050405020304" pitchFamily="18" charset="0"/>
              </a:rPr>
              <a:t>the exoskeleton making movement more </a:t>
            </a:r>
            <a:r>
              <a:rPr lang="en-US" sz="2400" dirty="0" smtClean="0">
                <a:latin typeface="Times New Roman" panose="02020603050405020304" pitchFamily="18" charset="0"/>
                <a:cs typeface="Times New Roman" panose="02020603050405020304" pitchFamily="18" charset="0"/>
              </a:rPr>
              <a:t>difficult.</a:t>
            </a:r>
            <a:endParaRPr lang="en-US" sz="2400" dirty="0">
              <a:latin typeface="Times New Roman" panose="02020603050405020304" pitchFamily="18" charset="0"/>
              <a:cs typeface="Times New Roman" panose="02020603050405020304" pitchFamily="18" charset="0"/>
            </a:endParaRPr>
          </a:p>
          <a:p>
            <a:pPr>
              <a:buNone/>
            </a:pPr>
            <a:r>
              <a:rPr lang="en-US" sz="2400" b="1" dirty="0" smtClean="0">
                <a:latin typeface="Times New Roman" panose="02020603050405020304" pitchFamily="18" charset="0"/>
                <a:cs typeface="Times New Roman" panose="02020603050405020304" pitchFamily="18" charset="0"/>
              </a:rPr>
              <a:t>2) </a:t>
            </a:r>
            <a:r>
              <a:rPr lang="en-US" sz="2400" b="1" u="sng" dirty="0" smtClean="0">
                <a:latin typeface="Times New Roman" panose="02020603050405020304" pitchFamily="18" charset="0"/>
                <a:cs typeface="Times New Roman" panose="02020603050405020304" pitchFamily="18" charset="0"/>
              </a:rPr>
              <a:t>Non Leaving Skeleton Does Not Grow With Animal:</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overall growth of the animal is restricted due to periodic </a:t>
            </a:r>
            <a:r>
              <a:rPr lang="en-US" sz="2400" dirty="0" smtClean="0">
                <a:latin typeface="Times New Roman" panose="02020603050405020304" pitchFamily="18" charset="0"/>
                <a:cs typeface="Times New Roman" panose="02020603050405020304" pitchFamily="18" charset="0"/>
              </a:rPr>
              <a:t>molting.</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Since the exoskeleton restricts growth , molting is required to accommodate for increase in the size of the </a:t>
            </a:r>
            <a:r>
              <a:rPr lang="en-US" sz="2400" dirty="0" smtClean="0">
                <a:latin typeface="Times New Roman" panose="02020603050405020304" pitchFamily="18" charset="0"/>
                <a:cs typeface="Times New Roman" panose="02020603050405020304" pitchFamily="18" charset="0"/>
              </a:rPr>
              <a:t>animal.</a:t>
            </a:r>
          </a:p>
          <a:p>
            <a:pPr>
              <a:buNone/>
            </a:pPr>
            <a:r>
              <a:rPr lang="en-US" sz="2400" b="1" dirty="0" smtClean="0">
                <a:latin typeface="Times New Roman" panose="02020603050405020304" pitchFamily="18" charset="0"/>
                <a:cs typeface="Times New Roman" panose="02020603050405020304" pitchFamily="18" charset="0"/>
              </a:rPr>
              <a:t>3) </a:t>
            </a:r>
            <a:r>
              <a:rPr lang="en-US" sz="2400" b="1" u="sng" dirty="0" smtClean="0">
                <a:latin typeface="Times New Roman" panose="02020603050405020304" pitchFamily="18" charset="0"/>
                <a:cs typeface="Times New Roman" panose="02020603050405020304" pitchFamily="18" charset="0"/>
              </a:rPr>
              <a:t>Vulnerability During </a:t>
            </a:r>
            <a:r>
              <a:rPr lang="en-US" sz="2400" b="1" u="sng" dirty="0" err="1" smtClean="0">
                <a:latin typeface="Times New Roman" panose="02020603050405020304" pitchFamily="18" charset="0"/>
                <a:cs typeface="Times New Roman" panose="02020603050405020304" pitchFamily="18" charset="0"/>
              </a:rPr>
              <a:t>Moulting</a:t>
            </a:r>
            <a:r>
              <a:rPr lang="en-US" sz="2400" b="1" u="sng"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animal is vulnerable when it is in the molting process, because the new skeleton is very soft until the new exoskeleton has dried and hardened.</a:t>
            </a:r>
          </a:p>
          <a:p>
            <a:pPr marL="0" indent="0">
              <a:buNone/>
            </a:pPr>
            <a:r>
              <a:rPr lang="en-US" sz="2400" b="1" dirty="0" smtClean="0">
                <a:latin typeface="Times New Roman" panose="02020603050405020304" pitchFamily="18" charset="0"/>
                <a:cs typeface="Times New Roman" panose="02020603050405020304" pitchFamily="18" charset="0"/>
              </a:rPr>
              <a:t>4) </a:t>
            </a:r>
            <a:r>
              <a:rPr lang="en-US" sz="2400" b="1" u="sng" dirty="0" smtClean="0">
                <a:latin typeface="Times New Roman" panose="02020603050405020304" pitchFamily="18" charset="0"/>
                <a:cs typeface="Times New Roman" panose="02020603050405020304" pitchFamily="18" charset="0"/>
              </a:rPr>
              <a:t>Sites for Structural Weakness:</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Exoskeleton are weaker at the joints.</a:t>
            </a:r>
          </a:p>
          <a:p>
            <a:pPr>
              <a:buNone/>
            </a:pPr>
            <a:endParaRPr lang="en-US" sz="2400" b="1" u="sng" dirty="0" smtClean="0">
              <a:latin typeface="Times New Roman" panose="02020603050405020304" pitchFamily="18" charset="0"/>
              <a:cs typeface="Times New Roman" panose="02020603050405020304" pitchFamily="18" charset="0"/>
            </a:endParaRPr>
          </a:p>
          <a:p>
            <a:pPr>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01567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59B3A-DE0D-4F05-8E12-196F63B5F837}"/>
              </a:ext>
            </a:extLst>
          </p:cNvPr>
          <p:cNvSpPr>
            <a:spLocks noGrp="1"/>
          </p:cNvSpPr>
          <p:nvPr>
            <p:ph type="title"/>
          </p:nvPr>
        </p:nvSpPr>
        <p:spPr>
          <a:xfrm>
            <a:off x="1473642" y="325792"/>
            <a:ext cx="7396038" cy="1058871"/>
          </a:xfrm>
        </p:spPr>
        <p:txBody>
          <a:bodyPr>
            <a:normAutofit/>
          </a:bodyPr>
          <a:lstStyle/>
          <a:p>
            <a:r>
              <a:rPr lang="en-US" sz="4000" b="1" dirty="0">
                <a:effectLst/>
                <a:latin typeface="Times New Roman" panose="02020603050405020304" pitchFamily="18" charset="0"/>
                <a:cs typeface="Times New Roman" panose="02020603050405020304" pitchFamily="18" charset="0"/>
              </a:rPr>
              <a:t>CONT…</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EF19A76-6E18-453B-9F30-D7484966B86C}"/>
              </a:ext>
            </a:extLst>
          </p:cNvPr>
          <p:cNvSpPr>
            <a:spLocks noGrp="1"/>
          </p:cNvSpPr>
          <p:nvPr>
            <p:ph idx="1"/>
          </p:nvPr>
        </p:nvSpPr>
        <p:spPr>
          <a:xfrm>
            <a:off x="1489165" y="1658983"/>
            <a:ext cx="10424159" cy="4506685"/>
          </a:xfrm>
        </p:spPr>
        <p:txBody>
          <a:bodyPr/>
          <a:lstStyle/>
          <a:p>
            <a:pPr>
              <a:buFont typeface="Arial" panose="020B0604020202020204" pitchFamily="34" charset="0"/>
              <a:buChar char="•"/>
            </a:pPr>
            <a:r>
              <a:rPr lang="en-US" sz="2400" dirty="0">
                <a:solidFill>
                  <a:srgbClr val="1A1A1A"/>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rigid or articulated envelope that supports and protects the soft tissues of some external </a:t>
            </a:r>
            <a:r>
              <a:rPr lang="en-US" sz="2400" dirty="0" smtClean="0">
                <a:latin typeface="Times New Roman" panose="02020603050405020304" pitchFamily="18" charset="0"/>
                <a:cs typeface="Times New Roman" panose="02020603050405020304" pitchFamily="18" charset="0"/>
              </a:rPr>
              <a:t>animals.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It does </a:t>
            </a:r>
            <a:r>
              <a:rPr lang="en-US" sz="2400" dirty="0">
                <a:latin typeface="Times New Roman" panose="02020603050405020304" pitchFamily="18" charset="0"/>
                <a:cs typeface="Times New Roman" panose="02020603050405020304" pitchFamily="18" charset="0"/>
              </a:rPr>
              <a:t>not grow; it must be molted regularly and a new one secreted, at which time the animal is soft and vulnerable to both predators and environmental </a:t>
            </a:r>
            <a:r>
              <a:rPr lang="en-US" sz="2400" dirty="0" smtClean="0">
                <a:latin typeface="Times New Roman" panose="02020603050405020304" pitchFamily="18" charset="0"/>
                <a:cs typeface="Times New Roman" panose="02020603050405020304" pitchFamily="18" charset="0"/>
              </a:rPr>
              <a:t>changes.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is an external covering or integument ,especially when hard  (opposed to endoskeleton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0">
              <a:buClr>
                <a:srgbClr val="E48312"/>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exoskeleton acts as a harder outer covering ,and is made up of a series of    plates or </a:t>
            </a:r>
            <a:r>
              <a:rPr lang="en-US" sz="2400" dirty="0" smtClean="0">
                <a:latin typeface="Times New Roman" panose="02020603050405020304" pitchFamily="18" charset="0"/>
                <a:cs typeface="Times New Roman" panose="02020603050405020304" pitchFamily="18" charset="0"/>
              </a:rPr>
              <a:t>tubes.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75003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3A3EC-43CC-4C3A-8507-C51CDD69DDDD}"/>
              </a:ext>
            </a:extLst>
          </p:cNvPr>
          <p:cNvSpPr>
            <a:spLocks noGrp="1"/>
          </p:cNvSpPr>
          <p:nvPr>
            <p:ph type="title"/>
          </p:nvPr>
        </p:nvSpPr>
        <p:spPr>
          <a:xfrm>
            <a:off x="1632856" y="237402"/>
            <a:ext cx="8830493" cy="1450757"/>
          </a:xfrm>
        </p:spPr>
        <p:txBody>
          <a:bodyPr>
            <a:normAutofit/>
          </a:bodyPr>
          <a:lstStyle/>
          <a:p>
            <a:r>
              <a:rPr lang="en-US" sz="4000" b="1" dirty="0">
                <a:effectLst/>
                <a:latin typeface="Times New Roman" pitchFamily="18" charset="0"/>
                <a:cs typeface="Times New Roman" pitchFamily="18" charset="0"/>
              </a:rPr>
              <a:t>CONT…</a:t>
            </a:r>
            <a:endParaRPr lang="x-none" sz="4000" b="1" dirty="0">
              <a:effectLst/>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8C45625-96ED-43EF-900E-C62D10331CFA}"/>
              </a:ext>
            </a:extLst>
          </p:cNvPr>
          <p:cNvSpPr>
            <a:spLocks noGrp="1"/>
          </p:cNvSpPr>
          <p:nvPr>
            <p:ph idx="1"/>
          </p:nvPr>
        </p:nvSpPr>
        <p:spPr>
          <a:xfrm>
            <a:off x="1454521" y="1293223"/>
            <a:ext cx="10058400" cy="4767943"/>
          </a:xfrm>
        </p:spPr>
        <p:txBody>
          <a:bodyPr>
            <a:normAutofit/>
          </a:bodyPr>
          <a:lstStyle/>
          <a:p>
            <a:pPr>
              <a:buFont typeface="Arial"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term exoskeleton most commonly used for invertebrates, such as arthropods it is sometimes extended to such vertebrate structures as the shell of turtles and the hard covering of many groups of fossils </a:t>
            </a:r>
            <a:r>
              <a:rPr lang="en-US" sz="2400" dirty="0" smtClean="0">
                <a:latin typeface="Times New Roman" panose="02020603050405020304" pitchFamily="18" charset="0"/>
                <a:cs typeface="Times New Roman" panose="02020603050405020304" pitchFamily="18" charset="0"/>
              </a:rPr>
              <a:t>fishes.</a:t>
            </a:r>
            <a:endParaRPr lang="en-US" sz="2400" dirty="0">
              <a:latin typeface="Times New Roman" panose="02020603050405020304" pitchFamily="18" charset="0"/>
              <a:cs typeface="Times New Roman" panose="02020603050405020304" pitchFamily="18" charset="0"/>
            </a:endParaRPr>
          </a:p>
          <a:p>
            <a:pPr>
              <a:buFont typeface="Arial" pitchFamily="34" charset="0"/>
              <a:buChar char="•"/>
            </a:pPr>
            <a:r>
              <a:rPr lang="en-US" sz="2400" dirty="0">
                <a:latin typeface="Times New Roman" panose="02020603050405020304" pitchFamily="18" charset="0"/>
                <a:cs typeface="Times New Roman" panose="02020603050405020304" pitchFamily="18" charset="0"/>
              </a:rPr>
              <a:t> For humans, exoskeletons add to the diversity and wonder of nature, such as the diverse sea shells of </a:t>
            </a:r>
            <a:r>
              <a:rPr lang="en-US" sz="2400" dirty="0" smtClean="0">
                <a:latin typeface="Times New Roman" panose="02020603050405020304" pitchFamily="18" charset="0"/>
                <a:cs typeface="Times New Roman" panose="02020603050405020304" pitchFamily="18" charset="0"/>
              </a:rPr>
              <a:t>mollusks. </a:t>
            </a:r>
            <a:endParaRPr lang="en-US" sz="2400" dirty="0">
              <a:latin typeface="Times New Roman" panose="02020603050405020304" pitchFamily="18" charset="0"/>
              <a:cs typeface="Times New Roman" panose="02020603050405020304" pitchFamily="18" charset="0"/>
            </a:endParaRPr>
          </a:p>
          <a:p>
            <a:pPr>
              <a:buFont typeface="Arial" pitchFamily="34" charset="0"/>
              <a:buChar char="•"/>
            </a:pPr>
            <a:r>
              <a:rPr lang="en-US" sz="2400" dirty="0">
                <a:latin typeface="Times New Roman" panose="02020603050405020304" pitchFamily="18" charset="0"/>
                <a:cs typeface="Times New Roman" panose="02020603050405020304" pitchFamily="18" charset="0"/>
              </a:rPr>
              <a:t> And provide important fossil evidence in understanding the history of life on </a:t>
            </a:r>
            <a:r>
              <a:rPr lang="en-US" sz="2400" dirty="0" smtClean="0">
                <a:latin typeface="Times New Roman" panose="02020603050405020304" pitchFamily="18" charset="0"/>
                <a:cs typeface="Times New Roman" panose="02020603050405020304" pitchFamily="18" charset="0"/>
              </a:rPr>
              <a:t>earth.</a:t>
            </a:r>
            <a:endParaRPr lang="en-US" sz="2400" dirty="0">
              <a:latin typeface="Times New Roman" panose="02020603050405020304" pitchFamily="18" charset="0"/>
              <a:cs typeface="Times New Roman" panose="02020603050405020304" pitchFamily="18" charset="0"/>
            </a:endParaRPr>
          </a:p>
          <a:p>
            <a:pPr>
              <a:buFont typeface="Arial" pitchFamily="34" charset="0"/>
              <a:buChar char="•"/>
            </a:pPr>
            <a:r>
              <a:rPr lang="en-US" sz="2400" dirty="0">
                <a:latin typeface="Times New Roman" panose="02020603050405020304" pitchFamily="18" charset="0"/>
                <a:cs typeface="Times New Roman" panose="02020603050405020304" pitchFamily="18" charset="0"/>
              </a:rPr>
              <a:t>It can be very hard e.g. mandibles or very soft e.g. integument of </a:t>
            </a:r>
            <a:r>
              <a:rPr lang="en-US" sz="2400" dirty="0" smtClean="0">
                <a:latin typeface="Times New Roman" panose="02020603050405020304" pitchFamily="18" charset="0"/>
                <a:cs typeface="Times New Roman" panose="02020603050405020304" pitchFamily="18" charset="0"/>
              </a:rPr>
              <a:t>larvae.</a:t>
            </a:r>
            <a:endParaRPr lang="en-US" sz="2400" dirty="0">
              <a:latin typeface="Times New Roman" panose="02020603050405020304" pitchFamily="18" charset="0"/>
              <a:cs typeface="Times New Roman" panose="02020603050405020304" pitchFamily="18" charset="0"/>
            </a:endParaRPr>
          </a:p>
          <a:p>
            <a:pPr>
              <a:buFont typeface="Arial"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88048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EC0F2E-09AE-45C7-8D70-B243BA41D660}"/>
              </a:ext>
            </a:extLst>
          </p:cNvPr>
          <p:cNvSpPr>
            <a:spLocks noGrp="1"/>
          </p:cNvSpPr>
          <p:nvPr>
            <p:ph type="title"/>
          </p:nvPr>
        </p:nvSpPr>
        <p:spPr/>
        <p:txBody>
          <a:bodyPr>
            <a:normAutofit/>
          </a:bodyPr>
          <a:lstStyle/>
          <a:p>
            <a:pPr algn="ctr"/>
            <a:r>
              <a:rPr lang="en-US" sz="4000" b="1" u="sng" dirty="0">
                <a:effectLst/>
                <a:latin typeface="Times New Roman" panose="02020603050405020304" pitchFamily="18" charset="0"/>
                <a:cs typeface="Times New Roman" panose="02020603050405020304" pitchFamily="18" charset="0"/>
              </a:rPr>
              <a:t>STRUCTURE </a:t>
            </a:r>
            <a:r>
              <a:rPr lang="en-US" sz="4000" b="1" u="sng" dirty="0" smtClean="0">
                <a:effectLst/>
                <a:latin typeface="Times New Roman" panose="02020603050405020304" pitchFamily="18" charset="0"/>
                <a:cs typeface="Times New Roman" panose="02020603050405020304" pitchFamily="18" charset="0"/>
              </a:rPr>
              <a:t>OF </a:t>
            </a:r>
            <a:r>
              <a:rPr lang="en-US" sz="4000" b="1" u="sng" dirty="0">
                <a:effectLst/>
                <a:latin typeface="Times New Roman" panose="02020603050405020304" pitchFamily="18" charset="0"/>
                <a:cs typeface="Times New Roman" panose="02020603050405020304" pitchFamily="18" charset="0"/>
              </a:rPr>
              <a:t>EXOSKELETON</a:t>
            </a:r>
            <a:endParaRPr lang="x-none" sz="4000" b="1" u="sng"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5580795-4B91-4051-9EBB-FFA16FB8535E}"/>
              </a:ext>
            </a:extLst>
          </p:cNvPr>
          <p:cNvSpPr>
            <a:spLocks noGrp="1"/>
          </p:cNvSpPr>
          <p:nvPr>
            <p:ph idx="1"/>
          </p:nvPr>
        </p:nvSpPr>
        <p:spPr>
          <a:xfrm>
            <a:off x="1606731" y="1447799"/>
            <a:ext cx="10304853" cy="4966063"/>
          </a:xfrm>
        </p:spPr>
        <p:txBody>
          <a:bodyPr>
            <a:normAutofit lnSpcReduction="10000"/>
          </a:bodyPr>
          <a:lstStyle/>
          <a:p>
            <a:pPr>
              <a:buNone/>
            </a:pPr>
            <a:r>
              <a:rPr lang="en-US" sz="2400" b="1" dirty="0" smtClean="0">
                <a:latin typeface="Times New Roman" panose="02020603050405020304" pitchFamily="18" charset="0"/>
                <a:cs typeface="Times New Roman" panose="02020603050405020304" pitchFamily="18" charset="0"/>
              </a:rPr>
              <a:t>Exoskeleton is composed </a:t>
            </a:r>
            <a:r>
              <a:rPr lang="en-US" sz="2400" b="1" dirty="0">
                <a:latin typeface="Times New Roman" panose="02020603050405020304" pitchFamily="18" charset="0"/>
                <a:cs typeface="Times New Roman" panose="02020603050405020304" pitchFamily="18" charset="0"/>
              </a:rPr>
              <a:t>of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 thin, outer protein layer, the epicuticle and a thick inner chitin protein layer, the </a:t>
            </a:r>
            <a:r>
              <a:rPr lang="en-US" sz="2400" dirty="0" err="1" smtClean="0">
                <a:latin typeface="Times New Roman" panose="02020603050405020304" pitchFamily="18" charset="0"/>
                <a:cs typeface="Times New Roman" panose="02020603050405020304" pitchFamily="18" charset="0"/>
              </a:rPr>
              <a:t>procuticle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In most terrestrial arthropods such as insects and  spiders, the epicuticle contains waxes that aid in reducing evaporative </a:t>
            </a:r>
            <a:r>
              <a:rPr lang="en-US" sz="2400">
                <a:latin typeface="Times New Roman" panose="02020603050405020304" pitchFamily="18" charset="0"/>
                <a:cs typeface="Times New Roman" panose="02020603050405020304" pitchFamily="18" charset="0"/>
              </a:rPr>
              <a:t>water </a:t>
            </a:r>
            <a:r>
              <a:rPr lang="en-US" sz="2400" smtClean="0">
                <a:latin typeface="Times New Roman" panose="02020603050405020304" pitchFamily="18" charset="0"/>
                <a:cs typeface="Times New Roman" panose="02020603050405020304" pitchFamily="18" charset="0"/>
              </a:rPr>
              <a:t>loss.</a:t>
            </a: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b="1" u="sng" dirty="0">
                <a:latin typeface="Times New Roman" panose="02020603050405020304" pitchFamily="18" charset="0"/>
                <a:cs typeface="Times New Roman" panose="02020603050405020304" pitchFamily="18" charset="0"/>
              </a:rPr>
              <a:t> </a:t>
            </a:r>
            <a:r>
              <a:rPr lang="en-US" sz="2800" b="1" u="sng" dirty="0" err="1" smtClean="0">
                <a:latin typeface="Times New Roman" panose="02020603050405020304" pitchFamily="18" charset="0"/>
                <a:cs typeface="Times New Roman" panose="02020603050405020304" pitchFamily="18" charset="0"/>
              </a:rPr>
              <a:t>Procuticle</a:t>
            </a:r>
            <a:r>
              <a:rPr lang="en-US" sz="2800" b="1" u="sng"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lies </a:t>
            </a:r>
            <a:r>
              <a:rPr lang="en-US" sz="2400" dirty="0">
                <a:latin typeface="Times New Roman" panose="02020603050405020304" pitchFamily="18" charset="0"/>
                <a:cs typeface="Times New Roman" panose="02020603050405020304" pitchFamily="18" charset="0"/>
              </a:rPr>
              <a:t>above the epidermis and it contains the micro-fibers chitin surrounded by a matrix of protein that varies in composition from insect to insect and even from place to place within the body </a:t>
            </a:r>
            <a:r>
              <a:rPr lang="en-US" sz="2400" dirty="0" smtClean="0">
                <a:latin typeface="Times New Roman" panose="02020603050405020304" pitchFamily="18" charset="0"/>
                <a:cs typeface="Times New Roman" panose="02020603050405020304" pitchFamily="18" charset="0"/>
              </a:rPr>
              <a:t>of insect.</a:t>
            </a:r>
          </a:p>
          <a:p>
            <a:pPr lvl="0">
              <a:buClr>
                <a:srgbClr val="E48312"/>
              </a:buClr>
              <a:buFont typeface="Arial" panose="020B0604020202020204" pitchFamily="34" charset="0"/>
              <a:buChar char="•"/>
            </a:pPr>
            <a:r>
              <a:rPr lang="en-US" sz="2400" dirty="0" smtClean="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As the </a:t>
            </a:r>
            <a:r>
              <a:rPr lang="en-US" sz="2400" dirty="0" err="1" smtClean="0">
                <a:latin typeface="Times New Roman" panose="02020603050405020304" pitchFamily="18" charset="0"/>
                <a:cs typeface="Times New Roman" panose="02020603050405020304" pitchFamily="18" charset="0"/>
              </a:rPr>
              <a:t>procuticle</a:t>
            </a:r>
            <a:r>
              <a:rPr lang="en-US" sz="2400" dirty="0" smtClean="0">
                <a:latin typeface="Times New Roman" panose="02020603050405020304" pitchFamily="18" charset="0"/>
                <a:cs typeface="Times New Roman" panose="02020603050405020304" pitchFamily="18" charset="0"/>
              </a:rPr>
              <a:t> forms it laid down in the lamella  and consisting of:</a:t>
            </a:r>
          </a:p>
          <a:p>
            <a:pPr lvl="0">
              <a:buClr>
                <a:srgbClr val="E48312"/>
              </a:buCl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an outer </a:t>
            </a:r>
            <a:r>
              <a:rPr lang="en-US" sz="2400" dirty="0" err="1" smtClean="0">
                <a:latin typeface="Times New Roman" panose="02020603050405020304" pitchFamily="18" charset="0"/>
                <a:cs typeface="Times New Roman" panose="02020603050405020304" pitchFamily="18" charset="0"/>
              </a:rPr>
              <a:t>exocuticle</a:t>
            </a:r>
            <a:r>
              <a:rPr lang="en-US" sz="2400" dirty="0" smtClean="0">
                <a:latin typeface="Times New Roman" panose="02020603050405020304" pitchFamily="18" charset="0"/>
                <a:cs typeface="Times New Roman" panose="02020603050405020304" pitchFamily="18" charset="0"/>
              </a:rPr>
              <a:t> </a:t>
            </a:r>
          </a:p>
          <a:p>
            <a:pPr lvl="0">
              <a:buClr>
                <a:srgbClr val="E48312"/>
              </a:buCl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an inner </a:t>
            </a:r>
            <a:r>
              <a:rPr lang="en-US" sz="2400" dirty="0" err="1" smtClean="0">
                <a:latin typeface="Times New Roman" panose="02020603050405020304" pitchFamily="18" charset="0"/>
                <a:cs typeface="Times New Roman" panose="02020603050405020304" pitchFamily="18" charset="0"/>
              </a:rPr>
              <a:t>endocuticle</a:t>
            </a: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20232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0AD21E-8F4A-4ABC-925C-BA5B5EB63A38}"/>
              </a:ext>
            </a:extLst>
          </p:cNvPr>
          <p:cNvSpPr>
            <a:spLocks noGrp="1"/>
          </p:cNvSpPr>
          <p:nvPr>
            <p:ph type="title"/>
          </p:nvPr>
        </p:nvSpPr>
        <p:spPr>
          <a:xfrm>
            <a:off x="1541417" y="286604"/>
            <a:ext cx="9614262" cy="771487"/>
          </a:xfrm>
        </p:spPr>
        <p:txBody>
          <a:bodyPr>
            <a:normAutofit/>
          </a:bodyPr>
          <a:lstStyle/>
          <a:p>
            <a:r>
              <a:rPr lang="en-US" sz="4000" b="1" dirty="0">
                <a:solidFill>
                  <a:schemeClr val="tx1"/>
                </a:solidFill>
                <a:effectLst/>
                <a:latin typeface="Times New Roman" panose="02020603050405020304" pitchFamily="18" charset="0"/>
                <a:cs typeface="Times New Roman" panose="02020603050405020304" pitchFamily="18" charset="0"/>
              </a:rPr>
              <a:t>CONT…</a:t>
            </a:r>
            <a:endParaRPr lang="x-none" sz="4000" b="1"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A5DF04A-7574-4347-B031-038DDECD7735}"/>
              </a:ext>
            </a:extLst>
          </p:cNvPr>
          <p:cNvSpPr>
            <a:spLocks noGrp="1"/>
          </p:cNvSpPr>
          <p:nvPr>
            <p:ph idx="1"/>
          </p:nvPr>
        </p:nvSpPr>
        <p:spPr>
          <a:xfrm>
            <a:off x="1550125" y="1084217"/>
            <a:ext cx="10297885" cy="5355772"/>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1) </a:t>
            </a:r>
            <a:r>
              <a:rPr lang="en-US" sz="2800" b="1" u="sng" dirty="0" smtClean="0">
                <a:latin typeface="Times New Roman" panose="02020603050405020304" pitchFamily="18" charset="0"/>
                <a:cs typeface="Times New Roman" panose="02020603050405020304" pitchFamily="18" charset="0"/>
              </a:rPr>
              <a:t>An </a:t>
            </a:r>
            <a:r>
              <a:rPr lang="en-US" sz="2800" b="1" u="sng" dirty="0">
                <a:latin typeface="Times New Roman" panose="02020603050405020304" pitchFamily="18" charset="0"/>
                <a:cs typeface="Times New Roman" panose="02020603050405020304" pitchFamily="18" charset="0"/>
              </a:rPr>
              <a:t>outer exocuticle:</a:t>
            </a:r>
          </a:p>
          <a:p>
            <a:pPr>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exocuticle there is cross-bonding of chitin-protein chains (tanning) which provides additional strength to the skeletal </a:t>
            </a:r>
            <a:r>
              <a:rPr lang="en-US" sz="2400" dirty="0" smtClean="0">
                <a:latin typeface="Times New Roman" panose="02020603050405020304" pitchFamily="18" charset="0"/>
                <a:cs typeface="Times New Roman" panose="02020603050405020304" pitchFamily="18" charset="0"/>
              </a:rPr>
              <a:t>material.</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The hardness of various parts of exoskeleton in different arthropods is related to the thickness and degree of tanning of the </a:t>
            </a:r>
            <a:r>
              <a:rPr lang="en-US" sz="2400" dirty="0" err="1" smtClean="0">
                <a:latin typeface="Times New Roman" panose="02020603050405020304" pitchFamily="18" charset="0"/>
                <a:cs typeface="Times New Roman" panose="02020603050405020304" pitchFamily="18" charset="0"/>
              </a:rPr>
              <a:t>exocuticle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lvl="0" indent="0">
              <a:buClr>
                <a:srgbClr val="E48312"/>
              </a:buClr>
              <a:buNone/>
            </a:pPr>
            <a:r>
              <a:rPr lang="en-US" sz="2800" b="1" dirty="0" smtClean="0">
                <a:latin typeface="Times New Roman" panose="02020603050405020304" pitchFamily="18" charset="0"/>
                <a:cs typeface="Times New Roman" panose="02020603050405020304" pitchFamily="18" charset="0"/>
              </a:rPr>
              <a:t>2) </a:t>
            </a:r>
            <a:r>
              <a:rPr lang="en-US" sz="2800" b="1" u="sng" dirty="0" smtClean="0">
                <a:latin typeface="Times New Roman" panose="02020603050405020304" pitchFamily="18" charset="0"/>
                <a:cs typeface="Times New Roman" panose="02020603050405020304" pitchFamily="18" charset="0"/>
              </a:rPr>
              <a:t>An internal </a:t>
            </a:r>
            <a:r>
              <a:rPr lang="en-US" sz="2800" b="1" u="sng" dirty="0" err="1" smtClean="0">
                <a:latin typeface="Times New Roman" panose="02020603050405020304" pitchFamily="18" charset="0"/>
                <a:cs typeface="Times New Roman" panose="02020603050405020304" pitchFamily="18" charset="0"/>
              </a:rPr>
              <a:t>endocuticle</a:t>
            </a:r>
            <a:r>
              <a:rPr lang="en-US" sz="2800" b="1" u="sng" dirty="0" smtClean="0">
                <a:latin typeface="Times New Roman" panose="02020603050405020304" pitchFamily="18" charset="0"/>
                <a:cs typeface="Times New Roman" panose="02020603050405020304" pitchFamily="18" charset="0"/>
              </a:rPr>
              <a:t>:</a:t>
            </a:r>
          </a:p>
          <a:p>
            <a:pPr lvl="0">
              <a:buClr>
                <a:srgbClr val="E48312"/>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The </a:t>
            </a:r>
            <a:r>
              <a:rPr lang="en-US" sz="2400" dirty="0" err="1" smtClean="0">
                <a:latin typeface="Times New Roman" panose="02020603050405020304" pitchFamily="18" charset="0"/>
                <a:cs typeface="Times New Roman" panose="02020603050405020304" pitchFamily="18" charset="0"/>
              </a:rPr>
              <a:t>endocuticle</a:t>
            </a:r>
            <a:r>
              <a:rPr lang="en-US" sz="2400" dirty="0" smtClean="0">
                <a:latin typeface="Times New Roman" panose="02020603050405020304" pitchFamily="18" charset="0"/>
                <a:cs typeface="Times New Roman" panose="02020603050405020304" pitchFamily="18" charset="0"/>
              </a:rPr>
              <a:t> is the internal part of </a:t>
            </a:r>
            <a:r>
              <a:rPr lang="en-US" sz="2400" dirty="0" err="1" smtClean="0">
                <a:latin typeface="Times New Roman" panose="02020603050405020304" pitchFamily="18" charset="0"/>
                <a:cs typeface="Times New Roman" panose="02020603050405020304" pitchFamily="18" charset="0"/>
              </a:rPr>
              <a:t>exoskeletal</a:t>
            </a:r>
            <a:r>
              <a:rPr lang="en-US" sz="2400" dirty="0" smtClean="0">
                <a:latin typeface="Times New Roman" panose="02020603050405020304" pitchFamily="18" charset="0"/>
                <a:cs typeface="Times New Roman" panose="02020603050405020304" pitchFamily="18" charset="0"/>
              </a:rPr>
              <a:t> of animals which is the middle covering of skeletal material.</a:t>
            </a:r>
          </a:p>
          <a:p>
            <a:pPr lvl="0">
              <a:buClr>
                <a:srgbClr val="E48312"/>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internal soft covering of </a:t>
            </a:r>
            <a:r>
              <a:rPr lang="en-US" sz="2400" dirty="0" err="1" smtClean="0">
                <a:latin typeface="Times New Roman" panose="02020603050405020304" pitchFamily="18" charset="0"/>
                <a:cs typeface="Times New Roman" panose="02020603050405020304" pitchFamily="18" charset="0"/>
              </a:rPr>
              <a:t>procuticle</a:t>
            </a:r>
            <a:r>
              <a:rPr lang="en-US" sz="2400" dirty="0" smtClean="0">
                <a:latin typeface="Times New Roman" panose="02020603050405020304" pitchFamily="18" charset="0"/>
                <a:cs typeface="Times New Roman" panose="02020603050405020304" pitchFamily="18" charset="0"/>
              </a:rPr>
              <a:t> of animal’s exoskeleton.</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08115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0EF9B-F5A4-44A8-9887-59FADC7B0805}"/>
              </a:ext>
            </a:extLst>
          </p:cNvPr>
          <p:cNvSpPr>
            <a:spLocks noGrp="1"/>
          </p:cNvSpPr>
          <p:nvPr>
            <p:ph type="title"/>
          </p:nvPr>
        </p:nvSpPr>
        <p:spPr>
          <a:xfrm>
            <a:off x="1410789" y="224340"/>
            <a:ext cx="9182431" cy="820690"/>
          </a:xfrm>
        </p:spPr>
        <p:txBody>
          <a:bodyPr>
            <a:normAutofit/>
          </a:bodyPr>
          <a:lstStyle/>
          <a:p>
            <a:r>
              <a:rPr lang="en-US" sz="4000" b="1" dirty="0">
                <a:solidFill>
                  <a:schemeClr val="tx1"/>
                </a:solidFill>
                <a:effectLst/>
                <a:latin typeface="Times New Roman" panose="02020603050405020304" pitchFamily="18" charset="0"/>
                <a:cs typeface="Times New Roman" panose="02020603050405020304" pitchFamily="18" charset="0"/>
              </a:rPr>
              <a:t>CONT…</a:t>
            </a:r>
            <a:endParaRPr lang="x-none" sz="4000" b="1"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FC5ECB8-1707-4A79-A08D-852B6E83E696}"/>
              </a:ext>
            </a:extLst>
          </p:cNvPr>
          <p:cNvSpPr>
            <a:spLocks noGrp="1"/>
          </p:cNvSpPr>
          <p:nvPr>
            <p:ph idx="1"/>
          </p:nvPr>
        </p:nvSpPr>
        <p:spPr>
          <a:xfrm>
            <a:off x="1410790" y="1214846"/>
            <a:ext cx="10476410" cy="4859383"/>
          </a:xfrm>
        </p:spPr>
        <p:txBody>
          <a:bodyPr>
            <a:normAutofit/>
          </a:bodyPr>
          <a:lstStyle/>
          <a:p>
            <a:pPr lvl="0">
              <a:buClr>
                <a:srgbClr val="E48312"/>
              </a:buClr>
              <a:buFont typeface="Wingdings" panose="05000000000000000000" pitchFamily="2" charset="2"/>
              <a:buChar char="Ø"/>
            </a:pPr>
            <a:r>
              <a:rPr lang="en-US" sz="3000" b="1" u="sng" dirty="0" err="1" smtClean="0">
                <a:solidFill>
                  <a:srgbClr val="000000">
                    <a:lumMod val="75000"/>
                    <a:lumOff val="25000"/>
                  </a:srgbClr>
                </a:solidFill>
                <a:latin typeface="Times New Roman" panose="02020603050405020304" pitchFamily="18" charset="0"/>
                <a:cs typeface="Times New Roman" panose="02020603050405020304" pitchFamily="18" charset="0"/>
              </a:rPr>
              <a:t>Epicuticle</a:t>
            </a:r>
            <a:r>
              <a:rPr lang="en-US" sz="3000" b="1" u="sng" dirty="0">
                <a:solidFill>
                  <a:srgbClr val="000000">
                    <a:lumMod val="75000"/>
                    <a:lumOff val="25000"/>
                  </a:srgbClr>
                </a:solidFill>
                <a:latin typeface="Times New Roman" panose="02020603050405020304" pitchFamily="18" charset="0"/>
                <a:cs typeface="Times New Roman" panose="02020603050405020304" pitchFamily="18" charset="0"/>
              </a:rPr>
              <a:t>:</a:t>
            </a:r>
          </a:p>
          <a:p>
            <a:pPr lvl="0">
              <a:buClr>
                <a:srgbClr val="E48312"/>
              </a:buClr>
              <a:buFont typeface="Arial" panose="020B0604020202020204" pitchFamily="34" charset="0"/>
              <a:buChar char="•"/>
            </a:pPr>
            <a:r>
              <a:rPr lang="en-US" sz="2400" dirty="0" smtClean="0">
                <a:latin typeface="Times New Roman" pitchFamily="18" charset="0"/>
                <a:cs typeface="Times New Roman" pitchFamily="18" charset="0"/>
              </a:rPr>
              <a:t>It is </a:t>
            </a:r>
            <a:r>
              <a:rPr lang="en-US" sz="2400" dirty="0">
                <a:latin typeface="Times New Roman" pitchFamily="18" charset="0"/>
                <a:cs typeface="Times New Roman" pitchFamily="18" charset="0"/>
              </a:rPr>
              <a:t>the outer most part of the cuticle. </a:t>
            </a:r>
            <a:endParaRPr lang="en-US" sz="2400" dirty="0" smtClean="0">
              <a:latin typeface="Times New Roman" pitchFamily="18" charset="0"/>
              <a:cs typeface="Times New Roman" pitchFamily="18" charset="0"/>
            </a:endParaRPr>
          </a:p>
          <a:p>
            <a:pPr lvl="0">
              <a:buClr>
                <a:srgbClr val="E48312"/>
              </a:buClr>
              <a:buFont typeface="Arial" panose="020B0604020202020204" pitchFamily="34" charset="0"/>
              <a:buChar char="•"/>
            </a:pPr>
            <a:r>
              <a:rPr lang="en-US" sz="2400" dirty="0" smtClean="0">
                <a:latin typeface="Times New Roman" pitchFamily="18" charset="0"/>
                <a:cs typeface="Times New Roman" pitchFamily="18" charset="0"/>
              </a:rPr>
              <a:t>Its </a:t>
            </a:r>
            <a:r>
              <a:rPr lang="en-US" sz="2400" dirty="0">
                <a:latin typeface="Times New Roman" pitchFamily="18" charset="0"/>
                <a:cs typeface="Times New Roman" pitchFamily="18" charset="0"/>
              </a:rPr>
              <a:t>function is to reduce water loss and </a:t>
            </a:r>
            <a:r>
              <a:rPr lang="en-US" sz="2400" dirty="0" smtClean="0">
                <a:latin typeface="Times New Roman" pitchFamily="18" charset="0"/>
                <a:cs typeface="Times New Roman" pitchFamily="18" charset="0"/>
              </a:rPr>
              <a:t>block </a:t>
            </a:r>
            <a:r>
              <a:rPr lang="en-US" sz="2400" dirty="0">
                <a:latin typeface="Times New Roman" pitchFamily="18" charset="0"/>
                <a:cs typeface="Times New Roman" pitchFamily="18" charset="0"/>
              </a:rPr>
              <a:t>the invasion of foreign </a:t>
            </a:r>
            <a:r>
              <a:rPr lang="en-US" sz="2400" dirty="0" smtClean="0">
                <a:latin typeface="Times New Roman" pitchFamily="18" charset="0"/>
                <a:cs typeface="Times New Roman" pitchFamily="18" charset="0"/>
              </a:rPr>
              <a:t>matter.</a:t>
            </a:r>
            <a:endParaRPr lang="en-US" sz="2400" dirty="0">
              <a:latin typeface="Times New Roman" pitchFamily="18" charset="0"/>
              <a:cs typeface="Times New Roman" pitchFamily="18" charset="0"/>
            </a:endParaRPr>
          </a:p>
          <a:p>
            <a:pPr lvl="0">
              <a:buClr>
                <a:srgbClr val="E48312"/>
              </a:buClr>
              <a:buFont typeface="Arial" panose="020B0604020202020204"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inner most layer of epicuticle is </a:t>
            </a:r>
            <a:r>
              <a:rPr lang="en-US" sz="2400" dirty="0" smtClean="0">
                <a:latin typeface="Times New Roman" pitchFamily="18" charset="0"/>
                <a:cs typeface="Times New Roman" pitchFamily="18" charset="0"/>
              </a:rPr>
              <a:t>often called </a:t>
            </a:r>
            <a:r>
              <a:rPr lang="en-US" sz="2400" dirty="0">
                <a:latin typeface="Times New Roman" pitchFamily="18" charset="0"/>
                <a:cs typeface="Times New Roman" pitchFamily="18" charset="0"/>
              </a:rPr>
              <a:t>the cuticulin layer, a stratum </a:t>
            </a:r>
            <a:r>
              <a:rPr lang="en-US" sz="2400" dirty="0" smtClean="0">
                <a:latin typeface="Times New Roman" pitchFamily="18" charset="0"/>
                <a:cs typeface="Times New Roman" pitchFamily="18" charset="0"/>
              </a:rPr>
              <a:t>composed </a:t>
            </a:r>
            <a:r>
              <a:rPr lang="en-US" sz="2400" dirty="0">
                <a:latin typeface="Times New Roman" pitchFamily="18" charset="0"/>
                <a:cs typeface="Times New Roman" pitchFamily="18" charset="0"/>
              </a:rPr>
              <a:t>of lipoproteins and chains of </a:t>
            </a:r>
            <a:r>
              <a:rPr lang="en-US" sz="2400" dirty="0" smtClean="0">
                <a:latin typeface="Times New Roman" pitchFamily="18" charset="0"/>
                <a:cs typeface="Times New Roman" pitchFamily="18" charset="0"/>
              </a:rPr>
              <a:t>fatty </a:t>
            </a:r>
            <a:r>
              <a:rPr lang="en-US" sz="2400" dirty="0">
                <a:latin typeface="Times New Roman" pitchFamily="18" charset="0"/>
                <a:cs typeface="Times New Roman" pitchFamily="18" charset="0"/>
              </a:rPr>
              <a:t>acids embedded in a </a:t>
            </a:r>
            <a:r>
              <a:rPr lang="en-US" sz="2400" dirty="0" smtClean="0">
                <a:latin typeface="Times New Roman" pitchFamily="18" charset="0"/>
                <a:cs typeface="Times New Roman" pitchFamily="18" charset="0"/>
              </a:rPr>
              <a:t>protein </a:t>
            </a:r>
            <a:r>
              <a:rPr lang="en-US" sz="2400" dirty="0" err="1" smtClean="0">
                <a:latin typeface="Times New Roman" pitchFamily="18" charset="0"/>
                <a:cs typeface="Times New Roman" pitchFamily="18" charset="0"/>
              </a:rPr>
              <a:t>polyphenol</a:t>
            </a:r>
            <a:r>
              <a:rPr lang="en-US" sz="2400" dirty="0" smtClean="0">
                <a:latin typeface="Times New Roman" pitchFamily="18" charset="0"/>
                <a:cs typeface="Times New Roman" pitchFamily="18" charset="0"/>
              </a:rPr>
              <a:t> complex.</a:t>
            </a:r>
            <a:endParaRPr lang="en-US" sz="2400" dirty="0">
              <a:latin typeface="Times New Roman" pitchFamily="18" charset="0"/>
              <a:cs typeface="Times New Roman" pitchFamily="18" charset="0"/>
            </a:endParaRPr>
          </a:p>
          <a:p>
            <a:pPr lvl="0">
              <a:buClr>
                <a:srgbClr val="E48312"/>
              </a:buClr>
              <a:buFont typeface="Arial" panose="020B0604020202020204" pitchFamily="34" charset="0"/>
              <a:buChar char="•"/>
            </a:pPr>
            <a:r>
              <a:rPr lang="en-US" sz="2400" dirty="0" smtClean="0">
                <a:latin typeface="Times New Roman" pitchFamily="18" charset="0"/>
                <a:cs typeface="Times New Roman" pitchFamily="18" charset="0"/>
              </a:rPr>
              <a:t>An oriented mono layer of wax molecules lies just above the </a:t>
            </a:r>
            <a:r>
              <a:rPr lang="en-US" sz="2400" dirty="0" err="1" smtClean="0">
                <a:latin typeface="Times New Roman" pitchFamily="18" charset="0"/>
                <a:cs typeface="Times New Roman" pitchFamily="18" charset="0"/>
              </a:rPr>
              <a:t>cuticulin</a:t>
            </a:r>
            <a:r>
              <a:rPr lang="en-US" sz="2400" dirty="0" smtClean="0">
                <a:latin typeface="Times New Roman" pitchFamily="18" charset="0"/>
                <a:cs typeface="Times New Roman" pitchFamily="18" charset="0"/>
              </a:rPr>
              <a:t> layer and  this layer serve as the chief barrier to movement of water into or out of the body.</a:t>
            </a:r>
            <a:endParaRPr lang="en-US" sz="2400" dirty="0">
              <a:latin typeface="Times New Roman" pitchFamily="18" charset="0"/>
              <a:cs typeface="Times New Roman" pitchFamily="18" charset="0"/>
            </a:endParaRPr>
          </a:p>
          <a:p>
            <a:pPr lvl="0">
              <a:buClr>
                <a:srgbClr val="E48312"/>
              </a:buClr>
              <a:buFont typeface="Arial" panose="020B0604020202020204" pitchFamily="34" charset="0"/>
              <a:buChar char="•"/>
            </a:pPr>
            <a:endParaRPr lang="en-US" sz="2400" dirty="0">
              <a:solidFill>
                <a:srgbClr val="000000">
                  <a:lumMod val="75000"/>
                  <a:lumOff val="25000"/>
                </a:srgbClr>
              </a:solidFill>
              <a:latin typeface="Times New Roman" pitchFamily="18" charset="0"/>
              <a:cs typeface="Times New Roman" pitchFamily="18" charset="0"/>
            </a:endParaRPr>
          </a:p>
          <a:p>
            <a:endParaRPr lang="x-none" dirty="0"/>
          </a:p>
        </p:txBody>
      </p:sp>
    </p:spTree>
    <p:extLst>
      <p:ext uri="{BB962C8B-B14F-4D97-AF65-F5344CB8AC3E}">
        <p14:creationId xmlns:p14="http://schemas.microsoft.com/office/powerpoint/2010/main" xmlns="" val="1124417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exoskeletonmolting-of-insects-2-638.jpg"/>
          <p:cNvPicPr>
            <a:picLocks noChangeAspect="1" noChangeArrowheads="1"/>
          </p:cNvPicPr>
          <p:nvPr/>
        </p:nvPicPr>
        <p:blipFill>
          <a:blip r:embed="rId2"/>
          <a:srcRect/>
          <a:stretch>
            <a:fillRect/>
          </a:stretch>
        </p:blipFill>
        <p:spPr bwMode="auto">
          <a:xfrm>
            <a:off x="1867989" y="574766"/>
            <a:ext cx="9718765" cy="5786845"/>
          </a:xfrm>
          <a:prstGeom prst="rect">
            <a:avLst/>
          </a:prstGeom>
          <a:noFill/>
        </p:spPr>
      </p:pic>
    </p:spTree>
    <p:extLst>
      <p:ext uri="{BB962C8B-B14F-4D97-AF65-F5344CB8AC3E}">
        <p14:creationId xmlns:p14="http://schemas.microsoft.com/office/powerpoint/2010/main" xmlns="" val="340541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C87FA4-4251-46F8-97A5-0BFC986B1C4E}"/>
              </a:ext>
            </a:extLst>
          </p:cNvPr>
          <p:cNvSpPr>
            <a:spLocks noGrp="1"/>
          </p:cNvSpPr>
          <p:nvPr>
            <p:ph type="title"/>
          </p:nvPr>
        </p:nvSpPr>
        <p:spPr>
          <a:xfrm>
            <a:off x="1463040" y="263527"/>
            <a:ext cx="9242066" cy="1450757"/>
          </a:xfrm>
        </p:spPr>
        <p:txBody>
          <a:bodyPr>
            <a:normAutofit/>
          </a:bodyPr>
          <a:lstStyle/>
          <a:p>
            <a:pPr algn="ctr"/>
            <a:r>
              <a:rPr lang="en-US" sz="4000" b="1" u="sng" dirty="0">
                <a:effectLst/>
                <a:latin typeface="Times New Roman" panose="02020603050405020304" pitchFamily="18" charset="0"/>
                <a:cs typeface="Times New Roman" panose="02020603050405020304" pitchFamily="18" charset="0"/>
              </a:rPr>
              <a:t>TYPES OF EXOSKELETON</a:t>
            </a:r>
            <a:endParaRPr lang="x-none" sz="4000" b="1" u="sng"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5A59956-20F1-4FDC-B394-97E9A695F68F}"/>
              </a:ext>
            </a:extLst>
          </p:cNvPr>
          <p:cNvSpPr>
            <a:spLocks noGrp="1"/>
          </p:cNvSpPr>
          <p:nvPr>
            <p:ph idx="1"/>
          </p:nvPr>
        </p:nvSpPr>
        <p:spPr>
          <a:xfrm>
            <a:off x="1468341" y="1476103"/>
            <a:ext cx="10235979" cy="4833257"/>
          </a:xfrm>
        </p:spPr>
        <p:txBody>
          <a:bodyPr>
            <a:normAutofit/>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Many taxa produces exoskeletons, which may be composed of a range of materials, including chitin, calcium carbonates, silica , bone , cartilage and </a:t>
            </a:r>
            <a:r>
              <a:rPr lang="en-US" sz="2400" dirty="0" smtClean="0">
                <a:latin typeface="Times New Roman" panose="02020603050405020304" pitchFamily="18" charset="0"/>
                <a:cs typeface="Times New Roman" panose="02020603050405020304" pitchFamily="18" charset="0"/>
              </a:rPr>
              <a:t>dentine. </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Organisms range from the microscopic diatoms and </a:t>
            </a:r>
            <a:r>
              <a:rPr lang="en-US" sz="2400" dirty="0" err="1">
                <a:latin typeface="Times New Roman" panose="02020603050405020304" pitchFamily="18" charset="0"/>
                <a:cs typeface="Times New Roman" panose="02020603050405020304" pitchFamily="18" charset="0"/>
              </a:rPr>
              <a:t>radiolaria</a:t>
            </a:r>
            <a:r>
              <a:rPr lang="en-US" sz="2400" dirty="0">
                <a:latin typeface="Times New Roman" panose="02020603050405020304" pitchFamily="18" charset="0"/>
                <a:cs typeface="Times New Roman" panose="02020603050405020304" pitchFamily="18" charset="0"/>
              </a:rPr>
              <a:t> to the innumerable species of arthropods, to vertebrates such as </a:t>
            </a:r>
            <a:r>
              <a:rPr lang="en-US" sz="2400" dirty="0" smtClean="0">
                <a:latin typeface="Times New Roman" panose="02020603050405020304" pitchFamily="18" charset="0"/>
                <a:cs typeface="Times New Roman" panose="02020603050405020304" pitchFamily="18" charset="0"/>
              </a:rPr>
              <a:t>turtles.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Following are the types of exoskeleton:</a:t>
            </a:r>
          </a:p>
          <a:p>
            <a:pPr marL="457200" indent="-457200">
              <a:buFont typeface="+mj-lt"/>
              <a:buAutoNum type="arabicParenR"/>
            </a:pPr>
            <a:r>
              <a:rPr lang="en-US" sz="2400" b="1" dirty="0" smtClean="0">
                <a:latin typeface="Times New Roman" panose="02020603050405020304" pitchFamily="18" charset="0"/>
                <a:cs typeface="Times New Roman" panose="02020603050405020304" pitchFamily="18" charset="0"/>
              </a:rPr>
              <a:t>Arthropod </a:t>
            </a:r>
            <a:r>
              <a:rPr lang="en-US" sz="2400" b="1" dirty="0">
                <a:latin typeface="Times New Roman" panose="02020603050405020304" pitchFamily="18" charset="0"/>
                <a:cs typeface="Times New Roman" panose="02020603050405020304" pitchFamily="18" charset="0"/>
              </a:rPr>
              <a:t>exoskeleton</a:t>
            </a:r>
          </a:p>
          <a:p>
            <a:pPr marL="457200" indent="-457200">
              <a:buFont typeface="+mj-lt"/>
              <a:buAutoNum type="arabicParenR"/>
            </a:pPr>
            <a:r>
              <a:rPr lang="en-US" sz="2400" b="1" dirty="0" smtClean="0">
                <a:latin typeface="Times New Roman" panose="02020603050405020304" pitchFamily="18" charset="0"/>
                <a:cs typeface="Times New Roman" panose="02020603050405020304" pitchFamily="18" charset="0"/>
              </a:rPr>
              <a:t>Mollusks </a:t>
            </a:r>
            <a:r>
              <a:rPr lang="en-US" sz="2400" b="1" dirty="0">
                <a:latin typeface="Times New Roman" panose="02020603050405020304" pitchFamily="18" charset="0"/>
                <a:cs typeface="Times New Roman" panose="02020603050405020304" pitchFamily="18" charset="0"/>
              </a:rPr>
              <a:t>exoskeleton</a:t>
            </a:r>
          </a:p>
          <a:p>
            <a:pPr marL="457200" indent="-457200">
              <a:buFont typeface="+mj-lt"/>
              <a:buAutoNum type="arabicParenR"/>
            </a:pPr>
            <a:r>
              <a:rPr lang="en-US" sz="2400" b="1" dirty="0">
                <a:latin typeface="Times New Roman" panose="02020603050405020304" pitchFamily="18" charset="0"/>
                <a:cs typeface="Times New Roman" panose="02020603050405020304" pitchFamily="18" charset="0"/>
              </a:rPr>
              <a:t>Invertebrates </a:t>
            </a:r>
            <a:r>
              <a:rPr lang="en-US" sz="2400" b="1" dirty="0" smtClean="0">
                <a:latin typeface="Times New Roman" panose="02020603050405020304" pitchFamily="18" charset="0"/>
                <a:cs typeface="Times New Roman" panose="02020603050405020304" pitchFamily="18" charset="0"/>
              </a:rPr>
              <a:t>exoskeleton</a:t>
            </a:r>
            <a:endParaRPr lang="en-US" sz="2400" b="1"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400" b="1" dirty="0">
                <a:latin typeface="Times New Roman" panose="02020603050405020304" pitchFamily="18" charset="0"/>
                <a:cs typeface="Times New Roman" panose="02020603050405020304" pitchFamily="18" charset="0"/>
              </a:rPr>
              <a:t>Vertebrates </a:t>
            </a:r>
            <a:r>
              <a:rPr lang="en-US" sz="2400" b="1" dirty="0" smtClean="0">
                <a:latin typeface="Times New Roman" panose="02020603050405020304" pitchFamily="18" charset="0"/>
                <a:cs typeface="Times New Roman" panose="02020603050405020304" pitchFamily="18" charset="0"/>
              </a:rPr>
              <a:t>exoskeleton</a:t>
            </a:r>
            <a:endParaRPr lang="en-US" sz="2400" b="1" dirty="0">
              <a:latin typeface="Times New Roman" panose="02020603050405020304" pitchFamily="18" charset="0"/>
              <a:cs typeface="Times New Roman" panose="02020603050405020304" pitchFamily="18" charset="0"/>
            </a:endParaRPr>
          </a:p>
          <a:p>
            <a:pPr marL="457200" indent="-457200">
              <a:buFont typeface="+mj-lt"/>
              <a:buAutoNum type="arabicParenR"/>
            </a:pPr>
            <a:endParaRPr lang="en-US" sz="2400" b="1" dirty="0">
              <a:latin typeface="Times New Roman" panose="02020603050405020304" pitchFamily="18" charset="0"/>
              <a:cs typeface="Times New Roman" panose="02020603050405020304" pitchFamily="18" charset="0"/>
            </a:endParaRPr>
          </a:p>
          <a:p>
            <a:pPr marL="457200" indent="-457200">
              <a:buFont typeface="+mj-lt"/>
              <a:buAutoNum type="arabicParenR"/>
            </a:pPr>
            <a:endParaRPr lang="en-US" sz="2400" b="1" dirty="0">
              <a:latin typeface="Times New Roman" panose="02020603050405020304" pitchFamily="18" charset="0"/>
              <a:cs typeface="Times New Roman" panose="02020603050405020304" pitchFamily="18" charset="0"/>
            </a:endParaRPr>
          </a:p>
          <a:p>
            <a:pPr marL="457200" indent="-457200">
              <a:buFont typeface="+mj-lt"/>
              <a:buAutoNum type="arabicParenR"/>
            </a:pPr>
            <a:endParaRPr lang="en-US" sz="2400" b="1" dirty="0">
              <a:latin typeface="Times New Roman" panose="02020603050405020304" pitchFamily="18" charset="0"/>
              <a:cs typeface="Times New Roman" panose="02020603050405020304" pitchFamily="18" charset="0"/>
            </a:endParaRPr>
          </a:p>
          <a:p>
            <a:pPr marL="457200" indent="-457200">
              <a:buFont typeface="+mj-lt"/>
              <a:buAutoNum type="arabicParenR"/>
            </a:pPr>
            <a:endParaRPr lang="x-non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91518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TotalTime>
  <Words>1904</Words>
  <Application>Microsoft Office PowerPoint</Application>
  <PresentationFormat>Custom</PresentationFormat>
  <Paragraphs>154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Slide 1</vt:lpstr>
      <vt:lpstr>INTRODUCTION</vt:lpstr>
      <vt:lpstr>CONT…</vt:lpstr>
      <vt:lpstr>CONT…</vt:lpstr>
      <vt:lpstr>STRUCTURE OF EXOSKELETON</vt:lpstr>
      <vt:lpstr>CONT…</vt:lpstr>
      <vt:lpstr>CONT…</vt:lpstr>
      <vt:lpstr>Slide 8</vt:lpstr>
      <vt:lpstr>TYPES OF EXOSKELETON</vt:lpstr>
      <vt:lpstr>ARTHROPOD EXOSKELETON</vt:lpstr>
      <vt:lpstr>CONT…</vt:lpstr>
      <vt:lpstr>Slide 12</vt:lpstr>
      <vt:lpstr>MOLLUSKS EXOSKELETON</vt:lpstr>
      <vt:lpstr>CONT…</vt:lpstr>
      <vt:lpstr>CONT…</vt:lpstr>
      <vt:lpstr>INVERTEBRATES EXOSKELETON</vt:lpstr>
      <vt:lpstr>CONT…</vt:lpstr>
      <vt:lpstr>VERTEBRATES EXOSKELETON</vt:lpstr>
      <vt:lpstr>CONT…</vt:lpstr>
      <vt:lpstr>GROWTH IN EXOSKELETON</vt:lpstr>
      <vt:lpstr>CONT…</vt:lpstr>
      <vt:lpstr>FUNCTIONS OF EXOSKELETON</vt:lpstr>
      <vt:lpstr>ADVANTAGES OF EXOSKELETON</vt:lpstr>
      <vt:lpstr>DISADVANTAGES OF EXOSKELETON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kanwal Riasat</dc:creator>
  <cp:lastModifiedBy>User</cp:lastModifiedBy>
  <cp:revision>20</cp:revision>
  <dcterms:created xsi:type="dcterms:W3CDTF">2020-04-22T17:44:46Z</dcterms:created>
  <dcterms:modified xsi:type="dcterms:W3CDTF">2020-05-20T23:06:45Z</dcterms:modified>
</cp:coreProperties>
</file>