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2"/>
  </p:notesMasterIdLst>
  <p:sldIdLst>
    <p:sldId id="268" r:id="rId2"/>
    <p:sldId id="283" r:id="rId3"/>
    <p:sldId id="259" r:id="rId4"/>
    <p:sldId id="282" r:id="rId5"/>
    <p:sldId id="284" r:id="rId6"/>
    <p:sldId id="285" r:id="rId7"/>
    <p:sldId id="286" r:id="rId8"/>
    <p:sldId id="288" r:id="rId9"/>
    <p:sldId id="289" r:id="rId10"/>
    <p:sldId id="290" r:id="rId11"/>
    <p:sldId id="291" r:id="rId12"/>
    <p:sldId id="292" r:id="rId13"/>
    <p:sldId id="293" r:id="rId14"/>
    <p:sldId id="294" r:id="rId15"/>
    <p:sldId id="296" r:id="rId16"/>
    <p:sldId id="295" r:id="rId17"/>
    <p:sldId id="297" r:id="rId18"/>
    <p:sldId id="300" r:id="rId19"/>
    <p:sldId id="301"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 clrIdx="0">
    <p:extLst>
      <p:ext uri="{19B8F6BF-5375-455C-9EA6-DF929625EA0E}">
        <p15:presenceInfo xmlns:p15="http://schemas.microsoft.com/office/powerpoint/2012/main" xmlns=""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744" autoAdjust="0"/>
    <p:restoredTop sz="94660"/>
  </p:normalViewPr>
  <p:slideViewPr>
    <p:cSldViewPr snapToGrid="0">
      <p:cViewPr varScale="1">
        <p:scale>
          <a:sx n="68" d="100"/>
          <a:sy n="68" d="100"/>
        </p:scale>
        <p:origin x="-57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47D402-0617-4B73-9692-62CE0B3E595F}" type="datetimeFigureOut">
              <a:rPr lang="en-US" smtClean="0"/>
              <a:pPr/>
              <a:t>8/18/2020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BAF2B-6E02-42F8-8835-E98DBCF0C242}" type="slidenum">
              <a:rPr lang="en-US" smtClean="0"/>
              <a:pPr/>
              <a:t>‹#›</a:t>
            </a:fld>
            <a:endParaRPr lang="en-US"/>
          </a:p>
        </p:txBody>
      </p:sp>
    </p:spTree>
    <p:extLst>
      <p:ext uri="{BB962C8B-B14F-4D97-AF65-F5344CB8AC3E}">
        <p14:creationId xmlns:p14="http://schemas.microsoft.com/office/powerpoint/2010/main" xmlns="" val="2024806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216353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0188C5-2D46-4084-B970-031343BBFE7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8547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1844699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1050068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3759594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564074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420204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1393100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73125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315283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247600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0188C5-2D46-4084-B970-031343BBFE7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176169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0188C5-2D46-4084-B970-031343BBFE7B}"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309995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3321808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168371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D0188C5-2D46-4084-B970-031343BBFE7B}" type="datetimeFigureOut">
              <a:rPr lang="en-US" smtClean="0"/>
              <a:pPr/>
              <a:t>8/18/2020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326116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0188C5-2D46-4084-B970-031343BBFE7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4232775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D0188C5-2D46-4084-B970-031343BBFE7B}" type="datetimeFigureOut">
              <a:rPr lang="en-US" smtClean="0"/>
              <a:pPr/>
              <a:t>8/18/2020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0C7E00B-57CF-4E6B-8EF9-B2FA3A47EA83}" type="slidenum">
              <a:rPr lang="en-US" smtClean="0"/>
              <a:pPr/>
              <a:t>‹#›</a:t>
            </a:fld>
            <a:endParaRPr lang="en-US"/>
          </a:p>
        </p:txBody>
      </p:sp>
    </p:spTree>
    <p:extLst>
      <p:ext uri="{BB962C8B-B14F-4D97-AF65-F5344CB8AC3E}">
        <p14:creationId xmlns:p14="http://schemas.microsoft.com/office/powerpoint/2010/main" xmlns="" val="1518334601"/>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939" y="832545"/>
            <a:ext cx="9404723" cy="5343171"/>
          </a:xfrm>
        </p:spPr>
        <p:txBody>
          <a:bodyPr>
            <a:normAutofit fontScale="90000"/>
          </a:bodyPr>
          <a:lstStyle/>
          <a:p>
            <a:pPr algn="ctr"/>
            <a:r>
              <a:rPr lang="en-US" sz="3200" dirty="0">
                <a:solidFill>
                  <a:schemeClr val="tx1">
                    <a:lumMod val="95000"/>
                  </a:schemeClr>
                </a:solidFill>
                <a:latin typeface="Times New Roman" panose="02020603050405020304" pitchFamily="18" charset="0"/>
                <a:cs typeface="Times New Roman" panose="02020603050405020304" pitchFamily="18" charset="0"/>
              </a:rPr>
              <a:t/>
            </a:r>
            <a:br>
              <a:rPr lang="en-US" sz="3200" dirty="0">
                <a:solidFill>
                  <a:schemeClr val="tx1">
                    <a:lumMod val="95000"/>
                  </a:schemeClr>
                </a:solidFill>
                <a:latin typeface="Times New Roman" panose="02020603050405020304" pitchFamily="18" charset="0"/>
                <a:cs typeface="Times New Roman" panose="02020603050405020304" pitchFamily="18" charset="0"/>
              </a:rPr>
            </a:br>
            <a:r>
              <a:rPr lang="en-US" sz="3200" b="1" dirty="0" smtClean="0">
                <a:latin typeface="Times New Roman" pitchFamily="18" charset="0"/>
                <a:cs typeface="Times New Roman" pitchFamily="18" charset="0"/>
              </a:rPr>
              <a:t>Unit 1: Plant </a:t>
            </a:r>
            <a:r>
              <a:rPr lang="en-US" sz="3200" b="1" dirty="0" err="1" smtClean="0">
                <a:latin typeface="Times New Roman" pitchFamily="18" charset="0"/>
                <a:cs typeface="Times New Roman" pitchFamily="18" charset="0"/>
              </a:rPr>
              <a:t>Systematics</a:t>
            </a:r>
            <a:r>
              <a:rPr lang="en-US" sz="3200" b="1" dirty="0" smtClean="0">
                <a:latin typeface="Times New Roman" pitchFamily="18" charset="0"/>
                <a:cs typeface="Times New Roman" pitchFamily="18" charset="0"/>
              </a:rPr>
              <a:t> Introduction</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Topic: </a:t>
            </a:r>
            <a:r>
              <a:rPr lang="en-US" sz="3200" b="1" dirty="0" smtClean="0">
                <a:latin typeface="Times New Roman" pitchFamily="18" charset="0"/>
                <a:cs typeface="Times New Roman" pitchFamily="18" charset="0"/>
              </a:rPr>
              <a:t>Systems of Classification</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err="1" smtClean="0">
                <a:latin typeface="Times New Roman" pitchFamily="18" charset="0"/>
                <a:cs typeface="Times New Roman" pitchFamily="18" charset="0"/>
              </a:rPr>
              <a:t>B.Ed</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Hons</a:t>
            </a:r>
            <a:r>
              <a:rPr lang="en-US" sz="3200" b="1" dirty="0" smtClean="0">
                <a:latin typeface="Times New Roman" pitchFamily="18" charset="0"/>
                <a:cs typeface="Times New Roman" pitchFamily="18" charset="0"/>
              </a:rPr>
              <a:t>) Secondary</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Semester III</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Subject: Advance Biology I</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Course Title: Plant </a:t>
            </a:r>
            <a:r>
              <a:rPr lang="en-US" sz="3200" b="1" dirty="0" err="1" smtClean="0">
                <a:latin typeface="Times New Roman" pitchFamily="18" charset="0"/>
                <a:cs typeface="Times New Roman" pitchFamily="18" charset="0"/>
              </a:rPr>
              <a:t>Systematics</a:t>
            </a:r>
            <a:r>
              <a:rPr lang="en-US" sz="3200" b="1" dirty="0" smtClean="0">
                <a:latin typeface="Times New Roman" pitchFamily="18" charset="0"/>
                <a:cs typeface="Times New Roman" pitchFamily="18" charset="0"/>
              </a:rPr>
              <a:t> and Anatomy</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Represented By: Ms Sidra </a:t>
            </a:r>
            <a:r>
              <a:rPr lang="en-US" sz="3200" b="1" dirty="0" err="1" smtClean="0">
                <a:latin typeface="Times New Roman" pitchFamily="18" charset="0"/>
                <a:cs typeface="Times New Roman" pitchFamily="18" charset="0"/>
              </a:rPr>
              <a:t>Younis</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Department of  </a:t>
            </a:r>
            <a:r>
              <a:rPr lang="en-US" sz="3200" b="1" dirty="0" smtClean="0">
                <a:latin typeface="Times New Roman" pitchFamily="18" charset="0"/>
                <a:cs typeface="Times New Roman" pitchFamily="18" charset="0"/>
              </a:rPr>
              <a:t>Education (</a:t>
            </a:r>
            <a:r>
              <a:rPr lang="en-US" sz="3200" b="1" dirty="0" smtClean="0">
                <a:latin typeface="Times New Roman" pitchFamily="18" charset="0"/>
                <a:cs typeface="Times New Roman" pitchFamily="18" charset="0"/>
              </a:rPr>
              <a:t>Planning and Development)</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Lahore College for Women University, Lahore</a:t>
            </a:r>
            <a:endParaRPr lang="en-US" sz="3200" dirty="0"/>
          </a:p>
        </p:txBody>
      </p:sp>
    </p:spTree>
    <p:extLst>
      <p:ext uri="{BB962C8B-B14F-4D97-AF65-F5344CB8AC3E}">
        <p14:creationId xmlns:p14="http://schemas.microsoft.com/office/powerpoint/2010/main" xmlns="" val="989234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200" b="1" dirty="0" smtClean="0"/>
              <a:t>2. Natural </a:t>
            </a:r>
            <a:r>
              <a:rPr lang="en-US" sz="3200" b="1" dirty="0" smtClean="0"/>
              <a:t>system</a:t>
            </a:r>
            <a:endParaRPr lang="en-US" sz="3200" dirty="0" smtClean="0"/>
          </a:p>
          <a:p>
            <a:r>
              <a:rPr lang="en-US" sz="3200" dirty="0" smtClean="0"/>
              <a:t>Botanists who came after Linnaeus </a:t>
            </a:r>
            <a:r>
              <a:rPr lang="en-US" sz="3200" dirty="0" err="1" smtClean="0"/>
              <a:t>realised</a:t>
            </a:r>
            <a:r>
              <a:rPr lang="en-US" sz="3200" dirty="0" smtClean="0"/>
              <a:t> that no single character is more important than the other characters. Accordingly an approach to a natural system of classification sprouted in France. The first scheme of classification based on overall similarities was presented by </a:t>
            </a:r>
            <a:r>
              <a:rPr lang="en-US" sz="3200" b="1" dirty="0" smtClean="0"/>
              <a:t>Antoine</a:t>
            </a:r>
            <a:r>
              <a:rPr lang="en-US" sz="3200" dirty="0" smtClean="0"/>
              <a:t> </a:t>
            </a:r>
            <a:r>
              <a:rPr lang="en-US" sz="3200" b="1" dirty="0" smtClean="0"/>
              <a:t>Laurent de </a:t>
            </a:r>
            <a:r>
              <a:rPr lang="en-US" sz="3200" b="1" dirty="0" err="1" smtClean="0"/>
              <a:t>Jessieu</a:t>
            </a:r>
            <a:r>
              <a:rPr lang="en-US" sz="3200" b="1" dirty="0" smtClean="0"/>
              <a:t> </a:t>
            </a:r>
            <a:r>
              <a:rPr lang="en-US" sz="3200" dirty="0" smtClean="0"/>
              <a:t>in 1789.</a:t>
            </a:r>
          </a:p>
          <a:p>
            <a:r>
              <a:rPr lang="en-US" sz="3200" dirty="0" smtClean="0"/>
              <a:t/>
            </a:r>
            <a:br>
              <a:rPr lang="en-US" sz="3200" dirty="0" smtClean="0"/>
            </a:br>
            <a:endParaRPr lang="en-US" sz="3200" dirty="0" smtClean="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r>
              <a:rPr lang="en-US" sz="3200" b="1" dirty="0" smtClean="0"/>
              <a:t>3: Bentham </a:t>
            </a:r>
            <a:r>
              <a:rPr lang="en-US" sz="3200" b="1" dirty="0" smtClean="0"/>
              <a:t>and Hooker system of </a:t>
            </a:r>
            <a:r>
              <a:rPr lang="en-US" sz="3200" b="1" dirty="0" smtClean="0"/>
              <a:t>classification</a:t>
            </a:r>
          </a:p>
          <a:p>
            <a:r>
              <a:rPr lang="en-US" sz="3200" dirty="0" smtClean="0"/>
              <a:t>A widely followed natural system of classification considered the best was proposed by two English botanist </a:t>
            </a:r>
            <a:r>
              <a:rPr lang="en-US" sz="3200" b="1" dirty="0" smtClean="0"/>
              <a:t>George Bentham </a:t>
            </a:r>
            <a:r>
              <a:rPr lang="en-US" sz="3200" dirty="0" smtClean="0"/>
              <a:t>(1800 - 1884) and</a:t>
            </a:r>
            <a:r>
              <a:rPr lang="en-US" sz="3200" b="1" dirty="0" smtClean="0"/>
              <a:t> Joseph Dalton Hooker </a:t>
            </a:r>
            <a:r>
              <a:rPr lang="en-US" sz="3200" dirty="0" smtClean="0"/>
              <a:t>(1817–1911). The</a:t>
            </a:r>
            <a:r>
              <a:rPr lang="en-US" sz="3200" b="1" dirty="0" smtClean="0"/>
              <a:t> </a:t>
            </a:r>
            <a:r>
              <a:rPr lang="en-US" sz="3200" dirty="0" smtClean="0"/>
              <a:t>classification was published in a three volume work as “</a:t>
            </a:r>
            <a:r>
              <a:rPr lang="en-US" sz="3200" i="1" dirty="0" smtClean="0"/>
              <a:t>Genera </a:t>
            </a:r>
            <a:r>
              <a:rPr lang="en-US" sz="3200" i="1" dirty="0" err="1" smtClean="0"/>
              <a:t>Plantarum</a:t>
            </a:r>
            <a:r>
              <a:rPr lang="en-US" sz="3200" dirty="0" smtClean="0"/>
              <a:t>” (1862–1883) describing 202 families and 7569 genera and 97, 205 species. In this system the seeded plants were classified into 3 major classes such as </a:t>
            </a:r>
            <a:r>
              <a:rPr lang="en-US" sz="3200" dirty="0" err="1" smtClean="0"/>
              <a:t>Dicotyledonae</a:t>
            </a:r>
            <a:r>
              <a:rPr lang="en-US" sz="3200" dirty="0" smtClean="0"/>
              <a:t>, </a:t>
            </a:r>
            <a:r>
              <a:rPr lang="en-US" sz="3200" dirty="0" err="1" smtClean="0"/>
              <a:t>Gymnospermae</a:t>
            </a:r>
            <a:r>
              <a:rPr lang="en-US" sz="3200" dirty="0" smtClean="0"/>
              <a:t> and </a:t>
            </a:r>
            <a:r>
              <a:rPr lang="en-US" sz="3200" dirty="0" err="1" smtClean="0"/>
              <a:t>Monocotyledonae</a:t>
            </a:r>
            <a:r>
              <a:rPr lang="en-US" sz="3200" dirty="0" smtClean="0"/>
              <a:t>.</a:t>
            </a:r>
          </a:p>
          <a:p>
            <a:r>
              <a:rPr lang="en-US" sz="3200" dirty="0" smtClean="0"/>
              <a:t> </a:t>
            </a:r>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r>
              <a:rPr lang="en-US" sz="3200" b="1" dirty="0" smtClean="0"/>
              <a:t>4</a:t>
            </a:r>
            <a:r>
              <a:rPr lang="en-US" sz="3200" b="1" dirty="0" smtClean="0"/>
              <a:t>. </a:t>
            </a:r>
            <a:r>
              <a:rPr lang="en-US" sz="3200" b="1" dirty="0" err="1" smtClean="0"/>
              <a:t>Phylogenetic</a:t>
            </a:r>
            <a:r>
              <a:rPr lang="en-US" sz="3200" b="1" dirty="0" smtClean="0"/>
              <a:t> system of </a:t>
            </a:r>
            <a:r>
              <a:rPr lang="en-US" sz="3200" b="1" dirty="0" smtClean="0"/>
              <a:t>classification</a:t>
            </a:r>
            <a:endParaRPr lang="en-US" sz="3200" dirty="0" smtClean="0"/>
          </a:p>
          <a:p>
            <a:r>
              <a:rPr lang="en-US" sz="3200" dirty="0" smtClean="0"/>
              <a:t>The publication of the </a:t>
            </a:r>
            <a:r>
              <a:rPr lang="en-US" sz="3200" b="1" i="1" dirty="0" smtClean="0"/>
              <a:t>Origin of Species</a:t>
            </a:r>
            <a:r>
              <a:rPr lang="en-US" sz="3200" dirty="0" smtClean="0"/>
              <a:t> (1859) by </a:t>
            </a:r>
            <a:r>
              <a:rPr lang="en-US" sz="3200" b="1" dirty="0" smtClean="0"/>
              <a:t>Charles Darwin</a:t>
            </a:r>
            <a:r>
              <a:rPr lang="en-US" sz="3200" dirty="0" smtClean="0"/>
              <a:t> has given stimulus for the emergence of </a:t>
            </a:r>
            <a:r>
              <a:rPr lang="en-US" sz="3200" dirty="0" err="1" smtClean="0"/>
              <a:t>phylogenetic</a:t>
            </a:r>
            <a:r>
              <a:rPr lang="en-US" sz="3200" dirty="0" smtClean="0"/>
              <a:t> system of classification</a:t>
            </a:r>
            <a:r>
              <a:rPr lang="en-US" sz="3200" dirty="0" smtClean="0"/>
              <a:t>.</a:t>
            </a:r>
          </a:p>
          <a:p>
            <a:r>
              <a:rPr lang="en-US" sz="3200" b="1" dirty="0" smtClean="0"/>
              <a:t>I. Adolph </a:t>
            </a:r>
            <a:r>
              <a:rPr lang="en-US" sz="3200" b="1" dirty="0" err="1" smtClean="0"/>
              <a:t>Engler</a:t>
            </a:r>
            <a:r>
              <a:rPr lang="en-US" sz="3200" b="1" dirty="0" smtClean="0"/>
              <a:t> and Karl A </a:t>
            </a:r>
            <a:r>
              <a:rPr lang="en-US" sz="3200" b="1" dirty="0" err="1" smtClean="0"/>
              <a:t>Prantl</a:t>
            </a:r>
            <a:r>
              <a:rPr lang="en-US" sz="3200" b="1" dirty="0" smtClean="0"/>
              <a:t> system of </a:t>
            </a:r>
            <a:r>
              <a:rPr lang="en-US" sz="3200" b="1" dirty="0" smtClean="0"/>
              <a:t>classification</a:t>
            </a:r>
            <a:endParaRPr lang="en-US" sz="3200" dirty="0" smtClean="0"/>
          </a:p>
          <a:p>
            <a:r>
              <a:rPr lang="en-US" sz="3200" dirty="0" smtClean="0"/>
              <a:t>One of the earliest </a:t>
            </a:r>
            <a:r>
              <a:rPr lang="en-US" sz="3200" dirty="0" err="1" smtClean="0"/>
              <a:t>phylogenetic</a:t>
            </a:r>
            <a:r>
              <a:rPr lang="en-US" sz="3200" dirty="0" smtClean="0"/>
              <a:t> system of classification of the entire plant Kingdom was jointly proposed by two German botanists </a:t>
            </a:r>
            <a:r>
              <a:rPr lang="en-US" sz="3200" b="1" dirty="0" smtClean="0"/>
              <a:t>Adolph </a:t>
            </a:r>
            <a:r>
              <a:rPr lang="en-US" sz="3200" b="1" dirty="0" err="1" smtClean="0"/>
              <a:t>Engler</a:t>
            </a:r>
            <a:r>
              <a:rPr lang="en-US" sz="3200" dirty="0" smtClean="0"/>
              <a:t> ( 1844 - 1930) and </a:t>
            </a:r>
            <a:r>
              <a:rPr lang="en-US" sz="3200" b="1" dirty="0" smtClean="0"/>
              <a:t>Karl A </a:t>
            </a:r>
            <a:r>
              <a:rPr lang="en-US" sz="3200" b="1" dirty="0" err="1" smtClean="0"/>
              <a:t>Prantl</a:t>
            </a:r>
            <a:r>
              <a:rPr lang="en-US" sz="3200" b="1" dirty="0" smtClean="0"/>
              <a:t> </a:t>
            </a:r>
            <a:r>
              <a:rPr lang="en-US" sz="3200" dirty="0" smtClean="0"/>
              <a:t>(1849 - 1893). They published</a:t>
            </a:r>
            <a:r>
              <a:rPr lang="en-US" sz="3200" b="1" dirty="0" smtClean="0"/>
              <a:t> </a:t>
            </a:r>
            <a:r>
              <a:rPr lang="en-US" sz="3200" dirty="0" smtClean="0"/>
              <a:t>their classification in a monumental work “</a:t>
            </a:r>
            <a:r>
              <a:rPr lang="en-US" sz="3200" b="1" i="1" dirty="0" smtClean="0"/>
              <a:t>Die </a:t>
            </a:r>
            <a:r>
              <a:rPr lang="en-US" sz="3200" b="1" i="1" dirty="0" err="1" smtClean="0"/>
              <a:t>Naturelichen</a:t>
            </a:r>
            <a:r>
              <a:rPr lang="en-US" sz="3200" b="1" i="1" dirty="0" smtClean="0"/>
              <a:t> </a:t>
            </a:r>
            <a:r>
              <a:rPr lang="en-US" sz="3200" b="1" i="1" dirty="0" err="1" smtClean="0"/>
              <a:t>Pflanzen</a:t>
            </a:r>
            <a:r>
              <a:rPr lang="en-US" sz="3200" b="1" i="1" dirty="0" smtClean="0"/>
              <a:t> </a:t>
            </a:r>
            <a:r>
              <a:rPr lang="en-US" sz="3200" b="1" i="1" dirty="0" err="1" smtClean="0"/>
              <a:t>Familien</a:t>
            </a:r>
            <a:r>
              <a:rPr lang="en-US" sz="3200" dirty="0" smtClean="0"/>
              <a:t>” in 23 volumes (1887- 1915</a:t>
            </a:r>
            <a:r>
              <a:rPr lang="en-US" sz="3200" dirty="0" smtClean="0"/>
              <a:t>).</a:t>
            </a:r>
            <a:endParaRPr lang="en-US" sz="3200" dirty="0" smtClean="0"/>
          </a:p>
          <a:p>
            <a:r>
              <a:rPr lang="en-US" sz="3200" dirty="0" smtClean="0"/>
              <a:t> </a:t>
            </a:r>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r>
              <a:rPr lang="en-US" sz="3200" dirty="0" smtClean="0"/>
              <a:t>In this system of classification the plant kingdom was divided into 13 divisions. The first 11 divisions are </a:t>
            </a:r>
            <a:r>
              <a:rPr lang="en-US" sz="3200" dirty="0" err="1" smtClean="0"/>
              <a:t>Thallophytes</a:t>
            </a:r>
            <a:r>
              <a:rPr lang="en-US" sz="3200" i="1" dirty="0" smtClean="0"/>
              <a:t>,</a:t>
            </a:r>
            <a:r>
              <a:rPr lang="en-US" sz="3200" dirty="0" smtClean="0"/>
              <a:t> twelfth division is </a:t>
            </a:r>
            <a:r>
              <a:rPr lang="en-US" sz="3200" b="1" dirty="0" err="1" smtClean="0"/>
              <a:t>Embryophyta</a:t>
            </a:r>
            <a:r>
              <a:rPr lang="en-US" sz="3200" b="1" dirty="0" smtClean="0"/>
              <a:t> </a:t>
            </a:r>
            <a:r>
              <a:rPr lang="en-US" sz="3200" b="1" dirty="0" err="1" smtClean="0"/>
              <a:t>Asiphonogama</a:t>
            </a:r>
            <a:r>
              <a:rPr lang="en-US" sz="3200" dirty="0" smtClean="0"/>
              <a:t> (plants with embryos but no pollen tubes; Bryophytes and </a:t>
            </a:r>
            <a:r>
              <a:rPr lang="en-US" sz="3200" dirty="0" err="1" smtClean="0"/>
              <a:t>Pteridophytes</a:t>
            </a:r>
            <a:r>
              <a:rPr lang="en-US" sz="3200" dirty="0" smtClean="0"/>
              <a:t>) and the thirteenth division is </a:t>
            </a:r>
            <a:r>
              <a:rPr lang="en-US" sz="3200" b="1" dirty="0" err="1" smtClean="0"/>
              <a:t>Embryophyta</a:t>
            </a:r>
            <a:r>
              <a:rPr lang="en-US" sz="3200" dirty="0" smtClean="0"/>
              <a:t> </a:t>
            </a:r>
            <a:r>
              <a:rPr lang="en-US" sz="3200" b="1" dirty="0" err="1" smtClean="0"/>
              <a:t>Siphonogama</a:t>
            </a:r>
            <a:r>
              <a:rPr lang="en-US" sz="3200" b="1" dirty="0" smtClean="0"/>
              <a:t> </a:t>
            </a:r>
            <a:r>
              <a:rPr lang="en-US" sz="3200" dirty="0" smtClean="0"/>
              <a:t>(plants with embryos and</a:t>
            </a:r>
            <a:r>
              <a:rPr lang="en-US" sz="3200" b="1" dirty="0" smtClean="0"/>
              <a:t> </a:t>
            </a:r>
            <a:r>
              <a:rPr lang="en-US" sz="3200" dirty="0" smtClean="0"/>
              <a:t>pollen tubes) which includes seed plants</a:t>
            </a:r>
            <a:r>
              <a:rPr lang="en-US" sz="3200" dirty="0" smtClean="0"/>
              <a:t>.</a:t>
            </a:r>
          </a:p>
          <a:p>
            <a:r>
              <a:rPr lang="en-US" sz="3200" b="1" dirty="0" smtClean="0"/>
              <a:t>II. </a:t>
            </a:r>
            <a:r>
              <a:rPr lang="en-US" sz="3200" b="1" dirty="0" smtClean="0"/>
              <a:t>Arthur </a:t>
            </a:r>
            <a:r>
              <a:rPr lang="en-US" sz="3200" b="1" dirty="0" err="1" smtClean="0"/>
              <a:t>Cronquist</a:t>
            </a:r>
            <a:r>
              <a:rPr lang="en-US" sz="3200" b="1" dirty="0" smtClean="0"/>
              <a:t> system of </a:t>
            </a:r>
            <a:r>
              <a:rPr lang="en-US" sz="3200" b="1" dirty="0" smtClean="0"/>
              <a:t>classification</a:t>
            </a:r>
            <a:endParaRPr lang="en-US" sz="3200" dirty="0" smtClean="0"/>
          </a:p>
          <a:p>
            <a:r>
              <a:rPr lang="en-US" sz="3200" b="1" dirty="0" smtClean="0"/>
              <a:t>Arthur </a:t>
            </a:r>
            <a:r>
              <a:rPr lang="en-US" sz="3200" b="1" dirty="0" err="1" smtClean="0"/>
              <a:t>Cronquist</a:t>
            </a:r>
            <a:r>
              <a:rPr lang="en-US" sz="3200" b="1" dirty="0" smtClean="0"/>
              <a:t> </a:t>
            </a:r>
            <a:r>
              <a:rPr lang="en-US" sz="3200" dirty="0" smtClean="0"/>
              <a:t>(1919 - 1992) an eminent American taxonomist proposed </a:t>
            </a:r>
            <a:r>
              <a:rPr lang="en-US" sz="3200" dirty="0" err="1" smtClean="0"/>
              <a:t>phylogenetic</a:t>
            </a:r>
            <a:r>
              <a:rPr lang="en-US" sz="3200" dirty="0" smtClean="0"/>
              <a:t> classification of flowering plants based on a wide range of taxonomic characters including anatomical and </a:t>
            </a:r>
            <a:r>
              <a:rPr lang="en-US" sz="3200" dirty="0" err="1" smtClean="0"/>
              <a:t>phytochemical</a:t>
            </a:r>
            <a:r>
              <a:rPr lang="en-US" sz="3200" dirty="0" smtClean="0"/>
              <a:t> characters of </a:t>
            </a:r>
            <a:r>
              <a:rPr lang="en-US" sz="3200" dirty="0" err="1" smtClean="0"/>
              <a:t>phylogenetic</a:t>
            </a:r>
            <a:r>
              <a:rPr lang="en-US" sz="3200" dirty="0" smtClean="0"/>
              <a:t> importance. </a:t>
            </a:r>
          </a:p>
          <a:p>
            <a:endParaRPr lang="en-US" sz="3200" dirty="0" smtClean="0"/>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20000"/>
          </a:bodyPr>
          <a:lstStyle/>
          <a:p>
            <a:r>
              <a:rPr lang="en-US" sz="3200" dirty="0" smtClean="0"/>
              <a:t>He has presented his classification in 1968 in his book titled “</a:t>
            </a:r>
            <a:r>
              <a:rPr lang="en-US" sz="3200" b="1" dirty="0" smtClean="0"/>
              <a:t>The evolution and classification of</a:t>
            </a:r>
            <a:r>
              <a:rPr lang="en-US" sz="3200" dirty="0" smtClean="0"/>
              <a:t> </a:t>
            </a:r>
            <a:r>
              <a:rPr lang="en-US" sz="3200" b="1" dirty="0" smtClean="0"/>
              <a:t>flowering plants</a:t>
            </a:r>
            <a:r>
              <a:rPr lang="en-US" sz="3200" dirty="0" smtClean="0"/>
              <a:t>.” His classification</a:t>
            </a:r>
            <a:r>
              <a:rPr lang="en-US" sz="3200" b="1" dirty="0" smtClean="0"/>
              <a:t> </a:t>
            </a:r>
            <a:r>
              <a:rPr lang="en-US" sz="3200" dirty="0" smtClean="0"/>
              <a:t>is broadly based on the Principles of phylogeny that finds acceptance with major contemporary authors</a:t>
            </a:r>
            <a:r>
              <a:rPr lang="en-US" sz="3200" dirty="0" smtClean="0"/>
              <a:t>.</a:t>
            </a:r>
          </a:p>
          <a:p>
            <a:r>
              <a:rPr lang="en-US" sz="3200" dirty="0" err="1" smtClean="0"/>
              <a:t>Cronquist</a:t>
            </a:r>
            <a:r>
              <a:rPr lang="en-US" sz="3200" dirty="0" smtClean="0"/>
              <a:t> classified the angiosperms into two main classes </a:t>
            </a:r>
            <a:r>
              <a:rPr lang="en-US" sz="3200" b="1" dirty="0" err="1" smtClean="0"/>
              <a:t>Magnoliopsida</a:t>
            </a:r>
            <a:r>
              <a:rPr lang="en-US" sz="3200" b="1" dirty="0" smtClean="0"/>
              <a:t> </a:t>
            </a:r>
            <a:r>
              <a:rPr lang="en-US" sz="3200" dirty="0" smtClean="0"/>
              <a:t>(=</a:t>
            </a:r>
            <a:r>
              <a:rPr lang="en-US" sz="3200" dirty="0" err="1" smtClean="0"/>
              <a:t>dicotyledons</a:t>
            </a:r>
            <a:r>
              <a:rPr lang="en-US" sz="3200" dirty="0" smtClean="0"/>
              <a:t>) and </a:t>
            </a:r>
            <a:endParaRPr lang="en-US" sz="3200" dirty="0" smtClean="0"/>
          </a:p>
          <a:p>
            <a:r>
              <a:rPr lang="en-US" sz="3200" b="1" dirty="0" err="1" smtClean="0"/>
              <a:t>Liliopsida</a:t>
            </a:r>
            <a:r>
              <a:rPr lang="en-US" sz="3200" b="1" dirty="0" smtClean="0"/>
              <a:t> </a:t>
            </a:r>
            <a:r>
              <a:rPr lang="en-US" sz="3200" dirty="0" smtClean="0"/>
              <a:t>(= monocotyledons</a:t>
            </a:r>
            <a:r>
              <a:rPr lang="en-US" sz="3200" dirty="0" smtClean="0"/>
              <a:t>). There are 6 subclasses, 64 orders, 320 families and about 165,000 species in </a:t>
            </a:r>
            <a:r>
              <a:rPr lang="en-US" sz="3200" dirty="0" err="1" smtClean="0"/>
              <a:t>Magnoliopsida</a:t>
            </a:r>
            <a:r>
              <a:rPr lang="en-US" sz="3200" dirty="0" smtClean="0"/>
              <a:t>, whereas in </a:t>
            </a:r>
            <a:r>
              <a:rPr lang="en-US" sz="3200" dirty="0" err="1" smtClean="0"/>
              <a:t>Liliopsida</a:t>
            </a:r>
            <a:r>
              <a:rPr lang="en-US" sz="3200" dirty="0" smtClean="0"/>
              <a:t> there are 5 sub classes, 19 orders, 66 families and about 50,000 species</a:t>
            </a:r>
            <a:r>
              <a:rPr lang="en-US" sz="3200" dirty="0" smtClean="0"/>
              <a:t>.</a:t>
            </a:r>
            <a:endParaRPr lang="en-US" sz="3200" dirty="0" smtClean="0"/>
          </a:p>
          <a:p>
            <a:r>
              <a:rPr lang="en-US" sz="3200" dirty="0" err="1" smtClean="0"/>
              <a:t>Cronquist</a:t>
            </a:r>
            <a:r>
              <a:rPr lang="en-US" sz="3200" dirty="0" smtClean="0"/>
              <a:t> system of classification also could not persist for a long time because, the system is not very useful for identification and cannot be adopted in herbaria due to its high </a:t>
            </a:r>
            <a:r>
              <a:rPr lang="en-US" sz="3200" dirty="0" err="1" smtClean="0"/>
              <a:t>phylogenetic</a:t>
            </a:r>
            <a:r>
              <a:rPr lang="en-US" sz="3200" dirty="0" smtClean="0"/>
              <a:t> nature.</a:t>
            </a:r>
          </a:p>
          <a:p>
            <a:endParaRPr lang="en-US" sz="3200" dirty="0" smtClean="0"/>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pPr algn="ctr"/>
            <a:r>
              <a:rPr lang="en-US" sz="4000" b="1" dirty="0" smtClean="0">
                <a:solidFill>
                  <a:srgbClr val="FFFF00"/>
                </a:solidFill>
                <a:latin typeface="Algerian" panose="04020705040A02060702" pitchFamily="82" charset="0"/>
                <a:cs typeface="Times New Roman" panose="02020603050405020304" pitchFamily="18" charset="0"/>
              </a:rPr>
              <a:t>Plant nomenclature</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fontAlgn="base"/>
            <a:r>
              <a:rPr lang="en-US" sz="3200" dirty="0" smtClean="0"/>
              <a:t>The nomenclature may be defined simply as the system of naming of plants. After determina­tion of a new </a:t>
            </a:r>
            <a:r>
              <a:rPr lang="en-US" sz="3200" dirty="0" err="1" smtClean="0"/>
              <a:t>taxon</a:t>
            </a:r>
            <a:r>
              <a:rPr lang="en-US" sz="3200" dirty="0" smtClean="0"/>
              <a:t> based on some important characteristics, it becomes essential to give a scientific name. The name of the </a:t>
            </a:r>
            <a:r>
              <a:rPr lang="en-US" sz="3200" dirty="0" err="1" smtClean="0"/>
              <a:t>taxon</a:t>
            </a:r>
            <a:r>
              <a:rPr lang="en-US" sz="3200" dirty="0" smtClean="0"/>
              <a:t> is given following the rules of International Code of Botanical Nomenclature (ICBN).</a:t>
            </a:r>
          </a:p>
          <a:p>
            <a:pPr fontAlgn="base"/>
            <a:r>
              <a:rPr lang="en-US" sz="3200" dirty="0" smtClean="0"/>
              <a:t>With the help of this procedure one can communicate his </a:t>
            </a:r>
            <a:r>
              <a:rPr lang="en-US" sz="3200" dirty="0" smtClean="0"/>
              <a:t>discovery </a:t>
            </a:r>
            <a:r>
              <a:rPr lang="en-US" sz="3200" dirty="0" smtClean="0"/>
              <a:t>to the world. So, many new plants may be known to the scientific world by the exploration of new areas. These plants are then included in the list of the existing flora. The rules of plant naming are constructed by the International Botanical Congress held at different intervals in different places.</a:t>
            </a:r>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10000"/>
          </a:bodyPr>
          <a:lstStyle/>
          <a:p>
            <a:r>
              <a:rPr lang="en-US" sz="3200" b="1" dirty="0" smtClean="0"/>
              <a:t>Botanical nomenclature</a:t>
            </a:r>
            <a:r>
              <a:rPr lang="en-US" sz="3200" dirty="0" smtClean="0"/>
              <a:t> is the formal, scientific naming of plants. It is related to, but distinct from taxonomy. Plant taxonomy is concerned with grouping and classifying plants; botanical nomenclature then provides names for the results of this process. The starting point for modern botanical nomenclature is Linnaeus' </a:t>
            </a:r>
            <a:r>
              <a:rPr lang="en-US" sz="3200" i="1" dirty="0" smtClean="0"/>
              <a:t>Species </a:t>
            </a:r>
            <a:r>
              <a:rPr lang="en-US" sz="3200" i="1" dirty="0" err="1" smtClean="0"/>
              <a:t>Plantarum</a:t>
            </a:r>
            <a:r>
              <a:rPr lang="en-US" sz="3200" dirty="0" smtClean="0"/>
              <a:t> of 1753. Botanical nomenclature is governed by the </a:t>
            </a:r>
            <a:r>
              <a:rPr lang="en-US" sz="3200" i="1" dirty="0" smtClean="0"/>
              <a:t>International Code of Nomenclature for algae, fungi, and plants</a:t>
            </a:r>
            <a:r>
              <a:rPr lang="en-US" sz="3200" dirty="0" smtClean="0"/>
              <a:t> (</a:t>
            </a:r>
            <a:r>
              <a:rPr lang="en-US" sz="3200" i="1" dirty="0" smtClean="0"/>
              <a:t>ICN</a:t>
            </a:r>
            <a:r>
              <a:rPr lang="en-US" sz="3200" dirty="0" smtClean="0"/>
              <a:t>), which replaces the </a:t>
            </a:r>
            <a:r>
              <a:rPr lang="en-US" sz="3200" i="1" dirty="0" smtClean="0"/>
              <a:t>International Code of Botanical Nomenclature</a:t>
            </a:r>
            <a:r>
              <a:rPr lang="en-US" sz="3200" dirty="0" smtClean="0"/>
              <a:t> (</a:t>
            </a:r>
            <a:r>
              <a:rPr lang="en-US" sz="3200" i="1" dirty="0" smtClean="0"/>
              <a:t>ICBN</a:t>
            </a:r>
            <a:r>
              <a:rPr lang="en-US" sz="3200" dirty="0" smtClean="0"/>
              <a:t>). Fossil </a:t>
            </a:r>
            <a:r>
              <a:rPr lang="en-US" sz="3200" dirty="0" smtClean="0"/>
              <a:t>plants are </a:t>
            </a:r>
            <a:r>
              <a:rPr lang="en-US" sz="3200" dirty="0" smtClean="0"/>
              <a:t>also covered by the code of nomenclature.</a:t>
            </a:r>
          </a:p>
          <a:p>
            <a:r>
              <a:rPr lang="en-US" sz="3200" dirty="0" smtClean="0"/>
              <a:t>Within the limits set by that code there is another set of rules, the </a:t>
            </a:r>
            <a:r>
              <a:rPr lang="en-US" sz="3200" i="1" dirty="0" smtClean="0"/>
              <a:t>International Code of Nomenclature for Cultivated Plants (ICNCP)</a:t>
            </a:r>
            <a:r>
              <a:rPr lang="en-US" sz="3200" dirty="0" smtClean="0"/>
              <a:t> which applies to plant cultivars that have been deliberately altered or selected by </a:t>
            </a:r>
            <a:r>
              <a:rPr lang="en-US" sz="3200" dirty="0" smtClean="0"/>
              <a:t>humans.</a:t>
            </a:r>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pPr algn="ctr"/>
            <a:r>
              <a:rPr lang="en-US" sz="4000" b="1" dirty="0" smtClean="0">
                <a:solidFill>
                  <a:srgbClr val="FFFF00"/>
                </a:solidFill>
                <a:latin typeface="Algerian" panose="04020705040A02060702" pitchFamily="82" charset="0"/>
                <a:cs typeface="Times New Roman" panose="02020603050405020304" pitchFamily="18" charset="0"/>
              </a:rPr>
              <a:t>Binomial Nomenclature</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r>
              <a:rPr lang="en-US" sz="3200" dirty="0" smtClean="0"/>
              <a:t>It is the system of giving a scientific name to an animal or a plant.  </a:t>
            </a:r>
            <a:r>
              <a:rPr lang="en-US" sz="3200" dirty="0" err="1" smtClean="0"/>
              <a:t>Carolus</a:t>
            </a:r>
            <a:r>
              <a:rPr lang="en-US" sz="3200" dirty="0" smtClean="0"/>
              <a:t> Linnaeus (1707-1778), Swedish physician and botanist, was the founder of modern taxonomy. He used a system binomial nomenclature for naming living things and grouping similar organisms into categories. </a:t>
            </a:r>
          </a:p>
          <a:p>
            <a:r>
              <a:rPr lang="en-US" sz="3200" b="1" dirty="0" smtClean="0"/>
              <a:t>Definition</a:t>
            </a:r>
            <a:endParaRPr lang="en-US" sz="3200" dirty="0" smtClean="0"/>
          </a:p>
          <a:p>
            <a:r>
              <a:rPr lang="en-US" sz="3200" dirty="0" smtClean="0"/>
              <a:t>The </a:t>
            </a:r>
            <a:r>
              <a:rPr lang="en-US" sz="3200" dirty="0" smtClean="0"/>
              <a:t>scientific system </a:t>
            </a:r>
            <a:r>
              <a:rPr lang="en-US" sz="3200" dirty="0" smtClean="0"/>
              <a:t>of naming each species of </a:t>
            </a:r>
            <a:r>
              <a:rPr lang="en-US" sz="3200" dirty="0" smtClean="0"/>
              <a:t>organism with </a:t>
            </a:r>
            <a:r>
              <a:rPr lang="en-US" sz="3200" dirty="0" smtClean="0"/>
              <a:t>a </a:t>
            </a:r>
            <a:r>
              <a:rPr lang="en-US" sz="3200" dirty="0" smtClean="0"/>
              <a:t>Latinized name </a:t>
            </a:r>
            <a:r>
              <a:rPr lang="en-US" sz="3200" dirty="0" smtClean="0"/>
              <a:t>in two parts; the first is the genus, and is written with an initial capital letter; the second is some </a:t>
            </a:r>
            <a:r>
              <a:rPr lang="en-US" sz="3200" dirty="0" smtClean="0"/>
              <a:t>specific epithet that </a:t>
            </a:r>
            <a:r>
              <a:rPr lang="en-US" sz="3200" dirty="0" smtClean="0"/>
              <a:t>distinguishes the species within the genus. </a:t>
            </a:r>
          </a:p>
          <a:p>
            <a:endParaRPr lang="en-US" sz="3200" dirty="0" smtClean="0"/>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r>
              <a:rPr lang="en-US" sz="3200" b="1" dirty="0" smtClean="0"/>
              <a:t>Examples</a:t>
            </a:r>
            <a:endParaRPr lang="en-US" sz="3200" dirty="0" smtClean="0"/>
          </a:p>
          <a:p>
            <a:pPr lvl="0"/>
            <a:r>
              <a:rPr lang="en-US" sz="3200" dirty="0" smtClean="0"/>
              <a:t>Humans' scientific name is </a:t>
            </a:r>
            <a:r>
              <a:rPr lang="en-US" sz="3200" i="1" dirty="0" smtClean="0"/>
              <a:t>Homo sapiens.</a:t>
            </a:r>
            <a:r>
              <a:rPr lang="en-US" sz="3200" dirty="0" smtClean="0"/>
              <a:t> The genus is </a:t>
            </a:r>
            <a:r>
              <a:rPr lang="en-US" sz="3200" i="1" dirty="0" smtClean="0"/>
              <a:t>Homo,</a:t>
            </a:r>
            <a:r>
              <a:rPr lang="en-US" sz="3200" dirty="0" smtClean="0"/>
              <a:t> and the species is </a:t>
            </a:r>
            <a:r>
              <a:rPr lang="en-US" sz="3200" i="1" dirty="0" smtClean="0"/>
              <a:t>sapiens.</a:t>
            </a:r>
            <a:endParaRPr lang="en-US" sz="3200" dirty="0" smtClean="0"/>
          </a:p>
          <a:p>
            <a:pPr lvl="0"/>
            <a:r>
              <a:rPr lang="en-US" sz="3200" i="1" dirty="0" err="1" smtClean="0"/>
              <a:t>Solanum</a:t>
            </a:r>
            <a:r>
              <a:rPr lang="en-US" sz="3200" i="1" dirty="0" smtClean="0"/>
              <a:t> </a:t>
            </a:r>
            <a:r>
              <a:rPr lang="en-US" sz="3200" i="1" dirty="0" err="1" smtClean="0"/>
              <a:t>tuberosum</a:t>
            </a:r>
            <a:r>
              <a:rPr lang="en-US" sz="3200" dirty="0" smtClean="0"/>
              <a:t> (Potato)</a:t>
            </a:r>
          </a:p>
          <a:p>
            <a:pPr lvl="0"/>
            <a:r>
              <a:rPr lang="en-US" sz="3200" i="1" dirty="0" err="1" smtClean="0"/>
              <a:t>Panthera</a:t>
            </a:r>
            <a:r>
              <a:rPr lang="en-US" sz="3200" i="1" dirty="0" smtClean="0"/>
              <a:t> </a:t>
            </a:r>
            <a:r>
              <a:rPr lang="en-US" sz="3200" i="1" dirty="0" err="1" smtClean="0"/>
              <a:t>leo</a:t>
            </a:r>
            <a:r>
              <a:rPr lang="en-US" sz="3200" dirty="0" smtClean="0"/>
              <a:t> (Lion)</a:t>
            </a:r>
          </a:p>
          <a:p>
            <a:pPr lvl="0"/>
            <a:r>
              <a:rPr lang="en-US" sz="3200" i="1" dirty="0" smtClean="0"/>
              <a:t>Capsicum </a:t>
            </a:r>
            <a:r>
              <a:rPr lang="en-US" sz="3200" i="1" dirty="0" err="1" smtClean="0"/>
              <a:t>annuum</a:t>
            </a:r>
            <a:r>
              <a:rPr lang="en-US" sz="3200" i="1" dirty="0" smtClean="0"/>
              <a:t> </a:t>
            </a:r>
            <a:r>
              <a:rPr lang="en-US" sz="3200" dirty="0" smtClean="0"/>
              <a:t>(Green </a:t>
            </a:r>
            <a:r>
              <a:rPr lang="en-US" sz="3200" dirty="0" err="1" smtClean="0"/>
              <a:t>Chilli</a:t>
            </a:r>
            <a:r>
              <a:rPr lang="en-US" sz="3200" dirty="0" smtClean="0"/>
              <a:t>)</a:t>
            </a:r>
          </a:p>
          <a:p>
            <a:r>
              <a:rPr lang="en-US" sz="3200" dirty="0" smtClean="0"/>
              <a:t>According to this system, any given animal or plant is given a scientific name consisting of two words. The first word refers to name of the genus while the second word refers to the name of the species. Both the genus and the species are generally given Latin names. </a:t>
            </a:r>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r>
              <a:rPr lang="en-US" sz="3200" dirty="0" smtClean="0"/>
              <a:t>Binomial nomenclature avoids the confusion of using common names. An international committee has been established to frame the rules and regulations regarding binomial nomenclature for plants and animals. It is known as the </a:t>
            </a:r>
            <a:r>
              <a:rPr lang="en-US" sz="3200" b="1" dirty="0" smtClean="0"/>
              <a:t>International Council for Binomial Nomenclature</a:t>
            </a:r>
            <a:r>
              <a:rPr lang="en-US" sz="3200" dirty="0" smtClean="0"/>
              <a:t> (ICBN). Following are some of the major guidelines for scientific naming of plants and animals.</a:t>
            </a:r>
          </a:p>
          <a:p>
            <a:r>
              <a:rPr lang="en-US" sz="3200" dirty="0" smtClean="0"/>
              <a:t>1. Every scientific name should have words either in Latin or be Latinized (i.e., follow Latin grammar).</a:t>
            </a:r>
          </a:p>
          <a:p>
            <a:r>
              <a:rPr lang="en-US" sz="3200" dirty="0" smtClean="0"/>
              <a:t>2. The first word refers to name of the genus and the second word to the name of the species.</a:t>
            </a:r>
          </a:p>
          <a:p>
            <a:endParaRPr lang="en-US" sz="3200" dirty="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Classification of Living Things</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610436"/>
            <a:ext cx="11676184" cy="4954137"/>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pPr>
              <a:buFont typeface="Wingdings" pitchFamily="2" charset="2"/>
              <a:buChar char="§"/>
            </a:pPr>
            <a:r>
              <a:rPr lang="en-US" sz="3200" dirty="0" smtClean="0"/>
              <a:t>In science, the classifying organisms is called taxonomy (Taxis means arrangement and </a:t>
            </a:r>
            <a:r>
              <a:rPr lang="en-US" sz="3200" dirty="0" err="1" smtClean="0"/>
              <a:t>nomos</a:t>
            </a:r>
            <a:r>
              <a:rPr lang="en-US" sz="3200" dirty="0" smtClean="0"/>
              <a:t> means method). The modern taxonomic system was developed by the Swedish botanist </a:t>
            </a:r>
            <a:r>
              <a:rPr lang="en-US" sz="3200" dirty="0" err="1" smtClean="0"/>
              <a:t>Carolus</a:t>
            </a:r>
            <a:r>
              <a:rPr lang="en-US" sz="3200" dirty="0" smtClean="0"/>
              <a:t> (Carl) </a:t>
            </a:r>
            <a:r>
              <a:rPr lang="en-US" sz="3200" dirty="0" err="1" smtClean="0"/>
              <a:t>Linneaeus</a:t>
            </a:r>
            <a:r>
              <a:rPr lang="en-US" sz="3200" dirty="0" smtClean="0"/>
              <a:t> (1707-1778). He used simple physical characteristics of organisms to identify and differentiate between different species, and is based around genetics.</a:t>
            </a:r>
          </a:p>
          <a:p>
            <a:pPr>
              <a:buFont typeface="Wingdings" pitchFamily="2" charset="2"/>
              <a:buChar char="§"/>
            </a:pPr>
            <a:r>
              <a:rPr lang="en-US" sz="3200" dirty="0" err="1" smtClean="0"/>
              <a:t>Linneaeus</a:t>
            </a:r>
            <a:r>
              <a:rPr lang="en-US" sz="3200" dirty="0" smtClean="0"/>
              <a:t> developed a hierarchy of groups for taxonomy. To distinguish different levels of similarity, each classifying group, called </a:t>
            </a:r>
            <a:r>
              <a:rPr lang="en-US" sz="3200" dirty="0" err="1" smtClean="0"/>
              <a:t>taxon</a:t>
            </a:r>
            <a:r>
              <a:rPr lang="en-US" sz="3200" dirty="0" smtClean="0"/>
              <a:t> (pl. </a:t>
            </a:r>
            <a:r>
              <a:rPr lang="en-US" sz="3200" dirty="0" err="1" smtClean="0"/>
              <a:t>taxa</a:t>
            </a:r>
            <a:r>
              <a:rPr lang="en-US" sz="3200" dirty="0" smtClean="0"/>
              <a:t>) is subdivided into other groups. The </a:t>
            </a:r>
            <a:r>
              <a:rPr lang="en-US" sz="3200" dirty="0" err="1" smtClean="0"/>
              <a:t>taxa</a:t>
            </a:r>
            <a:r>
              <a:rPr lang="en-US" sz="3200" dirty="0" smtClean="0"/>
              <a:t> in hierarchical order:</a:t>
            </a:r>
          </a:p>
          <a:p>
            <a:pPr marL="457200" indent="-457200">
              <a:buFont typeface="Wingdings" panose="05000000000000000000" pitchFamily="2" charset="2"/>
              <a:buChar char="v"/>
            </a:pPr>
            <a:endParaRPr lang="en-US" sz="3200" dirty="0">
              <a:solidFill>
                <a:srgbClr val="FF0000"/>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196948" y="1322363"/>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200" dirty="0" smtClean="0"/>
              <a:t>The name of the genus should start with a capital letter and name of the species with a small letter.</a:t>
            </a:r>
          </a:p>
          <a:p>
            <a:r>
              <a:rPr lang="en-US" sz="3200" dirty="0" smtClean="0"/>
              <a:t>4. Both the names should be printed in italics or else they should be underlined separately. </a:t>
            </a:r>
          </a:p>
          <a:p>
            <a:r>
              <a:rPr lang="en-US" sz="3200" dirty="0" smtClean="0"/>
              <a:t>5. Name of the scientist who first identified and described the species should be abbreviated and written after the species name, preferably in brackets. For example, </a:t>
            </a:r>
            <a:r>
              <a:rPr lang="en-US" sz="3200" i="1" dirty="0" smtClean="0"/>
              <a:t>Homo sapiens</a:t>
            </a:r>
            <a:r>
              <a:rPr lang="en-US" sz="3200" dirty="0" smtClean="0"/>
              <a:t> Linnaeus is written as </a:t>
            </a:r>
            <a:r>
              <a:rPr lang="en-US" sz="3200" i="1" dirty="0" smtClean="0"/>
              <a:t>Homo sapiens</a:t>
            </a:r>
            <a:r>
              <a:rPr lang="en-US" sz="3200" dirty="0" smtClean="0"/>
              <a:t> (Linn</a:t>
            </a:r>
            <a:r>
              <a:rPr lang="en-US" sz="3200" dirty="0" smtClean="0"/>
              <a:t>).</a:t>
            </a:r>
            <a:endParaRPr lang="en-US" sz="3200" dirty="0" smtClean="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610436"/>
            <a:ext cx="11676184" cy="4954137"/>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20000"/>
          </a:bodyPr>
          <a:lstStyle/>
          <a:p>
            <a:pPr lvl="0">
              <a:buFont typeface="Wingdings" pitchFamily="2" charset="2"/>
              <a:buChar char="§"/>
            </a:pPr>
            <a:r>
              <a:rPr lang="en-US" sz="3200" dirty="0" smtClean="0"/>
              <a:t>Kingdom</a:t>
            </a:r>
          </a:p>
          <a:p>
            <a:pPr lvl="0">
              <a:buFont typeface="Wingdings" pitchFamily="2" charset="2"/>
              <a:buChar char="§"/>
            </a:pPr>
            <a:r>
              <a:rPr lang="en-US" sz="3200" dirty="0" smtClean="0"/>
              <a:t>Phylum</a:t>
            </a:r>
          </a:p>
          <a:p>
            <a:pPr lvl="0">
              <a:buFont typeface="Wingdings" pitchFamily="2" charset="2"/>
              <a:buChar char="§"/>
            </a:pPr>
            <a:r>
              <a:rPr lang="en-US" sz="3200" dirty="0" smtClean="0"/>
              <a:t>Class</a:t>
            </a:r>
          </a:p>
          <a:p>
            <a:pPr lvl="0">
              <a:buFont typeface="Wingdings" pitchFamily="2" charset="2"/>
              <a:buChar char="§"/>
            </a:pPr>
            <a:r>
              <a:rPr lang="en-US" sz="3200" dirty="0" smtClean="0"/>
              <a:t>Order</a:t>
            </a:r>
          </a:p>
          <a:p>
            <a:pPr lvl="0">
              <a:buFont typeface="Wingdings" pitchFamily="2" charset="2"/>
              <a:buChar char="§"/>
            </a:pPr>
            <a:r>
              <a:rPr lang="en-US" sz="3200" dirty="0" smtClean="0"/>
              <a:t>Family</a:t>
            </a:r>
          </a:p>
          <a:p>
            <a:pPr lvl="0">
              <a:buFont typeface="Wingdings" pitchFamily="2" charset="2"/>
              <a:buChar char="§"/>
            </a:pPr>
            <a:r>
              <a:rPr lang="en-US" sz="3200" dirty="0" smtClean="0"/>
              <a:t>Genus</a:t>
            </a:r>
          </a:p>
          <a:p>
            <a:pPr lvl="0">
              <a:buFont typeface="Wingdings" pitchFamily="2" charset="2"/>
              <a:buChar char="§"/>
            </a:pPr>
            <a:r>
              <a:rPr lang="en-US" sz="3200" dirty="0" smtClean="0"/>
              <a:t>Species - smallest classification</a:t>
            </a:r>
          </a:p>
          <a:p>
            <a:pPr>
              <a:buFont typeface="Wingdings" pitchFamily="2" charset="2"/>
              <a:buChar char="§"/>
            </a:pPr>
            <a:r>
              <a:rPr lang="en-US" sz="3200" b="1" dirty="0" smtClean="0"/>
              <a:t>Kingdom</a:t>
            </a:r>
            <a:r>
              <a:rPr lang="en-US" sz="3200" dirty="0" smtClean="0"/>
              <a:t/>
            </a:r>
            <a:br>
              <a:rPr lang="en-US" sz="3200" dirty="0" smtClean="0"/>
            </a:br>
            <a:r>
              <a:rPr lang="en-US" sz="3200" dirty="0" smtClean="0"/>
              <a:t>The most basic classification of living things is kingdom. Currently there are five kingdoms. Living things are placed into certain kingdoms based on how they obtain their food, the types of cells that make up their body, and the number of cells they contain.</a:t>
            </a:r>
            <a:endParaRPr lang="en-US" sz="3200" dirty="0" smtClean="0">
              <a:solidFill>
                <a:srgbClr val="FF0000"/>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smtClean="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610436"/>
            <a:ext cx="11676184" cy="4954137"/>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pPr>
              <a:buFont typeface="Wingdings" pitchFamily="2" charset="2"/>
              <a:buChar char="§"/>
            </a:pPr>
            <a:r>
              <a:rPr lang="en-US" sz="3200" b="1" dirty="0" smtClean="0"/>
              <a:t>Phylum</a:t>
            </a:r>
            <a:r>
              <a:rPr lang="en-US" sz="3200" dirty="0" smtClean="0"/>
              <a:t/>
            </a:r>
            <a:br>
              <a:rPr lang="en-US" sz="3200" dirty="0" smtClean="0"/>
            </a:br>
            <a:r>
              <a:rPr lang="en-US" sz="3200" dirty="0" smtClean="0"/>
              <a:t>The phylum is the next level following kingdom in the classification of living things. It is an attempt to find some kind of physical similarities among organisms within a kingdom. These physical similarities suggest that there is a common ancestry among those organisms in a particular </a:t>
            </a:r>
            <a:r>
              <a:rPr lang="en-US" sz="3200" dirty="0" smtClean="0"/>
              <a:t>phylum.</a:t>
            </a:r>
          </a:p>
          <a:p>
            <a:pPr>
              <a:buFont typeface="Wingdings" pitchFamily="2" charset="2"/>
              <a:buChar char="§"/>
            </a:pPr>
            <a:r>
              <a:rPr lang="en-US" sz="3200" b="1" dirty="0" smtClean="0"/>
              <a:t>Classes</a:t>
            </a:r>
            <a:r>
              <a:rPr lang="en-US" sz="3200" dirty="0" smtClean="0"/>
              <a:t/>
            </a:r>
            <a:br>
              <a:rPr lang="en-US" sz="3200" dirty="0" smtClean="0"/>
            </a:br>
            <a:r>
              <a:rPr lang="en-US" sz="3200" dirty="0" smtClean="0"/>
              <a:t>Classes are way to further divide organisms of a phylum. Organisms of a class have even more in common than those in an entire phylum.</a:t>
            </a:r>
            <a:endParaRPr lang="en-US" sz="3200" dirty="0">
              <a:solidFill>
                <a:srgbClr val="FF0000"/>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71871"/>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marL="457200" indent="-457200">
              <a:buFont typeface="Wingdings" panose="05000000000000000000" pitchFamily="2" charset="2"/>
              <a:buChar char="v"/>
            </a:pPr>
            <a:r>
              <a:rPr lang="en-US" sz="3200" b="1" dirty="0" smtClean="0"/>
              <a:t>Order</a:t>
            </a:r>
            <a:r>
              <a:rPr lang="en-US" sz="3200" dirty="0" smtClean="0"/>
              <a:t/>
            </a:r>
            <a:br>
              <a:rPr lang="en-US" sz="3200" dirty="0" smtClean="0"/>
            </a:br>
            <a:r>
              <a:rPr lang="en-US" sz="3200" dirty="0" smtClean="0"/>
              <a:t>Organisms in each class are further broken down into orders. A taxonomy key is used to determine to which order an organism belongs. A taxonomy key is nothing more than a checklist of characteristics that determines how organisms are grouped </a:t>
            </a:r>
            <a:r>
              <a:rPr lang="en-US" sz="3200" dirty="0" smtClean="0"/>
              <a:t>together.</a:t>
            </a:r>
          </a:p>
          <a:p>
            <a:pPr marL="457200" indent="-457200">
              <a:buFont typeface="Wingdings" panose="05000000000000000000" pitchFamily="2" charset="2"/>
              <a:buChar char="v"/>
            </a:pPr>
            <a:r>
              <a:rPr lang="en-US" sz="3200" b="1" dirty="0" smtClean="0"/>
              <a:t>Families</a:t>
            </a:r>
            <a:r>
              <a:rPr lang="en-US" sz="3200" dirty="0" smtClean="0"/>
              <a:t/>
            </a:r>
            <a:br>
              <a:rPr lang="en-US" sz="3200" dirty="0" smtClean="0"/>
            </a:br>
            <a:r>
              <a:rPr lang="en-US" sz="3200" dirty="0" smtClean="0"/>
              <a:t>Orders are divided into families. Organisms within a family have more in common than with organisms in any classification level above it. Because they share so much in common, organisms of a family are said to be related to each other. Humans are in the </a:t>
            </a:r>
            <a:r>
              <a:rPr lang="en-US" sz="3200" dirty="0" err="1" smtClean="0"/>
              <a:t>Hominidae</a:t>
            </a:r>
            <a:r>
              <a:rPr lang="en-US" sz="3200" dirty="0" smtClean="0"/>
              <a:t> Family. </a:t>
            </a:r>
            <a:br>
              <a:rPr lang="en-US" sz="3200" dirty="0" smtClean="0"/>
            </a:b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294228"/>
            <a:ext cx="11676184" cy="5270345"/>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10000"/>
          </a:bodyPr>
          <a:lstStyle/>
          <a:p>
            <a:pPr marL="457200" indent="-457200">
              <a:buFont typeface="Wingdings" panose="05000000000000000000" pitchFamily="2" charset="2"/>
              <a:buChar char="v"/>
            </a:pPr>
            <a:r>
              <a:rPr lang="en-US" sz="3200" b="1" dirty="0" smtClean="0"/>
              <a:t>Genus</a:t>
            </a:r>
            <a:r>
              <a:rPr lang="en-US" sz="3200" dirty="0" smtClean="0"/>
              <a:t/>
            </a:r>
            <a:br>
              <a:rPr lang="en-US" sz="3200" dirty="0" smtClean="0"/>
            </a:br>
            <a:r>
              <a:rPr lang="en-US" sz="3200" dirty="0" smtClean="0"/>
              <a:t>Genus is a way to describe the generic name for an organism. The genus classification is very specific so there are fewer organisms within each one. For this reason there are a lot of different genera among both animals and plants. When using taxonomy to name an organism, the genus is used to determine the first part of its two-part name.</a:t>
            </a:r>
            <a:br>
              <a:rPr lang="en-US" sz="3200" dirty="0" smtClean="0"/>
            </a:br>
            <a:r>
              <a:rPr lang="en-US" sz="3200" b="1" dirty="0" smtClean="0"/>
              <a:t>Species</a:t>
            </a:r>
            <a:r>
              <a:rPr lang="en-US" sz="3200" dirty="0" smtClean="0"/>
              <a:t/>
            </a:r>
            <a:br>
              <a:rPr lang="en-US" sz="3200" dirty="0" smtClean="0"/>
            </a:br>
            <a:r>
              <a:rPr lang="en-US" sz="3200" dirty="0" smtClean="0"/>
              <a:t>Species are as specific. It is the lowest and most strict level of classification of living things. The main criterion for an organism to be placed in a particular species is the ability to breed with other organisms of that same species. The species of an organism determines the second part of its two-part name</a:t>
            </a:r>
            <a:r>
              <a:rPr lang="en-US" sz="3200" dirty="0" smtClean="0"/>
              <a:t>.</a:t>
            </a:r>
            <a:endParaRPr lang="en-US" sz="3200" dirty="0">
              <a:solidFill>
                <a:schemeClr val="accent6">
                  <a:lumMod val="50000"/>
                </a:schemeClr>
              </a:solidFill>
              <a:effectLst>
                <a:glow rad="38100">
                  <a:schemeClr val="bg1">
                    <a:lumMod val="50000"/>
                    <a:lumOff val="50000"/>
                    <a:alpha val="2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mage result for Classifying living organisms"/>
          <p:cNvPicPr/>
          <p:nvPr/>
        </p:nvPicPr>
        <p:blipFill>
          <a:blip r:embed="rId2"/>
          <a:srcRect/>
          <a:stretch>
            <a:fillRect/>
          </a:stretch>
        </p:blipFill>
        <p:spPr bwMode="auto">
          <a:xfrm>
            <a:off x="2053883" y="379828"/>
            <a:ext cx="7849772" cy="5950634"/>
          </a:xfrm>
          <a:prstGeom prst="rect">
            <a:avLst/>
          </a:prstGeom>
          <a:noFill/>
          <a:ln w="9525">
            <a:noFill/>
            <a:miter lim="800000"/>
            <a:headEnd/>
            <a:tailEnd/>
          </a:ln>
        </p:spPr>
      </p:pic>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pPr algn="ctr"/>
            <a:r>
              <a:rPr lang="en-US" sz="4000" b="1" dirty="0" smtClean="0">
                <a:solidFill>
                  <a:srgbClr val="FFFF00"/>
                </a:solidFill>
                <a:latin typeface="Algerian" panose="04020705040A02060702" pitchFamily="82" charset="0"/>
                <a:cs typeface="Times New Roman" panose="02020603050405020304" pitchFamily="18" charset="0"/>
              </a:rPr>
              <a:t>SYSTEMS OF CLASSIFICATION</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610436"/>
            <a:ext cx="11676184" cy="4954137"/>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r>
              <a:rPr lang="en-US" sz="3200" b="1" dirty="0" smtClean="0"/>
              <a:t>1. Artificial system of classification</a:t>
            </a:r>
            <a:endParaRPr lang="en-US" sz="3200" dirty="0" smtClean="0"/>
          </a:p>
          <a:p>
            <a:r>
              <a:rPr lang="en-US" sz="3200" b="1" dirty="0" err="1" smtClean="0"/>
              <a:t>Carolus</a:t>
            </a:r>
            <a:r>
              <a:rPr lang="en-US" sz="3200" b="1" dirty="0" smtClean="0"/>
              <a:t> Linnaeus </a:t>
            </a:r>
            <a:r>
              <a:rPr lang="en-US" sz="3200" dirty="0" smtClean="0"/>
              <a:t>(1707 - 1778) was a great</a:t>
            </a:r>
            <a:r>
              <a:rPr lang="en-US" sz="3200" b="1" dirty="0" smtClean="0"/>
              <a:t> </a:t>
            </a:r>
            <a:r>
              <a:rPr lang="en-US" sz="3200" dirty="0" smtClean="0"/>
              <a:t>Swedish Botanist and said to be the “</a:t>
            </a:r>
            <a:r>
              <a:rPr lang="en-US" sz="3200" b="1" dirty="0" smtClean="0"/>
              <a:t>Father of Taxonomy</a:t>
            </a:r>
            <a:r>
              <a:rPr lang="en-US" sz="3200" dirty="0" smtClean="0"/>
              <a:t>.”</a:t>
            </a:r>
            <a:r>
              <a:rPr lang="en-US" sz="3200" b="1" dirty="0" smtClean="0"/>
              <a:t> </a:t>
            </a:r>
            <a:r>
              <a:rPr lang="en-US" sz="3200" dirty="0" smtClean="0"/>
              <a:t>He outlined an artificial system of classification in “</a:t>
            </a:r>
            <a:r>
              <a:rPr lang="en-US" sz="3200" b="1" i="1" dirty="0" smtClean="0"/>
              <a:t>Species </a:t>
            </a:r>
            <a:r>
              <a:rPr lang="en-US" sz="3200" b="1" i="1" dirty="0" err="1" smtClean="0"/>
              <a:t>Plantarum</a:t>
            </a:r>
            <a:r>
              <a:rPr lang="en-US" sz="3200" dirty="0" smtClean="0"/>
              <a:t>” in</a:t>
            </a:r>
            <a:r>
              <a:rPr lang="en-US" sz="3200" b="1" i="1" dirty="0" smtClean="0"/>
              <a:t> </a:t>
            </a:r>
            <a:r>
              <a:rPr lang="en-US" sz="3200" dirty="0" smtClean="0"/>
              <a:t>1753, wherein he listed and described 7,300 species and arranged in 24 classes mostly on the basis of number, union (adhesion and cohesion), length, and distribution of stamens</a:t>
            </a:r>
            <a:r>
              <a:rPr lang="en-US" sz="3200" dirty="0" smtClean="0"/>
              <a:t>.</a:t>
            </a:r>
          </a:p>
          <a:p>
            <a:r>
              <a:rPr lang="en-US" sz="3200" dirty="0" smtClean="0"/>
              <a:t>The classes were further subdivided on the basis of carpel characteristics into orders. Hence the system of classification is also known as </a:t>
            </a:r>
            <a:r>
              <a:rPr lang="en-US" sz="3200" b="1" dirty="0" smtClean="0"/>
              <a:t>sexual system of classification</a:t>
            </a:r>
            <a:r>
              <a:rPr lang="en-US" sz="3200" dirty="0" smtClean="0"/>
              <a:t>.</a:t>
            </a:r>
          </a:p>
          <a:p>
            <a:endParaRPr lang="en-US" sz="3200" dirty="0" smtClean="0"/>
          </a:p>
          <a:p>
            <a:endParaRPr lang="en-US" sz="3200" dirty="0" smtClean="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08296" y="390407"/>
            <a:ext cx="8707902" cy="762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oAutofit/>
          </a:bodyPr>
          <a:lstStyle/>
          <a:p>
            <a:r>
              <a:rPr lang="en-US" sz="4000" b="1" dirty="0" smtClean="0">
                <a:solidFill>
                  <a:srgbClr val="FFFF00"/>
                </a:solidFill>
                <a:latin typeface="Algerian" panose="04020705040A02060702" pitchFamily="82" charset="0"/>
                <a:cs typeface="Times New Roman" panose="02020603050405020304" pitchFamily="18" charset="0"/>
              </a:rPr>
              <a:t>CONT…</a:t>
            </a:r>
            <a:endParaRPr lang="en-US" sz="4000" b="1" dirty="0">
              <a:solidFill>
                <a:srgbClr val="FFFF00"/>
              </a:solidFill>
              <a:latin typeface="Algerian" panose="04020705040A02060702" pitchFamily="82" charset="0"/>
              <a:cs typeface="Times New Roman" panose="02020603050405020304" pitchFamily="18" charset="0"/>
            </a:endParaRPr>
          </a:p>
        </p:txBody>
      </p:sp>
      <p:sp>
        <p:nvSpPr>
          <p:cNvPr id="5" name="Text Placeholder 4"/>
          <p:cNvSpPr>
            <a:spLocks noGrp="1"/>
          </p:cNvSpPr>
          <p:nvPr>
            <p:ph type="body" sz="half" idx="2"/>
          </p:nvPr>
        </p:nvSpPr>
        <p:spPr>
          <a:xfrm>
            <a:off x="281354" y="1392702"/>
            <a:ext cx="11676184" cy="5190978"/>
          </a:xfrm>
          <a:effectLst>
            <a:glow rad="228600">
              <a:schemeClr val="accent3">
                <a:satMod val="175000"/>
                <a:alpha val="40000"/>
              </a:schemeClr>
            </a:glow>
          </a:effectLst>
        </p:spPr>
        <p:style>
          <a:lnRef idx="2">
            <a:schemeClr val="accent3">
              <a:shade val="50000"/>
            </a:schemeClr>
          </a:lnRef>
          <a:fillRef idx="1">
            <a:schemeClr val="accent3"/>
          </a:fillRef>
          <a:effectRef idx="0">
            <a:schemeClr val="accent3"/>
          </a:effectRef>
          <a:fontRef idx="minor">
            <a:schemeClr val="lt1"/>
          </a:fontRef>
        </p:style>
        <p:txBody>
          <a:bodyPr>
            <a:normAutofit fontScale="77500" lnSpcReduction="20000"/>
          </a:bodyPr>
          <a:lstStyle/>
          <a:p>
            <a:r>
              <a:rPr lang="en-US" sz="3200" dirty="0" smtClean="0"/>
              <a:t>This system of classification though artificial, was continued for more than 100 years after the death of Linnaeus, due to its simplicity and easy way of identification of plants</a:t>
            </a:r>
            <a:r>
              <a:rPr lang="en-US" sz="3200" dirty="0" smtClean="0"/>
              <a:t>.</a:t>
            </a:r>
            <a:endParaRPr lang="en-US" sz="3200" dirty="0" smtClean="0"/>
          </a:p>
          <a:p>
            <a:r>
              <a:rPr lang="en-US" sz="3200" dirty="0" smtClean="0"/>
              <a:t>However the system could not hold good due to the following reasons</a:t>
            </a:r>
            <a:r>
              <a:rPr lang="en-US" sz="3200" dirty="0" smtClean="0"/>
              <a:t>.</a:t>
            </a:r>
            <a:endParaRPr lang="en-US" sz="3200" dirty="0" smtClean="0"/>
          </a:p>
          <a:p>
            <a:r>
              <a:rPr lang="en-US" sz="3200" dirty="0" smtClean="0"/>
              <a:t>1.        Totally unrelated plants were kept in a single group, whereas closely related plants were placed in widely separated groups. Example</a:t>
            </a:r>
            <a:r>
              <a:rPr lang="en-US" sz="3200" dirty="0" smtClean="0"/>
              <a:t>:</a:t>
            </a:r>
            <a:endParaRPr lang="en-US" sz="3200" dirty="0" smtClean="0"/>
          </a:p>
          <a:p>
            <a:r>
              <a:rPr lang="en-US" sz="3200" dirty="0" smtClean="0"/>
              <a:t>a.        </a:t>
            </a:r>
            <a:r>
              <a:rPr lang="en-US" sz="3200" dirty="0" err="1" smtClean="0"/>
              <a:t>Zingiberaceae</a:t>
            </a:r>
            <a:r>
              <a:rPr lang="en-US" sz="3200" dirty="0" smtClean="0"/>
              <a:t> of monocotyledons and </a:t>
            </a:r>
            <a:r>
              <a:rPr lang="en-US" sz="3200" dirty="0" err="1" smtClean="0"/>
              <a:t>Anacardiaceae</a:t>
            </a:r>
            <a:r>
              <a:rPr lang="en-US" sz="3200" dirty="0" smtClean="0"/>
              <a:t> of dicotyledonous were placed under the class </a:t>
            </a:r>
            <a:r>
              <a:rPr lang="en-US" sz="3200" dirty="0" err="1" smtClean="0"/>
              <a:t>Monandria</a:t>
            </a:r>
            <a:r>
              <a:rPr lang="en-US" sz="3200" dirty="0" smtClean="0"/>
              <a:t> since these possess single stamens</a:t>
            </a:r>
            <a:r>
              <a:rPr lang="en-US" sz="3200" dirty="0" smtClean="0"/>
              <a:t>.</a:t>
            </a:r>
            <a:endParaRPr lang="en-US" sz="3200" dirty="0" smtClean="0"/>
          </a:p>
          <a:p>
            <a:r>
              <a:rPr lang="en-US" sz="3200" dirty="0" smtClean="0"/>
              <a:t>b.        </a:t>
            </a:r>
            <a:r>
              <a:rPr lang="en-US" sz="3200" i="1" dirty="0" err="1" smtClean="0"/>
              <a:t>Prunus</a:t>
            </a:r>
            <a:r>
              <a:rPr lang="en-US" sz="3200" i="1" dirty="0" smtClean="0"/>
              <a:t> </a:t>
            </a:r>
            <a:r>
              <a:rPr lang="en-US" sz="3200" dirty="0" smtClean="0"/>
              <a:t>was classified along with</a:t>
            </a:r>
            <a:r>
              <a:rPr lang="en-US" sz="3200" i="1" dirty="0" smtClean="0"/>
              <a:t> Cactus </a:t>
            </a:r>
            <a:r>
              <a:rPr lang="en-US" sz="3200" dirty="0" smtClean="0"/>
              <a:t>because of the same number</a:t>
            </a:r>
            <a:r>
              <a:rPr lang="en-US" sz="3200" i="1" dirty="0" smtClean="0"/>
              <a:t> </a:t>
            </a:r>
            <a:r>
              <a:rPr lang="en-US" sz="3200" dirty="0" smtClean="0"/>
              <a:t>of stamens</a:t>
            </a:r>
            <a:r>
              <a:rPr lang="en-US" sz="3200" dirty="0" smtClean="0"/>
              <a:t>.</a:t>
            </a:r>
            <a:endParaRPr lang="en-US" sz="3200" dirty="0" smtClean="0"/>
          </a:p>
          <a:p>
            <a:r>
              <a:rPr lang="en-US" sz="3200" dirty="0" smtClean="0"/>
              <a:t>No attempts were made to classify plants based on either natural or </a:t>
            </a:r>
            <a:r>
              <a:rPr lang="en-US" sz="3200" dirty="0" err="1" smtClean="0"/>
              <a:t>phylogenetic</a:t>
            </a:r>
            <a:r>
              <a:rPr lang="en-US" sz="3200" dirty="0" smtClean="0"/>
              <a:t> relationships which exist among plant groups.</a:t>
            </a:r>
          </a:p>
          <a:p>
            <a:endParaRPr lang="en-US" sz="3200" dirty="0" smtClean="0"/>
          </a:p>
        </p:txBody>
      </p:sp>
    </p:spTree>
    <p:extLst>
      <p:ext uri="{BB962C8B-B14F-4D97-AF65-F5344CB8AC3E}">
        <p14:creationId xmlns:p14="http://schemas.microsoft.com/office/powerpoint/2010/main" xmlns="" val="42609517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1406</TotalTime>
  <Words>491</Words>
  <Application>Microsoft Office PowerPoint</Application>
  <PresentationFormat>Custom</PresentationFormat>
  <Paragraphs>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Ion</vt:lpstr>
      <vt:lpstr> Unit 1: Plant Systematics Introduction Topic: Systems of Classification B.Ed (Hons) Secondary Semester III Subject: Advance Biology I Course Title: Plant Systematics and Anatomy Represented By: Ms Sidra Younis Department of  Education (Planning and Development) Lahore College for Women University, Lahore</vt:lpstr>
      <vt:lpstr>Classification of Living Things</vt:lpstr>
      <vt:lpstr>CONT….</vt:lpstr>
      <vt:lpstr>CONT…</vt:lpstr>
      <vt:lpstr>CONT…</vt:lpstr>
      <vt:lpstr>CONT…</vt:lpstr>
      <vt:lpstr>Slide 7</vt:lpstr>
      <vt:lpstr>SYSTEMS OF CLASSIFICATION</vt:lpstr>
      <vt:lpstr>CONT…</vt:lpstr>
      <vt:lpstr>CONT…</vt:lpstr>
      <vt:lpstr>CONT…</vt:lpstr>
      <vt:lpstr>CONT…</vt:lpstr>
      <vt:lpstr>CONT…</vt:lpstr>
      <vt:lpstr>CONT…</vt:lpstr>
      <vt:lpstr>Plant nomenclature</vt:lpstr>
      <vt:lpstr>Cont…</vt:lpstr>
      <vt:lpstr>Binomial Nomenclature</vt:lpstr>
      <vt:lpstr>cont…</vt:lpstr>
      <vt:lpstr>cont…</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fatima</dc:title>
  <dc:creator>Windows User</dc:creator>
  <cp:lastModifiedBy>User</cp:lastModifiedBy>
  <cp:revision>97</cp:revision>
  <dcterms:created xsi:type="dcterms:W3CDTF">2020-04-14T12:09:47Z</dcterms:created>
  <dcterms:modified xsi:type="dcterms:W3CDTF">2020-08-19T05:31:34Z</dcterms:modified>
</cp:coreProperties>
</file>