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GB"/>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12/6/2020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GB"/>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GB"/>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12/6/2020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GB"/>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GB"/>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GB"/>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12/6/2020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24C00-CB3B-B64C-BB4B-FC70E02903A1}"/>
              </a:ext>
            </a:extLst>
          </p:cNvPr>
          <p:cNvSpPr>
            <a:spLocks noGrp="1"/>
          </p:cNvSpPr>
          <p:nvPr>
            <p:ph type="ctrTitle"/>
          </p:nvPr>
        </p:nvSpPr>
        <p:spPr>
          <a:xfrm>
            <a:off x="1466349" y="751353"/>
            <a:ext cx="10275045" cy="1329267"/>
          </a:xfrm>
        </p:spPr>
        <p:txBody>
          <a:bodyPr/>
          <a:lstStyle/>
          <a:p>
            <a:r>
              <a:rPr lang="en-GB"/>
              <a:t>Introduction to computers</a:t>
            </a:r>
            <a:endParaRPr lang="en-US"/>
          </a:p>
        </p:txBody>
      </p:sp>
      <p:sp>
        <p:nvSpPr>
          <p:cNvPr id="3" name="Subtitle 2">
            <a:extLst>
              <a:ext uri="{FF2B5EF4-FFF2-40B4-BE49-F238E27FC236}">
                <a16:creationId xmlns:a16="http://schemas.microsoft.com/office/drawing/2014/main" id="{82CFB48A-FA76-8B4B-BE07-6885EC18A99E}"/>
              </a:ext>
            </a:extLst>
          </p:cNvPr>
          <p:cNvSpPr>
            <a:spLocks noGrp="1"/>
          </p:cNvSpPr>
          <p:nvPr>
            <p:ph type="subTitle" idx="1"/>
          </p:nvPr>
        </p:nvSpPr>
        <p:spPr>
          <a:xfrm>
            <a:off x="6670027" y="4741089"/>
            <a:ext cx="10915938" cy="2116912"/>
          </a:xfrm>
        </p:spPr>
        <p:txBody>
          <a:bodyPr/>
          <a:lstStyle/>
          <a:p>
            <a:r>
              <a:rPr lang="en-GB">
                <a:solidFill>
                  <a:schemeClr val="bg1"/>
                </a:solidFill>
              </a:rPr>
              <a:t>By : M.S hafsa batool</a:t>
            </a:r>
            <a:endParaRPr lang="en-US">
              <a:solidFill>
                <a:schemeClr val="bg1"/>
              </a:solidFill>
            </a:endParaRPr>
          </a:p>
        </p:txBody>
      </p:sp>
    </p:spTree>
    <p:extLst>
      <p:ext uri="{BB962C8B-B14F-4D97-AF65-F5344CB8AC3E}">
        <p14:creationId xmlns:p14="http://schemas.microsoft.com/office/powerpoint/2010/main" val="3104175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C5941-2D14-0248-8392-FE2B70FF9D2A}"/>
              </a:ext>
            </a:extLst>
          </p:cNvPr>
          <p:cNvSpPr>
            <a:spLocks noGrp="1"/>
          </p:cNvSpPr>
          <p:nvPr>
            <p:ph type="title"/>
          </p:nvPr>
        </p:nvSpPr>
        <p:spPr/>
        <p:txBody>
          <a:bodyPr/>
          <a:lstStyle/>
          <a:p>
            <a:r>
              <a:rPr lang="en-GB"/>
              <a:t>memory</a:t>
            </a:r>
            <a:endParaRPr lang="en-US"/>
          </a:p>
        </p:txBody>
      </p:sp>
      <p:sp>
        <p:nvSpPr>
          <p:cNvPr id="3" name="Content Placeholder 2">
            <a:extLst>
              <a:ext uri="{FF2B5EF4-FFF2-40B4-BE49-F238E27FC236}">
                <a16:creationId xmlns:a16="http://schemas.microsoft.com/office/drawing/2014/main" id="{C9F21934-D1E1-AC46-BF86-E4FD81A96CBD}"/>
              </a:ext>
            </a:extLst>
          </p:cNvPr>
          <p:cNvSpPr>
            <a:spLocks noGrp="1"/>
          </p:cNvSpPr>
          <p:nvPr>
            <p:ph idx="1"/>
          </p:nvPr>
        </p:nvSpPr>
        <p:spPr/>
        <p:txBody>
          <a:bodyPr/>
          <a:lstStyle/>
          <a:p>
            <a:r>
              <a:rPr lang="en-GB"/>
              <a:t>Memory is like a electronic scratch pad inside the computer, when you launch a program it is loadedinto and run from memory</a:t>
            </a:r>
          </a:p>
          <a:p>
            <a:r>
              <a:rPr lang="en-GB"/>
              <a:t>Data used by program is also loaded into memory for fast access</a:t>
            </a:r>
          </a:p>
          <a:p>
            <a:r>
              <a:rPr lang="en-GB"/>
              <a:t>As new data is entered into computer it is stored in memory </a:t>
            </a:r>
          </a:p>
          <a:p>
            <a:r>
              <a:rPr lang="en-GB"/>
              <a:t>The most called type of memory is </a:t>
            </a:r>
            <a:r>
              <a:rPr lang="en-GB" b="1"/>
              <a:t>random access memory</a:t>
            </a:r>
            <a:r>
              <a:rPr lang="en-GB"/>
              <a:t> or </a:t>
            </a:r>
            <a:r>
              <a:rPr lang="en-GB" b="1"/>
              <a:t>RAM</a:t>
            </a:r>
            <a:endParaRPr lang="en-US"/>
          </a:p>
        </p:txBody>
      </p:sp>
    </p:spTree>
    <p:extLst>
      <p:ext uri="{BB962C8B-B14F-4D97-AF65-F5344CB8AC3E}">
        <p14:creationId xmlns:p14="http://schemas.microsoft.com/office/powerpoint/2010/main" val="101380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9ED98-2323-9248-9849-0F4BD495D91F}"/>
              </a:ext>
            </a:extLst>
          </p:cNvPr>
          <p:cNvSpPr>
            <a:spLocks noGrp="1"/>
          </p:cNvSpPr>
          <p:nvPr>
            <p:ph type="title"/>
          </p:nvPr>
        </p:nvSpPr>
        <p:spPr/>
        <p:txBody>
          <a:bodyPr/>
          <a:lstStyle/>
          <a:p>
            <a:r>
              <a:rPr lang="en-GB"/>
              <a:t>Input and output devices</a:t>
            </a:r>
            <a:endParaRPr lang="en-US"/>
          </a:p>
        </p:txBody>
      </p:sp>
      <p:sp>
        <p:nvSpPr>
          <p:cNvPr id="3" name="Content Placeholder 2">
            <a:extLst>
              <a:ext uri="{FF2B5EF4-FFF2-40B4-BE49-F238E27FC236}">
                <a16:creationId xmlns:a16="http://schemas.microsoft.com/office/drawing/2014/main" id="{2833B6D6-007D-FB4C-B7F0-0C6270943411}"/>
              </a:ext>
            </a:extLst>
          </p:cNvPr>
          <p:cNvSpPr>
            <a:spLocks noGrp="1"/>
          </p:cNvSpPr>
          <p:nvPr>
            <p:ph idx="1"/>
          </p:nvPr>
        </p:nvSpPr>
        <p:spPr/>
        <p:txBody>
          <a:bodyPr/>
          <a:lstStyle/>
          <a:p>
            <a:r>
              <a:rPr lang="en-GB"/>
              <a:t>A computer would be useless if you could not interact with it because the machine could not receive instructions or deliver the results of its world </a:t>
            </a:r>
          </a:p>
          <a:p>
            <a:r>
              <a:rPr lang="en-GB" b="1"/>
              <a:t>Input devices</a:t>
            </a:r>
            <a:r>
              <a:rPr lang="en-GB"/>
              <a:t>  accept data and instruction from the user or from another computer system</a:t>
            </a:r>
          </a:p>
          <a:p>
            <a:r>
              <a:rPr lang="en-GB" b="1"/>
              <a:t>Output devices </a:t>
            </a:r>
            <a:r>
              <a:rPr lang="en-GB"/>
              <a:t>will return the processed data to the user or to another computer system</a:t>
            </a:r>
          </a:p>
        </p:txBody>
      </p:sp>
    </p:spTree>
    <p:extLst>
      <p:ext uri="{BB962C8B-B14F-4D97-AF65-F5344CB8AC3E}">
        <p14:creationId xmlns:p14="http://schemas.microsoft.com/office/powerpoint/2010/main" val="1023982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05738-EAD9-2B4F-90A2-834E1DA4CE5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1333519-1314-F045-BA59-AE045D9A0717}"/>
              </a:ext>
            </a:extLst>
          </p:cNvPr>
          <p:cNvSpPr>
            <a:spLocks noGrp="1"/>
          </p:cNvSpPr>
          <p:nvPr>
            <p:ph idx="1"/>
          </p:nvPr>
        </p:nvSpPr>
        <p:spPr>
          <a:xfrm>
            <a:off x="1154954" y="2603500"/>
            <a:ext cx="8825659" cy="4741740"/>
          </a:xfrm>
        </p:spPr>
        <p:txBody>
          <a:bodyPr anchor="t"/>
          <a:lstStyle/>
          <a:p>
            <a:r>
              <a:rPr lang="en-GB" b="1"/>
              <a:t>Input devices</a:t>
            </a:r>
          </a:p>
          <a:p>
            <a:pPr>
              <a:buFont typeface="+mj-lt"/>
              <a:buAutoNum type="arabicPeriod"/>
            </a:pPr>
            <a:r>
              <a:rPr lang="en-GB"/>
              <a:t>The most common input device is </a:t>
            </a:r>
            <a:r>
              <a:rPr lang="en-GB" b="1"/>
              <a:t>keyboard </a:t>
            </a:r>
            <a:r>
              <a:rPr lang="en-GB"/>
              <a:t>which  accepts letters, numbers, symbols and commands from the user</a:t>
            </a:r>
          </a:p>
          <a:p>
            <a:pPr>
              <a:buFont typeface="+mj-lt"/>
              <a:buAutoNum type="arabicPeriod"/>
            </a:pPr>
            <a:r>
              <a:rPr lang="en-GB"/>
              <a:t>Another important input device is </a:t>
            </a:r>
            <a:r>
              <a:rPr lang="en-GB" b="1"/>
              <a:t>mouse</a:t>
            </a:r>
            <a:r>
              <a:rPr lang="en-GB"/>
              <a:t> which used as a pointer and also used for selecting menu, documents and files</a:t>
            </a:r>
          </a:p>
          <a:p>
            <a:r>
              <a:rPr lang="en-GB" b="1"/>
              <a:t>Output devices</a:t>
            </a:r>
          </a:p>
          <a:p>
            <a:pPr>
              <a:buFont typeface="+mj-lt"/>
              <a:buAutoNum type="arabicPeriod"/>
            </a:pPr>
            <a:r>
              <a:rPr lang="en-GB"/>
              <a:t>The most common output device is </a:t>
            </a:r>
            <a:r>
              <a:rPr lang="en-GB" b="1"/>
              <a:t>Monitor</a:t>
            </a:r>
            <a:r>
              <a:rPr lang="en-GB"/>
              <a:t> which is used to display the entire function of the computer</a:t>
            </a:r>
          </a:p>
          <a:p>
            <a:pPr>
              <a:buFont typeface="+mj-lt"/>
              <a:buAutoNum type="arabicPeriod"/>
            </a:pPr>
            <a:r>
              <a:rPr lang="en-GB"/>
              <a:t>Another common output device is </a:t>
            </a:r>
            <a:r>
              <a:rPr lang="en-GB" b="1"/>
              <a:t>Printer </a:t>
            </a:r>
            <a:r>
              <a:rPr lang="en-GB"/>
              <a:t>which is used to get the hardcopy of a file ir document</a:t>
            </a:r>
          </a:p>
        </p:txBody>
      </p:sp>
    </p:spTree>
    <p:extLst>
      <p:ext uri="{BB962C8B-B14F-4D97-AF65-F5344CB8AC3E}">
        <p14:creationId xmlns:p14="http://schemas.microsoft.com/office/powerpoint/2010/main" val="2089152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6D996-FC76-E943-8081-FBEE11DC36F3}"/>
              </a:ext>
            </a:extLst>
          </p:cNvPr>
          <p:cNvSpPr>
            <a:spLocks noGrp="1"/>
          </p:cNvSpPr>
          <p:nvPr>
            <p:ph type="title"/>
          </p:nvPr>
        </p:nvSpPr>
        <p:spPr/>
        <p:txBody>
          <a:bodyPr/>
          <a:lstStyle/>
          <a:p>
            <a:r>
              <a:rPr lang="en-GB"/>
              <a:t>Storage</a:t>
            </a:r>
            <a:endParaRPr lang="en-US"/>
          </a:p>
        </p:txBody>
      </p:sp>
      <p:sp>
        <p:nvSpPr>
          <p:cNvPr id="3" name="Content Placeholder 2">
            <a:extLst>
              <a:ext uri="{FF2B5EF4-FFF2-40B4-BE49-F238E27FC236}">
                <a16:creationId xmlns:a16="http://schemas.microsoft.com/office/drawing/2014/main" id="{A3960060-8C6F-8C4C-BBE9-C727B99276E0}"/>
              </a:ext>
            </a:extLst>
          </p:cNvPr>
          <p:cNvSpPr>
            <a:spLocks noGrp="1"/>
          </p:cNvSpPr>
          <p:nvPr>
            <p:ph idx="1"/>
          </p:nvPr>
        </p:nvSpPr>
        <p:spPr/>
        <p:txBody>
          <a:bodyPr/>
          <a:lstStyle/>
          <a:p>
            <a:r>
              <a:rPr lang="en-GB" b="1"/>
              <a:t>Storage</a:t>
            </a:r>
            <a:r>
              <a:rPr lang="en-GB"/>
              <a:t> is the component within your computer that allows you to store and access the data on a long-term basis</a:t>
            </a:r>
          </a:p>
          <a:p>
            <a:r>
              <a:rPr lang="en-GB"/>
              <a:t>Usually </a:t>
            </a:r>
            <a:r>
              <a:rPr lang="en-GB" b="1"/>
              <a:t>storage</a:t>
            </a:r>
            <a:r>
              <a:rPr lang="en-GB"/>
              <a:t> comes in a solid-state drive or a hard-disk drive and also pen-drive (external storage)</a:t>
            </a:r>
          </a:p>
          <a:p>
            <a:r>
              <a:rPr lang="en-GB" b="1"/>
              <a:t>HDD </a:t>
            </a:r>
            <a:r>
              <a:rPr lang="en-GB"/>
              <a:t>or </a:t>
            </a:r>
            <a:r>
              <a:rPr lang="en-GB" b="1"/>
              <a:t>Hard-Disk Drive </a:t>
            </a:r>
            <a:endParaRPr lang="en-GB"/>
          </a:p>
          <a:p>
            <a:pPr>
              <a:buFont typeface="+mj-lt"/>
              <a:buAutoNum type="arabicPeriod"/>
            </a:pPr>
            <a:r>
              <a:rPr lang="en-GB"/>
              <a:t>A </a:t>
            </a:r>
            <a:r>
              <a:rPr lang="en-GB" b="1"/>
              <a:t>hard-disk drive </a:t>
            </a:r>
            <a:r>
              <a:rPr lang="en-GB"/>
              <a:t> is a hardware component that allows you to store all your digital content such as document, pictures, music, videos, programs,application preference and operating system </a:t>
            </a:r>
          </a:p>
        </p:txBody>
      </p:sp>
    </p:spTree>
    <p:extLst>
      <p:ext uri="{BB962C8B-B14F-4D97-AF65-F5344CB8AC3E}">
        <p14:creationId xmlns:p14="http://schemas.microsoft.com/office/powerpoint/2010/main" val="4003036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131A7-D237-E04B-9925-64F4E8E2761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0AEEC51-B4D2-C34B-85C0-4B21003471C6}"/>
              </a:ext>
            </a:extLst>
          </p:cNvPr>
          <p:cNvSpPr>
            <a:spLocks noGrp="1"/>
          </p:cNvSpPr>
          <p:nvPr>
            <p:ph idx="1"/>
          </p:nvPr>
        </p:nvSpPr>
        <p:spPr/>
        <p:txBody>
          <a:bodyPr>
            <a:normAutofit lnSpcReduction="10000"/>
          </a:bodyPr>
          <a:lstStyle/>
          <a:p>
            <a:r>
              <a:rPr lang="en-GB" b="1"/>
              <a:t>SSD </a:t>
            </a:r>
            <a:r>
              <a:rPr lang="en-GB"/>
              <a:t>or</a:t>
            </a:r>
            <a:r>
              <a:rPr lang="en-GB" b="1"/>
              <a:t> Solid-State drive</a:t>
            </a:r>
          </a:p>
          <a:p>
            <a:pPr>
              <a:buFont typeface="+mj-lt"/>
              <a:buAutoNum type="arabicPeriod"/>
            </a:pPr>
            <a:r>
              <a:rPr lang="en-GB"/>
              <a:t>A </a:t>
            </a:r>
            <a:r>
              <a:rPr lang="en-GB" b="1"/>
              <a:t>Solid-state drive</a:t>
            </a:r>
            <a:r>
              <a:rPr lang="en-GB"/>
              <a:t> is a solid-state storage device that uses integrated circuit assemblies to store data persistently</a:t>
            </a:r>
          </a:p>
          <a:p>
            <a:pPr>
              <a:buFont typeface="+mj-lt"/>
              <a:buAutoNum type="arabicPeriod"/>
            </a:pPr>
            <a:r>
              <a:rPr lang="en-GB"/>
              <a:t>Typically using flash memory and functiong as a secondary storage in the hierarchy of computer storage </a:t>
            </a:r>
          </a:p>
          <a:p>
            <a:r>
              <a:rPr lang="en-GB" b="1"/>
              <a:t>Pen-drive (external storge)</a:t>
            </a:r>
            <a:endParaRPr lang="en-GB"/>
          </a:p>
          <a:p>
            <a:pPr>
              <a:buFont typeface="+mj-lt"/>
              <a:buAutoNum type="arabicPeriod"/>
            </a:pPr>
            <a:r>
              <a:rPr lang="en-GB" b="1"/>
              <a:t>Pen drives </a:t>
            </a:r>
            <a:r>
              <a:rPr lang="en-GB"/>
              <a:t>act as a permanent storage device that interface with the computer through a USB or firewire por</a:t>
            </a:r>
          </a:p>
          <a:p>
            <a:pPr>
              <a:buFont typeface="+mj-lt"/>
              <a:buAutoNum type="arabicPeriod"/>
            </a:pPr>
            <a:r>
              <a:rPr lang="en-GB"/>
              <a:t>We can insert and eject dendrites whenever we want and it will act as a external storage</a:t>
            </a:r>
          </a:p>
        </p:txBody>
      </p:sp>
    </p:spTree>
    <p:extLst>
      <p:ext uri="{BB962C8B-B14F-4D97-AF65-F5344CB8AC3E}">
        <p14:creationId xmlns:p14="http://schemas.microsoft.com/office/powerpoint/2010/main" val="1819322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A7E4B-0468-244E-AB1F-3E11AD7C280C}"/>
              </a:ext>
            </a:extLst>
          </p:cNvPr>
          <p:cNvSpPr>
            <a:spLocks noGrp="1"/>
          </p:cNvSpPr>
          <p:nvPr>
            <p:ph type="title"/>
          </p:nvPr>
        </p:nvSpPr>
        <p:spPr/>
        <p:txBody>
          <a:bodyPr/>
          <a:lstStyle/>
          <a:p>
            <a:r>
              <a:rPr lang="en-GB"/>
              <a:t>What is computer</a:t>
            </a:r>
            <a:endParaRPr lang="en-US"/>
          </a:p>
        </p:txBody>
      </p:sp>
      <p:sp>
        <p:nvSpPr>
          <p:cNvPr id="3" name="Content Placeholder 2">
            <a:extLst>
              <a:ext uri="{FF2B5EF4-FFF2-40B4-BE49-F238E27FC236}">
                <a16:creationId xmlns:a16="http://schemas.microsoft.com/office/drawing/2014/main" id="{D8E25275-2AE8-AF49-B02A-EA9D2EE578C8}"/>
              </a:ext>
            </a:extLst>
          </p:cNvPr>
          <p:cNvSpPr>
            <a:spLocks noGrp="1"/>
          </p:cNvSpPr>
          <p:nvPr>
            <p:ph idx="1"/>
          </p:nvPr>
        </p:nvSpPr>
        <p:spPr>
          <a:xfrm>
            <a:off x="1154954" y="2603500"/>
            <a:ext cx="10147098" cy="6844950"/>
          </a:xfrm>
        </p:spPr>
        <p:txBody>
          <a:bodyPr/>
          <a:lstStyle/>
          <a:p>
            <a:r>
              <a:rPr lang="en-GB" b="0" i="0">
                <a:solidFill>
                  <a:srgbClr val="3C4043"/>
                </a:solidFill>
                <a:effectLst/>
                <a:latin typeface="Roboto" panose="02000000000000000000" pitchFamily="2" charset="0"/>
              </a:rPr>
              <a:t>A </a:t>
            </a:r>
            <a:r>
              <a:rPr lang="en-GB" b="1" i="0">
                <a:solidFill>
                  <a:srgbClr val="3C4043"/>
                </a:solidFill>
                <a:effectLst/>
                <a:latin typeface="Roboto" panose="02000000000000000000" pitchFamily="2" charset="0"/>
              </a:rPr>
              <a:t>computer</a:t>
            </a:r>
            <a:r>
              <a:rPr lang="en-GB" b="0" i="0">
                <a:solidFill>
                  <a:srgbClr val="3C4043"/>
                </a:solidFill>
                <a:effectLst/>
                <a:latin typeface="Roboto" panose="02000000000000000000" pitchFamily="2" charset="0"/>
              </a:rPr>
              <a:t> is an electronic device, operating under the control of instructions stored in its own memory that can accept data (input), process the data according to specified rules, produce information (output), and store the information for future use. Any kind of </a:t>
            </a:r>
            <a:r>
              <a:rPr lang="en-GB" b="1" i="0">
                <a:solidFill>
                  <a:srgbClr val="3C4043"/>
                </a:solidFill>
                <a:effectLst/>
                <a:latin typeface="Roboto" panose="02000000000000000000" pitchFamily="2" charset="0"/>
              </a:rPr>
              <a:t>computers</a:t>
            </a:r>
            <a:r>
              <a:rPr lang="en-GB" b="0" i="0">
                <a:solidFill>
                  <a:srgbClr val="3C4043"/>
                </a:solidFill>
                <a:effectLst/>
                <a:latin typeface="Roboto" panose="02000000000000000000" pitchFamily="2" charset="0"/>
              </a:rPr>
              <a:t> consists of HARDWARE AND SOFTWARE</a:t>
            </a:r>
          </a:p>
          <a:p>
            <a:r>
              <a:rPr lang="en-GB" b="1" i="0">
                <a:solidFill>
                  <a:srgbClr val="3C4043"/>
                </a:solidFill>
                <a:effectLst/>
                <a:latin typeface="Roboto" panose="02000000000000000000" pitchFamily="2" charset="0"/>
              </a:rPr>
              <a:t>Future computers</a:t>
            </a:r>
            <a:r>
              <a:rPr lang="en-GB" b="0" i="0">
                <a:solidFill>
                  <a:srgbClr val="3C4043"/>
                </a:solidFill>
                <a:effectLst/>
                <a:latin typeface="Roboto" panose="02000000000000000000" pitchFamily="2" charset="0"/>
              </a:rPr>
              <a:t> promise to be even faster than today's </a:t>
            </a:r>
            <a:r>
              <a:rPr lang="en-GB" b="1" i="0">
                <a:solidFill>
                  <a:srgbClr val="3C4043"/>
                </a:solidFill>
                <a:effectLst/>
                <a:latin typeface="Roboto" panose="02000000000000000000" pitchFamily="2" charset="0"/>
              </a:rPr>
              <a:t>computers</a:t>
            </a:r>
            <a:r>
              <a:rPr lang="en-GB" b="0" i="0">
                <a:solidFill>
                  <a:srgbClr val="3C4043"/>
                </a:solidFill>
                <a:effectLst/>
                <a:latin typeface="Roboto" panose="02000000000000000000" pitchFamily="2" charset="0"/>
              </a:rPr>
              <a:t> and smaller than a deck of cards. </a:t>
            </a:r>
          </a:p>
          <a:p>
            <a:r>
              <a:rPr lang="en-GB" b="0" i="0">
                <a:solidFill>
                  <a:srgbClr val="3C4043"/>
                </a:solidFill>
                <a:effectLst/>
                <a:latin typeface="Roboto" panose="02000000000000000000" pitchFamily="2" charset="0"/>
              </a:rPr>
              <a:t>Perhaps they will become the size of coins and offer "smart" or artificial intelligence features like expert intelligence, neural network pattern recognition features, or natural language capabilities.</a:t>
            </a:r>
            <a:endParaRPr lang="en-US"/>
          </a:p>
        </p:txBody>
      </p:sp>
    </p:spTree>
    <p:extLst>
      <p:ext uri="{BB962C8B-B14F-4D97-AF65-F5344CB8AC3E}">
        <p14:creationId xmlns:p14="http://schemas.microsoft.com/office/powerpoint/2010/main" val="911843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E6BB9-EECE-3E42-8645-F0574E0E4CEA}"/>
              </a:ext>
            </a:extLst>
          </p:cNvPr>
          <p:cNvSpPr>
            <a:spLocks noGrp="1"/>
          </p:cNvSpPr>
          <p:nvPr>
            <p:ph type="title"/>
          </p:nvPr>
        </p:nvSpPr>
        <p:spPr/>
        <p:txBody>
          <a:bodyPr/>
          <a:lstStyle/>
          <a:p>
            <a:r>
              <a:rPr lang="en-GB"/>
              <a:t>The parts of computer</a:t>
            </a:r>
            <a:endParaRPr lang="en-US"/>
          </a:p>
        </p:txBody>
      </p:sp>
      <p:sp>
        <p:nvSpPr>
          <p:cNvPr id="3" name="Content Placeholder 2">
            <a:extLst>
              <a:ext uri="{FF2B5EF4-FFF2-40B4-BE49-F238E27FC236}">
                <a16:creationId xmlns:a16="http://schemas.microsoft.com/office/drawing/2014/main" id="{9D8FA298-9607-9646-91B7-2CB98EB05176}"/>
              </a:ext>
            </a:extLst>
          </p:cNvPr>
          <p:cNvSpPr>
            <a:spLocks noGrp="1"/>
          </p:cNvSpPr>
          <p:nvPr>
            <p:ph idx="1"/>
          </p:nvPr>
        </p:nvSpPr>
        <p:spPr>
          <a:xfrm>
            <a:off x="1154954" y="2603499"/>
            <a:ext cx="10183459" cy="3280833"/>
          </a:xfrm>
        </p:spPr>
        <p:txBody>
          <a:bodyPr anchor="t"/>
          <a:lstStyle/>
          <a:p>
            <a:r>
              <a:rPr lang="en-GB"/>
              <a:t>A complete computer system consist of,</a:t>
            </a:r>
          </a:p>
          <a:p>
            <a:pPr algn="ctr">
              <a:buFont typeface="+mj-lt"/>
              <a:buAutoNum type="arabicPeriod"/>
            </a:pPr>
            <a:r>
              <a:rPr lang="en-GB"/>
              <a:t>Hardware</a:t>
            </a:r>
          </a:p>
          <a:p>
            <a:pPr algn="ctr">
              <a:buFont typeface="+mj-lt"/>
              <a:buAutoNum type="arabicPeriod"/>
            </a:pPr>
            <a:r>
              <a:rPr lang="en-GB"/>
              <a:t>Software</a:t>
            </a:r>
          </a:p>
          <a:p>
            <a:pPr algn="ctr">
              <a:buFont typeface="+mj-lt"/>
              <a:buAutoNum type="arabicPeriod"/>
            </a:pPr>
            <a:r>
              <a:rPr lang="en-GB"/>
              <a:t>Users</a:t>
            </a:r>
          </a:p>
          <a:p>
            <a:pPr algn="ctr">
              <a:buFont typeface="+mj-lt"/>
              <a:buAutoNum type="arabicPeriod"/>
            </a:pPr>
            <a:r>
              <a:rPr lang="en-GB"/>
              <a:t>Data</a:t>
            </a:r>
          </a:p>
          <a:p>
            <a:endParaRPr lang="en-GB"/>
          </a:p>
          <a:p>
            <a:pPr marL="0" indent="0">
              <a:buNone/>
            </a:pPr>
            <a:endParaRPr lang="en-US"/>
          </a:p>
        </p:txBody>
      </p:sp>
    </p:spTree>
    <p:extLst>
      <p:ext uri="{BB962C8B-B14F-4D97-AF65-F5344CB8AC3E}">
        <p14:creationId xmlns:p14="http://schemas.microsoft.com/office/powerpoint/2010/main" val="154378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135F8-1E3C-A84F-982C-A50080D91384}"/>
              </a:ext>
            </a:extLst>
          </p:cNvPr>
          <p:cNvSpPr>
            <a:spLocks noGrp="1"/>
          </p:cNvSpPr>
          <p:nvPr>
            <p:ph type="title"/>
          </p:nvPr>
        </p:nvSpPr>
        <p:spPr/>
        <p:txBody>
          <a:bodyPr/>
          <a:lstStyle/>
          <a:p>
            <a:r>
              <a:rPr lang="en-GB"/>
              <a:t>Hardwares</a:t>
            </a:r>
            <a:endParaRPr lang="en-US"/>
          </a:p>
        </p:txBody>
      </p:sp>
      <p:sp>
        <p:nvSpPr>
          <p:cNvPr id="3" name="Content Placeholder 2">
            <a:extLst>
              <a:ext uri="{FF2B5EF4-FFF2-40B4-BE49-F238E27FC236}">
                <a16:creationId xmlns:a16="http://schemas.microsoft.com/office/drawing/2014/main" id="{583E24B1-E790-E740-A818-135FFEA01703}"/>
              </a:ext>
            </a:extLst>
          </p:cNvPr>
          <p:cNvSpPr>
            <a:spLocks noGrp="1"/>
          </p:cNvSpPr>
          <p:nvPr>
            <p:ph idx="1"/>
          </p:nvPr>
        </p:nvSpPr>
        <p:spPr/>
        <p:txBody>
          <a:bodyPr/>
          <a:lstStyle/>
          <a:p>
            <a:r>
              <a:rPr lang="en-GB"/>
              <a:t>The physical device that make up the computer are called hardware</a:t>
            </a:r>
          </a:p>
          <a:p>
            <a:r>
              <a:rPr lang="en-GB"/>
              <a:t>Hardwares is any part of a computer  you can touch</a:t>
            </a:r>
          </a:p>
          <a:p>
            <a:r>
              <a:rPr lang="en-GB"/>
              <a:t>A computer’s hardware consists of inter-connected electronic devices that you can use to control the computer’s operation, input and output</a:t>
            </a:r>
            <a:endParaRPr lang="en-GB" b="0" i="0">
              <a:solidFill>
                <a:srgbClr val="3C4043"/>
              </a:solidFill>
              <a:effectLst/>
              <a:latin typeface="Roboto" panose="02000000000000000000" pitchFamily="2" charset="0"/>
            </a:endParaRPr>
          </a:p>
          <a:p>
            <a:r>
              <a:rPr lang="en-GB" b="0" i="0">
                <a:solidFill>
                  <a:srgbClr val="3C4043"/>
                </a:solidFill>
                <a:effectLst/>
                <a:latin typeface="Roboto" panose="02000000000000000000" pitchFamily="2" charset="0"/>
              </a:rPr>
              <a:t>And also the motherboard, graphics card, CPU (Central Processing Unit), ventilation fans, webcam, power supply, and so on.</a:t>
            </a:r>
            <a:endParaRPr lang="en-US"/>
          </a:p>
        </p:txBody>
      </p:sp>
      <p:sp>
        <p:nvSpPr>
          <p:cNvPr id="5" name="TextBox 4">
            <a:extLst>
              <a:ext uri="{FF2B5EF4-FFF2-40B4-BE49-F238E27FC236}">
                <a16:creationId xmlns:a16="http://schemas.microsoft.com/office/drawing/2014/main" id="{F5135F18-2BB7-114E-8F51-414AA9E69728}"/>
              </a:ext>
            </a:extLst>
          </p:cNvPr>
          <p:cNvSpPr txBox="1"/>
          <p:nvPr/>
        </p:nvSpPr>
        <p:spPr>
          <a:xfrm>
            <a:off x="4671700" y="4686116"/>
            <a:ext cx="1828800" cy="1828800"/>
          </a:xfrm>
          <a:prstGeom prst="rect">
            <a:avLst/>
          </a:prstGeom>
          <a:noFill/>
        </p:spPr>
        <p:txBody>
          <a:bodyPr wrap="square" rtlCol="0">
            <a:spAutoFit/>
          </a:bodyPr>
          <a:lstStyle/>
          <a:p>
            <a:pPr algn="l"/>
            <a:endParaRPr lang="en-US"/>
          </a:p>
        </p:txBody>
      </p:sp>
      <p:sp>
        <p:nvSpPr>
          <p:cNvPr id="7" name="TextBox 6">
            <a:extLst>
              <a:ext uri="{FF2B5EF4-FFF2-40B4-BE49-F238E27FC236}">
                <a16:creationId xmlns:a16="http://schemas.microsoft.com/office/drawing/2014/main" id="{E37A1F09-C247-7A46-A905-00163A83F651}"/>
              </a:ext>
            </a:extLst>
          </p:cNvPr>
          <p:cNvSpPr txBox="1"/>
          <p:nvPr/>
        </p:nvSpPr>
        <p:spPr>
          <a:xfrm>
            <a:off x="4879052" y="4728612"/>
            <a:ext cx="1828800" cy="1828800"/>
          </a:xfrm>
          <a:prstGeom prst="rect">
            <a:avLst/>
          </a:prstGeom>
          <a:noFill/>
        </p:spPr>
        <p:txBody>
          <a:bodyPr wrap="square" rtlCol="0">
            <a:spAutoFit/>
          </a:bodyPr>
          <a:lstStyle/>
          <a:p>
            <a:pPr algn="l"/>
            <a:endParaRPr lang="en-US"/>
          </a:p>
        </p:txBody>
      </p:sp>
    </p:spTree>
    <p:extLst>
      <p:ext uri="{BB962C8B-B14F-4D97-AF65-F5344CB8AC3E}">
        <p14:creationId xmlns:p14="http://schemas.microsoft.com/office/powerpoint/2010/main" val="2830691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C735C-0278-8C4F-AB1D-ECC17F0E0A44}"/>
              </a:ext>
            </a:extLst>
          </p:cNvPr>
          <p:cNvSpPr>
            <a:spLocks noGrp="1"/>
          </p:cNvSpPr>
          <p:nvPr>
            <p:ph type="title"/>
          </p:nvPr>
        </p:nvSpPr>
        <p:spPr/>
        <p:txBody>
          <a:bodyPr/>
          <a:lstStyle/>
          <a:p>
            <a:r>
              <a:rPr lang="en-GB"/>
              <a:t>softwares</a:t>
            </a:r>
            <a:endParaRPr lang="en-US"/>
          </a:p>
        </p:txBody>
      </p:sp>
      <p:sp>
        <p:nvSpPr>
          <p:cNvPr id="3" name="Content Placeholder 2">
            <a:extLst>
              <a:ext uri="{FF2B5EF4-FFF2-40B4-BE49-F238E27FC236}">
                <a16:creationId xmlns:a16="http://schemas.microsoft.com/office/drawing/2014/main" id="{FBBBAF45-79A3-7A4A-AF6B-143DDDBF840C}"/>
              </a:ext>
            </a:extLst>
          </p:cNvPr>
          <p:cNvSpPr>
            <a:spLocks noGrp="1"/>
          </p:cNvSpPr>
          <p:nvPr>
            <p:ph idx="1"/>
          </p:nvPr>
        </p:nvSpPr>
        <p:spPr>
          <a:xfrm>
            <a:off x="916829" y="2612659"/>
            <a:ext cx="8825659" cy="3416300"/>
          </a:xfrm>
        </p:spPr>
        <p:txBody>
          <a:bodyPr/>
          <a:lstStyle/>
          <a:p>
            <a:r>
              <a:rPr lang="en-GB"/>
              <a:t>Softwares of a set of instructions that make the computer perform tasks</a:t>
            </a:r>
          </a:p>
          <a:p>
            <a:r>
              <a:rPr lang="en-GB"/>
              <a:t>In other wors; software tells the computer what to do</a:t>
            </a:r>
          </a:p>
          <a:p>
            <a:r>
              <a:rPr lang="en-GB"/>
              <a:t>Some programs exist primarily for computer’s use, helping it perform task and maintain it's own resources </a:t>
            </a:r>
          </a:p>
          <a:p>
            <a:r>
              <a:rPr lang="en-GB"/>
              <a:t>Other types of programs exist for the users, enabling him/her to perform task like creating documents </a:t>
            </a:r>
          </a:p>
          <a:p>
            <a:r>
              <a:rPr lang="en-GB"/>
              <a:t>There are some Operating System(OS) such as Windows,Linux and IOS</a:t>
            </a:r>
            <a:endParaRPr lang="en-US"/>
          </a:p>
        </p:txBody>
      </p:sp>
    </p:spTree>
    <p:extLst>
      <p:ext uri="{BB962C8B-B14F-4D97-AF65-F5344CB8AC3E}">
        <p14:creationId xmlns:p14="http://schemas.microsoft.com/office/powerpoint/2010/main" val="533615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C9311-2C58-4449-B409-A95D457D29CB}"/>
              </a:ext>
            </a:extLst>
          </p:cNvPr>
          <p:cNvSpPr>
            <a:spLocks noGrp="1"/>
          </p:cNvSpPr>
          <p:nvPr>
            <p:ph type="title"/>
          </p:nvPr>
        </p:nvSpPr>
        <p:spPr>
          <a:xfrm rot="10800000" flipV="1">
            <a:off x="1337162" y="531202"/>
            <a:ext cx="12272593" cy="1465385"/>
          </a:xfrm>
        </p:spPr>
        <p:txBody>
          <a:bodyPr/>
          <a:lstStyle/>
          <a:p>
            <a:r>
              <a:rPr lang="en-GB"/>
              <a:t>User</a:t>
            </a:r>
            <a:endParaRPr lang="en-US"/>
          </a:p>
        </p:txBody>
      </p:sp>
      <p:sp>
        <p:nvSpPr>
          <p:cNvPr id="3" name="Content Placeholder 2">
            <a:extLst>
              <a:ext uri="{FF2B5EF4-FFF2-40B4-BE49-F238E27FC236}">
                <a16:creationId xmlns:a16="http://schemas.microsoft.com/office/drawing/2014/main" id="{E59043C3-B397-AA4F-8C2D-3950A8722F72}"/>
              </a:ext>
            </a:extLst>
          </p:cNvPr>
          <p:cNvSpPr>
            <a:spLocks noGrp="1"/>
          </p:cNvSpPr>
          <p:nvPr>
            <p:ph idx="1"/>
          </p:nvPr>
        </p:nvSpPr>
        <p:spPr>
          <a:xfrm>
            <a:off x="1154954" y="2603500"/>
            <a:ext cx="8825659" cy="2919168"/>
          </a:xfrm>
        </p:spPr>
        <p:txBody>
          <a:bodyPr/>
          <a:lstStyle/>
          <a:p>
            <a:r>
              <a:rPr lang="en-GB"/>
              <a:t>People are the computer operators are also known as users</a:t>
            </a:r>
          </a:p>
          <a:p>
            <a:r>
              <a:rPr lang="en-GB"/>
              <a:t>It can be argued that some computers are complete without a person’s involving </a:t>
            </a:r>
          </a:p>
          <a:p>
            <a:r>
              <a:rPr lang="en-GB"/>
              <a:t>However no computer is autonomous  even a computer can do its job with a person sitting infront of it </a:t>
            </a:r>
          </a:p>
          <a:p>
            <a:r>
              <a:rPr lang="en-GB"/>
              <a:t>People still design, build, program and repair the computer system </a:t>
            </a:r>
          </a:p>
        </p:txBody>
      </p:sp>
    </p:spTree>
    <p:extLst>
      <p:ext uri="{BB962C8B-B14F-4D97-AF65-F5344CB8AC3E}">
        <p14:creationId xmlns:p14="http://schemas.microsoft.com/office/powerpoint/2010/main" val="783874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BB6C4-8E59-CB41-AD6A-4710BF81CBCE}"/>
              </a:ext>
            </a:extLst>
          </p:cNvPr>
          <p:cNvSpPr>
            <a:spLocks noGrp="1"/>
          </p:cNvSpPr>
          <p:nvPr>
            <p:ph type="title"/>
          </p:nvPr>
        </p:nvSpPr>
        <p:spPr/>
        <p:txBody>
          <a:bodyPr/>
          <a:lstStyle/>
          <a:p>
            <a:r>
              <a:rPr lang="en-GB"/>
              <a:t>Data</a:t>
            </a:r>
            <a:endParaRPr lang="en-US"/>
          </a:p>
        </p:txBody>
      </p:sp>
      <p:sp>
        <p:nvSpPr>
          <p:cNvPr id="3" name="Content Placeholder 2">
            <a:extLst>
              <a:ext uri="{FF2B5EF4-FFF2-40B4-BE49-F238E27FC236}">
                <a16:creationId xmlns:a16="http://schemas.microsoft.com/office/drawing/2014/main" id="{26366787-CD2A-634F-B055-D318D856B59F}"/>
              </a:ext>
            </a:extLst>
          </p:cNvPr>
          <p:cNvSpPr>
            <a:spLocks noGrp="1"/>
          </p:cNvSpPr>
          <p:nvPr>
            <p:ph idx="1"/>
          </p:nvPr>
        </p:nvSpPr>
        <p:spPr/>
        <p:txBody>
          <a:bodyPr/>
          <a:lstStyle/>
          <a:p>
            <a:r>
              <a:rPr lang="en-GB"/>
              <a:t>Data consist of individual facts or bits of information which  by themselves may not make much sense to a person</a:t>
            </a:r>
          </a:p>
          <a:p>
            <a:r>
              <a:rPr lang="en-GB"/>
              <a:t>Data is organized in to files </a:t>
            </a:r>
          </a:p>
          <a:p>
            <a:r>
              <a:rPr lang="en-GB"/>
              <a:t>A file is a set of datas which has been given a name , a file that the user can open and use</a:t>
            </a:r>
            <a:r>
              <a:rPr lang="en-GB" i="1"/>
              <a:t> it often is called Socument </a:t>
            </a:r>
          </a:p>
          <a:p>
            <a:r>
              <a:rPr lang="en-GB"/>
              <a:t>Programs are organized into files as well,; these files contains the instruction and  data that a programs needs in order to run and  perform tasks </a:t>
            </a:r>
          </a:p>
        </p:txBody>
      </p:sp>
    </p:spTree>
    <p:extLst>
      <p:ext uri="{BB962C8B-B14F-4D97-AF65-F5344CB8AC3E}">
        <p14:creationId xmlns:p14="http://schemas.microsoft.com/office/powerpoint/2010/main" val="1949299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6616C-8C04-0E43-B9E7-A8C0A0A26A10}"/>
              </a:ext>
            </a:extLst>
          </p:cNvPr>
          <p:cNvSpPr>
            <a:spLocks noGrp="1"/>
          </p:cNvSpPr>
          <p:nvPr>
            <p:ph type="title"/>
          </p:nvPr>
        </p:nvSpPr>
        <p:spPr/>
        <p:txBody>
          <a:bodyPr/>
          <a:lstStyle/>
          <a:p>
            <a:r>
              <a:rPr lang="en-GB"/>
              <a:t>Looking inside the machine </a:t>
            </a:r>
            <a:endParaRPr lang="en-US"/>
          </a:p>
        </p:txBody>
      </p:sp>
      <p:sp>
        <p:nvSpPr>
          <p:cNvPr id="3" name="Content Placeholder 2">
            <a:extLst>
              <a:ext uri="{FF2B5EF4-FFF2-40B4-BE49-F238E27FC236}">
                <a16:creationId xmlns:a16="http://schemas.microsoft.com/office/drawing/2014/main" id="{1B4E28A6-6E3A-BB45-81A8-D942264FABB5}"/>
              </a:ext>
            </a:extLst>
          </p:cNvPr>
          <p:cNvSpPr>
            <a:spLocks noGrp="1"/>
          </p:cNvSpPr>
          <p:nvPr>
            <p:ph idx="1"/>
          </p:nvPr>
        </p:nvSpPr>
        <p:spPr/>
        <p:txBody>
          <a:bodyPr/>
          <a:lstStyle/>
          <a:p>
            <a:r>
              <a:rPr lang="en-GB"/>
              <a:t>The computer itself  has many parts , but the critical components fall into one of the categories </a:t>
            </a:r>
          </a:p>
          <a:p>
            <a:pPr algn="ctr">
              <a:buFont typeface="+mj-lt"/>
              <a:buAutoNum type="arabicPeriod"/>
            </a:pPr>
            <a:r>
              <a:rPr lang="en-GB"/>
              <a:t>Processor</a:t>
            </a:r>
          </a:p>
          <a:p>
            <a:pPr algn="ctr">
              <a:buFont typeface="+mj-lt"/>
              <a:buAutoNum type="arabicPeriod"/>
            </a:pPr>
            <a:r>
              <a:rPr lang="en-GB"/>
              <a:t>Memory</a:t>
            </a:r>
          </a:p>
          <a:p>
            <a:pPr algn="ctr">
              <a:buFont typeface="+mj-lt"/>
              <a:buAutoNum type="arabicPeriod"/>
            </a:pPr>
            <a:r>
              <a:rPr lang="en-GB"/>
              <a:t>Input and output device </a:t>
            </a:r>
          </a:p>
          <a:p>
            <a:pPr algn="ctr">
              <a:buFont typeface="+mj-lt"/>
              <a:buAutoNum type="arabicPeriod"/>
            </a:pPr>
            <a:r>
              <a:rPr lang="en-GB"/>
              <a:t>Storage</a:t>
            </a:r>
          </a:p>
          <a:p>
            <a:r>
              <a:rPr lang="en-GB"/>
              <a:t>While any type of computer contains these four type of hardwares</a:t>
            </a:r>
            <a:endParaRPr lang="en-US"/>
          </a:p>
        </p:txBody>
      </p:sp>
    </p:spTree>
    <p:extLst>
      <p:ext uri="{BB962C8B-B14F-4D97-AF65-F5344CB8AC3E}">
        <p14:creationId xmlns:p14="http://schemas.microsoft.com/office/powerpoint/2010/main" val="2144796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B1D22-9F55-6A42-A55E-3EE25EDE7DAF}"/>
              </a:ext>
            </a:extLst>
          </p:cNvPr>
          <p:cNvSpPr>
            <a:spLocks noGrp="1"/>
          </p:cNvSpPr>
          <p:nvPr>
            <p:ph type="title"/>
          </p:nvPr>
        </p:nvSpPr>
        <p:spPr/>
        <p:txBody>
          <a:bodyPr/>
          <a:lstStyle/>
          <a:p>
            <a:r>
              <a:rPr lang="en-GB"/>
              <a:t>The processor</a:t>
            </a:r>
            <a:endParaRPr lang="en-US"/>
          </a:p>
        </p:txBody>
      </p:sp>
      <p:sp>
        <p:nvSpPr>
          <p:cNvPr id="3" name="Content Placeholder 2">
            <a:extLst>
              <a:ext uri="{FF2B5EF4-FFF2-40B4-BE49-F238E27FC236}">
                <a16:creationId xmlns:a16="http://schemas.microsoft.com/office/drawing/2014/main" id="{6917C452-D46E-D442-ACA6-7144AF61B0DC}"/>
              </a:ext>
            </a:extLst>
          </p:cNvPr>
          <p:cNvSpPr>
            <a:spLocks noGrp="1"/>
          </p:cNvSpPr>
          <p:nvPr>
            <p:ph idx="1"/>
          </p:nvPr>
        </p:nvSpPr>
        <p:spPr/>
        <p:txBody>
          <a:bodyPr/>
          <a:lstStyle/>
          <a:p>
            <a:r>
              <a:rPr lang="en-GB"/>
              <a:t>The procedure that transform raw data into useful information is called processing </a:t>
            </a:r>
          </a:p>
          <a:p>
            <a:r>
              <a:rPr lang="en-GB"/>
              <a:t>To perform this transformation the computer uses two component the processor and memory </a:t>
            </a:r>
          </a:p>
          <a:p>
            <a:r>
              <a:rPr lang="en-GB"/>
              <a:t>The processor  is like the brain of the computer; it organize and carries out the instruction that comes from either the user or the software</a:t>
            </a:r>
          </a:p>
          <a:p>
            <a:r>
              <a:rPr lang="en-GB"/>
              <a:t>In personal computer the processor contains one or more microprocessor sometimes called as chips</a:t>
            </a:r>
            <a:endParaRPr lang="en-US"/>
          </a:p>
        </p:txBody>
      </p:sp>
    </p:spTree>
    <p:extLst>
      <p:ext uri="{BB962C8B-B14F-4D97-AF65-F5344CB8AC3E}">
        <p14:creationId xmlns:p14="http://schemas.microsoft.com/office/powerpoint/2010/main" val="37500149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F10001029">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TF10001029" id="{ED3996BA-162B-43C7-B0E2-A5CA4E649741}" vid="{187088E4-27D7-4455-856F-4A44258D82E2}"/>
    </a:ext>
  </a:extLst>
</a:theme>
</file>

<file path=docProps/app.xml><?xml version="1.0" encoding="utf-8"?>
<Properties xmlns="http://schemas.openxmlformats.org/officeDocument/2006/extended-properties" xmlns:vt="http://schemas.openxmlformats.org/officeDocument/2006/docPropsVTypes">
  <TotalTime>0</TotalTime>
  <Words>758</Words>
  <Application>Microsoft Office PowerPoint</Application>
  <PresentationFormat>Widescreen</PresentationFormat>
  <Paragraphs>71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Century Gothic</vt:lpstr>
      <vt:lpstr>Roboto</vt:lpstr>
      <vt:lpstr>Wingdings 3</vt:lpstr>
      <vt:lpstr>TF10001029</vt:lpstr>
      <vt:lpstr>Introduction to computers</vt:lpstr>
      <vt:lpstr>What is computer</vt:lpstr>
      <vt:lpstr>The parts of computer</vt:lpstr>
      <vt:lpstr>Hardwares</vt:lpstr>
      <vt:lpstr>softwares</vt:lpstr>
      <vt:lpstr>User</vt:lpstr>
      <vt:lpstr>Data</vt:lpstr>
      <vt:lpstr>Looking inside the machine </vt:lpstr>
      <vt:lpstr>The processor</vt:lpstr>
      <vt:lpstr>memory</vt:lpstr>
      <vt:lpstr>Input and output devices</vt:lpstr>
      <vt:lpstr>PowerPoint Presentation</vt:lpstr>
      <vt:lpstr>Storage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computers</dc:title>
  <dc:creator>Unknown User</dc:creator>
  <cp:lastModifiedBy>shahzad</cp:lastModifiedBy>
  <cp:revision>5</cp:revision>
  <dcterms:created xsi:type="dcterms:W3CDTF">2020-12-04T06:54:45Z</dcterms:created>
  <dcterms:modified xsi:type="dcterms:W3CDTF">2020-12-06T15:30:10Z</dcterms:modified>
</cp:coreProperties>
</file>