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56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0948E-0581-4A5D-8608-115D39D33F1F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E1B11-C9B5-4254-81C1-8161E4811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18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Netherlands" TargetMode="External"/><Relationship Id="rId3" Type="http://schemas.openxmlformats.org/officeDocument/2006/relationships/hyperlink" Target="https://en.wikipedia.org/wiki/European_Economic_Community" TargetMode="External"/><Relationship Id="rId7" Type="http://schemas.openxmlformats.org/officeDocument/2006/relationships/hyperlink" Target="https://en.wikipedia.org/wiki/Luxembourg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Italy" TargetMode="External"/><Relationship Id="rId5" Type="http://schemas.openxmlformats.org/officeDocument/2006/relationships/hyperlink" Target="https://en.wikipedia.org/wiki/France" TargetMode="External"/><Relationship Id="rId4" Type="http://schemas.openxmlformats.org/officeDocument/2006/relationships/hyperlink" Target="https://en.wikipedia.org/wiki/Belgium" TargetMode="External"/><Relationship Id="rId9" Type="http://schemas.openxmlformats.org/officeDocument/2006/relationships/hyperlink" Target="https://en.wikipedia.org/wiki/West_Germany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50" b="0" i="0" u="non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</a:rPr>
              <a:t>The Treaty of Rome, officially the Treaty establishing the European Economic Community (TEEC), is an international agreement that led to the founding of the </a:t>
            </a:r>
            <a:r>
              <a:rPr lang="en-US" sz="1050" b="0" i="0" u="none" strike="noStrik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  <a:hlinkClick r:id="rId3" tooltip="European Economic Community"/>
              </a:rPr>
              <a:t>European Economic Community</a:t>
            </a:r>
            <a:r>
              <a:rPr lang="en-US" sz="1050" b="0" i="0" u="non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</a:rPr>
              <a:t> (EEC) on 1 January 1958. It was signed on 25 March 1957 by </a:t>
            </a:r>
            <a:r>
              <a:rPr lang="en-US" sz="1050" b="0" i="0" u="none" strike="noStrik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  <a:hlinkClick r:id="rId4" tooltip="Belgium"/>
              </a:rPr>
              <a:t>Belgium</a:t>
            </a:r>
            <a:r>
              <a:rPr lang="en-US" sz="1050" b="0" i="0" u="non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</a:rPr>
              <a:t>, </a:t>
            </a:r>
            <a:r>
              <a:rPr lang="en-US" sz="1050" b="0" i="0" u="none" strike="noStrik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  <a:hlinkClick r:id="rId5" tooltip="France"/>
              </a:rPr>
              <a:t>France</a:t>
            </a:r>
            <a:r>
              <a:rPr lang="en-US" sz="1050" b="0" i="0" u="non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</a:rPr>
              <a:t>, </a:t>
            </a:r>
            <a:r>
              <a:rPr lang="en-US" sz="1050" b="0" i="0" u="none" strike="noStrik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  <a:hlinkClick r:id="rId6" tooltip="Italy"/>
              </a:rPr>
              <a:t>Italy</a:t>
            </a:r>
            <a:r>
              <a:rPr lang="en-US" sz="1050" b="0" i="0" u="non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</a:rPr>
              <a:t>, </a:t>
            </a:r>
            <a:r>
              <a:rPr lang="en-US" sz="1050" b="0" i="0" u="none" strike="noStrik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  <a:hlinkClick r:id="rId7" tooltip="Luxembourg"/>
              </a:rPr>
              <a:t>Luxembourg</a:t>
            </a:r>
            <a:r>
              <a:rPr lang="en-US" sz="1050" b="0" i="0" u="non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</a:rPr>
              <a:t>, the </a:t>
            </a:r>
            <a:r>
              <a:rPr lang="en-US" sz="1050" b="0" i="0" u="none" strike="noStrik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  <a:hlinkClick r:id="rId8" tooltip="Netherlands"/>
              </a:rPr>
              <a:t>Netherlands</a:t>
            </a:r>
            <a:r>
              <a:rPr lang="en-US" sz="1050" b="0" i="0" u="non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</a:rPr>
              <a:t> and </a:t>
            </a:r>
            <a:r>
              <a:rPr lang="en-US" sz="1050" b="0" i="0" u="none" strike="noStrik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  <a:hlinkClick r:id="rId9" tooltip="West Germany"/>
              </a:rPr>
              <a:t>West Germany</a:t>
            </a:r>
            <a:r>
              <a:rPr lang="en-US" sz="1050" b="0" i="0" u="none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eorgia" pitchFamily="18" charset="0"/>
                <a:ea typeface="+mn-ea"/>
                <a:cs typeface="+mn-cs"/>
              </a:rPr>
              <a:t>. </a:t>
            </a:r>
            <a:endParaRPr lang="en-US" sz="1050" b="0" i="0" u="none" dirty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1B11-C9B5-4254-81C1-8161E4811B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60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Free trade area imposes fewer restrictions on national policy than does a custom union like EEC,</a:t>
            </a:r>
            <a:r>
              <a:rPr lang="en-US" baseline="0" dirty="0" smtClean="0"/>
              <a:t> provides fewer opportunities for economic growth, and limited opportunities for the static and dynamic gains than EEC.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1B11-C9B5-4254-81C1-8161E4811B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90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E2DE6B-7299-4ABB-98D1-211CEE09D65A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4F85A0-5D91-44D7-922D-F6050089B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2DE6B-7299-4ABB-98D1-211CEE09D65A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F85A0-5D91-44D7-922D-F6050089B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2DE6B-7299-4ABB-98D1-211CEE09D65A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F85A0-5D91-44D7-922D-F6050089B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2DE6B-7299-4ABB-98D1-211CEE09D65A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F85A0-5D91-44D7-922D-F6050089BC6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2DE6B-7299-4ABB-98D1-211CEE09D65A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F85A0-5D91-44D7-922D-F6050089BC6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2DE6B-7299-4ABB-98D1-211CEE09D65A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F85A0-5D91-44D7-922D-F6050089BC6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2DE6B-7299-4ABB-98D1-211CEE09D65A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F85A0-5D91-44D7-922D-F6050089BC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2DE6B-7299-4ABB-98D1-211CEE09D65A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F85A0-5D91-44D7-922D-F6050089BC6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2DE6B-7299-4ABB-98D1-211CEE09D65A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F85A0-5D91-44D7-922D-F6050089BC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E2DE6B-7299-4ABB-98D1-211CEE09D65A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F85A0-5D91-44D7-922D-F6050089BC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E2DE6B-7299-4ABB-98D1-211CEE09D65A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4F85A0-5D91-44D7-922D-F6050089BC6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E2DE6B-7299-4ABB-98D1-211CEE09D65A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64F85A0-5D91-44D7-922D-F6050089BC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Georgia" pitchFamily="18" charset="0"/>
              </a:rPr>
              <a:t>The Birth of the European Economic Community </a:t>
            </a:r>
            <a:endParaRPr lang="en-US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592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latin typeface="Georgia" pitchFamily="18" charset="0"/>
              </a:rPr>
              <a:t>Delors’s</a:t>
            </a:r>
            <a:r>
              <a:rPr lang="en-US" sz="1800" dirty="0" smtClean="0">
                <a:latin typeface="Georgia" pitchFamily="18" charset="0"/>
              </a:rPr>
              <a:t> single market initiative posed a real challenge to the EC member states.</a:t>
            </a:r>
          </a:p>
          <a:p>
            <a:r>
              <a:rPr lang="en-US" sz="1800" dirty="0" smtClean="0">
                <a:latin typeface="Georgia" pitchFamily="18" charset="0"/>
              </a:rPr>
              <a:t>The year 1992 promised the creation of a larger, more dynamic market with the wealth and political power that would flow therefrom. </a:t>
            </a:r>
          </a:p>
          <a:p>
            <a:r>
              <a:rPr lang="en-US" sz="1800" dirty="0" smtClean="0">
                <a:latin typeface="Georgia" pitchFamily="18" charset="0"/>
              </a:rPr>
              <a:t>This goal required each nation to sacrifice its interests on hundreds of smaller issues many of which had important domestic political impact, before the four freedoms could be achieved. </a:t>
            </a:r>
          </a:p>
          <a:p>
            <a:r>
              <a:rPr lang="en-US" sz="1800" dirty="0" smtClean="0">
                <a:latin typeface="Georgia" pitchFamily="18" charset="0"/>
              </a:rPr>
              <a:t>NATIONAL SOVEREIGNTY and ECONOMIC GROWTH were often in conflict.</a:t>
            </a:r>
          </a:p>
          <a:p>
            <a:r>
              <a:rPr lang="en-US" sz="1800" dirty="0" smtClean="0">
                <a:latin typeface="Georgia" pitchFamily="18" charset="0"/>
              </a:rPr>
              <a:t>For example Germany desired to see it own high environmental standards applied to all EC vehicles. Environmentalism is </a:t>
            </a:r>
            <a:r>
              <a:rPr lang="en-US" sz="1800" dirty="0" smtClean="0">
                <a:latin typeface="Georgia" pitchFamily="18" charset="0"/>
              </a:rPr>
              <a:t>an </a:t>
            </a:r>
            <a:r>
              <a:rPr lang="en-US" sz="1800" dirty="0" smtClean="0">
                <a:latin typeface="Georgia" pitchFamily="18" charset="0"/>
              </a:rPr>
              <a:t>important social value is Germany. </a:t>
            </a:r>
            <a:endParaRPr lang="en-US" sz="1800" dirty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 four freedoms of the EC as a whole actually required sacrifice of some domestic freedoms, such as the right to self-determination of environmental and safety standards. </a:t>
            </a:r>
          </a:p>
        </p:txBody>
      </p:sp>
    </p:spTree>
    <p:extLst>
      <p:ext uri="{BB962C8B-B14F-4D97-AF65-F5344CB8AC3E}">
        <p14:creationId xmlns:p14="http://schemas.microsoft.com/office/powerpoint/2010/main" val="2842060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Georgia" pitchFamily="18" charset="0"/>
              </a:rPr>
              <a:t>Although not all goals of the Single Market were achieved by </a:t>
            </a:r>
            <a:r>
              <a:rPr lang="en-US" sz="1800" dirty="0">
                <a:latin typeface="Georgia" pitchFamily="18" charset="0"/>
              </a:rPr>
              <a:t>J</a:t>
            </a:r>
            <a:r>
              <a:rPr lang="en-US" sz="1800" dirty="0" smtClean="0">
                <a:latin typeface="Georgia" pitchFamily="18" charset="0"/>
              </a:rPr>
              <a:t>anuary 1, 1993, the basic thrust of the 1992 program succeeded. 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Europe did not immediately experience the spurt of growth and efficiency that had been expected. Instead, 1993 and 1994 found Europe caught in a deep slump, with unemployment rates as a high as 20% in Spain.</a:t>
            </a:r>
          </a:p>
          <a:p>
            <a:endParaRPr lang="en-US" sz="1800" dirty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When economic integration works, it works by increasing somewhat the rate of economic growth over a long period of time. It takes time for new investments made in anticipation. Of the bigger market to come on-line and contribute to prosperity. </a:t>
            </a:r>
            <a:endParaRPr lang="en-US" sz="1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750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Georgia" pitchFamily="18" charset="0"/>
              </a:rPr>
              <a:t>The Treaty of Rome did more than commit six nations to economic integration; it also began the process of developing a set of political institutions to make policy, settle disputes and provide leadership for Europe.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 most important political institutions in the EU today are;</a:t>
            </a:r>
          </a:p>
          <a:p>
            <a:pPr>
              <a:buFont typeface="Courier New" pitchFamily="49" charset="0"/>
              <a:buChar char="o"/>
            </a:pPr>
            <a:r>
              <a:rPr lang="en-US" sz="1800" dirty="0" smtClean="0">
                <a:latin typeface="Georgia" pitchFamily="18" charset="0"/>
              </a:rPr>
              <a:t>the European Commission, </a:t>
            </a:r>
          </a:p>
          <a:p>
            <a:pPr>
              <a:buFont typeface="Courier New" pitchFamily="49" charset="0"/>
              <a:buChar char="o"/>
            </a:pPr>
            <a:r>
              <a:rPr lang="en-US" sz="1800" dirty="0" smtClean="0">
                <a:latin typeface="Georgia" pitchFamily="18" charset="0"/>
              </a:rPr>
              <a:t>the Council of Ministers, </a:t>
            </a:r>
          </a:p>
          <a:p>
            <a:pPr>
              <a:buFont typeface="Courier New" pitchFamily="49" charset="0"/>
              <a:buChar char="o"/>
            </a:pPr>
            <a:r>
              <a:rPr lang="en-US" sz="1800" dirty="0" smtClean="0">
                <a:latin typeface="Georgia" pitchFamily="18" charset="0"/>
              </a:rPr>
              <a:t>the European Council, </a:t>
            </a:r>
          </a:p>
          <a:p>
            <a:pPr>
              <a:buFont typeface="Courier New" pitchFamily="49" charset="0"/>
              <a:buChar char="o"/>
            </a:pPr>
            <a:r>
              <a:rPr lang="en-US" sz="1800" dirty="0">
                <a:latin typeface="Georgia" pitchFamily="18" charset="0"/>
              </a:rPr>
              <a:t>t</a:t>
            </a:r>
            <a:r>
              <a:rPr lang="en-US" sz="1800" dirty="0" smtClean="0">
                <a:latin typeface="Georgia" pitchFamily="18" charset="0"/>
              </a:rPr>
              <a:t>he European Parliament and </a:t>
            </a:r>
          </a:p>
          <a:p>
            <a:pPr>
              <a:buFont typeface="Courier New" pitchFamily="49" charset="0"/>
              <a:buChar char="o"/>
            </a:pPr>
            <a:r>
              <a:rPr lang="en-US" sz="1800" dirty="0" smtClean="0">
                <a:latin typeface="Georgia" pitchFamily="18" charset="0"/>
              </a:rPr>
              <a:t>the European Court of Justice</a:t>
            </a:r>
          </a:p>
          <a:p>
            <a:pPr>
              <a:buFont typeface="Courier New" pitchFamily="49" charset="0"/>
              <a:buChar char="o"/>
            </a:pPr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Each of these institutions plays a specific role in setting the delicate balance between the national interests of member nations and the collective interest of the EU. </a:t>
            </a:r>
            <a:endParaRPr lang="en-US" sz="1800" dirty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Georgia" pitchFamily="18" charset="0"/>
              </a:rPr>
              <a:t>The Development of Political Institutions </a:t>
            </a:r>
            <a:endParaRPr lang="en-US" sz="2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090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Georgia" pitchFamily="18" charset="0"/>
              </a:rPr>
              <a:t>The European Commission acts as the EU’s executive cabinet.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Commissioners are nominated by the member states.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Each commissioner has a special portfolio of responsibilities.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 President of the European Commission is the EU’s Chief Executive Officer, leading policy initiatives and representing the EU to international organizations.  </a:t>
            </a:r>
            <a:endParaRPr lang="en-US" sz="1800" dirty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Georgia" pitchFamily="18" charset="0"/>
              </a:rPr>
              <a:t>The European Commission</a:t>
            </a:r>
            <a:endParaRPr lang="en-US" sz="2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438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Georgia" pitchFamily="18" charset="0"/>
              </a:rPr>
              <a:t>While the European Commission is designed to advance wide European interests, the Council of Ministers – the EU’s main legislative body is intended to provide a balancing forum for more narrow national interests.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 Council of Ministers comprises one member from each member state, usually the foreign minister. 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 Commission provides a forum for discussion and enactment of high-level policies.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 voting rules of the EU allow a minority of member states to block action in the European Commission when they believe their national interests are threatened. </a:t>
            </a:r>
            <a:endParaRPr lang="en-US" sz="1800" dirty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eorgia" pitchFamily="18" charset="0"/>
              </a:rPr>
              <a:t>The Council of Ministers</a:t>
            </a:r>
            <a:endParaRPr lang="en-US" sz="32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110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Georgia" pitchFamily="18" charset="0"/>
              </a:rPr>
              <a:t>A much larger body with 567 members, chosen through direct elections in each member state.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 Parliament is organized along political party lines, and not according to national citizenship. 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 Parliament provides a forum for debate and discussion from the perspective of political ideology, not national interest (Council of Ministers) or European interest (European Commission).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Interestingly, the Parliament is the only institution chosen directly by the citizens of the EU, not its constituent governments.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 European Parliament is not a legislative body, but can have important influence over the EU policies.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eorgia" pitchFamily="18" charset="0"/>
              </a:rPr>
              <a:t>The European Parliament </a:t>
            </a:r>
            <a:endParaRPr lang="en-US" sz="32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224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Georgia" pitchFamily="18" charset="0"/>
              </a:rPr>
              <a:t>The European Council of Justice is made up of one representative from each of the EU member nations.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 court of justice adjudicates conflicts between and among the EU and its member nations. 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 Court provides an independent agency to interpret and enforce EU agreements. </a:t>
            </a:r>
            <a:endParaRPr lang="en-US" sz="1800" dirty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latin typeface="Georgia" pitchFamily="18" charset="0"/>
              </a:rPr>
              <a:t>The European Council of Justice</a:t>
            </a:r>
            <a:endParaRPr lang="en-US" sz="2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31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Georgia" pitchFamily="18" charset="0"/>
              </a:rPr>
              <a:t> The history of Europe in the 20</a:t>
            </a:r>
            <a:r>
              <a:rPr lang="en-US" sz="1800" baseline="30000" dirty="0" smtClean="0">
                <a:latin typeface="Georgia" pitchFamily="18" charset="0"/>
              </a:rPr>
              <a:t>th</a:t>
            </a:r>
            <a:r>
              <a:rPr lang="en-US" sz="1800" dirty="0" smtClean="0">
                <a:latin typeface="Georgia" pitchFamily="18" charset="0"/>
              </a:rPr>
              <a:t> century had been dominated by war, depression and revolution</a:t>
            </a:r>
          </a:p>
          <a:p>
            <a:r>
              <a:rPr lang="en-US" sz="1800" dirty="0" smtClean="0">
                <a:latin typeface="Georgia" pitchFamily="18" charset="0"/>
              </a:rPr>
              <a:t>All these events demonstrated the cost of failure to achieve cooperation on economic and political matters</a:t>
            </a:r>
          </a:p>
          <a:p>
            <a:r>
              <a:rPr lang="en-US" sz="1800" dirty="0" smtClean="0">
                <a:latin typeface="Georgia" pitchFamily="18" charset="0"/>
              </a:rPr>
              <a:t>In theory, economic cooperation and the gains therefrom would strengthen the cooperative ties that bind European nations together.</a:t>
            </a:r>
          </a:p>
          <a:p>
            <a:r>
              <a:rPr lang="en-US" sz="1800" dirty="0" smtClean="0">
                <a:latin typeface="Georgia" pitchFamily="18" charset="0"/>
              </a:rPr>
              <a:t>The </a:t>
            </a:r>
            <a:r>
              <a:rPr lang="en-US" sz="1800" dirty="0">
                <a:latin typeface="Georgia" pitchFamily="18" charset="0"/>
              </a:rPr>
              <a:t>M</a:t>
            </a:r>
            <a:r>
              <a:rPr lang="en-US" sz="1800" dirty="0" smtClean="0">
                <a:latin typeface="Georgia" pitchFamily="18" charset="0"/>
              </a:rPr>
              <a:t>arshall Plan (1948) was the first postwar step towards building an integrated European economy</a:t>
            </a:r>
          </a:p>
          <a:p>
            <a:r>
              <a:rPr lang="en-US" sz="1800" dirty="0" smtClean="0">
                <a:latin typeface="Georgia" pitchFamily="18" charset="0"/>
              </a:rPr>
              <a:t>Marshall called the nations of Europe to form a continent-wide economic market, like the mass market of US.</a:t>
            </a:r>
          </a:p>
          <a:p>
            <a:r>
              <a:rPr lang="en-US" sz="1800" dirty="0" smtClean="0">
                <a:latin typeface="Georgia" pitchFamily="18" charset="0"/>
              </a:rPr>
              <a:t>An integrated Europe could never succeed, as European leadership was necessary.  </a:t>
            </a:r>
          </a:p>
          <a:p>
            <a:r>
              <a:rPr lang="en-US" sz="1800" dirty="0" smtClean="0">
                <a:latin typeface="Georgia" pitchFamily="18" charset="0"/>
              </a:rPr>
              <a:t>Another attempt was Churchill’s vision of “United States of Europe”  and De Gaulle’s less ambitious “Europe of States”</a:t>
            </a:r>
          </a:p>
          <a:p>
            <a:r>
              <a:rPr lang="en-US" sz="1800" dirty="0" smtClean="0">
                <a:latin typeface="Georgia" pitchFamily="18" charset="0"/>
              </a:rPr>
              <a:t>A French political economist, Jean Monnet talked of a grand vision of  United States of Europe and proposed a much narrower alliance along functional lines – a zone of free trade uniting the heavy –industry regions that spanned the French-German border. </a:t>
            </a:r>
            <a:endParaRPr lang="en-US" sz="1800" dirty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639762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latin typeface="Georgia" pitchFamily="18" charset="0"/>
              </a:rPr>
              <a:t>The Birth of the European Economic Community</a:t>
            </a:r>
            <a:endParaRPr lang="en-US" sz="2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97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198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Georgia" pitchFamily="18" charset="0"/>
              </a:rPr>
              <a:t>A fuller measure of economic integration was achieved in 1957: the Treaty of Rome created the European Economic Community (EEC).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This custom union brought together the markets of </a:t>
            </a:r>
            <a:r>
              <a:rPr lang="en-US" sz="1800" b="1" u="sng" dirty="0" smtClean="0">
                <a:latin typeface="Georgia" pitchFamily="18" charset="0"/>
              </a:rPr>
              <a:t>Italy, France, Belgium, Luxemburg, Netherlands and West Germany</a:t>
            </a:r>
            <a:r>
              <a:rPr lang="en-US" sz="1800" dirty="0" smtClean="0">
                <a:latin typeface="Georgia" pitchFamily="18" charset="0"/>
              </a:rPr>
              <a:t>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 union of these</a:t>
            </a:r>
            <a:r>
              <a:rPr lang="en-US" sz="1800" u="sng" dirty="0" smtClean="0">
                <a:latin typeface="Georgia" pitchFamily="18" charset="0"/>
              </a:rPr>
              <a:t> SIX </a:t>
            </a:r>
            <a:r>
              <a:rPr lang="en-US" sz="1800" dirty="0" smtClean="0">
                <a:latin typeface="Georgia" pitchFamily="18" charset="0"/>
              </a:rPr>
              <a:t>nations was a great success because these nations were natural trade partners who could benefit from the static and dynamic benefits of economic integration.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Great Britain participated in the negotiations for the Treaty of Rome, but decided in the end to stand apart from the ECC.</a:t>
            </a:r>
          </a:p>
          <a:p>
            <a:r>
              <a:rPr lang="en-US" sz="1800" dirty="0" smtClean="0">
                <a:latin typeface="Georgia" pitchFamily="18" charset="0"/>
              </a:rPr>
              <a:t>Reasons were;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British was concerned about the loss of political and economic autonomy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British politicians were hesitant to cede decision-making power to others or to share it with French and Germans.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Georgia" pitchFamily="18" charset="0"/>
              </a:rPr>
              <a:t>Britain was also unwilling to give up either its “imperial preferences”, preferential trading relations with the Commonwealth nations or its “special relationship” with US that it so highly valued. 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endParaRPr lang="en-US" sz="1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36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Georgia" pitchFamily="18" charset="0"/>
              </a:rPr>
              <a:t>Britain reluctantly availed the opportunity  to enter the EEC, but it organized a weaker alliance of trading nations called the European Free Trade Area (EFTA).</a:t>
            </a:r>
          </a:p>
          <a:p>
            <a:r>
              <a:rPr lang="en-US" sz="1800" dirty="0" smtClean="0">
                <a:latin typeface="Georgia" pitchFamily="18" charset="0"/>
              </a:rPr>
              <a:t>EFTA includes; Denmark, Sweden, Austria, Switzerland, Portugal and UK.</a:t>
            </a:r>
          </a:p>
          <a:p>
            <a:r>
              <a:rPr lang="en-US" sz="1800" dirty="0" smtClean="0">
                <a:latin typeface="Georgia" pitchFamily="18" charset="0"/>
              </a:rPr>
              <a:t>Geographical separation, deep cultural divisions, huge economic gaps between rich nations (Switzerland, Great Britain) and poor (Portugal) all combined to limit trade and growth.</a:t>
            </a:r>
          </a:p>
          <a:p>
            <a:r>
              <a:rPr lang="en-US" sz="1800" dirty="0" smtClean="0">
                <a:latin typeface="Georgia" pitchFamily="18" charset="0"/>
              </a:rPr>
              <a:t>The EFTA never was and never would be the engine of economic growth that the EEC offered.</a:t>
            </a:r>
          </a:p>
          <a:p>
            <a:r>
              <a:rPr lang="en-US" sz="1800" dirty="0" smtClean="0">
                <a:latin typeface="Georgia" pitchFamily="18" charset="0"/>
              </a:rPr>
              <a:t>It was evitable then, that EFTA member would eventually seek EEC membership. </a:t>
            </a:r>
          </a:p>
          <a:p>
            <a:r>
              <a:rPr lang="en-US" sz="1800" dirty="0" smtClean="0">
                <a:latin typeface="Georgia" pitchFamily="18" charset="0"/>
              </a:rPr>
              <a:t>Trade among member nations was never entirely free. Non-tariff barriers were in large number and sometimes nations simply refuse to accept imports of any items from another member, because of domestic political or economic concerns – violation of Rome of Treaty – because of domestic or economic concerns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endParaRPr lang="en-US" sz="1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50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Georgia" pitchFamily="18" charset="0"/>
              </a:rPr>
              <a:t>It was also necessary to create an elaborate system of agricultural subsidies across EEC to defuse political opposition from powerful farm groups.</a:t>
            </a:r>
          </a:p>
          <a:p>
            <a:r>
              <a:rPr lang="en-US" sz="1800" dirty="0" smtClean="0">
                <a:latin typeface="Georgia" pitchFamily="18" charset="0"/>
              </a:rPr>
              <a:t>The CAP provided a pattern of payments to farmers in all EEC nations.</a:t>
            </a:r>
          </a:p>
          <a:p>
            <a:r>
              <a:rPr lang="en-US" sz="1800" dirty="0" smtClean="0">
                <a:latin typeface="Georgia" pitchFamily="18" charset="0"/>
              </a:rPr>
              <a:t>It provided Europe’s farmers with high prices through a system of price supports. </a:t>
            </a:r>
          </a:p>
          <a:p>
            <a:r>
              <a:rPr lang="en-US" sz="1800" dirty="0" smtClean="0">
                <a:latin typeface="Georgia" pitchFamily="18" charset="0"/>
              </a:rPr>
              <a:t>Although it helped farmers but it became a ticking time bomb, with ever growing costs that eventually exploded in the 1980s, creating a budget crisis. </a:t>
            </a:r>
          </a:p>
          <a:p>
            <a:r>
              <a:rPr lang="en-US" sz="1800" dirty="0" smtClean="0">
                <a:latin typeface="Georgia" pitchFamily="18" charset="0"/>
              </a:rPr>
              <a:t>It is agricultural subsidy, financed through value-added taxes imposed by EU-member nations.</a:t>
            </a:r>
          </a:p>
          <a:p>
            <a:r>
              <a:rPr lang="en-US" sz="1800" dirty="0" smtClean="0">
                <a:latin typeface="Georgia" pitchFamily="18" charset="0"/>
              </a:rPr>
              <a:t>It was the largest  item of expenditure of the European Union .</a:t>
            </a:r>
          </a:p>
          <a:p>
            <a:r>
              <a:rPr lang="en-US" sz="1800" dirty="0" smtClean="0">
                <a:latin typeface="Georgia" pitchFamily="18" charset="0"/>
              </a:rPr>
              <a:t>The rising CAP cost and its unequal impact became a severe internal political problem in 1980s when Britain threatened to withhold tax payments unless major CAP reforms were undertaken. </a:t>
            </a:r>
            <a:endParaRPr lang="en-US" sz="1800" dirty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latin typeface="Georgia" pitchFamily="18" charset="0"/>
              </a:rPr>
              <a:t>The Common Agricultural Policy (CAP)</a:t>
            </a:r>
            <a:endParaRPr lang="en-US" sz="2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64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 EC broadened in all respects – geographically, economically, socially and politically from 1973 to 1986.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Then it engaged in a dramatic experiment in deepening from 1985 to 1993. 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At the end of this period, EC was transformed into a much more complex and potentially more influential creature.</a:t>
            </a:r>
          </a:p>
          <a:p>
            <a:endParaRPr lang="en-US" sz="1800" dirty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Georgia" pitchFamily="18" charset="0"/>
              </a:rPr>
              <a:t>The European Community 1973-1993</a:t>
            </a:r>
            <a:endParaRPr lang="en-US" sz="32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8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Georgia" pitchFamily="18" charset="0"/>
              </a:rPr>
              <a:t>Great Britain finally entered EC on January 1, 1973, with Ireland and Denmark.</a:t>
            </a:r>
          </a:p>
          <a:p>
            <a:r>
              <a:rPr lang="en-US" sz="1800" dirty="0" smtClean="0">
                <a:latin typeface="Georgia" pitchFamily="18" charset="0"/>
              </a:rPr>
              <a:t>Britain’s status as a European nation was determined, but its ambivalence about its relationship to Europe remained. </a:t>
            </a:r>
          </a:p>
          <a:p>
            <a:r>
              <a:rPr lang="en-US" sz="1800" dirty="0" smtClean="0">
                <a:latin typeface="Georgia" pitchFamily="18" charset="0"/>
              </a:rPr>
              <a:t>Greece entered the EC in 1981 followed by Spain and Portugal in 1986. the entry of the poorer nations of Ireland, Greece, Spain and Portugal magnified a variety of tensions within the EC. These less developed nations were less clearly a part of the pan-European market.</a:t>
            </a:r>
          </a:p>
          <a:p>
            <a:r>
              <a:rPr lang="en-US" sz="1800" dirty="0" smtClean="0">
                <a:latin typeface="Georgia" pitchFamily="18" charset="0"/>
              </a:rPr>
              <a:t>Lower living standards limited the extent of their trade with richer member states. Lower wage structures threatened some jobs in EC industries.</a:t>
            </a:r>
          </a:p>
          <a:p>
            <a:r>
              <a:rPr lang="en-US" sz="1800" dirty="0" smtClean="0">
                <a:latin typeface="Georgia" pitchFamily="18" charset="0"/>
              </a:rPr>
              <a:t>Finally, the entry of four largely agricultural nations to EC including the CAP, put severe fiscal strains on other nations.</a:t>
            </a:r>
          </a:p>
          <a:p>
            <a:r>
              <a:rPr lang="en-US" sz="1800" dirty="0" smtClean="0">
                <a:latin typeface="Georgia" pitchFamily="18" charset="0"/>
              </a:rPr>
              <a:t>The broader market was surely in the long-run interest of the EC, but it imposed great stress on cooperative relationships in the short-run. </a:t>
            </a:r>
            <a:endParaRPr lang="en-US" sz="1800" dirty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Georgia" pitchFamily="18" charset="0"/>
              </a:rPr>
              <a:t>The EC 1973-1986</a:t>
            </a:r>
            <a:endParaRPr lang="en-US" sz="2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83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Georgia" pitchFamily="18" charset="0"/>
              </a:rPr>
              <a:t>These economic and political stresses reached a peak in the mid-1980s.</a:t>
            </a:r>
          </a:p>
          <a:p>
            <a:r>
              <a:rPr lang="en-US" sz="1800" dirty="0" smtClean="0">
                <a:latin typeface="Georgia" pitchFamily="18" charset="0"/>
              </a:rPr>
              <a:t>Jacques </a:t>
            </a:r>
            <a:r>
              <a:rPr lang="en-US" sz="1800" dirty="0" err="1" smtClean="0">
                <a:latin typeface="Georgia" pitchFamily="18" charset="0"/>
              </a:rPr>
              <a:t>Delors</a:t>
            </a:r>
            <a:r>
              <a:rPr lang="en-US" sz="1800" dirty="0" smtClean="0">
                <a:latin typeface="Georgia" pitchFamily="18" charset="0"/>
              </a:rPr>
              <a:t>, the newly appointed president of the European Commission traveled from capital to capital seeking ways to reunite the governments and peoples of the EC.</a:t>
            </a:r>
          </a:p>
          <a:p>
            <a:r>
              <a:rPr lang="en-US" sz="1800" dirty="0" smtClean="0">
                <a:latin typeface="Georgia" pitchFamily="18" charset="0"/>
              </a:rPr>
              <a:t>In the end, </a:t>
            </a:r>
            <a:r>
              <a:rPr lang="en-US" sz="1800" dirty="0" err="1" smtClean="0">
                <a:latin typeface="Georgia" pitchFamily="18" charset="0"/>
              </a:rPr>
              <a:t>Delors</a:t>
            </a:r>
            <a:r>
              <a:rPr lang="en-US" sz="1800" dirty="0" smtClean="0">
                <a:latin typeface="Georgia" pitchFamily="18" charset="0"/>
              </a:rPr>
              <a:t> concluded that international trade which had brought the EC together in the first place was the force most likely to reenergize Europe. </a:t>
            </a:r>
          </a:p>
          <a:p>
            <a:r>
              <a:rPr lang="en-US" sz="1800" dirty="0" smtClean="0">
                <a:latin typeface="Georgia" pitchFamily="18" charset="0"/>
              </a:rPr>
              <a:t>In 1985, </a:t>
            </a:r>
            <a:r>
              <a:rPr lang="en-US" sz="1800" dirty="0" err="1" smtClean="0">
                <a:latin typeface="Georgia" pitchFamily="18" charset="0"/>
              </a:rPr>
              <a:t>Delors</a:t>
            </a:r>
            <a:r>
              <a:rPr lang="en-US" sz="1800" dirty="0" smtClean="0">
                <a:latin typeface="Georgia" pitchFamily="18" charset="0"/>
              </a:rPr>
              <a:t> produced a white paper proposing the creation of a single integrated market by 1992.</a:t>
            </a:r>
          </a:p>
          <a:p>
            <a:r>
              <a:rPr lang="en-US" sz="1800" dirty="0" smtClean="0">
                <a:latin typeface="Georgia" pitchFamily="18" charset="0"/>
              </a:rPr>
              <a:t>In theory, EC was a already a single market and in practice goods flowed fairly freely across nations.</a:t>
            </a:r>
          </a:p>
          <a:p>
            <a:r>
              <a:rPr lang="en-US" sz="1800" dirty="0" smtClean="0">
                <a:latin typeface="Georgia" pitchFamily="18" charset="0"/>
              </a:rPr>
              <a:t>But if single-market is defined according to principles of United States, the Europe was still a  </a:t>
            </a:r>
            <a:r>
              <a:rPr lang="en-US" sz="1800" dirty="0" err="1" smtClean="0">
                <a:latin typeface="Georgia" pitchFamily="18" charset="0"/>
              </a:rPr>
              <a:t>a</a:t>
            </a:r>
            <a:r>
              <a:rPr lang="en-US" sz="1800" dirty="0" smtClean="0">
                <a:latin typeface="Georgia" pitchFamily="18" charset="0"/>
              </a:rPr>
              <a:t> long way from its goal. </a:t>
            </a:r>
          </a:p>
          <a:p>
            <a:endParaRPr lang="en-US" sz="1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555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800" dirty="0" smtClean="0">
                <a:latin typeface="Georgia" pitchFamily="18" charset="0"/>
              </a:rPr>
              <a:t>The goals of Europe 1992 plan can be divided into </a:t>
            </a:r>
            <a:r>
              <a:rPr lang="en-US" sz="1800" b="1" u="sng" dirty="0" smtClean="0">
                <a:latin typeface="Georgia" pitchFamily="18" charset="0"/>
              </a:rPr>
              <a:t>“FOUR FREEDOMS”</a:t>
            </a:r>
          </a:p>
          <a:p>
            <a:pPr marL="109728" indent="0">
              <a:buNone/>
            </a:pPr>
            <a:endParaRPr lang="en-US" sz="1800" dirty="0" smtClean="0">
              <a:latin typeface="Georgia" pitchFamily="18" charset="0"/>
            </a:endParaRPr>
          </a:p>
          <a:p>
            <a:r>
              <a:rPr lang="en-US" sz="1800" b="1" u="sng" dirty="0" smtClean="0">
                <a:latin typeface="Georgia" pitchFamily="18" charset="0"/>
              </a:rPr>
              <a:t>Free movement of goods </a:t>
            </a:r>
            <a:r>
              <a:rPr lang="en-US" sz="1800" dirty="0" smtClean="0">
                <a:latin typeface="Georgia" pitchFamily="18" charset="0"/>
              </a:rPr>
              <a:t>– requires much more than the absence of tariff and quota barriers. There exists hundreds of non-tariff barriers to free production and sale of goods. Health, safety and technical standards all can discourage trade.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b="1" u="sng" dirty="0" smtClean="0">
                <a:latin typeface="Georgia" pitchFamily="18" charset="0"/>
              </a:rPr>
              <a:t>Free movement of services </a:t>
            </a:r>
            <a:r>
              <a:rPr lang="en-US" sz="1800" dirty="0" smtClean="0">
                <a:latin typeface="Georgia" pitchFamily="18" charset="0"/>
              </a:rPr>
              <a:t>– achieving free movement of services such as financial and insurance services is a tricky task because of complex systems of financial regulations that each nation has. 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b="1" u="sng" dirty="0" smtClean="0">
                <a:latin typeface="Georgia" pitchFamily="18" charset="0"/>
              </a:rPr>
              <a:t>Free movement of money or capital  </a:t>
            </a:r>
            <a:r>
              <a:rPr lang="en-US" sz="1800" dirty="0" smtClean="0">
                <a:latin typeface="Georgia" pitchFamily="18" charset="0"/>
              </a:rPr>
              <a:t>- requires dismantling of capital controls and investment regulations, which affects flows of funds into and out of a nation.</a:t>
            </a:r>
          </a:p>
          <a:p>
            <a:endParaRPr lang="en-US" sz="1800" dirty="0" smtClean="0">
              <a:latin typeface="Georgia" pitchFamily="18" charset="0"/>
            </a:endParaRPr>
          </a:p>
          <a:p>
            <a:r>
              <a:rPr lang="en-US" sz="1800" b="1" u="sng" dirty="0" smtClean="0">
                <a:latin typeface="Georgia" pitchFamily="18" charset="0"/>
              </a:rPr>
              <a:t>Free movement of people </a:t>
            </a:r>
            <a:r>
              <a:rPr lang="en-US" sz="1800" dirty="0" smtClean="0">
                <a:latin typeface="Georgia" pitchFamily="18" charset="0"/>
              </a:rPr>
              <a:t>- requires agreement on many points, most especially the adoption of a common immigration policy.  </a:t>
            </a:r>
          </a:p>
          <a:p>
            <a:endParaRPr lang="en-US" sz="1800" dirty="0">
              <a:latin typeface="Georg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latin typeface="Georgia" pitchFamily="18" charset="0"/>
              </a:rPr>
              <a:t>1992 Single Market Plan</a:t>
            </a:r>
            <a:endParaRPr lang="en-US" sz="36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888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3249</TotalTime>
  <Words>1838</Words>
  <Application>Microsoft Office PowerPoint</Application>
  <PresentationFormat>On-screen Show (4:3)</PresentationFormat>
  <Paragraphs>123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The Birth of the European Economic Community </vt:lpstr>
      <vt:lpstr>The Birth of the European Economic Community</vt:lpstr>
      <vt:lpstr>PowerPoint Presentation</vt:lpstr>
      <vt:lpstr>PowerPoint Presentation</vt:lpstr>
      <vt:lpstr>The Common Agricultural Policy (CAP)</vt:lpstr>
      <vt:lpstr>The European Community 1973-1993</vt:lpstr>
      <vt:lpstr>The EC 1973-1986</vt:lpstr>
      <vt:lpstr>PowerPoint Presentation</vt:lpstr>
      <vt:lpstr>1992 Single Market Plan</vt:lpstr>
      <vt:lpstr>PowerPoint Presentation</vt:lpstr>
      <vt:lpstr>PowerPoint Presentation</vt:lpstr>
      <vt:lpstr>The Development of Political Institutions </vt:lpstr>
      <vt:lpstr>The European Commission</vt:lpstr>
      <vt:lpstr>The Council of Ministers</vt:lpstr>
      <vt:lpstr>The European Parliament </vt:lpstr>
      <vt:lpstr>The European Council of Justice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K.Zafar</dc:creator>
  <cp:lastModifiedBy>K.Zafar</cp:lastModifiedBy>
  <cp:revision>36</cp:revision>
  <dcterms:created xsi:type="dcterms:W3CDTF">2015-11-01T15:36:01Z</dcterms:created>
  <dcterms:modified xsi:type="dcterms:W3CDTF">2018-02-26T18:33:50Z</dcterms:modified>
</cp:coreProperties>
</file>