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70" r:id="rId5"/>
    <p:sldId id="259" r:id="rId6"/>
    <p:sldId id="260" r:id="rId7"/>
    <p:sldId id="261" r:id="rId8"/>
    <p:sldId id="262" r:id="rId9"/>
    <p:sldId id="263" r:id="rId10"/>
    <p:sldId id="264" r:id="rId11"/>
    <p:sldId id="269" r:id="rId12"/>
    <p:sldId id="265" r:id="rId13"/>
    <p:sldId id="266" r:id="rId14"/>
    <p:sldId id="267" r:id="rId15"/>
    <p:sldId id="268"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6" d="100"/>
          <a:sy n="76" d="100"/>
        </p:scale>
        <p:origin x="-1206" y="-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6257B3A-BD3C-4EF1-85CA-CA20C84375C1}" type="doc">
      <dgm:prSet loTypeId="urn:microsoft.com/office/officeart/2005/8/layout/hierarchy1" loCatId="hierarchy" qsTypeId="urn:microsoft.com/office/officeart/2005/8/quickstyle/simple1" qsCatId="simple" csTypeId="urn:microsoft.com/office/officeart/2005/8/colors/accent1_1" csCatId="accent1" phldr="1"/>
      <dgm:spPr/>
      <dgm:t>
        <a:bodyPr/>
        <a:lstStyle/>
        <a:p>
          <a:endParaRPr lang="en-US"/>
        </a:p>
      </dgm:t>
    </dgm:pt>
    <dgm:pt modelId="{30C91747-1D24-46FE-B915-170A77F4C277}">
      <dgm:prSet phldrT="[Text]" custT="1"/>
      <dgm:spPr/>
      <dgm:t>
        <a:bodyPr/>
        <a:lstStyle/>
        <a:p>
          <a:r>
            <a:rPr lang="en-US" sz="2000" b="1" dirty="0" smtClean="0">
              <a:latin typeface="Georgia" pitchFamily="18" charset="0"/>
            </a:rPr>
            <a:t>Theory </a:t>
          </a:r>
        </a:p>
        <a:p>
          <a:r>
            <a:rPr lang="en-US" sz="2000" b="1" dirty="0" smtClean="0">
              <a:latin typeface="Georgia" pitchFamily="18" charset="0"/>
            </a:rPr>
            <a:t>of </a:t>
          </a:r>
        </a:p>
        <a:p>
          <a:r>
            <a:rPr lang="en-US" sz="2000" b="1" dirty="0" smtClean="0">
              <a:latin typeface="Georgia" pitchFamily="18" charset="0"/>
            </a:rPr>
            <a:t>Second Best</a:t>
          </a:r>
          <a:endParaRPr lang="en-US" sz="2000" b="1" dirty="0">
            <a:latin typeface="Georgia" pitchFamily="18" charset="0"/>
          </a:endParaRPr>
        </a:p>
      </dgm:t>
    </dgm:pt>
    <dgm:pt modelId="{CCAB5647-5F2A-4CD5-8B53-19D10F4C5025}" type="parTrans" cxnId="{6602BBDF-1FC3-48CA-BE5C-5F4EC335D463}">
      <dgm:prSet/>
      <dgm:spPr/>
      <dgm:t>
        <a:bodyPr/>
        <a:lstStyle/>
        <a:p>
          <a:endParaRPr lang="en-US"/>
        </a:p>
      </dgm:t>
    </dgm:pt>
    <dgm:pt modelId="{6EEC2D8B-8DAC-4E84-BB0E-2730EF5B8204}" type="sibTrans" cxnId="{6602BBDF-1FC3-48CA-BE5C-5F4EC335D463}">
      <dgm:prSet/>
      <dgm:spPr/>
      <dgm:t>
        <a:bodyPr/>
        <a:lstStyle/>
        <a:p>
          <a:endParaRPr lang="en-US"/>
        </a:p>
      </dgm:t>
    </dgm:pt>
    <dgm:pt modelId="{56BC624B-6F61-4B69-AD38-D093FD41B5E9}">
      <dgm:prSet phldrT="[Text]" custT="1"/>
      <dgm:spPr/>
      <dgm:t>
        <a:bodyPr/>
        <a:lstStyle/>
        <a:p>
          <a:r>
            <a:rPr lang="en-US" sz="1600" dirty="0" smtClean="0">
              <a:latin typeface="Georgia" pitchFamily="18" charset="0"/>
            </a:rPr>
            <a:t>If it is impossible to gain global free trade </a:t>
          </a:r>
        </a:p>
        <a:p>
          <a:r>
            <a:rPr lang="en-US" sz="1600" dirty="0" smtClean="0">
              <a:latin typeface="Georgia" pitchFamily="18" charset="0"/>
            </a:rPr>
            <a:t>(the first best option)</a:t>
          </a:r>
          <a:endParaRPr lang="en-US" sz="1600" dirty="0">
            <a:latin typeface="Georgia" pitchFamily="18" charset="0"/>
          </a:endParaRPr>
        </a:p>
      </dgm:t>
    </dgm:pt>
    <dgm:pt modelId="{EB6926BC-39E7-4E0B-9DD0-75BABF509B7C}" type="parTrans" cxnId="{5CAD5190-7CA2-47EE-AA96-5E70F475C02F}">
      <dgm:prSet/>
      <dgm:spPr/>
      <dgm:t>
        <a:bodyPr/>
        <a:lstStyle/>
        <a:p>
          <a:endParaRPr lang="en-US"/>
        </a:p>
      </dgm:t>
    </dgm:pt>
    <dgm:pt modelId="{9C59FB7D-5DC9-410C-86B9-23C1D9C6765C}" type="sibTrans" cxnId="{5CAD5190-7CA2-47EE-AA96-5E70F475C02F}">
      <dgm:prSet/>
      <dgm:spPr/>
      <dgm:t>
        <a:bodyPr/>
        <a:lstStyle/>
        <a:p>
          <a:endParaRPr lang="en-US"/>
        </a:p>
      </dgm:t>
    </dgm:pt>
    <dgm:pt modelId="{40E8A37D-E3D7-44BD-BA31-539FABEB1581}">
      <dgm:prSet phldrT="[Text]" custT="1"/>
      <dgm:spPr/>
      <dgm:t>
        <a:bodyPr/>
        <a:lstStyle/>
        <a:p>
          <a:r>
            <a:rPr lang="en-US" sz="1600" dirty="0" smtClean="0">
              <a:latin typeface="Georgia" pitchFamily="18" charset="0"/>
            </a:rPr>
            <a:t>Then there is an attractive “second best solution”</a:t>
          </a:r>
        </a:p>
        <a:p>
          <a:r>
            <a:rPr lang="en-US" sz="1600" dirty="0" smtClean="0">
              <a:latin typeface="Georgia" pitchFamily="18" charset="0"/>
            </a:rPr>
            <a:t>Economic integration, as it sometimes leads to political and social cooperation</a:t>
          </a:r>
          <a:endParaRPr lang="en-US" sz="1600" dirty="0">
            <a:latin typeface="Georgia" pitchFamily="18" charset="0"/>
          </a:endParaRPr>
        </a:p>
      </dgm:t>
    </dgm:pt>
    <dgm:pt modelId="{2A4F17D0-F350-4002-87FF-CDB57A2AD330}" type="parTrans" cxnId="{2E941DF9-0B62-428A-96B9-77B041133BDD}">
      <dgm:prSet/>
      <dgm:spPr/>
      <dgm:t>
        <a:bodyPr/>
        <a:lstStyle/>
        <a:p>
          <a:endParaRPr lang="en-US"/>
        </a:p>
      </dgm:t>
    </dgm:pt>
    <dgm:pt modelId="{E9A31DDF-031A-47D4-B45E-B3915BA1025C}" type="sibTrans" cxnId="{2E941DF9-0B62-428A-96B9-77B041133BDD}">
      <dgm:prSet/>
      <dgm:spPr/>
      <dgm:t>
        <a:bodyPr/>
        <a:lstStyle/>
        <a:p>
          <a:endParaRPr lang="en-US"/>
        </a:p>
      </dgm:t>
    </dgm:pt>
    <dgm:pt modelId="{0C9AC111-5B1D-4446-8F0C-81B808DBEAF4}" type="pres">
      <dgm:prSet presAssocID="{56257B3A-BD3C-4EF1-85CA-CA20C84375C1}" presName="hierChild1" presStyleCnt="0">
        <dgm:presLayoutVars>
          <dgm:chPref val="1"/>
          <dgm:dir/>
          <dgm:animOne val="branch"/>
          <dgm:animLvl val="lvl"/>
          <dgm:resizeHandles/>
        </dgm:presLayoutVars>
      </dgm:prSet>
      <dgm:spPr/>
      <dgm:t>
        <a:bodyPr/>
        <a:lstStyle/>
        <a:p>
          <a:endParaRPr lang="en-US"/>
        </a:p>
      </dgm:t>
    </dgm:pt>
    <dgm:pt modelId="{4BE9F513-BB3F-4097-A305-2CBE333B3876}" type="pres">
      <dgm:prSet presAssocID="{30C91747-1D24-46FE-B915-170A77F4C277}" presName="hierRoot1" presStyleCnt="0"/>
      <dgm:spPr/>
      <dgm:t>
        <a:bodyPr/>
        <a:lstStyle/>
        <a:p>
          <a:endParaRPr lang="en-US"/>
        </a:p>
      </dgm:t>
    </dgm:pt>
    <dgm:pt modelId="{7DE79831-5D17-4886-A64A-EB3C8107FD5E}" type="pres">
      <dgm:prSet presAssocID="{30C91747-1D24-46FE-B915-170A77F4C277}" presName="composite" presStyleCnt="0"/>
      <dgm:spPr/>
      <dgm:t>
        <a:bodyPr/>
        <a:lstStyle/>
        <a:p>
          <a:endParaRPr lang="en-US"/>
        </a:p>
      </dgm:t>
    </dgm:pt>
    <dgm:pt modelId="{7E9A51AF-71B3-40C0-9B18-35FD081B8DDF}" type="pres">
      <dgm:prSet presAssocID="{30C91747-1D24-46FE-B915-170A77F4C277}" presName="background" presStyleLbl="node0" presStyleIdx="0" presStyleCnt="1"/>
      <dgm:spPr/>
      <dgm:t>
        <a:bodyPr/>
        <a:lstStyle/>
        <a:p>
          <a:endParaRPr lang="en-US"/>
        </a:p>
      </dgm:t>
    </dgm:pt>
    <dgm:pt modelId="{249C69C4-3E9A-476B-B0E9-08A8ED45006F}" type="pres">
      <dgm:prSet presAssocID="{30C91747-1D24-46FE-B915-170A77F4C277}" presName="text" presStyleLbl="fgAcc0" presStyleIdx="0" presStyleCnt="1">
        <dgm:presLayoutVars>
          <dgm:chPref val="3"/>
        </dgm:presLayoutVars>
      </dgm:prSet>
      <dgm:spPr/>
      <dgm:t>
        <a:bodyPr/>
        <a:lstStyle/>
        <a:p>
          <a:endParaRPr lang="en-US"/>
        </a:p>
      </dgm:t>
    </dgm:pt>
    <dgm:pt modelId="{63B63221-DA77-43F5-81E5-6961CEB3C999}" type="pres">
      <dgm:prSet presAssocID="{30C91747-1D24-46FE-B915-170A77F4C277}" presName="hierChild2" presStyleCnt="0"/>
      <dgm:spPr/>
      <dgm:t>
        <a:bodyPr/>
        <a:lstStyle/>
        <a:p>
          <a:endParaRPr lang="en-US"/>
        </a:p>
      </dgm:t>
    </dgm:pt>
    <dgm:pt modelId="{A4E5114C-C6B7-46C7-9908-B6FC34E92353}" type="pres">
      <dgm:prSet presAssocID="{EB6926BC-39E7-4E0B-9DD0-75BABF509B7C}" presName="Name10" presStyleLbl="parChTrans1D2" presStyleIdx="0" presStyleCnt="2"/>
      <dgm:spPr/>
      <dgm:t>
        <a:bodyPr/>
        <a:lstStyle/>
        <a:p>
          <a:endParaRPr lang="en-US"/>
        </a:p>
      </dgm:t>
    </dgm:pt>
    <dgm:pt modelId="{93465F91-4F98-4160-988C-2B231C810B2A}" type="pres">
      <dgm:prSet presAssocID="{56BC624B-6F61-4B69-AD38-D093FD41B5E9}" presName="hierRoot2" presStyleCnt="0"/>
      <dgm:spPr/>
      <dgm:t>
        <a:bodyPr/>
        <a:lstStyle/>
        <a:p>
          <a:endParaRPr lang="en-US"/>
        </a:p>
      </dgm:t>
    </dgm:pt>
    <dgm:pt modelId="{965410CD-7529-4210-8A3E-6B6EC4387AB3}" type="pres">
      <dgm:prSet presAssocID="{56BC624B-6F61-4B69-AD38-D093FD41B5E9}" presName="composite2" presStyleCnt="0"/>
      <dgm:spPr/>
      <dgm:t>
        <a:bodyPr/>
        <a:lstStyle/>
        <a:p>
          <a:endParaRPr lang="en-US"/>
        </a:p>
      </dgm:t>
    </dgm:pt>
    <dgm:pt modelId="{064191B1-12AE-4848-982C-2B8A3C07D04C}" type="pres">
      <dgm:prSet presAssocID="{56BC624B-6F61-4B69-AD38-D093FD41B5E9}" presName="background2" presStyleLbl="node2" presStyleIdx="0" presStyleCnt="2"/>
      <dgm:spPr/>
      <dgm:t>
        <a:bodyPr/>
        <a:lstStyle/>
        <a:p>
          <a:endParaRPr lang="en-US"/>
        </a:p>
      </dgm:t>
    </dgm:pt>
    <dgm:pt modelId="{AEAE4CB1-C77B-4D02-AC47-ACE02CCFAD82}" type="pres">
      <dgm:prSet presAssocID="{56BC624B-6F61-4B69-AD38-D093FD41B5E9}" presName="text2" presStyleLbl="fgAcc2" presStyleIdx="0" presStyleCnt="2" custScaleX="171542">
        <dgm:presLayoutVars>
          <dgm:chPref val="3"/>
        </dgm:presLayoutVars>
      </dgm:prSet>
      <dgm:spPr/>
      <dgm:t>
        <a:bodyPr/>
        <a:lstStyle/>
        <a:p>
          <a:endParaRPr lang="en-US"/>
        </a:p>
      </dgm:t>
    </dgm:pt>
    <dgm:pt modelId="{223AC2F4-6F51-4AFA-952E-DE2F6681D295}" type="pres">
      <dgm:prSet presAssocID="{56BC624B-6F61-4B69-AD38-D093FD41B5E9}" presName="hierChild3" presStyleCnt="0"/>
      <dgm:spPr/>
      <dgm:t>
        <a:bodyPr/>
        <a:lstStyle/>
        <a:p>
          <a:endParaRPr lang="en-US"/>
        </a:p>
      </dgm:t>
    </dgm:pt>
    <dgm:pt modelId="{4BCFD149-1372-497B-8777-F37B931D21DD}" type="pres">
      <dgm:prSet presAssocID="{2A4F17D0-F350-4002-87FF-CDB57A2AD330}" presName="Name10" presStyleLbl="parChTrans1D2" presStyleIdx="1" presStyleCnt="2"/>
      <dgm:spPr/>
      <dgm:t>
        <a:bodyPr/>
        <a:lstStyle/>
        <a:p>
          <a:endParaRPr lang="en-US"/>
        </a:p>
      </dgm:t>
    </dgm:pt>
    <dgm:pt modelId="{F5C5E299-91DA-4648-B559-67B1E016038F}" type="pres">
      <dgm:prSet presAssocID="{40E8A37D-E3D7-44BD-BA31-539FABEB1581}" presName="hierRoot2" presStyleCnt="0"/>
      <dgm:spPr/>
      <dgm:t>
        <a:bodyPr/>
        <a:lstStyle/>
        <a:p>
          <a:endParaRPr lang="en-US"/>
        </a:p>
      </dgm:t>
    </dgm:pt>
    <dgm:pt modelId="{97A9764C-4716-4DA3-B4EF-A551C3CEF5A1}" type="pres">
      <dgm:prSet presAssocID="{40E8A37D-E3D7-44BD-BA31-539FABEB1581}" presName="composite2" presStyleCnt="0"/>
      <dgm:spPr/>
      <dgm:t>
        <a:bodyPr/>
        <a:lstStyle/>
        <a:p>
          <a:endParaRPr lang="en-US"/>
        </a:p>
      </dgm:t>
    </dgm:pt>
    <dgm:pt modelId="{C522A0F8-CF3A-45A9-9A9A-F80DA45AFB47}" type="pres">
      <dgm:prSet presAssocID="{40E8A37D-E3D7-44BD-BA31-539FABEB1581}" presName="background2" presStyleLbl="node2" presStyleIdx="1" presStyleCnt="2"/>
      <dgm:spPr/>
      <dgm:t>
        <a:bodyPr/>
        <a:lstStyle/>
        <a:p>
          <a:endParaRPr lang="en-US"/>
        </a:p>
      </dgm:t>
    </dgm:pt>
    <dgm:pt modelId="{C012C31B-C77B-4C50-A23B-98A340961D09}" type="pres">
      <dgm:prSet presAssocID="{40E8A37D-E3D7-44BD-BA31-539FABEB1581}" presName="text2" presStyleLbl="fgAcc2" presStyleIdx="1" presStyleCnt="2" custScaleX="155752">
        <dgm:presLayoutVars>
          <dgm:chPref val="3"/>
        </dgm:presLayoutVars>
      </dgm:prSet>
      <dgm:spPr/>
      <dgm:t>
        <a:bodyPr/>
        <a:lstStyle/>
        <a:p>
          <a:endParaRPr lang="en-US"/>
        </a:p>
      </dgm:t>
    </dgm:pt>
    <dgm:pt modelId="{35E790A3-51CE-4C81-9F02-24D5FF5632C7}" type="pres">
      <dgm:prSet presAssocID="{40E8A37D-E3D7-44BD-BA31-539FABEB1581}" presName="hierChild3" presStyleCnt="0"/>
      <dgm:spPr/>
      <dgm:t>
        <a:bodyPr/>
        <a:lstStyle/>
        <a:p>
          <a:endParaRPr lang="en-US"/>
        </a:p>
      </dgm:t>
    </dgm:pt>
  </dgm:ptLst>
  <dgm:cxnLst>
    <dgm:cxn modelId="{14823562-8946-486D-A4DB-C6D95114E3DD}" type="presOf" srcId="{30C91747-1D24-46FE-B915-170A77F4C277}" destId="{249C69C4-3E9A-476B-B0E9-08A8ED45006F}" srcOrd="0" destOrd="0" presId="urn:microsoft.com/office/officeart/2005/8/layout/hierarchy1"/>
    <dgm:cxn modelId="{B2220A1E-F3E6-447F-B43A-327BD2BDA55C}" type="presOf" srcId="{2A4F17D0-F350-4002-87FF-CDB57A2AD330}" destId="{4BCFD149-1372-497B-8777-F37B931D21DD}" srcOrd="0" destOrd="0" presId="urn:microsoft.com/office/officeart/2005/8/layout/hierarchy1"/>
    <dgm:cxn modelId="{C5C543CE-7B75-4DD5-8D1D-ACE71BC040C7}" type="presOf" srcId="{56257B3A-BD3C-4EF1-85CA-CA20C84375C1}" destId="{0C9AC111-5B1D-4446-8F0C-81B808DBEAF4}" srcOrd="0" destOrd="0" presId="urn:microsoft.com/office/officeart/2005/8/layout/hierarchy1"/>
    <dgm:cxn modelId="{2698C03C-CAB4-4BFD-AEDE-1C878803141C}" type="presOf" srcId="{EB6926BC-39E7-4E0B-9DD0-75BABF509B7C}" destId="{A4E5114C-C6B7-46C7-9908-B6FC34E92353}" srcOrd="0" destOrd="0" presId="urn:microsoft.com/office/officeart/2005/8/layout/hierarchy1"/>
    <dgm:cxn modelId="{5CAD5190-7CA2-47EE-AA96-5E70F475C02F}" srcId="{30C91747-1D24-46FE-B915-170A77F4C277}" destId="{56BC624B-6F61-4B69-AD38-D093FD41B5E9}" srcOrd="0" destOrd="0" parTransId="{EB6926BC-39E7-4E0B-9DD0-75BABF509B7C}" sibTransId="{9C59FB7D-5DC9-410C-86B9-23C1D9C6765C}"/>
    <dgm:cxn modelId="{2E941DF9-0B62-428A-96B9-77B041133BDD}" srcId="{30C91747-1D24-46FE-B915-170A77F4C277}" destId="{40E8A37D-E3D7-44BD-BA31-539FABEB1581}" srcOrd="1" destOrd="0" parTransId="{2A4F17D0-F350-4002-87FF-CDB57A2AD330}" sibTransId="{E9A31DDF-031A-47D4-B45E-B3915BA1025C}"/>
    <dgm:cxn modelId="{6602BBDF-1FC3-48CA-BE5C-5F4EC335D463}" srcId="{56257B3A-BD3C-4EF1-85CA-CA20C84375C1}" destId="{30C91747-1D24-46FE-B915-170A77F4C277}" srcOrd="0" destOrd="0" parTransId="{CCAB5647-5F2A-4CD5-8B53-19D10F4C5025}" sibTransId="{6EEC2D8B-8DAC-4E84-BB0E-2730EF5B8204}"/>
    <dgm:cxn modelId="{3121C82F-4071-418C-8C1A-FF64993BEB0D}" type="presOf" srcId="{40E8A37D-E3D7-44BD-BA31-539FABEB1581}" destId="{C012C31B-C77B-4C50-A23B-98A340961D09}" srcOrd="0" destOrd="0" presId="urn:microsoft.com/office/officeart/2005/8/layout/hierarchy1"/>
    <dgm:cxn modelId="{AF105E38-DFAA-4EF9-9C67-AF211953ED85}" type="presOf" srcId="{56BC624B-6F61-4B69-AD38-D093FD41B5E9}" destId="{AEAE4CB1-C77B-4D02-AC47-ACE02CCFAD82}" srcOrd="0" destOrd="0" presId="urn:microsoft.com/office/officeart/2005/8/layout/hierarchy1"/>
    <dgm:cxn modelId="{1A8986B4-C091-49D2-96DF-8BD0F6FD86FB}" type="presParOf" srcId="{0C9AC111-5B1D-4446-8F0C-81B808DBEAF4}" destId="{4BE9F513-BB3F-4097-A305-2CBE333B3876}" srcOrd="0" destOrd="0" presId="urn:microsoft.com/office/officeart/2005/8/layout/hierarchy1"/>
    <dgm:cxn modelId="{96E114BD-DD0B-4ED4-8D83-6092FD1D1981}" type="presParOf" srcId="{4BE9F513-BB3F-4097-A305-2CBE333B3876}" destId="{7DE79831-5D17-4886-A64A-EB3C8107FD5E}" srcOrd="0" destOrd="0" presId="urn:microsoft.com/office/officeart/2005/8/layout/hierarchy1"/>
    <dgm:cxn modelId="{B4B53D62-B7F8-4DE0-AB2F-F34D9D3CDD8B}" type="presParOf" srcId="{7DE79831-5D17-4886-A64A-EB3C8107FD5E}" destId="{7E9A51AF-71B3-40C0-9B18-35FD081B8DDF}" srcOrd="0" destOrd="0" presId="urn:microsoft.com/office/officeart/2005/8/layout/hierarchy1"/>
    <dgm:cxn modelId="{73C28F58-65C3-4276-9CA1-DF308D886148}" type="presParOf" srcId="{7DE79831-5D17-4886-A64A-EB3C8107FD5E}" destId="{249C69C4-3E9A-476B-B0E9-08A8ED45006F}" srcOrd="1" destOrd="0" presId="urn:microsoft.com/office/officeart/2005/8/layout/hierarchy1"/>
    <dgm:cxn modelId="{8B7A676B-9239-45C8-B4AD-6E8D1A69DD06}" type="presParOf" srcId="{4BE9F513-BB3F-4097-A305-2CBE333B3876}" destId="{63B63221-DA77-43F5-81E5-6961CEB3C999}" srcOrd="1" destOrd="0" presId="urn:microsoft.com/office/officeart/2005/8/layout/hierarchy1"/>
    <dgm:cxn modelId="{F7CC8D9A-CCB4-4D2B-BC7A-85F388023920}" type="presParOf" srcId="{63B63221-DA77-43F5-81E5-6961CEB3C999}" destId="{A4E5114C-C6B7-46C7-9908-B6FC34E92353}" srcOrd="0" destOrd="0" presId="urn:microsoft.com/office/officeart/2005/8/layout/hierarchy1"/>
    <dgm:cxn modelId="{F4A5746C-B74F-42D9-909D-7871D6C0117B}" type="presParOf" srcId="{63B63221-DA77-43F5-81E5-6961CEB3C999}" destId="{93465F91-4F98-4160-988C-2B231C810B2A}" srcOrd="1" destOrd="0" presId="urn:microsoft.com/office/officeart/2005/8/layout/hierarchy1"/>
    <dgm:cxn modelId="{7F405CA3-62D0-4E56-AEBF-3E4997EDB06B}" type="presParOf" srcId="{93465F91-4F98-4160-988C-2B231C810B2A}" destId="{965410CD-7529-4210-8A3E-6B6EC4387AB3}" srcOrd="0" destOrd="0" presId="urn:microsoft.com/office/officeart/2005/8/layout/hierarchy1"/>
    <dgm:cxn modelId="{18B34749-94A5-4513-AE34-7AC75BB7818C}" type="presParOf" srcId="{965410CD-7529-4210-8A3E-6B6EC4387AB3}" destId="{064191B1-12AE-4848-982C-2B8A3C07D04C}" srcOrd="0" destOrd="0" presId="urn:microsoft.com/office/officeart/2005/8/layout/hierarchy1"/>
    <dgm:cxn modelId="{729AEE0D-1AD8-4F67-9EA3-9E9576806B27}" type="presParOf" srcId="{965410CD-7529-4210-8A3E-6B6EC4387AB3}" destId="{AEAE4CB1-C77B-4D02-AC47-ACE02CCFAD82}" srcOrd="1" destOrd="0" presId="urn:microsoft.com/office/officeart/2005/8/layout/hierarchy1"/>
    <dgm:cxn modelId="{CCA57F16-B354-49A1-9BE3-D2B2A6C9435D}" type="presParOf" srcId="{93465F91-4F98-4160-988C-2B231C810B2A}" destId="{223AC2F4-6F51-4AFA-952E-DE2F6681D295}" srcOrd="1" destOrd="0" presId="urn:microsoft.com/office/officeart/2005/8/layout/hierarchy1"/>
    <dgm:cxn modelId="{95D3ACE2-5D18-47F4-A793-01295B2A8AAF}" type="presParOf" srcId="{63B63221-DA77-43F5-81E5-6961CEB3C999}" destId="{4BCFD149-1372-497B-8777-F37B931D21DD}" srcOrd="2" destOrd="0" presId="urn:microsoft.com/office/officeart/2005/8/layout/hierarchy1"/>
    <dgm:cxn modelId="{E5EE9DE0-5DA5-417E-875F-FBCE56D25A1C}" type="presParOf" srcId="{63B63221-DA77-43F5-81E5-6961CEB3C999}" destId="{F5C5E299-91DA-4648-B559-67B1E016038F}" srcOrd="3" destOrd="0" presId="urn:microsoft.com/office/officeart/2005/8/layout/hierarchy1"/>
    <dgm:cxn modelId="{876C8BFF-7E16-4BE9-96E8-C630BB60A1C2}" type="presParOf" srcId="{F5C5E299-91DA-4648-B559-67B1E016038F}" destId="{97A9764C-4716-4DA3-B4EF-A551C3CEF5A1}" srcOrd="0" destOrd="0" presId="urn:microsoft.com/office/officeart/2005/8/layout/hierarchy1"/>
    <dgm:cxn modelId="{CDB1EB6B-851E-4F2A-9AA1-560E42B265E8}" type="presParOf" srcId="{97A9764C-4716-4DA3-B4EF-A551C3CEF5A1}" destId="{C522A0F8-CF3A-45A9-9A9A-F80DA45AFB47}" srcOrd="0" destOrd="0" presId="urn:microsoft.com/office/officeart/2005/8/layout/hierarchy1"/>
    <dgm:cxn modelId="{BBB7BE1E-5A06-41D8-86EE-058FF348ACA0}" type="presParOf" srcId="{97A9764C-4716-4DA3-B4EF-A551C3CEF5A1}" destId="{C012C31B-C77B-4C50-A23B-98A340961D09}" srcOrd="1" destOrd="0" presId="urn:microsoft.com/office/officeart/2005/8/layout/hierarchy1"/>
    <dgm:cxn modelId="{6301FBB9-9B45-4A61-BC1B-616D840C3295}" type="presParOf" srcId="{F5C5E299-91DA-4648-B559-67B1E016038F}" destId="{35E790A3-51CE-4C81-9F02-24D5FF5632C7}"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6D8DE4C-C8D3-47A8-BBC1-AF73D802F024}"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BBCAE4A4-4984-4BE5-83B7-B043BAD71D91}">
      <dgm:prSet phldrT="[Text]" custT="1"/>
      <dgm:spPr/>
      <dgm:t>
        <a:bodyPr/>
        <a:lstStyle/>
        <a:p>
          <a:r>
            <a:rPr lang="en-US" sz="1600" dirty="0" smtClean="0">
              <a:latin typeface="Georgia" pitchFamily="18" charset="0"/>
            </a:rPr>
            <a:t>Static Gains</a:t>
          </a:r>
        </a:p>
      </dgm:t>
    </dgm:pt>
    <dgm:pt modelId="{C0200D10-E78E-4459-ACB2-F3FE2396C029}" type="parTrans" cxnId="{DE39EC52-D803-4FC7-B890-C28DDEF17160}">
      <dgm:prSet/>
      <dgm:spPr/>
      <dgm:t>
        <a:bodyPr/>
        <a:lstStyle/>
        <a:p>
          <a:endParaRPr lang="en-US"/>
        </a:p>
      </dgm:t>
    </dgm:pt>
    <dgm:pt modelId="{3AC70967-3D0A-4DB8-ADE7-A8BF3CDCBC72}" type="sibTrans" cxnId="{DE39EC52-D803-4FC7-B890-C28DDEF17160}">
      <dgm:prSet/>
      <dgm:spPr/>
      <dgm:t>
        <a:bodyPr/>
        <a:lstStyle/>
        <a:p>
          <a:endParaRPr lang="en-US"/>
        </a:p>
      </dgm:t>
    </dgm:pt>
    <dgm:pt modelId="{6C6F183A-29B2-40DB-B4AD-F812C07D630B}">
      <dgm:prSet phldrT="[Text]" custT="1"/>
      <dgm:spPr/>
      <dgm:t>
        <a:bodyPr/>
        <a:lstStyle/>
        <a:p>
          <a:r>
            <a:rPr lang="en-US" sz="1800" dirty="0" smtClean="0">
              <a:latin typeface="Georgia" pitchFamily="18" charset="0"/>
            </a:rPr>
            <a:t>Static gains means the increase in social welfare as a result of maximized national output due to optimum utilization of country’s resources</a:t>
          </a:r>
          <a:endParaRPr lang="en-US" sz="1800" dirty="0">
            <a:latin typeface="Georgia" pitchFamily="18" charset="0"/>
          </a:endParaRPr>
        </a:p>
      </dgm:t>
    </dgm:pt>
    <dgm:pt modelId="{CBB64FC5-39C6-421A-816E-D0AAD336DB3A}" type="parTrans" cxnId="{64BE13DB-93AF-46F8-BA75-A7C534BA2E1B}">
      <dgm:prSet/>
      <dgm:spPr/>
      <dgm:t>
        <a:bodyPr/>
        <a:lstStyle/>
        <a:p>
          <a:endParaRPr lang="en-US"/>
        </a:p>
      </dgm:t>
    </dgm:pt>
    <dgm:pt modelId="{88A8AC23-70BC-4CFE-BA69-AFA549ADA6AE}" type="sibTrans" cxnId="{64BE13DB-93AF-46F8-BA75-A7C534BA2E1B}">
      <dgm:prSet/>
      <dgm:spPr/>
      <dgm:t>
        <a:bodyPr/>
        <a:lstStyle/>
        <a:p>
          <a:endParaRPr lang="en-US"/>
        </a:p>
      </dgm:t>
    </dgm:pt>
    <dgm:pt modelId="{A3A09D0F-DE55-49C1-A9CC-2302DCC6EAAA}">
      <dgm:prSet phldrT="[Text]" custT="1"/>
      <dgm:spPr/>
      <dgm:t>
        <a:bodyPr/>
        <a:lstStyle/>
        <a:p>
          <a:r>
            <a:rPr lang="en-US" sz="1800" dirty="0" smtClean="0">
              <a:latin typeface="Georgia" pitchFamily="18" charset="0"/>
            </a:rPr>
            <a:t>Static gains are the result of the theory of comparative cost in foreign trade. Countries make the optimum use of their resources so that their national output is greater, which also raises the level of social welfare. When there is introduction of foreign trade in the economy, result is static gains from trade.</a:t>
          </a:r>
          <a:endParaRPr lang="en-US" sz="1800" dirty="0">
            <a:latin typeface="Georgia" pitchFamily="18" charset="0"/>
          </a:endParaRPr>
        </a:p>
      </dgm:t>
    </dgm:pt>
    <dgm:pt modelId="{2E8F8D68-56F9-4D27-9814-3CDCD65DEFB1}" type="parTrans" cxnId="{E699B710-1EFA-4FD8-AE69-12EF15344CEC}">
      <dgm:prSet/>
      <dgm:spPr/>
      <dgm:t>
        <a:bodyPr/>
        <a:lstStyle/>
        <a:p>
          <a:endParaRPr lang="en-US"/>
        </a:p>
      </dgm:t>
    </dgm:pt>
    <dgm:pt modelId="{ABB07C63-7501-4EB3-BED2-0F0425EF3869}" type="sibTrans" cxnId="{E699B710-1EFA-4FD8-AE69-12EF15344CEC}">
      <dgm:prSet/>
      <dgm:spPr/>
      <dgm:t>
        <a:bodyPr/>
        <a:lstStyle/>
        <a:p>
          <a:endParaRPr lang="en-US"/>
        </a:p>
      </dgm:t>
    </dgm:pt>
    <dgm:pt modelId="{FA5C8EBB-AA8A-4FAA-997B-65CA61FCAF05}">
      <dgm:prSet phldrT="[Text]" custT="1"/>
      <dgm:spPr/>
      <dgm:t>
        <a:bodyPr/>
        <a:lstStyle/>
        <a:p>
          <a:r>
            <a:rPr lang="en-US" sz="1800" dirty="0" smtClean="0">
              <a:latin typeface="Georgia" pitchFamily="18" charset="0"/>
            </a:rPr>
            <a:t>Dynamic Gains</a:t>
          </a:r>
          <a:endParaRPr lang="en-US" sz="1800" dirty="0">
            <a:latin typeface="Georgia" pitchFamily="18" charset="0"/>
          </a:endParaRPr>
        </a:p>
      </dgm:t>
    </dgm:pt>
    <dgm:pt modelId="{D9CF6BD6-1EF8-41A7-9913-B4655D21DC05}" type="parTrans" cxnId="{A0E031BE-838A-4D55-81F5-225B06E3D344}">
      <dgm:prSet/>
      <dgm:spPr/>
      <dgm:t>
        <a:bodyPr/>
        <a:lstStyle/>
        <a:p>
          <a:endParaRPr lang="en-US"/>
        </a:p>
      </dgm:t>
    </dgm:pt>
    <dgm:pt modelId="{E3093137-5D10-4556-990E-2EFB633516A9}" type="sibTrans" cxnId="{A0E031BE-838A-4D55-81F5-225B06E3D344}">
      <dgm:prSet/>
      <dgm:spPr/>
      <dgm:t>
        <a:bodyPr/>
        <a:lstStyle/>
        <a:p>
          <a:endParaRPr lang="en-US"/>
        </a:p>
      </dgm:t>
    </dgm:pt>
    <dgm:pt modelId="{6F625B73-3F85-4E0E-A4BF-9938EDC0DC8D}">
      <dgm:prSet phldrT="[Text]" custT="1"/>
      <dgm:spPr/>
      <dgm:t>
        <a:bodyPr/>
        <a:lstStyle/>
        <a:p>
          <a:r>
            <a:rPr lang="en-US" sz="1800" dirty="0" smtClean="0">
              <a:latin typeface="Georgia" pitchFamily="18" charset="0"/>
            </a:rPr>
            <a:t>Dynamic gains from trade relate to economic development of the economy. Specialization of the country for the production of best suited commodities result in large volume of quality production which promotes growth. </a:t>
          </a:r>
          <a:endParaRPr lang="en-US" sz="1800" dirty="0">
            <a:latin typeface="Georgia" pitchFamily="18" charset="0"/>
          </a:endParaRPr>
        </a:p>
      </dgm:t>
    </dgm:pt>
    <dgm:pt modelId="{D4BFFE50-CE14-41D1-8597-F630FBEFE9EC}" type="parTrans" cxnId="{05418606-3745-43C6-8E1A-84982EAF4293}">
      <dgm:prSet/>
      <dgm:spPr/>
      <dgm:t>
        <a:bodyPr/>
        <a:lstStyle/>
        <a:p>
          <a:endParaRPr lang="en-US"/>
        </a:p>
      </dgm:t>
    </dgm:pt>
    <dgm:pt modelId="{B9596F4A-1A30-479A-A020-9145A38199DC}" type="sibTrans" cxnId="{05418606-3745-43C6-8E1A-84982EAF4293}">
      <dgm:prSet/>
      <dgm:spPr/>
      <dgm:t>
        <a:bodyPr/>
        <a:lstStyle/>
        <a:p>
          <a:endParaRPr lang="en-US"/>
        </a:p>
      </dgm:t>
    </dgm:pt>
    <dgm:pt modelId="{A0A3F064-B5B3-4DEF-870C-86AAF1EB2B75}" type="pres">
      <dgm:prSet presAssocID="{A6D8DE4C-C8D3-47A8-BBC1-AF73D802F024}" presName="Name0" presStyleCnt="0">
        <dgm:presLayoutVars>
          <dgm:dir/>
          <dgm:animLvl val="lvl"/>
          <dgm:resizeHandles val="exact"/>
        </dgm:presLayoutVars>
      </dgm:prSet>
      <dgm:spPr/>
      <dgm:t>
        <a:bodyPr/>
        <a:lstStyle/>
        <a:p>
          <a:endParaRPr lang="en-US"/>
        </a:p>
      </dgm:t>
    </dgm:pt>
    <dgm:pt modelId="{11381AD9-8D13-43B1-BCFC-96AA54A114BA}" type="pres">
      <dgm:prSet presAssocID="{BBCAE4A4-4984-4BE5-83B7-B043BAD71D91}" presName="linNode" presStyleCnt="0"/>
      <dgm:spPr/>
    </dgm:pt>
    <dgm:pt modelId="{DED46173-9D0D-4B12-AC17-6394628393D7}" type="pres">
      <dgm:prSet presAssocID="{BBCAE4A4-4984-4BE5-83B7-B043BAD71D91}" presName="parentText" presStyleLbl="node1" presStyleIdx="0" presStyleCnt="2" custScaleX="49167">
        <dgm:presLayoutVars>
          <dgm:chMax val="1"/>
          <dgm:bulletEnabled val="1"/>
        </dgm:presLayoutVars>
      </dgm:prSet>
      <dgm:spPr/>
      <dgm:t>
        <a:bodyPr/>
        <a:lstStyle/>
        <a:p>
          <a:endParaRPr lang="en-US"/>
        </a:p>
      </dgm:t>
    </dgm:pt>
    <dgm:pt modelId="{98D6B70C-C429-41AC-9BA1-D6E6CCDB9E4C}" type="pres">
      <dgm:prSet presAssocID="{BBCAE4A4-4984-4BE5-83B7-B043BAD71D91}" presName="descendantText" presStyleLbl="alignAccFollowNode1" presStyleIdx="0" presStyleCnt="2" custScaleX="126036" custScaleY="120386">
        <dgm:presLayoutVars>
          <dgm:bulletEnabled val="1"/>
        </dgm:presLayoutVars>
      </dgm:prSet>
      <dgm:spPr/>
      <dgm:t>
        <a:bodyPr/>
        <a:lstStyle/>
        <a:p>
          <a:endParaRPr lang="en-US"/>
        </a:p>
      </dgm:t>
    </dgm:pt>
    <dgm:pt modelId="{DF7476D5-02C0-4F02-96CB-E9FC27A32512}" type="pres">
      <dgm:prSet presAssocID="{3AC70967-3D0A-4DB8-ADE7-A8BF3CDCBC72}" presName="sp" presStyleCnt="0"/>
      <dgm:spPr/>
    </dgm:pt>
    <dgm:pt modelId="{0DAFAC2A-638E-481C-9012-90C65F940DB8}" type="pres">
      <dgm:prSet presAssocID="{FA5C8EBB-AA8A-4FAA-997B-65CA61FCAF05}" presName="linNode" presStyleCnt="0"/>
      <dgm:spPr/>
    </dgm:pt>
    <dgm:pt modelId="{BC33F3D7-1C81-4F3D-AA25-5E8925A9F29F}" type="pres">
      <dgm:prSet presAssocID="{FA5C8EBB-AA8A-4FAA-997B-65CA61FCAF05}" presName="parentText" presStyleLbl="node1" presStyleIdx="1" presStyleCnt="2" custScaleX="49167">
        <dgm:presLayoutVars>
          <dgm:chMax val="1"/>
          <dgm:bulletEnabled val="1"/>
        </dgm:presLayoutVars>
      </dgm:prSet>
      <dgm:spPr/>
      <dgm:t>
        <a:bodyPr/>
        <a:lstStyle/>
        <a:p>
          <a:endParaRPr lang="en-US"/>
        </a:p>
      </dgm:t>
    </dgm:pt>
    <dgm:pt modelId="{349927CE-8472-41E6-92C9-B4EA2A564F4C}" type="pres">
      <dgm:prSet presAssocID="{FA5C8EBB-AA8A-4FAA-997B-65CA61FCAF05}" presName="descendantText" presStyleLbl="alignAccFollowNode1" presStyleIdx="1" presStyleCnt="2" custScaleX="128588">
        <dgm:presLayoutVars>
          <dgm:bulletEnabled val="1"/>
        </dgm:presLayoutVars>
      </dgm:prSet>
      <dgm:spPr/>
      <dgm:t>
        <a:bodyPr/>
        <a:lstStyle/>
        <a:p>
          <a:endParaRPr lang="en-US"/>
        </a:p>
      </dgm:t>
    </dgm:pt>
  </dgm:ptLst>
  <dgm:cxnLst>
    <dgm:cxn modelId="{956EEF45-962E-4E43-8AD9-31462C2EC7F2}" type="presOf" srcId="{BBCAE4A4-4984-4BE5-83B7-B043BAD71D91}" destId="{DED46173-9D0D-4B12-AC17-6394628393D7}" srcOrd="0" destOrd="0" presId="urn:microsoft.com/office/officeart/2005/8/layout/vList5"/>
    <dgm:cxn modelId="{05418606-3745-43C6-8E1A-84982EAF4293}" srcId="{FA5C8EBB-AA8A-4FAA-997B-65CA61FCAF05}" destId="{6F625B73-3F85-4E0E-A4BF-9938EDC0DC8D}" srcOrd="0" destOrd="0" parTransId="{D4BFFE50-CE14-41D1-8597-F630FBEFE9EC}" sibTransId="{B9596F4A-1A30-479A-A020-9145A38199DC}"/>
    <dgm:cxn modelId="{86BC7021-1F12-4D47-95AB-4E8CAF564782}" type="presOf" srcId="{A6D8DE4C-C8D3-47A8-BBC1-AF73D802F024}" destId="{A0A3F064-B5B3-4DEF-870C-86AAF1EB2B75}" srcOrd="0" destOrd="0" presId="urn:microsoft.com/office/officeart/2005/8/layout/vList5"/>
    <dgm:cxn modelId="{A0E031BE-838A-4D55-81F5-225B06E3D344}" srcId="{A6D8DE4C-C8D3-47A8-BBC1-AF73D802F024}" destId="{FA5C8EBB-AA8A-4FAA-997B-65CA61FCAF05}" srcOrd="1" destOrd="0" parTransId="{D9CF6BD6-1EF8-41A7-9913-B4655D21DC05}" sibTransId="{E3093137-5D10-4556-990E-2EFB633516A9}"/>
    <dgm:cxn modelId="{64BE13DB-93AF-46F8-BA75-A7C534BA2E1B}" srcId="{BBCAE4A4-4984-4BE5-83B7-B043BAD71D91}" destId="{6C6F183A-29B2-40DB-B4AD-F812C07D630B}" srcOrd="0" destOrd="0" parTransId="{CBB64FC5-39C6-421A-816E-D0AAD336DB3A}" sibTransId="{88A8AC23-70BC-4CFE-BA69-AFA549ADA6AE}"/>
    <dgm:cxn modelId="{E699B710-1EFA-4FD8-AE69-12EF15344CEC}" srcId="{BBCAE4A4-4984-4BE5-83B7-B043BAD71D91}" destId="{A3A09D0F-DE55-49C1-A9CC-2302DCC6EAAA}" srcOrd="1" destOrd="0" parTransId="{2E8F8D68-56F9-4D27-9814-3CDCD65DEFB1}" sibTransId="{ABB07C63-7501-4EB3-BED2-0F0425EF3869}"/>
    <dgm:cxn modelId="{B14D9E49-84CD-4878-9F6F-C34FDD796EAF}" type="presOf" srcId="{A3A09D0F-DE55-49C1-A9CC-2302DCC6EAAA}" destId="{98D6B70C-C429-41AC-9BA1-D6E6CCDB9E4C}" srcOrd="0" destOrd="1" presId="urn:microsoft.com/office/officeart/2005/8/layout/vList5"/>
    <dgm:cxn modelId="{8943967C-95E0-4FA7-9F04-592D10AC3AA2}" type="presOf" srcId="{FA5C8EBB-AA8A-4FAA-997B-65CA61FCAF05}" destId="{BC33F3D7-1C81-4F3D-AA25-5E8925A9F29F}" srcOrd="0" destOrd="0" presId="urn:microsoft.com/office/officeart/2005/8/layout/vList5"/>
    <dgm:cxn modelId="{0CA79B4B-4024-4137-94E8-A2467A2B110E}" type="presOf" srcId="{6C6F183A-29B2-40DB-B4AD-F812C07D630B}" destId="{98D6B70C-C429-41AC-9BA1-D6E6CCDB9E4C}" srcOrd="0" destOrd="0" presId="urn:microsoft.com/office/officeart/2005/8/layout/vList5"/>
    <dgm:cxn modelId="{DE39EC52-D803-4FC7-B890-C28DDEF17160}" srcId="{A6D8DE4C-C8D3-47A8-BBC1-AF73D802F024}" destId="{BBCAE4A4-4984-4BE5-83B7-B043BAD71D91}" srcOrd="0" destOrd="0" parTransId="{C0200D10-E78E-4459-ACB2-F3FE2396C029}" sibTransId="{3AC70967-3D0A-4DB8-ADE7-A8BF3CDCBC72}"/>
    <dgm:cxn modelId="{DE17F0B8-B4BE-436D-85B4-DBDF76DB5D06}" type="presOf" srcId="{6F625B73-3F85-4E0E-A4BF-9938EDC0DC8D}" destId="{349927CE-8472-41E6-92C9-B4EA2A564F4C}" srcOrd="0" destOrd="0" presId="urn:microsoft.com/office/officeart/2005/8/layout/vList5"/>
    <dgm:cxn modelId="{0B2E3CEE-F562-462E-ACD6-978EF3A39035}" type="presParOf" srcId="{A0A3F064-B5B3-4DEF-870C-86AAF1EB2B75}" destId="{11381AD9-8D13-43B1-BCFC-96AA54A114BA}" srcOrd="0" destOrd="0" presId="urn:microsoft.com/office/officeart/2005/8/layout/vList5"/>
    <dgm:cxn modelId="{63436B15-2404-41ED-A52F-DF00ACE55590}" type="presParOf" srcId="{11381AD9-8D13-43B1-BCFC-96AA54A114BA}" destId="{DED46173-9D0D-4B12-AC17-6394628393D7}" srcOrd="0" destOrd="0" presId="urn:microsoft.com/office/officeart/2005/8/layout/vList5"/>
    <dgm:cxn modelId="{EC9BB6C3-0C37-4877-8D6F-442135C34A01}" type="presParOf" srcId="{11381AD9-8D13-43B1-BCFC-96AA54A114BA}" destId="{98D6B70C-C429-41AC-9BA1-D6E6CCDB9E4C}" srcOrd="1" destOrd="0" presId="urn:microsoft.com/office/officeart/2005/8/layout/vList5"/>
    <dgm:cxn modelId="{896166C7-6163-4297-83AB-E85F1C6AC7EE}" type="presParOf" srcId="{A0A3F064-B5B3-4DEF-870C-86AAF1EB2B75}" destId="{DF7476D5-02C0-4F02-96CB-E9FC27A32512}" srcOrd="1" destOrd="0" presId="urn:microsoft.com/office/officeart/2005/8/layout/vList5"/>
    <dgm:cxn modelId="{84FA9C69-07D3-43E3-B284-79671AF3A96C}" type="presParOf" srcId="{A0A3F064-B5B3-4DEF-870C-86AAF1EB2B75}" destId="{0DAFAC2A-638E-481C-9012-90C65F940DB8}" srcOrd="2" destOrd="0" presId="urn:microsoft.com/office/officeart/2005/8/layout/vList5"/>
    <dgm:cxn modelId="{C79FFD0E-0372-4B21-94D1-F3043F14F7BD}" type="presParOf" srcId="{0DAFAC2A-638E-481C-9012-90C65F940DB8}" destId="{BC33F3D7-1C81-4F3D-AA25-5E8925A9F29F}" srcOrd="0" destOrd="0" presId="urn:microsoft.com/office/officeart/2005/8/layout/vList5"/>
    <dgm:cxn modelId="{300E955D-71E7-4634-B559-35CC182C3324}" type="presParOf" srcId="{0DAFAC2A-638E-481C-9012-90C65F940DB8}" destId="{349927CE-8472-41E6-92C9-B4EA2A564F4C}"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BCFD149-1372-497B-8777-F37B931D21DD}">
      <dsp:nvSpPr>
        <dsp:cNvPr id="0" name=""/>
        <dsp:cNvSpPr/>
      </dsp:nvSpPr>
      <dsp:spPr>
        <a:xfrm>
          <a:off x="4124198" y="1200563"/>
          <a:ext cx="1829354" cy="549159"/>
        </a:xfrm>
        <a:custGeom>
          <a:avLst/>
          <a:gdLst/>
          <a:ahLst/>
          <a:cxnLst/>
          <a:rect l="0" t="0" r="0" b="0"/>
          <a:pathLst>
            <a:path>
              <a:moveTo>
                <a:pt x="0" y="0"/>
              </a:moveTo>
              <a:lnTo>
                <a:pt x="0" y="374236"/>
              </a:lnTo>
              <a:lnTo>
                <a:pt x="1829354" y="374236"/>
              </a:lnTo>
              <a:lnTo>
                <a:pt x="1829354" y="549159"/>
              </a:lnTo>
            </a:path>
          </a:pathLst>
        </a:custGeom>
        <a:noFill/>
        <a:ln w="55000" cap="flat" cmpd="thickThin"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4E5114C-C6B7-46C7-9908-B6FC34E92353}">
      <dsp:nvSpPr>
        <dsp:cNvPr id="0" name=""/>
        <dsp:cNvSpPr/>
      </dsp:nvSpPr>
      <dsp:spPr>
        <a:xfrm>
          <a:off x="2443919" y="1200563"/>
          <a:ext cx="1680278" cy="549159"/>
        </a:xfrm>
        <a:custGeom>
          <a:avLst/>
          <a:gdLst/>
          <a:ahLst/>
          <a:cxnLst/>
          <a:rect l="0" t="0" r="0" b="0"/>
          <a:pathLst>
            <a:path>
              <a:moveTo>
                <a:pt x="1680278" y="0"/>
              </a:moveTo>
              <a:lnTo>
                <a:pt x="1680278" y="374236"/>
              </a:lnTo>
              <a:lnTo>
                <a:pt x="0" y="374236"/>
              </a:lnTo>
              <a:lnTo>
                <a:pt x="0" y="549159"/>
              </a:lnTo>
            </a:path>
          </a:pathLst>
        </a:custGeom>
        <a:noFill/>
        <a:ln w="55000" cap="flat" cmpd="thickThin"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E9A51AF-71B3-40C0-9B18-35FD081B8DDF}">
      <dsp:nvSpPr>
        <dsp:cNvPr id="0" name=""/>
        <dsp:cNvSpPr/>
      </dsp:nvSpPr>
      <dsp:spPr>
        <a:xfrm>
          <a:off x="3180084" y="1539"/>
          <a:ext cx="1888227" cy="1199024"/>
        </a:xfrm>
        <a:prstGeom prst="roundRect">
          <a:avLst>
            <a:gd name="adj" fmla="val 10000"/>
          </a:avLst>
        </a:prstGeom>
        <a:solidFill>
          <a:schemeClr val="lt1">
            <a:hueOff val="0"/>
            <a:satOff val="0"/>
            <a:lumOff val="0"/>
            <a:alphaOff val="0"/>
          </a:schemeClr>
        </a:solidFill>
        <a:ln w="55000" cap="flat" cmpd="thickThin"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49C69C4-3E9A-476B-B0E9-08A8ED45006F}">
      <dsp:nvSpPr>
        <dsp:cNvPr id="0" name=""/>
        <dsp:cNvSpPr/>
      </dsp:nvSpPr>
      <dsp:spPr>
        <a:xfrm>
          <a:off x="3389887" y="200852"/>
          <a:ext cx="1888227" cy="1199024"/>
        </a:xfrm>
        <a:prstGeom prst="roundRect">
          <a:avLst>
            <a:gd name="adj" fmla="val 10000"/>
          </a:avLst>
        </a:prstGeom>
        <a:solidFill>
          <a:schemeClr val="accent1">
            <a:alpha val="90000"/>
            <a:tint val="40000"/>
            <a:hueOff val="0"/>
            <a:satOff val="0"/>
            <a:lumOff val="0"/>
            <a:alphaOff val="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b="1" kern="1200" dirty="0" smtClean="0">
              <a:latin typeface="Georgia" pitchFamily="18" charset="0"/>
            </a:rPr>
            <a:t>Theory </a:t>
          </a:r>
        </a:p>
        <a:p>
          <a:pPr lvl="0" algn="ctr" defTabSz="889000">
            <a:lnSpc>
              <a:spcPct val="90000"/>
            </a:lnSpc>
            <a:spcBef>
              <a:spcPct val="0"/>
            </a:spcBef>
            <a:spcAft>
              <a:spcPct val="35000"/>
            </a:spcAft>
          </a:pPr>
          <a:r>
            <a:rPr lang="en-US" sz="2000" b="1" kern="1200" dirty="0" smtClean="0">
              <a:latin typeface="Georgia" pitchFamily="18" charset="0"/>
            </a:rPr>
            <a:t>of </a:t>
          </a:r>
        </a:p>
        <a:p>
          <a:pPr lvl="0" algn="ctr" defTabSz="889000">
            <a:lnSpc>
              <a:spcPct val="90000"/>
            </a:lnSpc>
            <a:spcBef>
              <a:spcPct val="0"/>
            </a:spcBef>
            <a:spcAft>
              <a:spcPct val="35000"/>
            </a:spcAft>
          </a:pPr>
          <a:r>
            <a:rPr lang="en-US" sz="2000" b="1" kern="1200" dirty="0" smtClean="0">
              <a:latin typeface="Georgia" pitchFamily="18" charset="0"/>
            </a:rPr>
            <a:t>Second Best</a:t>
          </a:r>
          <a:endParaRPr lang="en-US" sz="2000" b="1" kern="1200" dirty="0">
            <a:latin typeface="Georgia" pitchFamily="18" charset="0"/>
          </a:endParaRPr>
        </a:p>
      </dsp:txBody>
      <dsp:txXfrm>
        <a:off x="3425005" y="235970"/>
        <a:ext cx="1817991" cy="1128788"/>
      </dsp:txXfrm>
    </dsp:sp>
    <dsp:sp modelId="{064191B1-12AE-4848-982C-2B8A3C07D04C}">
      <dsp:nvSpPr>
        <dsp:cNvPr id="0" name=""/>
        <dsp:cNvSpPr/>
      </dsp:nvSpPr>
      <dsp:spPr>
        <a:xfrm>
          <a:off x="824368" y="1749723"/>
          <a:ext cx="3239102" cy="1199024"/>
        </a:xfrm>
        <a:prstGeom prst="roundRect">
          <a:avLst>
            <a:gd name="adj" fmla="val 10000"/>
          </a:avLst>
        </a:prstGeom>
        <a:solidFill>
          <a:schemeClr val="lt1">
            <a:hueOff val="0"/>
            <a:satOff val="0"/>
            <a:lumOff val="0"/>
            <a:alphaOff val="0"/>
          </a:schemeClr>
        </a:solidFill>
        <a:ln w="55000" cap="flat" cmpd="thickThin"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EAE4CB1-C77B-4D02-AC47-ACE02CCFAD82}">
      <dsp:nvSpPr>
        <dsp:cNvPr id="0" name=""/>
        <dsp:cNvSpPr/>
      </dsp:nvSpPr>
      <dsp:spPr>
        <a:xfrm>
          <a:off x="1034171" y="1949036"/>
          <a:ext cx="3239102" cy="1199024"/>
        </a:xfrm>
        <a:prstGeom prst="roundRect">
          <a:avLst>
            <a:gd name="adj" fmla="val 10000"/>
          </a:avLst>
        </a:prstGeom>
        <a:solidFill>
          <a:schemeClr val="accent1">
            <a:alpha val="90000"/>
            <a:tint val="40000"/>
            <a:hueOff val="0"/>
            <a:satOff val="0"/>
            <a:lumOff val="0"/>
            <a:alphaOff val="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dirty="0" smtClean="0">
              <a:latin typeface="Georgia" pitchFamily="18" charset="0"/>
            </a:rPr>
            <a:t>If it is impossible to gain global free trade </a:t>
          </a:r>
        </a:p>
        <a:p>
          <a:pPr lvl="0" algn="ctr" defTabSz="711200">
            <a:lnSpc>
              <a:spcPct val="90000"/>
            </a:lnSpc>
            <a:spcBef>
              <a:spcPct val="0"/>
            </a:spcBef>
            <a:spcAft>
              <a:spcPct val="35000"/>
            </a:spcAft>
          </a:pPr>
          <a:r>
            <a:rPr lang="en-US" sz="1600" kern="1200" dirty="0" smtClean="0">
              <a:latin typeface="Georgia" pitchFamily="18" charset="0"/>
            </a:rPr>
            <a:t>(the first best option)</a:t>
          </a:r>
          <a:endParaRPr lang="en-US" sz="1600" kern="1200" dirty="0">
            <a:latin typeface="Georgia" pitchFamily="18" charset="0"/>
          </a:endParaRPr>
        </a:p>
      </dsp:txBody>
      <dsp:txXfrm>
        <a:off x="1069289" y="1984154"/>
        <a:ext cx="3168866" cy="1128788"/>
      </dsp:txXfrm>
    </dsp:sp>
    <dsp:sp modelId="{C522A0F8-CF3A-45A9-9A9A-F80DA45AFB47}">
      <dsp:nvSpPr>
        <dsp:cNvPr id="0" name=""/>
        <dsp:cNvSpPr/>
      </dsp:nvSpPr>
      <dsp:spPr>
        <a:xfrm>
          <a:off x="4483077" y="1749723"/>
          <a:ext cx="2940951" cy="1199024"/>
        </a:xfrm>
        <a:prstGeom prst="roundRect">
          <a:avLst>
            <a:gd name="adj" fmla="val 10000"/>
          </a:avLst>
        </a:prstGeom>
        <a:solidFill>
          <a:schemeClr val="lt1">
            <a:hueOff val="0"/>
            <a:satOff val="0"/>
            <a:lumOff val="0"/>
            <a:alphaOff val="0"/>
          </a:schemeClr>
        </a:solidFill>
        <a:ln w="55000" cap="flat" cmpd="thickThin"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012C31B-C77B-4C50-A23B-98A340961D09}">
      <dsp:nvSpPr>
        <dsp:cNvPr id="0" name=""/>
        <dsp:cNvSpPr/>
      </dsp:nvSpPr>
      <dsp:spPr>
        <a:xfrm>
          <a:off x="4692880" y="1949036"/>
          <a:ext cx="2940951" cy="1199024"/>
        </a:xfrm>
        <a:prstGeom prst="roundRect">
          <a:avLst>
            <a:gd name="adj" fmla="val 10000"/>
          </a:avLst>
        </a:prstGeom>
        <a:solidFill>
          <a:schemeClr val="accent1">
            <a:alpha val="90000"/>
            <a:tint val="40000"/>
            <a:hueOff val="0"/>
            <a:satOff val="0"/>
            <a:lumOff val="0"/>
            <a:alphaOff val="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dirty="0" smtClean="0">
              <a:latin typeface="Georgia" pitchFamily="18" charset="0"/>
            </a:rPr>
            <a:t>Then there is an attractive “second best solution”</a:t>
          </a:r>
        </a:p>
        <a:p>
          <a:pPr lvl="0" algn="ctr" defTabSz="711200">
            <a:lnSpc>
              <a:spcPct val="90000"/>
            </a:lnSpc>
            <a:spcBef>
              <a:spcPct val="0"/>
            </a:spcBef>
            <a:spcAft>
              <a:spcPct val="35000"/>
            </a:spcAft>
          </a:pPr>
          <a:r>
            <a:rPr lang="en-US" sz="1600" kern="1200" dirty="0" smtClean="0">
              <a:latin typeface="Georgia" pitchFamily="18" charset="0"/>
            </a:rPr>
            <a:t>Economic integration, as it sometimes leads to political and social cooperation</a:t>
          </a:r>
          <a:endParaRPr lang="en-US" sz="1600" kern="1200" dirty="0">
            <a:latin typeface="Georgia" pitchFamily="18" charset="0"/>
          </a:endParaRPr>
        </a:p>
      </dsp:txBody>
      <dsp:txXfrm>
        <a:off x="4727998" y="1984154"/>
        <a:ext cx="2870715" cy="112878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8D6B70C-C429-41AC-9BA1-D6E6CCDB9E4C}">
      <dsp:nvSpPr>
        <dsp:cNvPr id="0" name=""/>
        <dsp:cNvSpPr/>
      </dsp:nvSpPr>
      <dsp:spPr>
        <a:xfrm rot="5400000">
          <a:off x="3579674" y="-2076968"/>
          <a:ext cx="2392487" cy="6638245"/>
        </a:xfrm>
        <a:prstGeom prst="round2SameRect">
          <a:avLst/>
        </a:prstGeom>
        <a:solidFill>
          <a:schemeClr val="accent1">
            <a:alpha val="90000"/>
            <a:tint val="40000"/>
            <a:hueOff val="0"/>
            <a:satOff val="0"/>
            <a:lumOff val="0"/>
            <a:alphaOff val="0"/>
          </a:schemeClr>
        </a:solidFill>
        <a:ln w="55000" cap="flat" cmpd="thickThin"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800100">
            <a:lnSpc>
              <a:spcPct val="90000"/>
            </a:lnSpc>
            <a:spcBef>
              <a:spcPct val="0"/>
            </a:spcBef>
            <a:spcAft>
              <a:spcPct val="15000"/>
            </a:spcAft>
            <a:buChar char="••"/>
          </a:pPr>
          <a:r>
            <a:rPr lang="en-US" sz="1800" kern="1200" dirty="0" smtClean="0">
              <a:latin typeface="Georgia" pitchFamily="18" charset="0"/>
            </a:rPr>
            <a:t>Static gains means the increase in social welfare as a result of maximized national output due to optimum utilization of country’s resources</a:t>
          </a:r>
          <a:endParaRPr lang="en-US" sz="1800" kern="1200" dirty="0">
            <a:latin typeface="Georgia" pitchFamily="18" charset="0"/>
          </a:endParaRPr>
        </a:p>
        <a:p>
          <a:pPr marL="171450" lvl="1" indent="-171450" algn="l" defTabSz="800100">
            <a:lnSpc>
              <a:spcPct val="90000"/>
            </a:lnSpc>
            <a:spcBef>
              <a:spcPct val="0"/>
            </a:spcBef>
            <a:spcAft>
              <a:spcPct val="15000"/>
            </a:spcAft>
            <a:buChar char="••"/>
          </a:pPr>
          <a:r>
            <a:rPr lang="en-US" sz="1800" kern="1200" dirty="0" smtClean="0">
              <a:latin typeface="Georgia" pitchFamily="18" charset="0"/>
            </a:rPr>
            <a:t>Static gains are the result of the theory of comparative cost in foreign trade. Countries make the optimum use of their resources so that their national output is greater, which also raises the level of social welfare. When there is introduction of foreign trade in the economy, result is static gains from trade.</a:t>
          </a:r>
          <a:endParaRPr lang="en-US" sz="1800" kern="1200" dirty="0">
            <a:latin typeface="Georgia" pitchFamily="18" charset="0"/>
          </a:endParaRPr>
        </a:p>
      </dsp:txBody>
      <dsp:txXfrm rot="-5400000">
        <a:off x="1456795" y="162703"/>
        <a:ext cx="6521453" cy="2158903"/>
      </dsp:txXfrm>
    </dsp:sp>
    <dsp:sp modelId="{DED46173-9D0D-4B12-AC17-6394628393D7}">
      <dsp:nvSpPr>
        <dsp:cNvPr id="0" name=""/>
        <dsp:cNvSpPr/>
      </dsp:nvSpPr>
      <dsp:spPr>
        <a:xfrm>
          <a:off x="146" y="62"/>
          <a:ext cx="1456649" cy="2484183"/>
        </a:xfrm>
        <a:prstGeom prst="round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lvl="0" algn="ctr" defTabSz="711200">
            <a:lnSpc>
              <a:spcPct val="90000"/>
            </a:lnSpc>
            <a:spcBef>
              <a:spcPct val="0"/>
            </a:spcBef>
            <a:spcAft>
              <a:spcPct val="35000"/>
            </a:spcAft>
          </a:pPr>
          <a:r>
            <a:rPr lang="en-US" sz="1600" kern="1200" dirty="0" smtClean="0">
              <a:latin typeface="Georgia" pitchFamily="18" charset="0"/>
            </a:rPr>
            <a:t>Static Gains</a:t>
          </a:r>
        </a:p>
      </dsp:txBody>
      <dsp:txXfrm>
        <a:off x="71254" y="71170"/>
        <a:ext cx="1314433" cy="2341967"/>
      </dsp:txXfrm>
    </dsp:sp>
    <dsp:sp modelId="{349927CE-8472-41E6-92C9-B4EA2A564F4C}">
      <dsp:nvSpPr>
        <dsp:cNvPr id="0" name=""/>
        <dsp:cNvSpPr/>
      </dsp:nvSpPr>
      <dsp:spPr>
        <a:xfrm rot="5400000">
          <a:off x="3849451" y="464217"/>
          <a:ext cx="1987346" cy="6772657"/>
        </a:xfrm>
        <a:prstGeom prst="round2SameRect">
          <a:avLst/>
        </a:prstGeom>
        <a:solidFill>
          <a:schemeClr val="accent1">
            <a:alpha val="90000"/>
            <a:tint val="40000"/>
            <a:hueOff val="0"/>
            <a:satOff val="0"/>
            <a:lumOff val="0"/>
            <a:alphaOff val="0"/>
          </a:schemeClr>
        </a:solidFill>
        <a:ln w="55000" cap="flat" cmpd="thickThin"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800100">
            <a:lnSpc>
              <a:spcPct val="90000"/>
            </a:lnSpc>
            <a:spcBef>
              <a:spcPct val="0"/>
            </a:spcBef>
            <a:spcAft>
              <a:spcPct val="15000"/>
            </a:spcAft>
            <a:buChar char="••"/>
          </a:pPr>
          <a:r>
            <a:rPr lang="en-US" sz="1800" kern="1200" dirty="0" smtClean="0">
              <a:latin typeface="Georgia" pitchFamily="18" charset="0"/>
            </a:rPr>
            <a:t>Dynamic gains from trade relate to economic development of the economy. Specialization of the country for the production of best suited commodities result in large volume of quality production which promotes growth. </a:t>
          </a:r>
          <a:endParaRPr lang="en-US" sz="1800" kern="1200" dirty="0">
            <a:latin typeface="Georgia" pitchFamily="18" charset="0"/>
          </a:endParaRPr>
        </a:p>
      </dsp:txBody>
      <dsp:txXfrm rot="-5400000">
        <a:off x="1456796" y="2953886"/>
        <a:ext cx="6675643" cy="1793318"/>
      </dsp:txXfrm>
    </dsp:sp>
    <dsp:sp modelId="{BC33F3D7-1C81-4F3D-AA25-5E8925A9F29F}">
      <dsp:nvSpPr>
        <dsp:cNvPr id="0" name=""/>
        <dsp:cNvSpPr/>
      </dsp:nvSpPr>
      <dsp:spPr>
        <a:xfrm>
          <a:off x="146" y="2608454"/>
          <a:ext cx="1456649" cy="2484183"/>
        </a:xfrm>
        <a:prstGeom prst="round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34290" rIns="68580" bIns="34290" numCol="1" spcCol="1270" anchor="ctr" anchorCtr="0">
          <a:noAutofit/>
        </a:bodyPr>
        <a:lstStyle/>
        <a:p>
          <a:pPr lvl="0" algn="ctr" defTabSz="800100">
            <a:lnSpc>
              <a:spcPct val="90000"/>
            </a:lnSpc>
            <a:spcBef>
              <a:spcPct val="0"/>
            </a:spcBef>
            <a:spcAft>
              <a:spcPct val="35000"/>
            </a:spcAft>
          </a:pPr>
          <a:r>
            <a:rPr lang="en-US" sz="1800" kern="1200" dirty="0" smtClean="0">
              <a:latin typeface="Georgia" pitchFamily="18" charset="0"/>
            </a:rPr>
            <a:t>Dynamic Gains</a:t>
          </a:r>
          <a:endParaRPr lang="en-US" sz="1800" kern="1200" dirty="0">
            <a:latin typeface="Georgia" pitchFamily="18" charset="0"/>
          </a:endParaRPr>
        </a:p>
      </dsp:txBody>
      <dsp:txXfrm>
        <a:off x="71254" y="2679562"/>
        <a:ext cx="1314433" cy="2341967"/>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942AD047-A326-4EA3-B967-77D03E0BFC87}" type="datetimeFigureOut">
              <a:rPr lang="en-US" smtClean="0"/>
              <a:t>2/25/2018</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65E731EC-9C23-4F2C-8775-F08F7E744810}"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42AD047-A326-4EA3-B967-77D03E0BFC87}" type="datetimeFigureOut">
              <a:rPr lang="en-US" smtClean="0"/>
              <a:t>2/25/2018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5E731EC-9C23-4F2C-8775-F08F7E744810}"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42AD047-A326-4EA3-B967-77D03E0BFC87}" type="datetimeFigureOut">
              <a:rPr lang="en-US" smtClean="0"/>
              <a:t>2/25/2018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5E731EC-9C23-4F2C-8775-F08F7E744810}"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42AD047-A326-4EA3-B967-77D03E0BFC87}" type="datetimeFigureOut">
              <a:rPr lang="en-US" smtClean="0"/>
              <a:t>2/25/2018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5E731EC-9C23-4F2C-8775-F08F7E744810}" type="slidenum">
              <a:rPr lang="en-US" smtClean="0"/>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942AD047-A326-4EA3-B967-77D03E0BFC87}" type="datetimeFigureOut">
              <a:rPr lang="en-US" smtClean="0"/>
              <a:t>2/25/2018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5E731EC-9C23-4F2C-8775-F08F7E744810}" type="slidenum">
              <a:rPr lang="en-US" smtClean="0"/>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942AD047-A326-4EA3-B967-77D03E0BFC87}" type="datetimeFigureOut">
              <a:rPr lang="en-US" smtClean="0"/>
              <a:t>2/25/2018</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65E731EC-9C23-4F2C-8775-F08F7E744810}" type="slidenum">
              <a:rPr lang="en-US" smtClean="0"/>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942AD047-A326-4EA3-B967-77D03E0BFC87}" type="datetimeFigureOut">
              <a:rPr lang="en-US" smtClean="0"/>
              <a:t>2/25/2018</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65E731EC-9C23-4F2C-8775-F08F7E744810}"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942AD047-A326-4EA3-B967-77D03E0BFC87}" type="datetimeFigureOut">
              <a:rPr lang="en-US" smtClean="0"/>
              <a:t>2/25/2018</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65E731EC-9C23-4F2C-8775-F08F7E744810}" type="slidenum">
              <a:rPr lang="en-US" smtClean="0"/>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942AD047-A326-4EA3-B967-77D03E0BFC87}" type="datetimeFigureOut">
              <a:rPr lang="en-US" smtClean="0"/>
              <a:t>2/25/2018</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65E731EC-9C23-4F2C-8775-F08F7E744810}"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942AD047-A326-4EA3-B967-77D03E0BFC87}" type="datetimeFigureOut">
              <a:rPr lang="en-US" smtClean="0"/>
              <a:t>2/25/2018</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65E731EC-9C23-4F2C-8775-F08F7E744810}"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942AD047-A326-4EA3-B967-77D03E0BFC87}" type="datetimeFigureOut">
              <a:rPr lang="en-US" smtClean="0"/>
              <a:t>2/25/2018</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65E731EC-9C23-4F2C-8775-F08F7E744810}" type="slidenum">
              <a:rPr lang="en-US" smtClean="0"/>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942AD047-A326-4EA3-B967-77D03E0BFC87}" type="datetimeFigureOut">
              <a:rPr lang="en-US" smtClean="0"/>
              <a:t>2/25/2018</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65E731EC-9C23-4F2C-8775-F08F7E744810}"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b="1" dirty="0" smtClean="0">
                <a:latin typeface="Georgia" pitchFamily="18" charset="0"/>
              </a:rPr>
              <a:t>The European Union: </a:t>
            </a:r>
            <a:br>
              <a:rPr lang="en-US" b="1" dirty="0" smtClean="0">
                <a:latin typeface="Georgia" pitchFamily="18" charset="0"/>
              </a:rPr>
            </a:br>
            <a:r>
              <a:rPr lang="en-US" b="1" dirty="0" smtClean="0">
                <a:latin typeface="Georgia" pitchFamily="18" charset="0"/>
              </a:rPr>
              <a:t>The Economics of Integration</a:t>
            </a:r>
            <a:r>
              <a:rPr lang="en-US" dirty="0" smtClean="0"/>
              <a:t>	</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638800"/>
          </a:xfrm>
        </p:spPr>
        <p:txBody>
          <a:bodyPr>
            <a:normAutofit/>
          </a:bodyPr>
          <a:lstStyle/>
          <a:p>
            <a:r>
              <a:rPr lang="en-US" sz="1800" dirty="0" smtClean="0">
                <a:latin typeface="Georgia" pitchFamily="18" charset="0"/>
              </a:rPr>
              <a:t>Free movement of goods required variety of </a:t>
            </a:r>
            <a:r>
              <a:rPr lang="en-US" sz="1800" b="1" dirty="0" smtClean="0">
                <a:solidFill>
                  <a:srgbClr val="FF0000"/>
                </a:solidFill>
                <a:latin typeface="Georgia" pitchFamily="18" charset="0"/>
              </a:rPr>
              <a:t>governmental health, safety and other standards</a:t>
            </a:r>
            <a:r>
              <a:rPr lang="en-US" sz="1800" dirty="0" smtClean="0">
                <a:latin typeface="Georgia" pitchFamily="18" charset="0"/>
              </a:rPr>
              <a:t> and standards to be harmonized.</a:t>
            </a:r>
          </a:p>
          <a:p>
            <a:endParaRPr lang="en-US" sz="1800" dirty="0" smtClean="0">
              <a:latin typeface="Georgia" pitchFamily="18" charset="0"/>
            </a:endParaRPr>
          </a:p>
          <a:p>
            <a:r>
              <a:rPr lang="en-US" sz="1800" dirty="0" smtClean="0">
                <a:latin typeface="Georgia" pitchFamily="18" charset="0"/>
              </a:rPr>
              <a:t>Free movement of services is also complex as the service sector of international trade includes many industries, such as banking and finance is subject to </a:t>
            </a:r>
            <a:r>
              <a:rPr lang="en-US" sz="1800" b="1" dirty="0" smtClean="0">
                <a:solidFill>
                  <a:srgbClr val="FF0000"/>
                </a:solidFill>
                <a:latin typeface="Georgia" pitchFamily="18" charset="0"/>
              </a:rPr>
              <a:t>heavy regulation </a:t>
            </a:r>
            <a:r>
              <a:rPr lang="en-US" sz="1800" dirty="0" smtClean="0">
                <a:latin typeface="Georgia" pitchFamily="18" charset="0"/>
              </a:rPr>
              <a:t>that varies among nations.</a:t>
            </a:r>
          </a:p>
          <a:p>
            <a:endParaRPr lang="en-US" sz="1800" dirty="0" smtClean="0">
              <a:latin typeface="Georgia" pitchFamily="18" charset="0"/>
            </a:endParaRPr>
          </a:p>
          <a:p>
            <a:r>
              <a:rPr lang="en-US" sz="1800" dirty="0" smtClean="0">
                <a:latin typeface="Georgia" pitchFamily="18" charset="0"/>
              </a:rPr>
              <a:t>Free movement of people requires a </a:t>
            </a:r>
            <a:r>
              <a:rPr lang="en-US" sz="1800" b="1" dirty="0" smtClean="0">
                <a:solidFill>
                  <a:srgbClr val="FF0000"/>
                </a:solidFill>
                <a:latin typeface="Georgia" pitchFamily="18" charset="0"/>
              </a:rPr>
              <a:t>unified immigration policy</a:t>
            </a:r>
            <a:r>
              <a:rPr lang="en-US" sz="1800" dirty="0" smtClean="0">
                <a:latin typeface="Georgia" pitchFamily="18" charset="0"/>
              </a:rPr>
              <a:t>, since a person free to enter and work in one member of the economic union would, in turn be able to live and work anywhere in the area.</a:t>
            </a:r>
          </a:p>
          <a:p>
            <a:endParaRPr lang="en-US" sz="1800" dirty="0" smtClean="0">
              <a:latin typeface="Georgia" pitchFamily="18" charset="0"/>
            </a:endParaRPr>
          </a:p>
          <a:p>
            <a:r>
              <a:rPr lang="en-US" sz="1800" dirty="0" smtClean="0">
                <a:latin typeface="Georgia" pitchFamily="18" charset="0"/>
              </a:rPr>
              <a:t>Free movement of capital means that individual nations </a:t>
            </a:r>
            <a:r>
              <a:rPr lang="en-US" sz="1800" b="1" dirty="0" smtClean="0">
                <a:solidFill>
                  <a:srgbClr val="FF0000"/>
                </a:solidFill>
                <a:latin typeface="Georgia" pitchFamily="18" charset="0"/>
              </a:rPr>
              <a:t>give up their ability to regulate investment inflows and outflows</a:t>
            </a:r>
            <a:r>
              <a:rPr lang="en-US" sz="1800" dirty="0" smtClean="0">
                <a:latin typeface="Georgia" pitchFamily="18" charset="0"/>
              </a:rPr>
              <a:t>. Many nations have traditionally imposed capital controls to encourage domestic investment, promote financial stability or reduce foreign exchange variations. </a:t>
            </a:r>
            <a:r>
              <a:rPr lang="en-US" sz="1800" dirty="0" smtClean="0">
                <a:solidFill>
                  <a:srgbClr val="FF0000"/>
                </a:solidFill>
                <a:latin typeface="Georgia" pitchFamily="18" charset="0"/>
              </a:rPr>
              <a:t>Such controls are not eliminated in an economic union, but they must be “harmonized” so that national regulations are similar enough that they do not become a barrier to economic activity</a:t>
            </a:r>
            <a:r>
              <a:rPr lang="en-US" sz="1800" dirty="0" smtClean="0">
                <a:latin typeface="Georgia" pitchFamily="18" charset="0"/>
              </a:rPr>
              <a:t>.  </a:t>
            </a:r>
            <a:endParaRPr lang="en-US" sz="1800" dirty="0">
              <a:latin typeface="Georgia" pitchFamily="18" charset="0"/>
            </a:endParaRPr>
          </a:p>
        </p:txBody>
      </p:sp>
      <p:sp>
        <p:nvSpPr>
          <p:cNvPr id="2" name="Title 1"/>
          <p:cNvSpPr>
            <a:spLocks noGrp="1"/>
          </p:cNvSpPr>
          <p:nvPr>
            <p:ph type="title"/>
          </p:nvPr>
        </p:nvSpPr>
        <p:spPr>
          <a:xfrm>
            <a:off x="457200" y="274638"/>
            <a:ext cx="8229600" cy="487362"/>
          </a:xfrm>
        </p:spPr>
        <p:txBody>
          <a:bodyPr>
            <a:normAutofit fontScale="90000"/>
          </a:bodyPr>
          <a:lstStyle/>
          <a:p>
            <a:pPr algn="l"/>
            <a:r>
              <a:rPr lang="en-US" sz="2800" dirty="0" smtClean="0">
                <a:latin typeface="Georgia" pitchFamily="18" charset="0"/>
              </a:rPr>
              <a:t>Cont…</a:t>
            </a:r>
            <a:endParaRPr lang="en-US" sz="2800" dirty="0">
              <a:latin typeface="Georgia" pitchFamily="18"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939510901"/>
              </p:ext>
            </p:extLst>
          </p:nvPr>
        </p:nvGraphicFramePr>
        <p:xfrm>
          <a:off x="457200" y="914400"/>
          <a:ext cx="8229600" cy="50927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itle 2"/>
          <p:cNvSpPr>
            <a:spLocks noGrp="1"/>
          </p:cNvSpPr>
          <p:nvPr>
            <p:ph type="title"/>
          </p:nvPr>
        </p:nvSpPr>
        <p:spPr>
          <a:xfrm>
            <a:off x="457200" y="274638"/>
            <a:ext cx="8229600" cy="639762"/>
          </a:xfrm>
        </p:spPr>
        <p:txBody>
          <a:bodyPr>
            <a:noAutofit/>
          </a:bodyPr>
          <a:lstStyle/>
          <a:p>
            <a:pPr algn="ctr"/>
            <a:r>
              <a:rPr lang="en-US" sz="3200" dirty="0" smtClean="0">
                <a:latin typeface="Georgia" pitchFamily="18" charset="0"/>
              </a:rPr>
              <a:t>Dynamic and Static Equilibrium</a:t>
            </a:r>
            <a:endParaRPr lang="en-US" sz="3200" dirty="0">
              <a:latin typeface="Georgia" pitchFamily="18" charset="0"/>
            </a:endParaRPr>
          </a:p>
        </p:txBody>
      </p:sp>
    </p:spTree>
    <p:extLst>
      <p:ext uri="{BB962C8B-B14F-4D97-AF65-F5344CB8AC3E}">
        <p14:creationId xmlns:p14="http://schemas.microsoft.com/office/powerpoint/2010/main" val="368417532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9200"/>
            <a:ext cx="8229600" cy="5410200"/>
          </a:xfrm>
        </p:spPr>
        <p:txBody>
          <a:bodyPr>
            <a:normAutofit/>
          </a:bodyPr>
          <a:lstStyle/>
          <a:p>
            <a:r>
              <a:rPr lang="en-US" sz="2000" dirty="0" smtClean="0">
                <a:latin typeface="Georgia" pitchFamily="18" charset="0"/>
              </a:rPr>
              <a:t>Economic integration is the way for nations to </a:t>
            </a:r>
            <a:r>
              <a:rPr lang="en-US" sz="2000" u="sng" dirty="0" smtClean="0">
                <a:solidFill>
                  <a:srgbClr val="00B050"/>
                </a:solidFill>
                <a:latin typeface="Georgia" pitchFamily="18" charset="0"/>
              </a:rPr>
              <a:t>achieve greater efficiency in their use of scarce resources </a:t>
            </a:r>
            <a:r>
              <a:rPr lang="en-US" sz="2000" dirty="0" smtClean="0">
                <a:latin typeface="Georgia" pitchFamily="18" charset="0"/>
              </a:rPr>
              <a:t>and higher rates of economic growth</a:t>
            </a:r>
          </a:p>
          <a:p>
            <a:endParaRPr lang="en-US" sz="2000" dirty="0" smtClean="0">
              <a:latin typeface="Georgia" pitchFamily="18" charset="0"/>
            </a:endParaRPr>
          </a:p>
          <a:p>
            <a:r>
              <a:rPr lang="en-US" sz="2000" dirty="0" smtClean="0">
                <a:latin typeface="Georgia" pitchFamily="18" charset="0"/>
              </a:rPr>
              <a:t>Economic integration promotes greater efficiency in resources for</a:t>
            </a:r>
            <a:r>
              <a:rPr lang="en-US" sz="2000" b="1" u="sng" dirty="0" smtClean="0">
                <a:latin typeface="Georgia" pitchFamily="18" charset="0"/>
              </a:rPr>
              <a:t> 2 </a:t>
            </a:r>
            <a:r>
              <a:rPr lang="en-US" sz="2000" dirty="0" smtClean="0">
                <a:latin typeface="Georgia" pitchFamily="18" charset="0"/>
              </a:rPr>
              <a:t>reasons;</a:t>
            </a:r>
          </a:p>
          <a:p>
            <a:pPr marL="400050" indent="-400050">
              <a:buFont typeface="+mj-lt"/>
              <a:buAutoNum type="romanLcPeriod"/>
            </a:pPr>
            <a:r>
              <a:rPr lang="en-US" sz="2000" dirty="0" smtClean="0">
                <a:latin typeface="Georgia" pitchFamily="18" charset="0"/>
              </a:rPr>
              <a:t>With completely free trade within the area, each member nation is able to </a:t>
            </a:r>
            <a:r>
              <a:rPr lang="en-US" sz="2000" u="sng" dirty="0" smtClean="0">
                <a:solidFill>
                  <a:srgbClr val="00B050"/>
                </a:solidFill>
                <a:latin typeface="Georgia" pitchFamily="18" charset="0"/>
              </a:rPr>
              <a:t>specialize</a:t>
            </a:r>
            <a:r>
              <a:rPr lang="en-US" sz="2000" dirty="0" smtClean="0">
                <a:latin typeface="Georgia" pitchFamily="18" charset="0"/>
              </a:rPr>
              <a:t> in producing the goods and services in which they are efficient.</a:t>
            </a:r>
          </a:p>
          <a:p>
            <a:pPr marL="400050" indent="-400050">
              <a:buFont typeface="+mj-lt"/>
              <a:buAutoNum type="romanLcPeriod"/>
            </a:pPr>
            <a:r>
              <a:rPr lang="en-US" sz="2000" dirty="0" smtClean="0">
                <a:latin typeface="Georgia" pitchFamily="18" charset="0"/>
              </a:rPr>
              <a:t>The creation of larger, integrated market promotes efficiency in certain industries where </a:t>
            </a:r>
            <a:r>
              <a:rPr lang="en-US" sz="2000" u="sng" dirty="0" smtClean="0">
                <a:solidFill>
                  <a:srgbClr val="00B050"/>
                </a:solidFill>
                <a:latin typeface="Georgia" pitchFamily="18" charset="0"/>
              </a:rPr>
              <a:t>large-scale production is possible</a:t>
            </a:r>
            <a:r>
              <a:rPr lang="en-US" sz="2000" dirty="0" smtClean="0">
                <a:latin typeface="Georgia" pitchFamily="18" charset="0"/>
              </a:rPr>
              <a:t>.</a:t>
            </a:r>
          </a:p>
          <a:p>
            <a:pPr marL="400050" indent="-400050">
              <a:buNone/>
            </a:pPr>
            <a:endParaRPr lang="en-US" sz="2000" dirty="0" smtClean="0">
              <a:latin typeface="Georgia" pitchFamily="18" charset="0"/>
            </a:endParaRPr>
          </a:p>
          <a:p>
            <a:pPr marL="400050" indent="-400050"/>
            <a:r>
              <a:rPr lang="en-US" sz="2000" dirty="0" smtClean="0">
                <a:latin typeface="Georgia" pitchFamily="18" charset="0"/>
              </a:rPr>
              <a:t>In the long-run, the most important economic benefit of integration is that it </a:t>
            </a:r>
            <a:r>
              <a:rPr lang="en-US" sz="2000" u="sng" dirty="0" smtClean="0">
                <a:solidFill>
                  <a:srgbClr val="00B050"/>
                </a:solidFill>
                <a:latin typeface="Georgia" pitchFamily="18" charset="0"/>
              </a:rPr>
              <a:t>promotes economic growth</a:t>
            </a:r>
            <a:r>
              <a:rPr lang="en-US" sz="2000" dirty="0" smtClean="0">
                <a:latin typeface="Georgia" pitchFamily="18" charset="0"/>
              </a:rPr>
              <a:t>. </a:t>
            </a:r>
            <a:endParaRPr lang="en-US" sz="2000" dirty="0">
              <a:latin typeface="Georgia" pitchFamily="18" charset="0"/>
            </a:endParaRPr>
          </a:p>
        </p:txBody>
      </p:sp>
      <p:sp>
        <p:nvSpPr>
          <p:cNvPr id="2" name="Title 1"/>
          <p:cNvSpPr>
            <a:spLocks noGrp="1"/>
          </p:cNvSpPr>
          <p:nvPr>
            <p:ph type="title"/>
          </p:nvPr>
        </p:nvSpPr>
        <p:spPr>
          <a:xfrm>
            <a:off x="228600" y="274638"/>
            <a:ext cx="8686800" cy="792162"/>
          </a:xfrm>
        </p:spPr>
        <p:txBody>
          <a:bodyPr>
            <a:noAutofit/>
          </a:bodyPr>
          <a:lstStyle/>
          <a:p>
            <a:r>
              <a:rPr lang="en-US" sz="2800" b="1" dirty="0" smtClean="0">
                <a:latin typeface="Georgia" pitchFamily="18" charset="0"/>
              </a:rPr>
              <a:t>Growth and Efficiency: </a:t>
            </a:r>
            <a:br>
              <a:rPr lang="en-US" sz="2800" b="1" dirty="0" smtClean="0">
                <a:latin typeface="Georgia" pitchFamily="18" charset="0"/>
              </a:rPr>
            </a:br>
            <a:r>
              <a:rPr lang="en-US" sz="2800" b="1" dirty="0" smtClean="0">
                <a:latin typeface="Georgia" pitchFamily="18" charset="0"/>
              </a:rPr>
              <a:t>The Economics of Integration</a:t>
            </a:r>
            <a:endParaRPr lang="en-US" sz="2800" b="1" dirty="0">
              <a:latin typeface="Georgia" pitchFamily="18"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990600"/>
            <a:ext cx="8229600" cy="5257799"/>
          </a:xfrm>
        </p:spPr>
        <p:txBody>
          <a:bodyPr>
            <a:normAutofit/>
          </a:bodyPr>
          <a:lstStyle/>
          <a:p>
            <a:r>
              <a:rPr lang="en-US" sz="2000" dirty="0">
                <a:latin typeface="Georgia" pitchFamily="18" charset="0"/>
              </a:rPr>
              <a:t>In the long-run, the most important economic benefit of integration is that it </a:t>
            </a:r>
            <a:r>
              <a:rPr lang="en-US" sz="2000" u="sng" dirty="0">
                <a:solidFill>
                  <a:srgbClr val="00B050"/>
                </a:solidFill>
                <a:latin typeface="Georgia" pitchFamily="18" charset="0"/>
              </a:rPr>
              <a:t>promotes economic </a:t>
            </a:r>
            <a:r>
              <a:rPr lang="en-US" sz="2000" u="sng" dirty="0" smtClean="0">
                <a:solidFill>
                  <a:srgbClr val="00B050"/>
                </a:solidFill>
                <a:latin typeface="Georgia" pitchFamily="18" charset="0"/>
              </a:rPr>
              <a:t>growth</a:t>
            </a:r>
          </a:p>
          <a:p>
            <a:endParaRPr lang="en-US" sz="2000" u="sng" dirty="0">
              <a:latin typeface="Georgia" pitchFamily="18" charset="0"/>
            </a:endParaRPr>
          </a:p>
          <a:p>
            <a:pPr marL="624078" indent="-514350">
              <a:buFont typeface="+mj-lt"/>
              <a:buAutoNum type="romanLcPeriod"/>
            </a:pPr>
            <a:r>
              <a:rPr lang="en-US" sz="2000" dirty="0" smtClean="0">
                <a:latin typeface="Georgia" pitchFamily="18" charset="0"/>
              </a:rPr>
              <a:t>Larger and more competitive market is likely to be more innovative</a:t>
            </a:r>
          </a:p>
          <a:p>
            <a:pPr marL="624078" indent="-514350">
              <a:buFont typeface="+mj-lt"/>
              <a:buAutoNum type="romanLcPeriod"/>
            </a:pPr>
            <a:r>
              <a:rPr lang="en-US" sz="2000" dirty="0" smtClean="0">
                <a:latin typeface="Georgia" pitchFamily="18" charset="0"/>
              </a:rPr>
              <a:t>Internal trade barriers are removed, previously protected firms are forced to compete with one another, firms become more efficient</a:t>
            </a:r>
            <a:endParaRPr lang="en-US" sz="2000" dirty="0">
              <a:latin typeface="Georgia" pitchFamily="18" charset="0"/>
            </a:endParaRPr>
          </a:p>
          <a:p>
            <a:r>
              <a:rPr lang="en-US" sz="2000" dirty="0" smtClean="0">
                <a:latin typeface="Georgia" pitchFamily="18" charset="0"/>
              </a:rPr>
              <a:t>If economic integration is successful, economic growth rates tend to increase, which raise living standards</a:t>
            </a:r>
          </a:p>
          <a:p>
            <a:r>
              <a:rPr lang="en-US" sz="2000" dirty="0" smtClean="0">
                <a:latin typeface="Georgia" pitchFamily="18" charset="0"/>
              </a:rPr>
              <a:t>Even a small rise in growth can be </a:t>
            </a:r>
            <a:r>
              <a:rPr lang="en-US" sz="2000" dirty="0" smtClean="0">
                <a:latin typeface="Georgia" pitchFamily="18" charset="0"/>
              </a:rPr>
              <a:t>significant</a:t>
            </a:r>
          </a:p>
          <a:p>
            <a:pPr marL="109728" indent="0">
              <a:buNone/>
            </a:pPr>
            <a:endParaRPr lang="en-US" sz="2000" dirty="0" smtClean="0">
              <a:latin typeface="Georgia" pitchFamily="18" charset="0"/>
            </a:endParaRPr>
          </a:p>
          <a:p>
            <a:r>
              <a:rPr lang="en-US" sz="2000" b="1" dirty="0">
                <a:solidFill>
                  <a:srgbClr val="00B050"/>
                </a:solidFill>
                <a:latin typeface="Georgia" pitchFamily="18" charset="0"/>
              </a:rPr>
              <a:t>I</a:t>
            </a:r>
            <a:r>
              <a:rPr lang="en-US" sz="2000" b="1" dirty="0" smtClean="0">
                <a:solidFill>
                  <a:srgbClr val="00B050"/>
                </a:solidFill>
                <a:latin typeface="Georgia" pitchFamily="18" charset="0"/>
              </a:rPr>
              <a:t>f EI causes long-term rate of economic growth to rise by one or two percent, the living standard could be about double what would have occurred without integration.</a:t>
            </a:r>
            <a:endParaRPr lang="en-US" sz="2000" b="1" dirty="0">
              <a:solidFill>
                <a:srgbClr val="00B050"/>
              </a:solidFill>
              <a:latin typeface="Georgia" pitchFamily="18" charset="0"/>
            </a:endParaRPr>
          </a:p>
        </p:txBody>
      </p:sp>
      <p:sp>
        <p:nvSpPr>
          <p:cNvPr id="3" name="Title 2"/>
          <p:cNvSpPr>
            <a:spLocks noGrp="1"/>
          </p:cNvSpPr>
          <p:nvPr>
            <p:ph type="title"/>
          </p:nvPr>
        </p:nvSpPr>
        <p:spPr>
          <a:xfrm>
            <a:off x="457200" y="152400"/>
            <a:ext cx="8229600" cy="762000"/>
          </a:xfrm>
        </p:spPr>
        <p:txBody>
          <a:bodyPr>
            <a:normAutofit/>
          </a:bodyPr>
          <a:lstStyle/>
          <a:p>
            <a:r>
              <a:rPr lang="en-US" sz="2800" dirty="0" err="1" smtClean="0">
                <a:latin typeface="Georgia" pitchFamily="18" charset="0"/>
              </a:rPr>
              <a:t>Cont</a:t>
            </a:r>
            <a:r>
              <a:rPr lang="en-US" sz="2800" dirty="0" smtClean="0">
                <a:latin typeface="Georgia" pitchFamily="18" charset="0"/>
              </a:rPr>
              <a:t>…</a:t>
            </a:r>
            <a:endParaRPr lang="en-US" sz="2800" dirty="0">
              <a:latin typeface="Georgia" pitchFamily="18" charset="0"/>
            </a:endParaRPr>
          </a:p>
        </p:txBody>
      </p:sp>
      <p:cxnSp>
        <p:nvCxnSpPr>
          <p:cNvPr id="5" name="Straight Arrow Connector 4"/>
          <p:cNvCxnSpPr/>
          <p:nvPr/>
        </p:nvCxnSpPr>
        <p:spPr>
          <a:xfrm>
            <a:off x="4495800" y="1752600"/>
            <a:ext cx="0" cy="304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6720447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143000"/>
            <a:ext cx="8229600" cy="4864291"/>
          </a:xfrm>
        </p:spPr>
        <p:txBody>
          <a:bodyPr>
            <a:noAutofit/>
          </a:bodyPr>
          <a:lstStyle/>
          <a:p>
            <a:r>
              <a:rPr lang="en-US" sz="2000" dirty="0" smtClean="0">
                <a:latin typeface="Georgia" pitchFamily="18" charset="0"/>
              </a:rPr>
              <a:t>There is some degree of trade-off between economic benefits and political costs.</a:t>
            </a:r>
          </a:p>
          <a:p>
            <a:r>
              <a:rPr lang="en-US" sz="2000" dirty="0" smtClean="0">
                <a:latin typeface="Georgia" pitchFamily="18" charset="0"/>
              </a:rPr>
              <a:t>The closer the economic ties among nations, the closer their political ties.</a:t>
            </a:r>
          </a:p>
          <a:p>
            <a:pPr marL="109728" indent="0">
              <a:buNone/>
            </a:pPr>
            <a:endParaRPr lang="en-US" sz="2000" dirty="0" smtClean="0">
              <a:latin typeface="Georgia" pitchFamily="18" charset="0"/>
            </a:endParaRPr>
          </a:p>
          <a:p>
            <a:pPr>
              <a:buFont typeface="Wingdings" pitchFamily="2" charset="2"/>
              <a:buChar char="q"/>
            </a:pPr>
            <a:r>
              <a:rPr lang="en-US" sz="2000" dirty="0" smtClean="0">
                <a:latin typeface="Georgia" pitchFamily="18" charset="0"/>
              </a:rPr>
              <a:t>Closer cooperation in economic sphere commit nations to closer political cooperation. For example, economic efficiency promised by an economic union requires that a nation negotiate a new immigration policy, safety standards, methods of financial regulation and adopt a harmonized system of investment.</a:t>
            </a:r>
          </a:p>
          <a:p>
            <a:pPr marL="109728" indent="0">
              <a:buNone/>
            </a:pPr>
            <a:endParaRPr lang="en-US" sz="2000" dirty="0" smtClean="0">
              <a:latin typeface="Georgia" pitchFamily="18" charset="0"/>
            </a:endParaRPr>
          </a:p>
          <a:p>
            <a:pPr marL="109728" indent="0">
              <a:buNone/>
            </a:pPr>
            <a:r>
              <a:rPr lang="en-US" sz="2000" dirty="0" smtClean="0">
                <a:latin typeface="Georgia" pitchFamily="18" charset="0"/>
              </a:rPr>
              <a:t>these important political choices are no longer influenced mainly by </a:t>
            </a:r>
            <a:r>
              <a:rPr lang="en-US" sz="2000" dirty="0">
                <a:latin typeface="Georgia" pitchFamily="18" charset="0"/>
              </a:rPr>
              <a:t>the </a:t>
            </a:r>
            <a:r>
              <a:rPr lang="en-US" sz="2000" dirty="0" smtClean="0">
                <a:latin typeface="Georgia" pitchFamily="18" charset="0"/>
              </a:rPr>
              <a:t>preferences </a:t>
            </a:r>
            <a:r>
              <a:rPr lang="en-US" sz="2000" dirty="0">
                <a:latin typeface="Georgia" pitchFamily="18" charset="0"/>
              </a:rPr>
              <a:t>and interests of domestic voters.</a:t>
            </a:r>
            <a:endParaRPr lang="en-US" sz="2000" dirty="0" smtClean="0">
              <a:latin typeface="Georgia" pitchFamily="18" charset="0"/>
            </a:endParaRPr>
          </a:p>
          <a:p>
            <a:pPr marL="109728" indent="0">
              <a:buNone/>
            </a:pPr>
            <a:endParaRPr lang="en-US" sz="2400" dirty="0">
              <a:latin typeface="Georgia" pitchFamily="18" charset="0"/>
            </a:endParaRPr>
          </a:p>
        </p:txBody>
      </p:sp>
      <p:sp>
        <p:nvSpPr>
          <p:cNvPr id="3" name="Title 2"/>
          <p:cNvSpPr>
            <a:spLocks noGrp="1"/>
          </p:cNvSpPr>
          <p:nvPr>
            <p:ph type="title"/>
          </p:nvPr>
        </p:nvSpPr>
        <p:spPr>
          <a:xfrm>
            <a:off x="457200" y="76200"/>
            <a:ext cx="8229600" cy="1066800"/>
          </a:xfrm>
        </p:spPr>
        <p:txBody>
          <a:bodyPr>
            <a:normAutofit/>
          </a:bodyPr>
          <a:lstStyle/>
          <a:p>
            <a:r>
              <a:rPr lang="en-US" sz="2800" dirty="0" smtClean="0">
                <a:latin typeface="Georgia" pitchFamily="18" charset="0"/>
              </a:rPr>
              <a:t>Sovereignty at Risk: </a:t>
            </a:r>
            <a:br>
              <a:rPr lang="en-US" sz="2800" dirty="0" smtClean="0">
                <a:latin typeface="Georgia" pitchFamily="18" charset="0"/>
              </a:rPr>
            </a:br>
            <a:r>
              <a:rPr lang="en-US" sz="2800" dirty="0" smtClean="0">
                <a:latin typeface="Georgia" pitchFamily="18" charset="0"/>
              </a:rPr>
              <a:t>The Politics of Integration</a:t>
            </a:r>
            <a:endParaRPr lang="en-US" sz="2800" dirty="0">
              <a:latin typeface="Georgia" pitchFamily="18" charset="0"/>
            </a:endParaRPr>
          </a:p>
        </p:txBody>
      </p:sp>
      <p:cxnSp>
        <p:nvCxnSpPr>
          <p:cNvPr id="7" name="Straight Arrow Connector 6"/>
          <p:cNvCxnSpPr/>
          <p:nvPr/>
        </p:nvCxnSpPr>
        <p:spPr>
          <a:xfrm>
            <a:off x="4559474" y="4437867"/>
            <a:ext cx="0" cy="3810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2668802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685800"/>
            <a:ext cx="8229600" cy="5715000"/>
          </a:xfrm>
        </p:spPr>
        <p:txBody>
          <a:bodyPr>
            <a:normAutofit/>
          </a:bodyPr>
          <a:lstStyle/>
          <a:p>
            <a:pPr>
              <a:buFont typeface="Wingdings" pitchFamily="2" charset="2"/>
              <a:buChar char="q"/>
            </a:pPr>
            <a:r>
              <a:rPr lang="en-US" sz="1600" dirty="0" smtClean="0">
                <a:latin typeface="Georgia" pitchFamily="18" charset="0"/>
              </a:rPr>
              <a:t>The fundamental political problem posed by economic integration is the loss of sovereignty – because of creation of regional trade blocs.</a:t>
            </a:r>
          </a:p>
          <a:p>
            <a:r>
              <a:rPr lang="en-US" sz="1600" dirty="0" smtClean="0">
                <a:latin typeface="Georgia" pitchFamily="18" charset="0"/>
              </a:rPr>
              <a:t>At some point, each member nation risks being forced to ignore national interests (political, economic, social or cultural) as a consequence of maintaining its international obligations. </a:t>
            </a:r>
          </a:p>
          <a:p>
            <a:endParaRPr lang="en-US" sz="1600" dirty="0" smtClean="0">
              <a:latin typeface="Georgia" pitchFamily="18" charset="0"/>
            </a:endParaRPr>
          </a:p>
          <a:p>
            <a:pPr>
              <a:buFont typeface="Wingdings" pitchFamily="2" charset="2"/>
              <a:buChar char="q"/>
            </a:pPr>
            <a:r>
              <a:rPr lang="en-US" sz="1600" dirty="0" smtClean="0">
                <a:latin typeface="Georgia" pitchFamily="18" charset="0"/>
              </a:rPr>
              <a:t>Economic integration creates political tensions in another way – as markets </a:t>
            </a:r>
            <a:r>
              <a:rPr lang="en-US" sz="1600" dirty="0" smtClean="0">
                <a:latin typeface="Georgia" pitchFamily="18" charset="0"/>
              </a:rPr>
              <a:t>merge, </a:t>
            </a:r>
            <a:r>
              <a:rPr lang="en-US" sz="1600" dirty="0" smtClean="0">
                <a:latin typeface="Georgia" pitchFamily="18" charset="0"/>
              </a:rPr>
              <a:t>the location and intensity of economic activity changes.</a:t>
            </a:r>
          </a:p>
          <a:p>
            <a:r>
              <a:rPr lang="en-US" sz="1600" dirty="0" smtClean="0">
                <a:latin typeface="Georgia" pitchFamily="18" charset="0"/>
              </a:rPr>
              <a:t>Some industries in a particular nation expand, while others contract.</a:t>
            </a:r>
          </a:p>
          <a:p>
            <a:r>
              <a:rPr lang="en-US" sz="1600" dirty="0" smtClean="0">
                <a:latin typeface="Georgia" pitchFamily="18" charset="0"/>
              </a:rPr>
              <a:t>Some unions gain members and power and other loss.</a:t>
            </a:r>
          </a:p>
          <a:p>
            <a:r>
              <a:rPr lang="en-US" sz="1600" dirty="0" smtClean="0">
                <a:latin typeface="Georgia" pitchFamily="18" charset="0"/>
              </a:rPr>
              <a:t>The changing geography of wealth and power within each member nation changes the political landscape. </a:t>
            </a:r>
          </a:p>
          <a:p>
            <a:pPr marL="109728" indent="0">
              <a:buNone/>
            </a:pPr>
            <a:endParaRPr lang="en-US" sz="1600" dirty="0" smtClean="0">
              <a:latin typeface="Georgia" pitchFamily="18" charset="0"/>
            </a:endParaRPr>
          </a:p>
          <a:p>
            <a:pPr>
              <a:buFont typeface="Wingdings" pitchFamily="2" charset="2"/>
              <a:buChar char="q"/>
            </a:pPr>
            <a:r>
              <a:rPr lang="en-US" sz="1600" dirty="0" smtClean="0">
                <a:latin typeface="Georgia" pitchFamily="18" charset="0"/>
              </a:rPr>
              <a:t>There is also the view that individual nations may gain political power, esp. in relations with other nations, by being members of a powerful economic alliance.</a:t>
            </a:r>
          </a:p>
          <a:p>
            <a:r>
              <a:rPr lang="en-US" sz="1600" dirty="0" smtClean="0">
                <a:latin typeface="Georgia" pitchFamily="18" charset="0"/>
              </a:rPr>
              <a:t>For example, Belgium is a more potent political presence as a leading nation of the EU than if it were simple a small but autonomous European nation making its own way in international politics.  </a:t>
            </a:r>
          </a:p>
          <a:p>
            <a:r>
              <a:rPr lang="en-US" sz="1600" dirty="0" smtClean="0">
                <a:latin typeface="Georgia" pitchFamily="18" charset="0"/>
              </a:rPr>
              <a:t>It is argued that smaller countries are far more powerful as members of a larger group than they would be as separate, unaffiliated individual nations. </a:t>
            </a:r>
          </a:p>
          <a:p>
            <a:endParaRPr lang="en-US" sz="1600" dirty="0">
              <a:latin typeface="Georgia" pitchFamily="18" charset="0"/>
            </a:endParaRPr>
          </a:p>
        </p:txBody>
      </p:sp>
      <p:sp>
        <p:nvSpPr>
          <p:cNvPr id="3" name="Title 2"/>
          <p:cNvSpPr>
            <a:spLocks noGrp="1"/>
          </p:cNvSpPr>
          <p:nvPr>
            <p:ph type="title"/>
          </p:nvPr>
        </p:nvSpPr>
        <p:spPr>
          <a:xfrm>
            <a:off x="457200" y="152400"/>
            <a:ext cx="8229600" cy="609600"/>
          </a:xfrm>
        </p:spPr>
        <p:txBody>
          <a:bodyPr>
            <a:normAutofit/>
          </a:bodyPr>
          <a:lstStyle/>
          <a:p>
            <a:r>
              <a:rPr lang="en-US" sz="2800" dirty="0" err="1" smtClean="0">
                <a:latin typeface="Georgia" pitchFamily="18" charset="0"/>
              </a:rPr>
              <a:t>Cont</a:t>
            </a:r>
            <a:r>
              <a:rPr lang="en-US" sz="2800" dirty="0" smtClean="0">
                <a:latin typeface="Georgia" pitchFamily="18" charset="0"/>
              </a:rPr>
              <a:t>…</a:t>
            </a:r>
            <a:endParaRPr lang="en-US" sz="2800" dirty="0">
              <a:latin typeface="Georgia" pitchFamily="18" charset="0"/>
            </a:endParaRPr>
          </a:p>
        </p:txBody>
      </p:sp>
    </p:spTree>
    <p:extLst>
      <p:ext uri="{BB962C8B-B14F-4D97-AF65-F5344CB8AC3E}">
        <p14:creationId xmlns:p14="http://schemas.microsoft.com/office/powerpoint/2010/main" val="34307526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2000" dirty="0" smtClean="0">
                <a:latin typeface="Georgia" pitchFamily="18" charset="0"/>
              </a:rPr>
              <a:t>Economic Integration – the most powerful dynamics of this era in world history</a:t>
            </a:r>
          </a:p>
          <a:p>
            <a:endParaRPr lang="en-US" sz="2000" dirty="0" smtClean="0">
              <a:latin typeface="Georgia" pitchFamily="18" charset="0"/>
            </a:endParaRPr>
          </a:p>
          <a:p>
            <a:r>
              <a:rPr lang="en-US" sz="2000" dirty="0" smtClean="0">
                <a:latin typeface="Georgia" pitchFamily="18" charset="0"/>
              </a:rPr>
              <a:t>Nations are driven to unite their economies for </a:t>
            </a:r>
            <a:r>
              <a:rPr lang="en-US" sz="2000" u="sng" dirty="0" smtClean="0">
                <a:solidFill>
                  <a:srgbClr val="0070C0"/>
                </a:solidFill>
                <a:latin typeface="Georgia" pitchFamily="18" charset="0"/>
              </a:rPr>
              <a:t>greater efficiency </a:t>
            </a:r>
            <a:r>
              <a:rPr lang="en-US" sz="2000" dirty="0" smtClean="0">
                <a:latin typeface="Georgia" pitchFamily="18" charset="0"/>
              </a:rPr>
              <a:t>and </a:t>
            </a:r>
            <a:r>
              <a:rPr lang="en-US" sz="2000" u="sng" dirty="0" smtClean="0">
                <a:solidFill>
                  <a:srgbClr val="0070C0"/>
                </a:solidFill>
                <a:latin typeface="Georgia" pitchFamily="18" charset="0"/>
              </a:rPr>
              <a:t>growth</a:t>
            </a:r>
          </a:p>
          <a:p>
            <a:endParaRPr lang="en-US" sz="2000" dirty="0" smtClean="0">
              <a:latin typeface="Georgia" pitchFamily="18" charset="0"/>
            </a:endParaRPr>
          </a:p>
          <a:p>
            <a:r>
              <a:rPr lang="en-US" sz="2000" dirty="0" smtClean="0">
                <a:latin typeface="Georgia" pitchFamily="18" charset="0"/>
              </a:rPr>
              <a:t>The most important example of economic integration –</a:t>
            </a:r>
            <a:r>
              <a:rPr lang="en-US" sz="2000" dirty="0" smtClean="0">
                <a:solidFill>
                  <a:srgbClr val="0070C0"/>
                </a:solidFill>
                <a:latin typeface="Georgia" pitchFamily="18" charset="0"/>
              </a:rPr>
              <a:t> </a:t>
            </a:r>
            <a:r>
              <a:rPr lang="en-US" sz="2000" u="sng" dirty="0" smtClean="0">
                <a:solidFill>
                  <a:srgbClr val="0070C0"/>
                </a:solidFill>
                <a:latin typeface="Georgia" pitchFamily="18" charset="0"/>
              </a:rPr>
              <a:t>the integration of Europe</a:t>
            </a:r>
            <a:endParaRPr lang="en-US" sz="2000" u="sng" dirty="0">
              <a:solidFill>
                <a:srgbClr val="0070C0"/>
              </a:solidFill>
              <a:latin typeface="Georgia" pitchFamily="18" charset="0"/>
            </a:endParaRPr>
          </a:p>
        </p:txBody>
      </p:sp>
      <p:sp>
        <p:nvSpPr>
          <p:cNvPr id="2" name="Title 1"/>
          <p:cNvSpPr>
            <a:spLocks noGrp="1"/>
          </p:cNvSpPr>
          <p:nvPr>
            <p:ph type="title"/>
          </p:nvPr>
        </p:nvSpPr>
        <p:spPr>
          <a:xfrm>
            <a:off x="457200" y="274638"/>
            <a:ext cx="8229600" cy="563562"/>
          </a:xfrm>
        </p:spPr>
        <p:txBody>
          <a:bodyPr>
            <a:noAutofit/>
          </a:bodyPr>
          <a:lstStyle/>
          <a:p>
            <a:r>
              <a:rPr lang="en-US" sz="3600" b="1" dirty="0" smtClean="0">
                <a:latin typeface="Georgia" pitchFamily="18" charset="0"/>
              </a:rPr>
              <a:t>Overview – Economic Integration</a:t>
            </a:r>
            <a:endParaRPr lang="en-US" sz="3600" b="1" dirty="0">
              <a:latin typeface="Georgia"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5715000"/>
          </a:xfrm>
        </p:spPr>
        <p:txBody>
          <a:bodyPr>
            <a:normAutofit/>
          </a:bodyPr>
          <a:lstStyle/>
          <a:p>
            <a:r>
              <a:rPr lang="en-US" sz="2000" dirty="0" smtClean="0">
                <a:latin typeface="Georgia" pitchFamily="18" charset="0"/>
              </a:rPr>
              <a:t>1957 – European Union formally began as </a:t>
            </a:r>
            <a:r>
              <a:rPr lang="en-US" sz="2000" u="sng" dirty="0" smtClean="0">
                <a:latin typeface="Georgia" pitchFamily="18" charset="0"/>
              </a:rPr>
              <a:t>European Economic Community </a:t>
            </a:r>
            <a:r>
              <a:rPr lang="en-US" sz="2000" dirty="0" smtClean="0">
                <a:latin typeface="Georgia" pitchFamily="18" charset="0"/>
              </a:rPr>
              <a:t>(EEC), also called </a:t>
            </a:r>
            <a:r>
              <a:rPr lang="en-US" sz="2000" u="sng" dirty="0" smtClean="0">
                <a:latin typeface="Georgia" pitchFamily="18" charset="0"/>
              </a:rPr>
              <a:t>Common Market</a:t>
            </a:r>
          </a:p>
          <a:p>
            <a:endParaRPr lang="en-US" sz="2000" dirty="0" smtClean="0">
              <a:latin typeface="Georgia" pitchFamily="18" charset="0"/>
            </a:endParaRPr>
          </a:p>
          <a:p>
            <a:r>
              <a:rPr lang="en-US" sz="2000" dirty="0" smtClean="0">
                <a:latin typeface="Georgia" pitchFamily="18" charset="0"/>
              </a:rPr>
              <a:t>1980s – it was named as </a:t>
            </a:r>
            <a:r>
              <a:rPr lang="en-US" sz="2000" u="sng" dirty="0" smtClean="0">
                <a:latin typeface="Georgia" pitchFamily="18" charset="0"/>
              </a:rPr>
              <a:t>European Community </a:t>
            </a:r>
            <a:r>
              <a:rPr lang="en-US" sz="2000" dirty="0" smtClean="0">
                <a:latin typeface="Georgia" pitchFamily="18" charset="0"/>
              </a:rPr>
              <a:t>(EC) or the </a:t>
            </a:r>
            <a:r>
              <a:rPr lang="en-US" sz="2000" u="sng" dirty="0" smtClean="0">
                <a:latin typeface="Georgia" pitchFamily="18" charset="0"/>
              </a:rPr>
              <a:t>Community</a:t>
            </a:r>
            <a:r>
              <a:rPr lang="en-US" sz="2000" dirty="0" smtClean="0">
                <a:latin typeface="Georgia" pitchFamily="18" charset="0"/>
              </a:rPr>
              <a:t> </a:t>
            </a:r>
          </a:p>
          <a:p>
            <a:pPr>
              <a:buNone/>
            </a:pPr>
            <a:endParaRPr lang="en-US" sz="2400" dirty="0">
              <a:latin typeface="Georgia" pitchFamily="18" charset="0"/>
            </a:endParaRPr>
          </a:p>
          <a:p>
            <a:pPr>
              <a:buNone/>
            </a:pPr>
            <a:r>
              <a:rPr lang="en-US" sz="1800" dirty="0" smtClean="0">
                <a:latin typeface="Georgia" pitchFamily="18" charset="0"/>
              </a:rPr>
              <a:t>     </a:t>
            </a:r>
            <a:r>
              <a:rPr lang="en-US" sz="1800" dirty="0" smtClean="0">
                <a:solidFill>
                  <a:srgbClr val="0070C0"/>
                </a:solidFill>
                <a:latin typeface="Georgia" pitchFamily="18" charset="0"/>
              </a:rPr>
              <a:t>The “economic” element in the group's name was eliminated, because the economic function was diminished and political and social functions were growing</a:t>
            </a:r>
          </a:p>
          <a:p>
            <a:pPr>
              <a:buNone/>
            </a:pPr>
            <a:endParaRPr lang="en-US" sz="1800" dirty="0" smtClean="0">
              <a:latin typeface="Georgia" pitchFamily="18" charset="0"/>
            </a:endParaRPr>
          </a:p>
          <a:p>
            <a:r>
              <a:rPr lang="en-US" sz="2000" dirty="0" smtClean="0">
                <a:latin typeface="Georgia" pitchFamily="18" charset="0"/>
              </a:rPr>
              <a:t>1993 – name changed to European Union (EU)</a:t>
            </a:r>
          </a:p>
          <a:p>
            <a:pPr>
              <a:buNone/>
            </a:pPr>
            <a:endParaRPr lang="en-US" sz="2400" dirty="0" smtClean="0">
              <a:latin typeface="Georgia" pitchFamily="18" charset="0"/>
            </a:endParaRPr>
          </a:p>
          <a:p>
            <a:pPr>
              <a:buNone/>
            </a:pPr>
            <a:r>
              <a:rPr lang="en-US" sz="2400" dirty="0" smtClean="0">
                <a:latin typeface="Georgia" pitchFamily="18" charset="0"/>
              </a:rPr>
              <a:t>    </a:t>
            </a:r>
            <a:r>
              <a:rPr lang="en-US" sz="1800" dirty="0" smtClean="0">
                <a:solidFill>
                  <a:srgbClr val="0070C0"/>
                </a:solidFill>
                <a:latin typeface="Georgia" pitchFamily="18" charset="0"/>
              </a:rPr>
              <a:t>Integration was spreading from the economic sphere to the political and social spheres </a:t>
            </a:r>
            <a:endParaRPr lang="en-US" sz="2400" dirty="0" smtClean="0">
              <a:solidFill>
                <a:srgbClr val="0070C0"/>
              </a:solidFill>
              <a:latin typeface="Georgia" pitchFamily="18" charset="0"/>
            </a:endParaRPr>
          </a:p>
        </p:txBody>
      </p:sp>
      <p:sp>
        <p:nvSpPr>
          <p:cNvPr id="2" name="Title 1"/>
          <p:cNvSpPr>
            <a:spLocks noGrp="1"/>
          </p:cNvSpPr>
          <p:nvPr>
            <p:ph type="title"/>
          </p:nvPr>
        </p:nvSpPr>
        <p:spPr>
          <a:xfrm>
            <a:off x="457200" y="274638"/>
            <a:ext cx="8229600" cy="715962"/>
          </a:xfrm>
        </p:spPr>
        <p:txBody>
          <a:bodyPr>
            <a:normAutofit/>
          </a:bodyPr>
          <a:lstStyle/>
          <a:p>
            <a:r>
              <a:rPr lang="en-US" sz="3600" b="1" dirty="0" smtClean="0">
                <a:latin typeface="Georgia" pitchFamily="18" charset="0"/>
              </a:rPr>
              <a:t>Overview – Economic Integration</a:t>
            </a:r>
            <a:endParaRPr lang="en-US" sz="3600" b="1" dirty="0">
              <a:latin typeface="Georgia" pitchFamily="18" charset="0"/>
            </a:endParaRPr>
          </a:p>
        </p:txBody>
      </p:sp>
      <p:cxnSp>
        <p:nvCxnSpPr>
          <p:cNvPr id="5" name="Straight Arrow Connector 4"/>
          <p:cNvCxnSpPr/>
          <p:nvPr/>
        </p:nvCxnSpPr>
        <p:spPr>
          <a:xfrm rot="5400000">
            <a:off x="3771106" y="2857500"/>
            <a:ext cx="381794" cy="79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rot="5400000">
            <a:off x="3772694" y="4876006"/>
            <a:ext cx="3810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143000"/>
            <a:ext cx="8229600" cy="4864291"/>
          </a:xfrm>
        </p:spPr>
        <p:txBody>
          <a:bodyPr>
            <a:normAutofit/>
          </a:bodyPr>
          <a:lstStyle/>
          <a:p>
            <a:r>
              <a:rPr lang="en-US" sz="2000" dirty="0" smtClean="0">
                <a:latin typeface="Georgia" pitchFamily="18" charset="0"/>
              </a:rPr>
              <a:t>The European Union is the product of nearly forty years of political and economic activity, aimed at creating a cooperative and growing environment for Europe.</a:t>
            </a:r>
          </a:p>
          <a:p>
            <a:endParaRPr lang="en-US" sz="2000" dirty="0" smtClean="0">
              <a:latin typeface="Georgia" pitchFamily="18" charset="0"/>
            </a:endParaRPr>
          </a:p>
          <a:p>
            <a:r>
              <a:rPr lang="en-US" sz="2000" dirty="0" smtClean="0">
                <a:latin typeface="Georgia" pitchFamily="18" charset="0"/>
              </a:rPr>
              <a:t>On one hand, it is the arguably the largest and richest unified market in the world, and on the other hand, it is arguably the weakest of political alliances imaginable, ever on the verge of collapse.</a:t>
            </a:r>
          </a:p>
          <a:p>
            <a:pPr marL="109728" indent="0">
              <a:buNone/>
            </a:pPr>
            <a:r>
              <a:rPr lang="en-US" sz="2000" dirty="0" smtClean="0">
                <a:latin typeface="Georgia" pitchFamily="18" charset="0"/>
              </a:rPr>
              <a:t> </a:t>
            </a:r>
          </a:p>
          <a:p>
            <a:r>
              <a:rPr lang="en-US" sz="2000" dirty="0" smtClean="0">
                <a:latin typeface="Georgia" pitchFamily="18" charset="0"/>
              </a:rPr>
              <a:t>The fundamental questions that the European Union seeks to answer are;</a:t>
            </a:r>
          </a:p>
          <a:p>
            <a:pPr algn="ctr">
              <a:buFont typeface="Wingdings" pitchFamily="2" charset="2"/>
              <a:buChar char="Ø"/>
            </a:pPr>
            <a:r>
              <a:rPr lang="en-US" sz="2000" dirty="0" smtClean="0">
                <a:latin typeface="Georgia" pitchFamily="18" charset="0"/>
              </a:rPr>
              <a:t>Whether economics is more than politics?</a:t>
            </a:r>
          </a:p>
          <a:p>
            <a:pPr algn="ctr">
              <a:buFont typeface="Wingdings" pitchFamily="2" charset="2"/>
              <a:buChar char="Ø"/>
            </a:pPr>
            <a:r>
              <a:rPr lang="en-US" sz="2000" dirty="0" smtClean="0">
                <a:latin typeface="Georgia" pitchFamily="18" charset="0"/>
              </a:rPr>
              <a:t>Whether the individualistic motives of the market matter more than the unifying social values of the nation or state? </a:t>
            </a:r>
            <a:endParaRPr lang="en-US" sz="2000" dirty="0">
              <a:latin typeface="Georgia" pitchFamily="18" charset="0"/>
            </a:endParaRPr>
          </a:p>
        </p:txBody>
      </p:sp>
      <p:sp>
        <p:nvSpPr>
          <p:cNvPr id="3" name="Title 2"/>
          <p:cNvSpPr>
            <a:spLocks noGrp="1"/>
          </p:cNvSpPr>
          <p:nvPr>
            <p:ph type="title"/>
          </p:nvPr>
        </p:nvSpPr>
        <p:spPr>
          <a:xfrm>
            <a:off x="457200" y="152400"/>
            <a:ext cx="8229600" cy="868362"/>
          </a:xfrm>
        </p:spPr>
        <p:txBody>
          <a:bodyPr>
            <a:normAutofit/>
          </a:bodyPr>
          <a:lstStyle/>
          <a:p>
            <a:r>
              <a:rPr lang="en-US" sz="3600" dirty="0">
                <a:latin typeface="Georgia" pitchFamily="18" charset="0"/>
              </a:rPr>
              <a:t>Overview – Economic Integration</a:t>
            </a:r>
            <a:endParaRPr lang="en-US" sz="3600" dirty="0"/>
          </a:p>
        </p:txBody>
      </p:sp>
    </p:spTree>
    <p:extLst>
      <p:ext uri="{BB962C8B-B14F-4D97-AF65-F5344CB8AC3E}">
        <p14:creationId xmlns:p14="http://schemas.microsoft.com/office/powerpoint/2010/main" val="111008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762000"/>
            <a:ext cx="8763000" cy="5867400"/>
          </a:xfrm>
        </p:spPr>
        <p:txBody>
          <a:bodyPr>
            <a:normAutofit/>
          </a:bodyPr>
          <a:lstStyle/>
          <a:p>
            <a:r>
              <a:rPr lang="en-US" sz="1800" dirty="0" smtClean="0">
                <a:latin typeface="Georgia" pitchFamily="18" charset="0"/>
              </a:rPr>
              <a:t>Economic integration is a process by which a group of nation-states agree to ignore their national boundaries for at least some economic purposes, creating a larger and more tightly connected system of markets.</a:t>
            </a:r>
          </a:p>
          <a:p>
            <a:r>
              <a:rPr lang="en-US" sz="1800" dirty="0" smtClean="0">
                <a:latin typeface="Georgia" pitchFamily="18" charset="0"/>
              </a:rPr>
              <a:t>Economists view economic integration as an example of the theory of the second best.  </a:t>
            </a:r>
          </a:p>
          <a:p>
            <a:endParaRPr lang="en-US" sz="1800" dirty="0" smtClean="0">
              <a:latin typeface="Georgia" pitchFamily="18" charset="0"/>
            </a:endParaRPr>
          </a:p>
          <a:p>
            <a:endParaRPr lang="en-US" sz="1800" dirty="0">
              <a:latin typeface="Georgia" pitchFamily="18" charset="0"/>
            </a:endParaRPr>
          </a:p>
        </p:txBody>
      </p:sp>
      <p:sp>
        <p:nvSpPr>
          <p:cNvPr id="2" name="Title 1"/>
          <p:cNvSpPr>
            <a:spLocks noGrp="1"/>
          </p:cNvSpPr>
          <p:nvPr>
            <p:ph type="title"/>
          </p:nvPr>
        </p:nvSpPr>
        <p:spPr>
          <a:xfrm>
            <a:off x="457200" y="-152400"/>
            <a:ext cx="8229600" cy="1066800"/>
          </a:xfrm>
        </p:spPr>
        <p:txBody>
          <a:bodyPr>
            <a:normAutofit/>
          </a:bodyPr>
          <a:lstStyle/>
          <a:p>
            <a:pPr algn="ctr"/>
            <a:r>
              <a:rPr lang="en-US" sz="4000" b="1" dirty="0" smtClean="0">
                <a:latin typeface="Georgia" pitchFamily="18" charset="0"/>
              </a:rPr>
              <a:t>Economic Integration</a:t>
            </a:r>
            <a:endParaRPr lang="en-US" sz="4000" b="1" dirty="0">
              <a:latin typeface="Georgia" pitchFamily="18" charset="0"/>
            </a:endParaRPr>
          </a:p>
        </p:txBody>
      </p:sp>
      <p:graphicFrame>
        <p:nvGraphicFramePr>
          <p:cNvPr id="4" name="Diagram 3"/>
          <p:cNvGraphicFramePr/>
          <p:nvPr>
            <p:extLst>
              <p:ext uri="{D42A27DB-BD31-4B8C-83A1-F6EECF244321}">
                <p14:modId xmlns:p14="http://schemas.microsoft.com/office/powerpoint/2010/main" val="4246092648"/>
              </p:ext>
            </p:extLst>
          </p:nvPr>
        </p:nvGraphicFramePr>
        <p:xfrm>
          <a:off x="457200" y="2514600"/>
          <a:ext cx="8458200" cy="3149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990600"/>
            <a:ext cx="8686800" cy="5638800"/>
          </a:xfrm>
        </p:spPr>
        <p:txBody>
          <a:bodyPr>
            <a:normAutofit/>
          </a:bodyPr>
          <a:lstStyle/>
          <a:p>
            <a:endParaRPr lang="en-US" sz="2400" dirty="0" smtClean="0">
              <a:latin typeface="Georgia" pitchFamily="18" charset="0"/>
            </a:endParaRPr>
          </a:p>
          <a:p>
            <a:r>
              <a:rPr lang="en-US" sz="2400" dirty="0" smtClean="0">
                <a:latin typeface="Georgia" pitchFamily="18" charset="0"/>
              </a:rPr>
              <a:t>Free Trade Area (FTA)</a:t>
            </a:r>
          </a:p>
          <a:p>
            <a:endParaRPr lang="en-US" sz="2400" dirty="0" smtClean="0">
              <a:latin typeface="Georgia" pitchFamily="18" charset="0"/>
            </a:endParaRPr>
          </a:p>
          <a:p>
            <a:r>
              <a:rPr lang="en-US" sz="2400" dirty="0" smtClean="0">
                <a:latin typeface="Georgia" pitchFamily="18" charset="0"/>
              </a:rPr>
              <a:t>Customs Union (CU)</a:t>
            </a:r>
          </a:p>
          <a:p>
            <a:endParaRPr lang="en-US" sz="2400" dirty="0" smtClean="0">
              <a:latin typeface="Georgia" pitchFamily="18" charset="0"/>
            </a:endParaRPr>
          </a:p>
          <a:p>
            <a:r>
              <a:rPr lang="en-US" sz="2400" dirty="0" smtClean="0">
                <a:latin typeface="Georgia" pitchFamily="18" charset="0"/>
              </a:rPr>
              <a:t>Economic Union (EU)</a:t>
            </a:r>
            <a:endParaRPr lang="en-US" sz="2400" dirty="0">
              <a:latin typeface="Georgia" pitchFamily="18" charset="0"/>
            </a:endParaRPr>
          </a:p>
        </p:txBody>
      </p:sp>
      <p:sp>
        <p:nvSpPr>
          <p:cNvPr id="2" name="Title 1"/>
          <p:cNvSpPr>
            <a:spLocks noGrp="1"/>
          </p:cNvSpPr>
          <p:nvPr>
            <p:ph type="title"/>
          </p:nvPr>
        </p:nvSpPr>
        <p:spPr>
          <a:xfrm>
            <a:off x="457200" y="274638"/>
            <a:ext cx="8229600" cy="715962"/>
          </a:xfrm>
        </p:spPr>
        <p:txBody>
          <a:bodyPr>
            <a:normAutofit/>
          </a:bodyPr>
          <a:lstStyle/>
          <a:p>
            <a:r>
              <a:rPr lang="en-US" sz="3600" b="1" dirty="0" smtClean="0">
                <a:latin typeface="Georgia" pitchFamily="18" charset="0"/>
              </a:rPr>
              <a:t>Degrees of Economic Integration</a:t>
            </a:r>
            <a:endParaRPr lang="en-US" sz="3600" b="1" dirty="0">
              <a:latin typeface="Georgia"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5638800"/>
          </a:xfrm>
        </p:spPr>
        <p:txBody>
          <a:bodyPr>
            <a:normAutofit/>
          </a:bodyPr>
          <a:lstStyle/>
          <a:p>
            <a:pPr marL="457200" indent="-457200">
              <a:buAutoNum type="arabicPeriod"/>
            </a:pPr>
            <a:r>
              <a:rPr lang="en-US" sz="2400" b="1" dirty="0" smtClean="0">
                <a:latin typeface="Georgia" pitchFamily="18" charset="0"/>
                <a:ea typeface="Tahoma" pitchFamily="34" charset="0"/>
                <a:cs typeface="Tahoma" pitchFamily="34" charset="0"/>
              </a:rPr>
              <a:t>Free Trade Area (FTA)</a:t>
            </a:r>
          </a:p>
          <a:p>
            <a:pPr marL="457200" indent="-457200">
              <a:buAutoNum type="arabicPeriod"/>
            </a:pPr>
            <a:endParaRPr lang="en-US" sz="2000" dirty="0" smtClean="0">
              <a:latin typeface="Georgia" pitchFamily="18" charset="0"/>
              <a:ea typeface="Tahoma" pitchFamily="34" charset="0"/>
              <a:cs typeface="Tahoma" pitchFamily="34" charset="0"/>
            </a:endParaRPr>
          </a:p>
          <a:p>
            <a:pPr marL="457200" indent="-457200"/>
            <a:r>
              <a:rPr lang="en-US" sz="2000" dirty="0" smtClean="0">
                <a:latin typeface="Georgia" pitchFamily="18" charset="0"/>
                <a:ea typeface="Tahoma" pitchFamily="34" charset="0"/>
                <a:cs typeface="Tahoma" pitchFamily="34" charset="0"/>
              </a:rPr>
              <a:t>Relatively minimal degree of integration</a:t>
            </a:r>
          </a:p>
          <a:p>
            <a:pPr marL="457200" indent="-457200"/>
            <a:endParaRPr lang="en-US" sz="2000" dirty="0" smtClean="0">
              <a:latin typeface="Georgia" pitchFamily="18" charset="0"/>
              <a:ea typeface="Tahoma" pitchFamily="34" charset="0"/>
              <a:cs typeface="Tahoma" pitchFamily="34" charset="0"/>
            </a:endParaRPr>
          </a:p>
          <a:p>
            <a:pPr marL="457200" indent="-457200"/>
            <a:r>
              <a:rPr lang="en-US" sz="2000" dirty="0" smtClean="0">
                <a:latin typeface="Georgia" pitchFamily="18" charset="0"/>
                <a:ea typeface="Tahoma" pitchFamily="34" charset="0"/>
                <a:cs typeface="Tahoma" pitchFamily="34" charset="0"/>
              </a:rPr>
              <a:t>Nations in FTA agrees to eliminate tariff barriers to trade for goods and services they produce themselves</a:t>
            </a:r>
          </a:p>
          <a:p>
            <a:pPr marL="457200" indent="-457200"/>
            <a:endParaRPr lang="en-US" sz="2000" dirty="0" smtClean="0">
              <a:latin typeface="Georgia" pitchFamily="18" charset="0"/>
              <a:ea typeface="Tahoma" pitchFamily="34" charset="0"/>
              <a:cs typeface="Tahoma" pitchFamily="34" charset="0"/>
            </a:endParaRPr>
          </a:p>
          <a:p>
            <a:pPr marL="457200" indent="-457200"/>
            <a:r>
              <a:rPr lang="en-US" sz="2000" dirty="0" smtClean="0">
                <a:latin typeface="Georgia" pitchFamily="18" charset="0"/>
                <a:ea typeface="Tahoma" pitchFamily="34" charset="0"/>
                <a:cs typeface="Tahoma" pitchFamily="34" charset="0"/>
              </a:rPr>
              <a:t>However, each nation retains the right to set its own tariff barriers with products from outside the FTA</a:t>
            </a:r>
          </a:p>
          <a:p>
            <a:pPr marL="457200" indent="-457200"/>
            <a:endParaRPr lang="en-US" sz="2000" dirty="0" smtClean="0">
              <a:latin typeface="Georgia" pitchFamily="18" charset="0"/>
              <a:ea typeface="Tahoma" pitchFamily="34" charset="0"/>
              <a:cs typeface="Tahoma" pitchFamily="34" charset="0"/>
            </a:endParaRPr>
          </a:p>
          <a:p>
            <a:pPr marL="457200" indent="-457200"/>
            <a:r>
              <a:rPr lang="en-US" sz="2000" dirty="0" smtClean="0">
                <a:latin typeface="Georgia" pitchFamily="18" charset="0"/>
                <a:ea typeface="Tahoma" pitchFamily="34" charset="0"/>
                <a:cs typeface="Tahoma" pitchFamily="34" charset="0"/>
              </a:rPr>
              <a:t>North American Free Trade Agreement (NAFTA) – US, Canada &amp; Mexico</a:t>
            </a:r>
            <a:endParaRPr lang="en-US" sz="2000" dirty="0">
              <a:latin typeface="Georgia" pitchFamily="18" charset="0"/>
              <a:ea typeface="Tahoma" pitchFamily="34" charset="0"/>
              <a:cs typeface="Tahoma" pitchFamily="34" charset="0"/>
            </a:endParaRPr>
          </a:p>
        </p:txBody>
      </p:sp>
      <p:sp>
        <p:nvSpPr>
          <p:cNvPr id="2" name="Title 1"/>
          <p:cNvSpPr>
            <a:spLocks noGrp="1"/>
          </p:cNvSpPr>
          <p:nvPr>
            <p:ph type="title"/>
          </p:nvPr>
        </p:nvSpPr>
        <p:spPr>
          <a:xfrm>
            <a:off x="457200" y="228600"/>
            <a:ext cx="8229600" cy="762000"/>
          </a:xfrm>
        </p:spPr>
        <p:txBody>
          <a:bodyPr>
            <a:normAutofit/>
          </a:bodyPr>
          <a:lstStyle/>
          <a:p>
            <a:r>
              <a:rPr lang="en-US" sz="3600" b="1" dirty="0" smtClean="0">
                <a:latin typeface="Georgia" pitchFamily="18" charset="0"/>
              </a:rPr>
              <a:t>Degrees of Economic Integration</a:t>
            </a:r>
            <a:endParaRPr lang="en-US" sz="3600" b="1" dirty="0">
              <a:latin typeface="Georgia"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6800"/>
            <a:ext cx="8229600" cy="5410200"/>
          </a:xfrm>
        </p:spPr>
        <p:txBody>
          <a:bodyPr>
            <a:normAutofit/>
          </a:bodyPr>
          <a:lstStyle/>
          <a:p>
            <a:pPr>
              <a:buNone/>
            </a:pPr>
            <a:r>
              <a:rPr lang="en-US" sz="2400" b="1" dirty="0" smtClean="0">
                <a:latin typeface="Georgia" pitchFamily="18" charset="0"/>
              </a:rPr>
              <a:t>2. Customs Union (CU)</a:t>
            </a:r>
          </a:p>
          <a:p>
            <a:pPr>
              <a:buNone/>
            </a:pPr>
            <a:endParaRPr lang="en-US" sz="2000" dirty="0">
              <a:latin typeface="Georgia" pitchFamily="18" charset="0"/>
            </a:endParaRPr>
          </a:p>
          <a:p>
            <a:r>
              <a:rPr lang="en-US" sz="2000" dirty="0" smtClean="0">
                <a:latin typeface="Georgia" pitchFamily="18" charset="0"/>
              </a:rPr>
              <a:t>Next level of economic integration</a:t>
            </a:r>
          </a:p>
          <a:p>
            <a:endParaRPr lang="en-US" sz="2000" dirty="0" smtClean="0">
              <a:latin typeface="Georgia" pitchFamily="18" charset="0"/>
            </a:endParaRPr>
          </a:p>
          <a:p>
            <a:r>
              <a:rPr lang="en-US" sz="2000" dirty="0" smtClean="0">
                <a:latin typeface="Georgia" pitchFamily="18" charset="0"/>
              </a:rPr>
              <a:t>Group of nations agree both to tariff-free trade within their collective borders and to a common set of external trade barriers</a:t>
            </a:r>
          </a:p>
          <a:p>
            <a:endParaRPr lang="en-US" sz="2000" dirty="0" smtClean="0">
              <a:latin typeface="Georgia" pitchFamily="18" charset="0"/>
            </a:endParaRPr>
          </a:p>
          <a:p>
            <a:pPr>
              <a:buNone/>
            </a:pPr>
            <a:r>
              <a:rPr lang="en-US" sz="2000" dirty="0">
                <a:latin typeface="Georgia" pitchFamily="18" charset="0"/>
              </a:rPr>
              <a:t> </a:t>
            </a:r>
            <a:r>
              <a:rPr lang="en-US" sz="2000" dirty="0" smtClean="0">
                <a:latin typeface="Georgia" pitchFamily="18" charset="0"/>
              </a:rPr>
              <a:t>                                                             or </a:t>
            </a:r>
          </a:p>
          <a:p>
            <a:pPr>
              <a:buNone/>
            </a:pPr>
            <a:endParaRPr lang="en-US" sz="2000" dirty="0" smtClean="0">
              <a:latin typeface="Georgia" pitchFamily="18" charset="0"/>
            </a:endParaRPr>
          </a:p>
          <a:p>
            <a:r>
              <a:rPr lang="en-US" sz="2000" dirty="0" smtClean="0">
                <a:latin typeface="Georgia" pitchFamily="18" charset="0"/>
              </a:rPr>
              <a:t>It allows no tariffs or other barriers on trade among members and also harmonizes trade policies with rest of the world</a:t>
            </a:r>
          </a:p>
          <a:p>
            <a:endParaRPr lang="en-US" sz="2000" dirty="0" smtClean="0">
              <a:latin typeface="Georgia" pitchFamily="18" charset="0"/>
            </a:endParaRPr>
          </a:p>
          <a:p>
            <a:r>
              <a:rPr lang="en-US" sz="2000" dirty="0" smtClean="0">
                <a:latin typeface="Georgia" pitchFamily="18" charset="0"/>
              </a:rPr>
              <a:t>European Union (EU) – formed in 1957 by West Germany, France, Italy, Belgium, Netherlands and Luxembourg</a:t>
            </a:r>
            <a:endParaRPr lang="en-US" sz="2000" dirty="0">
              <a:latin typeface="Georgia" pitchFamily="18" charset="0"/>
            </a:endParaRPr>
          </a:p>
        </p:txBody>
      </p:sp>
      <p:sp>
        <p:nvSpPr>
          <p:cNvPr id="2" name="Title 1"/>
          <p:cNvSpPr>
            <a:spLocks noGrp="1"/>
          </p:cNvSpPr>
          <p:nvPr>
            <p:ph type="title"/>
          </p:nvPr>
        </p:nvSpPr>
        <p:spPr>
          <a:xfrm>
            <a:off x="457200" y="274638"/>
            <a:ext cx="8229600" cy="868362"/>
          </a:xfrm>
        </p:spPr>
        <p:txBody>
          <a:bodyPr>
            <a:normAutofit/>
          </a:bodyPr>
          <a:lstStyle/>
          <a:p>
            <a:r>
              <a:rPr lang="en-US" sz="3600" b="1" dirty="0" smtClean="0">
                <a:latin typeface="Georgia" pitchFamily="18" charset="0"/>
              </a:rPr>
              <a:t>Degrees of Economic Integration</a:t>
            </a:r>
            <a:endParaRPr lang="en-US" sz="36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5638800"/>
          </a:xfrm>
        </p:spPr>
        <p:txBody>
          <a:bodyPr>
            <a:normAutofit/>
          </a:bodyPr>
          <a:lstStyle/>
          <a:p>
            <a:pPr>
              <a:buNone/>
            </a:pPr>
            <a:r>
              <a:rPr lang="en-US" sz="2400" b="1" dirty="0" smtClean="0">
                <a:latin typeface="Georgia" pitchFamily="18" charset="0"/>
              </a:rPr>
              <a:t>3. Economic Union</a:t>
            </a:r>
          </a:p>
          <a:p>
            <a:pPr>
              <a:buNone/>
            </a:pPr>
            <a:endParaRPr lang="en-US" sz="2400" dirty="0">
              <a:latin typeface="Georgia" pitchFamily="18" charset="0"/>
            </a:endParaRPr>
          </a:p>
          <a:p>
            <a:r>
              <a:rPr lang="en-US" sz="2000" dirty="0" smtClean="0">
                <a:latin typeface="Georgia" pitchFamily="18" charset="0"/>
              </a:rPr>
              <a:t>Final stage of economic and political integration</a:t>
            </a:r>
          </a:p>
          <a:p>
            <a:endParaRPr lang="en-US" sz="2000" dirty="0" smtClean="0">
              <a:latin typeface="Georgia" pitchFamily="18" charset="0"/>
            </a:endParaRPr>
          </a:p>
          <a:p>
            <a:r>
              <a:rPr lang="en-US" sz="2000" dirty="0" smtClean="0">
                <a:latin typeface="Georgia" pitchFamily="18" charset="0"/>
              </a:rPr>
              <a:t>Non-tariff barriers are eliminated along with tariff barriers, creating a fully integrated market</a:t>
            </a:r>
          </a:p>
          <a:p>
            <a:endParaRPr lang="en-US" sz="2000" dirty="0" smtClean="0">
              <a:latin typeface="Georgia" pitchFamily="18" charset="0"/>
            </a:endParaRPr>
          </a:p>
          <a:p>
            <a:r>
              <a:rPr lang="en-US" sz="2000" dirty="0" smtClean="0">
                <a:latin typeface="Georgia" pitchFamily="18" charset="0"/>
              </a:rPr>
              <a:t>It also harmonizes monetary and fiscal policies of member nations</a:t>
            </a:r>
          </a:p>
          <a:p>
            <a:endParaRPr lang="en-US" sz="2000" dirty="0" smtClean="0">
              <a:latin typeface="Georgia" pitchFamily="18" charset="0"/>
            </a:endParaRPr>
          </a:p>
          <a:p>
            <a:r>
              <a:rPr lang="en-US" sz="2000" dirty="0" smtClean="0">
                <a:latin typeface="Georgia" pitchFamily="18" charset="0"/>
              </a:rPr>
              <a:t>Members in economic union agree to 4 “freedoms” of movement;</a:t>
            </a:r>
          </a:p>
          <a:p>
            <a:pPr algn="ctr">
              <a:buFont typeface="Wingdings" pitchFamily="2" charset="2"/>
              <a:buChar char="§"/>
            </a:pPr>
            <a:r>
              <a:rPr lang="en-US" sz="2000" dirty="0" smtClean="0">
                <a:latin typeface="Georgia" pitchFamily="18" charset="0"/>
              </a:rPr>
              <a:t>Goods</a:t>
            </a:r>
          </a:p>
          <a:p>
            <a:pPr algn="ctr">
              <a:buFont typeface="Wingdings" pitchFamily="2" charset="2"/>
              <a:buChar char="§"/>
            </a:pPr>
            <a:r>
              <a:rPr lang="en-US" sz="2000" dirty="0" smtClean="0">
                <a:latin typeface="Georgia" pitchFamily="18" charset="0"/>
              </a:rPr>
              <a:t>Services</a:t>
            </a:r>
          </a:p>
          <a:p>
            <a:pPr algn="ctr">
              <a:buFont typeface="Wingdings" pitchFamily="2" charset="2"/>
              <a:buChar char="§"/>
            </a:pPr>
            <a:r>
              <a:rPr lang="en-US" sz="2000" dirty="0" smtClean="0">
                <a:latin typeface="Georgia" pitchFamily="18" charset="0"/>
              </a:rPr>
              <a:t>People</a:t>
            </a:r>
          </a:p>
          <a:p>
            <a:pPr algn="ctr">
              <a:buFont typeface="Wingdings" pitchFamily="2" charset="2"/>
              <a:buChar char="§"/>
            </a:pPr>
            <a:r>
              <a:rPr lang="en-US" sz="2000" dirty="0">
                <a:latin typeface="Georgia" pitchFamily="18" charset="0"/>
              </a:rPr>
              <a:t>C</a:t>
            </a:r>
            <a:r>
              <a:rPr lang="en-US" sz="2000" dirty="0" smtClean="0">
                <a:latin typeface="Georgia" pitchFamily="18" charset="0"/>
              </a:rPr>
              <a:t>apital</a:t>
            </a:r>
          </a:p>
          <a:p>
            <a:pPr>
              <a:buNone/>
            </a:pPr>
            <a:endParaRPr lang="en-US" sz="2000" dirty="0">
              <a:latin typeface="Georgia" pitchFamily="18" charset="0"/>
            </a:endParaRPr>
          </a:p>
        </p:txBody>
      </p:sp>
      <p:sp>
        <p:nvSpPr>
          <p:cNvPr id="2" name="Title 1"/>
          <p:cNvSpPr>
            <a:spLocks noGrp="1"/>
          </p:cNvSpPr>
          <p:nvPr>
            <p:ph type="title"/>
          </p:nvPr>
        </p:nvSpPr>
        <p:spPr>
          <a:xfrm>
            <a:off x="457200" y="274638"/>
            <a:ext cx="8229600" cy="715962"/>
          </a:xfrm>
        </p:spPr>
        <p:txBody>
          <a:bodyPr>
            <a:normAutofit/>
          </a:bodyPr>
          <a:lstStyle/>
          <a:p>
            <a:r>
              <a:rPr lang="en-US" sz="3600" b="1" dirty="0" smtClean="0">
                <a:latin typeface="Georgia" pitchFamily="18" charset="0"/>
              </a:rPr>
              <a:t>Degrees of Economic Integration</a:t>
            </a:r>
            <a:endParaRPr lang="en-US" sz="3600"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2055</TotalTime>
  <Words>1363</Words>
  <Application>Microsoft Office PowerPoint</Application>
  <PresentationFormat>On-screen Show (4:3)</PresentationFormat>
  <Paragraphs>128</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Concourse</vt:lpstr>
      <vt:lpstr>The European Union:  The Economics of Integration </vt:lpstr>
      <vt:lpstr>Overview – Economic Integration</vt:lpstr>
      <vt:lpstr>Overview – Economic Integration</vt:lpstr>
      <vt:lpstr>Overview – Economic Integration</vt:lpstr>
      <vt:lpstr>Economic Integration</vt:lpstr>
      <vt:lpstr>Degrees of Economic Integration</vt:lpstr>
      <vt:lpstr>Degrees of Economic Integration</vt:lpstr>
      <vt:lpstr>Degrees of Economic Integration</vt:lpstr>
      <vt:lpstr>Degrees of Economic Integration</vt:lpstr>
      <vt:lpstr>Cont…</vt:lpstr>
      <vt:lpstr>Dynamic and Static Equilibrium</vt:lpstr>
      <vt:lpstr>Growth and Efficiency:  The Economics of Integration</vt:lpstr>
      <vt:lpstr>Cont…</vt:lpstr>
      <vt:lpstr>Sovereignty at Risk:  The Politics of Integration</vt:lpstr>
      <vt:lpstr>Cont…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European Union:  The Economics of Integration</dc:title>
  <dc:creator>Admin</dc:creator>
  <cp:lastModifiedBy>K.Zafar</cp:lastModifiedBy>
  <cp:revision>33</cp:revision>
  <dcterms:created xsi:type="dcterms:W3CDTF">2015-10-28T16:49:16Z</dcterms:created>
  <dcterms:modified xsi:type="dcterms:W3CDTF">2018-02-25T16:55:41Z</dcterms:modified>
</cp:coreProperties>
</file>