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59" r:id="rId5"/>
    <p:sldId id="260" r:id="rId6"/>
    <p:sldId id="261" r:id="rId7"/>
    <p:sldId id="262" r:id="rId8"/>
    <p:sldId id="270"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EF2FBF-82CE-4CCF-851C-DC9A328A2128}" type="datetimeFigureOut">
              <a:rPr lang="en-US" smtClean="0"/>
              <a:t>2/16/2018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216787-0520-4121-9B3D-80EE614772CE}" type="slidenum">
              <a:rPr lang="en-US" smtClean="0"/>
              <a:t>‹#›</a:t>
            </a:fld>
            <a:endParaRPr lang="en-US"/>
          </a:p>
        </p:txBody>
      </p:sp>
    </p:spTree>
    <p:extLst>
      <p:ext uri="{BB962C8B-B14F-4D97-AF65-F5344CB8AC3E}">
        <p14:creationId xmlns:p14="http://schemas.microsoft.com/office/powerpoint/2010/main" val="2337181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216787-0520-4121-9B3D-80EE614772CE}" type="slidenum">
              <a:rPr lang="en-US" smtClean="0"/>
              <a:t>1</a:t>
            </a:fld>
            <a:endParaRPr lang="en-US"/>
          </a:p>
        </p:txBody>
      </p:sp>
    </p:spTree>
    <p:extLst>
      <p:ext uri="{BB962C8B-B14F-4D97-AF65-F5344CB8AC3E}">
        <p14:creationId xmlns:p14="http://schemas.microsoft.com/office/powerpoint/2010/main" val="2344452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2881853-5961-4CC8-92B4-3AFB1F192DE6}" type="datetimeFigureOut">
              <a:rPr lang="en-US" smtClean="0"/>
              <a:t>2/16/2018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4D3D9E7-3C77-45E7-9F34-DF67BDDD1E9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881853-5961-4CC8-92B4-3AFB1F192DE6}" type="datetimeFigureOut">
              <a:rPr lang="en-US" smtClean="0"/>
              <a:t>2/16/2018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D3D9E7-3C77-45E7-9F34-DF67BDDD1E9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881853-5961-4CC8-92B4-3AFB1F192DE6}" type="datetimeFigureOut">
              <a:rPr lang="en-US" smtClean="0"/>
              <a:t>2/16/2018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D3D9E7-3C77-45E7-9F34-DF67BDDD1E9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2881853-5961-4CC8-92B4-3AFB1F192DE6}" type="datetimeFigureOut">
              <a:rPr lang="en-US" smtClean="0"/>
              <a:t>2/16/2018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D3D9E7-3C77-45E7-9F34-DF67BDDD1E93}"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2881853-5961-4CC8-92B4-3AFB1F192DE6}" type="datetimeFigureOut">
              <a:rPr lang="en-US" smtClean="0"/>
              <a:t>2/16/2018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4D3D9E7-3C77-45E7-9F34-DF67BDDD1E93}"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2881853-5961-4CC8-92B4-3AFB1F192DE6}" type="datetimeFigureOut">
              <a:rPr lang="en-US" smtClean="0"/>
              <a:t>2/16/2018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D3D9E7-3C77-45E7-9F34-DF67BDDD1E93}"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2881853-5961-4CC8-92B4-3AFB1F192DE6}" type="datetimeFigureOut">
              <a:rPr lang="en-US" smtClean="0"/>
              <a:t>2/16/2018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4D3D9E7-3C77-45E7-9F34-DF67BDDD1E9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2881853-5961-4CC8-92B4-3AFB1F192DE6}" type="datetimeFigureOut">
              <a:rPr lang="en-US" smtClean="0"/>
              <a:t>2/16/2018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4D3D9E7-3C77-45E7-9F34-DF67BDDD1E93}"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2881853-5961-4CC8-92B4-3AFB1F192DE6}" type="datetimeFigureOut">
              <a:rPr lang="en-US" smtClean="0"/>
              <a:t>2/16/2018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4D3D9E7-3C77-45E7-9F34-DF67BDDD1E9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2881853-5961-4CC8-92B4-3AFB1F192DE6}" type="datetimeFigureOut">
              <a:rPr lang="en-US" smtClean="0"/>
              <a:t>2/16/2018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4D3D9E7-3C77-45E7-9F34-DF67BDDD1E9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2881853-5961-4CC8-92B4-3AFB1F192DE6}" type="datetimeFigureOut">
              <a:rPr lang="en-US" smtClean="0"/>
              <a:t>2/16/2018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4D3D9E7-3C77-45E7-9F34-DF67BDDD1E93}"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2881853-5961-4CC8-92B4-3AFB1F192DE6}" type="datetimeFigureOut">
              <a:rPr lang="en-US" smtClean="0"/>
              <a:t>2/16/2018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4D3D9E7-3C77-45E7-9F34-DF67BDDD1E9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ritannica.com/biography/Paul-Samuelson" TargetMode="External"/><Relationship Id="rId2" Type="http://schemas.openxmlformats.org/officeDocument/2006/relationships/hyperlink" Target="https://www.britannica.com/biography/John-Stuart-Mil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britannica.com/topic/tariff" TargetMode="External"/><Relationship Id="rId2" Type="http://schemas.openxmlformats.org/officeDocument/2006/relationships/hyperlink" Target="https://www.britannica.com/topic/international-trade" TargetMode="External"/><Relationship Id="rId1" Type="http://schemas.openxmlformats.org/officeDocument/2006/relationships/slideLayout" Target="../slideLayouts/slideLayout2.xml"/><Relationship Id="rId4" Type="http://schemas.openxmlformats.org/officeDocument/2006/relationships/hyperlink" Target="https://www.britannica.com/topic/behavior"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britannica.com/topic/The-General-Theory-of-Employment-Interest-and-Money" TargetMode="External"/><Relationship Id="rId2" Type="http://schemas.openxmlformats.org/officeDocument/2006/relationships/hyperlink" Target="https://www.britannica.com/biography/John-Maynard-Keynes" TargetMode="External"/><Relationship Id="rId1" Type="http://schemas.openxmlformats.org/officeDocument/2006/relationships/slideLayout" Target="../slideLayouts/slideLayout2.xml"/><Relationship Id="rId6" Type="http://schemas.openxmlformats.org/officeDocument/2006/relationships/hyperlink" Target="https://www.britannica.com/topic/welfare-state" TargetMode="External"/><Relationship Id="rId5" Type="http://schemas.openxmlformats.org/officeDocument/2006/relationships/hyperlink" Target="https://www.britannica.com/event/Great-Depression" TargetMode="External"/><Relationship Id="rId4" Type="http://schemas.openxmlformats.org/officeDocument/2006/relationships/hyperlink" Target="https://www.britannica.com/topic/Keynesian-economics"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britannica.com/topic/fascism" TargetMode="External"/><Relationship Id="rId3" Type="http://schemas.openxmlformats.org/officeDocument/2006/relationships/hyperlink" Target="https://www.britannica.com/event/Bretton-Woods-Conference" TargetMode="External"/><Relationship Id="rId7" Type="http://schemas.openxmlformats.org/officeDocument/2006/relationships/hyperlink" Target="https://www.britannica.com/topic/social-democracy" TargetMode="External"/><Relationship Id="rId2" Type="http://schemas.openxmlformats.org/officeDocument/2006/relationships/hyperlink" Target="https://www.britannica.com/topic/liberalism" TargetMode="External"/><Relationship Id="rId1" Type="http://schemas.openxmlformats.org/officeDocument/2006/relationships/slideLayout" Target="../slideLayouts/slideLayout2.xml"/><Relationship Id="rId6" Type="http://schemas.openxmlformats.org/officeDocument/2006/relationships/hyperlink" Target="https://www.britannica.com/topic/capitalism" TargetMode="External"/><Relationship Id="rId11" Type="http://schemas.openxmlformats.org/officeDocument/2006/relationships/hyperlink" Target="https://www.britannica.com/topic/neoliberalism" TargetMode="External"/><Relationship Id="rId5" Type="http://schemas.openxmlformats.org/officeDocument/2006/relationships/hyperlink" Target="https://www.britannica.com/topic/World-Bank" TargetMode="External"/><Relationship Id="rId10" Type="http://schemas.openxmlformats.org/officeDocument/2006/relationships/hyperlink" Target="https://www.britannica.com/topic/stagflation" TargetMode="External"/><Relationship Id="rId4" Type="http://schemas.openxmlformats.org/officeDocument/2006/relationships/hyperlink" Target="https://www.britannica.com/topic/International-Monetary-Fund" TargetMode="External"/><Relationship Id="rId9" Type="http://schemas.openxmlformats.org/officeDocument/2006/relationships/hyperlink" Target="https://www.britannica.com/biography/Adolf-Hitler"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ritannica.com/biography/Aristotle" TargetMode="External"/><Relationship Id="rId2" Type="http://schemas.openxmlformats.org/officeDocument/2006/relationships/hyperlink" Target="https://www.britannica.com/biography/Plato" TargetMode="External"/><Relationship Id="rId1" Type="http://schemas.openxmlformats.org/officeDocument/2006/relationships/slideLayout" Target="../slideLayouts/slideLayout2.xml"/><Relationship Id="rId6" Type="http://schemas.openxmlformats.org/officeDocument/2006/relationships/hyperlink" Target="https://www.britannica.com/biography/Francois-Quesnay" TargetMode="External"/><Relationship Id="rId5" Type="http://schemas.openxmlformats.org/officeDocument/2006/relationships/hyperlink" Target="https://www.britannica.com/biography/David-Hume" TargetMode="External"/><Relationship Id="rId4" Type="http://schemas.openxmlformats.org/officeDocument/2006/relationships/hyperlink" Target="https://www.britannica.com/biography/Adam-Smith"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britannica.com/topic/invisible-han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britannica.com/biography/John-Stuart-Mill" TargetMode="External"/><Relationship Id="rId3" Type="http://schemas.openxmlformats.org/officeDocument/2006/relationships/hyperlink" Target="https://www.britannica.com/topic/comparative-advantage" TargetMode="External"/><Relationship Id="rId7" Type="http://schemas.openxmlformats.org/officeDocument/2006/relationships/hyperlink" Target="https://www.britannica.com/biography/James-Mill" TargetMode="External"/><Relationship Id="rId2" Type="http://schemas.openxmlformats.org/officeDocument/2006/relationships/hyperlink" Target="https://www.britannica.com/biography/David-Ricardo/Additional-Reading" TargetMode="External"/><Relationship Id="rId1" Type="http://schemas.openxmlformats.org/officeDocument/2006/relationships/slideLayout" Target="../slideLayouts/slideLayout2.xml"/><Relationship Id="rId6" Type="http://schemas.openxmlformats.org/officeDocument/2006/relationships/hyperlink" Target="https://www.britannica.com/biography/Jeremy-Bentham" TargetMode="External"/><Relationship Id="rId5" Type="http://schemas.openxmlformats.org/officeDocument/2006/relationships/hyperlink" Target="https://www.britannica.com/topic/utilitarianism-philosophy" TargetMode="External"/><Relationship Id="rId4" Type="http://schemas.openxmlformats.org/officeDocument/2006/relationships/hyperlink" Target="https://www.britannica.com/topic/free-trade" TargetMode="External"/><Relationship Id="rId9" Type="http://schemas.openxmlformats.org/officeDocument/2006/relationships/hyperlink" Target="https://www.britannica.com/topic/democracy"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britannica.com/biography/Karl-Marx" TargetMode="External"/><Relationship Id="rId2" Type="http://schemas.openxmlformats.org/officeDocument/2006/relationships/hyperlink" Target="https://www.britannica.com/biography/Friedrich-List" TargetMode="External"/><Relationship Id="rId1" Type="http://schemas.openxmlformats.org/officeDocument/2006/relationships/slideLayout" Target="../slideLayouts/slideLayout2.xml"/><Relationship Id="rId4" Type="http://schemas.openxmlformats.org/officeDocument/2006/relationships/hyperlink" Target="https://www.britannica.com/topic/Das-Kapita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britannica.com/topic/sociology" TargetMode="External"/><Relationship Id="rId2" Type="http://schemas.openxmlformats.org/officeDocument/2006/relationships/hyperlink" Target="https://www.britannica.com/biography/Alfred-Marshall" TargetMode="External"/><Relationship Id="rId1" Type="http://schemas.openxmlformats.org/officeDocument/2006/relationships/slideLayout" Target="../slideLayouts/slideLayout2.xml"/><Relationship Id="rId5" Type="http://schemas.openxmlformats.org/officeDocument/2006/relationships/hyperlink" Target="https://www.britannica.com/topic/study-of-international-relations" TargetMode="External"/><Relationship Id="rId4" Type="http://schemas.openxmlformats.org/officeDocument/2006/relationships/hyperlink" Target="https://www.britannica.com/topic/political-scienc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britannica.com/topic/most-favored-nation-treatment" TargetMode="External"/><Relationship Id="rId2" Type="http://schemas.openxmlformats.org/officeDocument/2006/relationships/hyperlink" Target="https://www.britannica.com/topic/World-Trade-Organization" TargetMode="External"/><Relationship Id="rId1" Type="http://schemas.openxmlformats.org/officeDocument/2006/relationships/slideLayout" Target="../slideLayouts/slideLayout2.xml"/><Relationship Id="rId5" Type="http://schemas.openxmlformats.org/officeDocument/2006/relationships/hyperlink" Target="https://www.britannica.com/topic/Chinese-Communist-Party" TargetMode="External"/><Relationship Id="rId4" Type="http://schemas.openxmlformats.org/officeDocument/2006/relationships/hyperlink" Target="https://www.britannica.com/topic/democrac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Political Economy	</a:t>
            </a:r>
            <a:endParaRPr lang="en-US" dirty="0"/>
          </a:p>
        </p:txBody>
      </p:sp>
      <p:sp>
        <p:nvSpPr>
          <p:cNvPr id="3" name="Subtitle 2"/>
          <p:cNvSpPr>
            <a:spLocks noGrp="1"/>
          </p:cNvSpPr>
          <p:nvPr>
            <p:ph type="subTitle" idx="1"/>
          </p:nvPr>
        </p:nvSpPr>
        <p:spPr>
          <a:xfrm>
            <a:off x="685800" y="3611607"/>
            <a:ext cx="7467600" cy="1199704"/>
          </a:xfrm>
        </p:spPr>
        <p:txBody>
          <a:bodyPr>
            <a:normAutofit/>
          </a:bodyPr>
          <a:lstStyle/>
          <a:p>
            <a:r>
              <a:rPr lang="en-US" sz="3200" b="1" dirty="0" smtClean="0"/>
              <a:t>Introduction </a:t>
            </a:r>
            <a:endParaRPr lang="en-US" sz="3200" b="1" dirty="0"/>
          </a:p>
        </p:txBody>
      </p:sp>
    </p:spTree>
    <p:extLst>
      <p:ext uri="{BB962C8B-B14F-4D97-AF65-F5344CB8AC3E}">
        <p14:creationId xmlns:p14="http://schemas.microsoft.com/office/powerpoint/2010/main" val="1249364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330891"/>
          </a:xfrm>
        </p:spPr>
        <p:txBody>
          <a:bodyPr>
            <a:normAutofit/>
          </a:bodyPr>
          <a:lstStyle/>
          <a:p>
            <a:r>
              <a:rPr lang="en-US" sz="1800" dirty="0" smtClean="0"/>
              <a:t>Both </a:t>
            </a:r>
            <a:r>
              <a:rPr lang="en-US" sz="1800" dirty="0"/>
              <a:t>disciplines claim to be the descendants of the ideas of Smith, Hume, and </a:t>
            </a:r>
            <a:r>
              <a:rPr lang="en-US" sz="1800" dirty="0">
                <a:hlinkClick r:id="rId2"/>
              </a:rPr>
              <a:t>John Stuart Mill</a:t>
            </a:r>
            <a:r>
              <a:rPr lang="en-US" sz="1800" dirty="0"/>
              <a:t>. </a:t>
            </a:r>
            <a:endParaRPr lang="en-US" sz="1800" dirty="0" smtClean="0"/>
          </a:p>
          <a:p>
            <a:endParaRPr lang="en-US" sz="1800" dirty="0" smtClean="0"/>
          </a:p>
          <a:p>
            <a:r>
              <a:rPr lang="en-US" sz="1800" dirty="0" smtClean="0"/>
              <a:t>Whereas </a:t>
            </a:r>
            <a:r>
              <a:rPr lang="en-US" sz="1800" dirty="0"/>
              <a:t>political economy, which was rooted in moral philosophy, was from the beginning very much a normative field of study, economics sought to become objective and value-free. </a:t>
            </a:r>
            <a:endParaRPr lang="en-US" sz="1800" dirty="0" smtClean="0"/>
          </a:p>
          <a:p>
            <a:endParaRPr lang="en-US" sz="1800" dirty="0" smtClean="0"/>
          </a:p>
          <a:p>
            <a:r>
              <a:rPr lang="en-US" sz="1800" dirty="0" smtClean="0"/>
              <a:t>With </a:t>
            </a:r>
            <a:r>
              <a:rPr lang="en-US" sz="1800" dirty="0"/>
              <a:t>the publication in 1947 of </a:t>
            </a:r>
            <a:r>
              <a:rPr lang="en-US" sz="1800" i="1" dirty="0"/>
              <a:t>Foundations of Economic Analysis</a:t>
            </a:r>
            <a:r>
              <a:rPr lang="en-US" sz="1800" dirty="0"/>
              <a:t> by </a:t>
            </a:r>
            <a:r>
              <a:rPr lang="en-US" sz="1800" dirty="0">
                <a:hlinkClick r:id="rId3"/>
              </a:rPr>
              <a:t>Paul Samuelson</a:t>
            </a:r>
            <a:r>
              <a:rPr lang="en-US" sz="1800" dirty="0"/>
              <a:t>, who brought complex mathematical tools to the study of economics, the bifurcation of political economy and economics was complete</a:t>
            </a:r>
          </a:p>
        </p:txBody>
      </p:sp>
      <p:sp>
        <p:nvSpPr>
          <p:cNvPr id="2" name="Title 1"/>
          <p:cNvSpPr>
            <a:spLocks noGrp="1"/>
          </p:cNvSpPr>
          <p:nvPr>
            <p:ph type="title"/>
          </p:nvPr>
        </p:nvSpPr>
        <p:spPr/>
        <p:txBody>
          <a:bodyPr>
            <a:normAutofit fontScale="90000"/>
          </a:bodyPr>
          <a:lstStyle/>
          <a:p>
            <a:r>
              <a:rPr lang="en-US" dirty="0" smtClean="0"/>
              <a:t>Economics and Political Economy </a:t>
            </a:r>
            <a:endParaRPr lang="en-US" dirty="0"/>
          </a:p>
        </p:txBody>
      </p:sp>
    </p:spTree>
    <p:extLst>
      <p:ext uri="{BB962C8B-B14F-4D97-AF65-F5344CB8AC3E}">
        <p14:creationId xmlns:p14="http://schemas.microsoft.com/office/powerpoint/2010/main" val="3520837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767072"/>
          </a:xfrm>
        </p:spPr>
        <p:txBody>
          <a:bodyPr>
            <a:normAutofit/>
          </a:bodyPr>
          <a:lstStyle/>
          <a:p>
            <a:pPr marL="0" indent="0">
              <a:buNone/>
            </a:pPr>
            <a:r>
              <a:rPr lang="en-US" sz="1800" dirty="0" smtClean="0"/>
              <a:t>EXAMPLE:</a:t>
            </a:r>
          </a:p>
          <a:p>
            <a:r>
              <a:rPr lang="en-US" sz="1800" dirty="0"/>
              <a:t>The distinction between economics and political economy can be illustrated by their differing treatments of issues related to </a:t>
            </a:r>
            <a:r>
              <a:rPr lang="en-US" sz="1800" dirty="0">
                <a:hlinkClick r:id="rId2"/>
              </a:rPr>
              <a:t>international trade</a:t>
            </a:r>
            <a:r>
              <a:rPr lang="en-US" sz="1800" dirty="0"/>
              <a:t>. </a:t>
            </a:r>
            <a:endParaRPr lang="en-US" sz="1800" dirty="0" smtClean="0"/>
          </a:p>
          <a:p>
            <a:endParaRPr lang="en-US" sz="1800" dirty="0" smtClean="0"/>
          </a:p>
          <a:p>
            <a:r>
              <a:rPr lang="en-US" sz="1800" dirty="0" smtClean="0"/>
              <a:t>The </a:t>
            </a:r>
            <a:r>
              <a:rPr lang="en-US" sz="1800" dirty="0"/>
              <a:t>economic analysis of </a:t>
            </a:r>
            <a:r>
              <a:rPr lang="en-US" sz="1800" dirty="0">
                <a:hlinkClick r:id="rId3"/>
              </a:rPr>
              <a:t>tariff</a:t>
            </a:r>
            <a:r>
              <a:rPr lang="en-US" sz="1800" dirty="0"/>
              <a:t> policies, for example, focuses on the impact of tariffs on the efficient use of scarce resources under a variety of different market </a:t>
            </a:r>
            <a:r>
              <a:rPr lang="en-US" sz="1800" dirty="0" smtClean="0"/>
              <a:t>environments.</a:t>
            </a:r>
          </a:p>
          <a:p>
            <a:endParaRPr lang="en-US" sz="1800" dirty="0" smtClean="0"/>
          </a:p>
          <a:p>
            <a:r>
              <a:rPr lang="en-US" sz="1800" dirty="0" smtClean="0"/>
              <a:t>Different </a:t>
            </a:r>
            <a:r>
              <a:rPr lang="en-US" sz="1800" dirty="0"/>
              <a:t>analytic frameworks examine the direct effects of tariffs as well as the effects on economic choices in related markets. </a:t>
            </a:r>
            <a:endParaRPr lang="en-US" sz="1800" dirty="0" smtClean="0"/>
          </a:p>
          <a:p>
            <a:endParaRPr lang="en-US" sz="1800" dirty="0" smtClean="0"/>
          </a:p>
          <a:p>
            <a:r>
              <a:rPr lang="en-US" sz="1800" dirty="0" smtClean="0"/>
              <a:t>Such </a:t>
            </a:r>
            <a:r>
              <a:rPr lang="en-US" sz="1800" dirty="0"/>
              <a:t>a methodology is generally mathematical and is based on the assumption that an actor’s economic </a:t>
            </a:r>
            <a:r>
              <a:rPr lang="en-US" sz="1800" dirty="0" err="1">
                <a:hlinkClick r:id="rId4"/>
              </a:rPr>
              <a:t>behaviour</a:t>
            </a:r>
            <a:r>
              <a:rPr lang="en-US" sz="1800" dirty="0"/>
              <a:t> is rational and is aimed at maximizing benefits for himself</a:t>
            </a:r>
          </a:p>
        </p:txBody>
      </p:sp>
      <p:sp>
        <p:nvSpPr>
          <p:cNvPr id="2" name="Title 1"/>
          <p:cNvSpPr>
            <a:spLocks noGrp="1"/>
          </p:cNvSpPr>
          <p:nvPr>
            <p:ph type="title"/>
          </p:nvPr>
        </p:nvSpPr>
        <p:spPr/>
        <p:txBody>
          <a:bodyPr>
            <a:normAutofit fontScale="90000"/>
          </a:bodyPr>
          <a:lstStyle/>
          <a:p>
            <a:pPr algn="ctr"/>
            <a:r>
              <a:rPr lang="en-US" dirty="0" smtClean="0"/>
              <a:t>Economics and Political Economy </a:t>
            </a:r>
            <a:endParaRPr lang="en-US" dirty="0"/>
          </a:p>
        </p:txBody>
      </p:sp>
    </p:spTree>
    <p:extLst>
      <p:ext uri="{BB962C8B-B14F-4D97-AF65-F5344CB8AC3E}">
        <p14:creationId xmlns:p14="http://schemas.microsoft.com/office/powerpoint/2010/main" val="1328187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sz="1800" dirty="0" smtClean="0"/>
          </a:p>
          <a:p>
            <a:r>
              <a:rPr lang="en-US" sz="1800" dirty="0" smtClean="0"/>
              <a:t>In </a:t>
            </a:r>
            <a:r>
              <a:rPr lang="en-US" sz="1800" dirty="0"/>
              <a:t>contrast to the pure economic analysis of tariff policies, political economic analysis examines the social, political, and economic pressures and interests that affect tariff policies and how these pressures influence the political process, taking into account a range of social priorities, international negotiating environments, development strategies, and philosophical perspectives. </a:t>
            </a:r>
          </a:p>
        </p:txBody>
      </p:sp>
      <p:sp>
        <p:nvSpPr>
          <p:cNvPr id="2" name="Title 1"/>
          <p:cNvSpPr>
            <a:spLocks noGrp="1"/>
          </p:cNvSpPr>
          <p:nvPr>
            <p:ph type="title"/>
          </p:nvPr>
        </p:nvSpPr>
        <p:spPr/>
        <p:txBody>
          <a:bodyPr>
            <a:normAutofit fontScale="90000"/>
          </a:bodyPr>
          <a:lstStyle/>
          <a:p>
            <a:pPr algn="ctr"/>
            <a:r>
              <a:rPr lang="en-US" dirty="0"/>
              <a:t>Economics and Political Economy </a:t>
            </a:r>
          </a:p>
        </p:txBody>
      </p:sp>
    </p:spTree>
    <p:extLst>
      <p:ext uri="{BB962C8B-B14F-4D97-AF65-F5344CB8AC3E}">
        <p14:creationId xmlns:p14="http://schemas.microsoft.com/office/powerpoint/2010/main" val="13449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995672"/>
          </a:xfrm>
        </p:spPr>
        <p:txBody>
          <a:bodyPr>
            <a:normAutofit/>
          </a:bodyPr>
          <a:lstStyle/>
          <a:p>
            <a:r>
              <a:rPr lang="en-US" sz="1800" dirty="0"/>
              <a:t>The study of domestic political economy is concerned primarily with the relative balance in a country’s economy between state and market forces</a:t>
            </a:r>
            <a:r>
              <a:rPr lang="en-US" sz="1800" dirty="0" smtClean="0"/>
              <a:t>.</a:t>
            </a:r>
          </a:p>
          <a:p>
            <a:endParaRPr lang="en-US" sz="1800" dirty="0" smtClean="0"/>
          </a:p>
          <a:p>
            <a:r>
              <a:rPr lang="en-US" sz="1800" dirty="0" smtClean="0"/>
              <a:t> </a:t>
            </a:r>
            <a:r>
              <a:rPr lang="en-US" sz="1800" dirty="0"/>
              <a:t>Much of this debate can be traced to the thought of the English political economist </a:t>
            </a:r>
            <a:r>
              <a:rPr lang="en-US" sz="1800" dirty="0">
                <a:hlinkClick r:id="rId2"/>
              </a:rPr>
              <a:t>John Maynard Keynes</a:t>
            </a:r>
            <a:r>
              <a:rPr lang="en-US" sz="1800" dirty="0"/>
              <a:t> (1883–1946), who argued in </a:t>
            </a:r>
            <a:r>
              <a:rPr lang="en-US" sz="1800" i="1" dirty="0">
                <a:hlinkClick r:id="rId3"/>
              </a:rPr>
              <a:t>The General Theory of Employment, Interest, and Money</a:t>
            </a:r>
            <a:r>
              <a:rPr lang="en-US" sz="1800" dirty="0"/>
              <a:t> (1935–36) that there exists an inverse relationship between unemployment and inflation and that governments should manipulate fiscal policy to ensure a balance between the two. </a:t>
            </a:r>
            <a:endParaRPr lang="en-US" sz="1800" dirty="0" smtClean="0"/>
          </a:p>
          <a:p>
            <a:endParaRPr lang="en-US" sz="1800" dirty="0" smtClean="0"/>
          </a:p>
          <a:p>
            <a:r>
              <a:rPr lang="en-US" sz="1800" dirty="0" smtClean="0"/>
              <a:t>The </a:t>
            </a:r>
            <a:r>
              <a:rPr lang="en-US" sz="1800" dirty="0"/>
              <a:t>so-called </a:t>
            </a:r>
            <a:r>
              <a:rPr lang="en-US" sz="1800" dirty="0">
                <a:hlinkClick r:id="rId4"/>
              </a:rPr>
              <a:t>Keynesian</a:t>
            </a:r>
            <a:r>
              <a:rPr lang="en-US" sz="1800" dirty="0"/>
              <a:t> revolution, which occurred at a time when governments were attempting to ameliorate the effects of the worldwide </a:t>
            </a:r>
            <a:r>
              <a:rPr lang="en-US" sz="1800" dirty="0">
                <a:hlinkClick r:id="rId5"/>
              </a:rPr>
              <a:t>Great Depression</a:t>
            </a:r>
            <a:r>
              <a:rPr lang="en-US" sz="1800" dirty="0"/>
              <a:t> of the 1930s, contributed to the rise of the </a:t>
            </a:r>
            <a:r>
              <a:rPr lang="en-US" sz="1800" dirty="0">
                <a:hlinkClick r:id="rId6"/>
              </a:rPr>
              <a:t>welfare state</a:t>
            </a:r>
            <a:r>
              <a:rPr lang="en-US" sz="1800" dirty="0"/>
              <a:t> and to an increase in the size of government relative to the private sector. </a:t>
            </a:r>
          </a:p>
        </p:txBody>
      </p:sp>
      <p:sp>
        <p:nvSpPr>
          <p:cNvPr id="2" name="Title 1"/>
          <p:cNvSpPr>
            <a:spLocks noGrp="1"/>
          </p:cNvSpPr>
          <p:nvPr>
            <p:ph type="title"/>
          </p:nvPr>
        </p:nvSpPr>
        <p:spPr>
          <a:xfrm>
            <a:off x="76200" y="274638"/>
            <a:ext cx="8915400" cy="1143000"/>
          </a:xfrm>
        </p:spPr>
        <p:txBody>
          <a:bodyPr>
            <a:noAutofit/>
          </a:bodyPr>
          <a:lstStyle/>
          <a:p>
            <a:pPr algn="ctr"/>
            <a:r>
              <a:rPr lang="en-US" sz="2800" dirty="0" smtClean="0"/>
              <a:t>National and Comparative Political Economy</a:t>
            </a:r>
            <a:endParaRPr lang="en-US" sz="2800" dirty="0"/>
          </a:p>
        </p:txBody>
      </p:sp>
    </p:spTree>
    <p:extLst>
      <p:ext uri="{BB962C8B-B14F-4D97-AF65-F5344CB8AC3E}">
        <p14:creationId xmlns:p14="http://schemas.microsoft.com/office/powerpoint/2010/main" val="3453858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29200"/>
          </a:xfrm>
        </p:spPr>
        <p:txBody>
          <a:bodyPr>
            <a:normAutofit fontScale="85000" lnSpcReduction="10000"/>
          </a:bodyPr>
          <a:lstStyle/>
          <a:p>
            <a:r>
              <a:rPr lang="en-US" sz="2000" dirty="0"/>
              <a:t>In some countries, particularly the United States, the development of Keynesianism brought about a gradual shift in the meaning of </a:t>
            </a:r>
            <a:r>
              <a:rPr lang="en-US" sz="2000" dirty="0">
                <a:hlinkClick r:id="rId2"/>
              </a:rPr>
              <a:t>liberalism</a:t>
            </a:r>
            <a:r>
              <a:rPr lang="en-US" sz="2000" dirty="0"/>
              <a:t>, from a doctrine calling for a relatively passive state and an economy guided by the “invisible hand” of the market to the view that the state should actively intervene in the economy in order to generate growth and sustain employment </a:t>
            </a:r>
            <a:r>
              <a:rPr lang="en-US" sz="2000" dirty="0" smtClean="0"/>
              <a:t>levels.</a:t>
            </a:r>
          </a:p>
          <a:p>
            <a:r>
              <a:rPr lang="en-US" sz="2000" dirty="0"/>
              <a:t>From the 1930s Keynesianism dominated not only domestic economic policy but also the development of the post-World War II </a:t>
            </a:r>
            <a:r>
              <a:rPr lang="en-US" sz="2000" dirty="0">
                <a:hlinkClick r:id="rId3"/>
              </a:rPr>
              <a:t>Bretton Woods</a:t>
            </a:r>
            <a:r>
              <a:rPr lang="en-US" sz="2000" dirty="0"/>
              <a:t> international economic system, which included the creation of the </a:t>
            </a:r>
            <a:r>
              <a:rPr lang="en-US" sz="2000" dirty="0">
                <a:hlinkClick r:id="rId4"/>
              </a:rPr>
              <a:t>International Monetary Fund</a:t>
            </a:r>
            <a:r>
              <a:rPr lang="en-US" sz="2000" dirty="0"/>
              <a:t> (IMF) and the </a:t>
            </a:r>
            <a:r>
              <a:rPr lang="en-US" sz="2000" dirty="0">
                <a:hlinkClick r:id="rId5"/>
              </a:rPr>
              <a:t>World Bank</a:t>
            </a:r>
            <a:r>
              <a:rPr lang="en-US" sz="2000" dirty="0"/>
              <a:t>. </a:t>
            </a:r>
            <a:endParaRPr lang="en-US" sz="2000" dirty="0" smtClean="0"/>
          </a:p>
          <a:p>
            <a:r>
              <a:rPr lang="en-US" sz="2000" dirty="0" smtClean="0"/>
              <a:t>Indeed</a:t>
            </a:r>
            <a:r>
              <a:rPr lang="en-US" sz="2000" dirty="0"/>
              <a:t>, Keynesianism was practiced by countries of all political complexions, including those embracing </a:t>
            </a:r>
            <a:r>
              <a:rPr lang="en-US" sz="2000" dirty="0">
                <a:hlinkClick r:id="rId6"/>
              </a:rPr>
              <a:t>capitalism</a:t>
            </a:r>
            <a:r>
              <a:rPr lang="en-US" sz="2000" dirty="0"/>
              <a:t> (e.g., the United States and the United Kingdom), </a:t>
            </a:r>
            <a:r>
              <a:rPr lang="en-US" sz="2000" dirty="0">
                <a:hlinkClick r:id="rId7"/>
              </a:rPr>
              <a:t>social democracy</a:t>
            </a:r>
            <a:r>
              <a:rPr lang="en-US" sz="2000" dirty="0"/>
              <a:t> (e.g., Sweden), and even </a:t>
            </a:r>
            <a:r>
              <a:rPr lang="en-US" sz="2000" dirty="0">
                <a:hlinkClick r:id="rId8"/>
              </a:rPr>
              <a:t>fascism</a:t>
            </a:r>
            <a:r>
              <a:rPr lang="en-US" sz="2000" dirty="0"/>
              <a:t> (e.g., the Nazi Germany of </a:t>
            </a:r>
            <a:r>
              <a:rPr lang="en-US" sz="2000" dirty="0">
                <a:hlinkClick r:id="rId9"/>
              </a:rPr>
              <a:t>Adolf Hitler</a:t>
            </a:r>
            <a:r>
              <a:rPr lang="en-US" sz="2000" dirty="0"/>
              <a:t>). In the 1970s, however, many Western countries experienced </a:t>
            </a:r>
            <a:r>
              <a:rPr lang="en-US" sz="2000" dirty="0">
                <a:hlinkClick r:id="rId10"/>
              </a:rPr>
              <a:t>“stagflation,”</a:t>
            </a:r>
            <a:r>
              <a:rPr lang="en-US" sz="2000" dirty="0"/>
              <a:t> or simultaneous high unemployment and inflation, a phenomenon that contradicted Keynes’s view. The result was a revival of classical liberalism, also known as </a:t>
            </a:r>
            <a:r>
              <a:rPr lang="en-US" sz="2000" dirty="0">
                <a:hlinkClick r:id="rId11"/>
              </a:rPr>
              <a:t>“neoliberalism,”</a:t>
            </a:r>
            <a:r>
              <a:rPr lang="en-US" sz="2000" dirty="0"/>
              <a:t> which became the cornerstone of economic policy in the United States </a:t>
            </a:r>
            <a:r>
              <a:rPr lang="en-US" sz="2000" dirty="0" smtClean="0"/>
              <a:t>and </a:t>
            </a:r>
            <a:r>
              <a:rPr lang="en-US" sz="2000" dirty="0"/>
              <a:t>in the United </a:t>
            </a:r>
            <a:r>
              <a:rPr lang="en-US" sz="2000" dirty="0" smtClean="0"/>
              <a:t>Kingdom. </a:t>
            </a:r>
            <a:endParaRPr lang="en-US" sz="2000" dirty="0"/>
          </a:p>
        </p:txBody>
      </p:sp>
      <p:sp>
        <p:nvSpPr>
          <p:cNvPr id="2" name="Title 1"/>
          <p:cNvSpPr>
            <a:spLocks noGrp="1"/>
          </p:cNvSpPr>
          <p:nvPr>
            <p:ph type="title"/>
          </p:nvPr>
        </p:nvSpPr>
        <p:spPr>
          <a:xfrm>
            <a:off x="152400" y="274638"/>
            <a:ext cx="8839200" cy="1143000"/>
          </a:xfrm>
        </p:spPr>
        <p:txBody>
          <a:bodyPr>
            <a:noAutofit/>
          </a:bodyPr>
          <a:lstStyle/>
          <a:p>
            <a:pPr algn="ctr"/>
            <a:r>
              <a:rPr lang="en-US" sz="2800" dirty="0"/>
              <a:t>National and Comparative Political Economy</a:t>
            </a:r>
          </a:p>
        </p:txBody>
      </p:sp>
    </p:spTree>
    <p:extLst>
      <p:ext uri="{BB962C8B-B14F-4D97-AF65-F5344CB8AC3E}">
        <p14:creationId xmlns:p14="http://schemas.microsoft.com/office/powerpoint/2010/main" val="889462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711891"/>
          </a:xfrm>
        </p:spPr>
        <p:txBody>
          <a:bodyPr>
            <a:normAutofit/>
          </a:bodyPr>
          <a:lstStyle/>
          <a:p>
            <a:r>
              <a:rPr lang="en-US" sz="2000" dirty="0" smtClean="0"/>
              <a:t>International political economy studies problems that arise from or are affected by the interaction of international politics, international economics and different social systems (capitalism, socialism) and different societal groups (farmers at the local level, different ethnic groups, immigrants in a region such as EU, and the poor).</a:t>
            </a:r>
          </a:p>
          <a:p>
            <a:r>
              <a:rPr lang="en-US" sz="2000" dirty="0" smtClean="0"/>
              <a:t>It explores set of related questions that arise from issues such as;</a:t>
            </a:r>
          </a:p>
          <a:p>
            <a:r>
              <a:rPr lang="en-US" sz="2000" dirty="0" smtClean="0"/>
              <a:t>International trade</a:t>
            </a:r>
          </a:p>
          <a:p>
            <a:r>
              <a:rPr lang="en-US" sz="2000" dirty="0" smtClean="0"/>
              <a:t>International finance</a:t>
            </a:r>
          </a:p>
          <a:p>
            <a:r>
              <a:rPr lang="en-US" sz="2000" dirty="0" smtClean="0"/>
              <a:t>Relations between wealthier and poorer countries</a:t>
            </a:r>
          </a:p>
          <a:p>
            <a:r>
              <a:rPr lang="en-US" sz="2000" dirty="0" smtClean="0"/>
              <a:t>Role of multinational corporations</a:t>
            </a:r>
          </a:p>
          <a:p>
            <a:r>
              <a:rPr lang="en-US" sz="2000" dirty="0" smtClean="0"/>
              <a:t>Economic globalization</a:t>
            </a:r>
            <a:endParaRPr lang="en-US" sz="2000" dirty="0"/>
          </a:p>
        </p:txBody>
      </p:sp>
      <p:sp>
        <p:nvSpPr>
          <p:cNvPr id="2" name="Title 1"/>
          <p:cNvSpPr>
            <a:spLocks noGrp="1"/>
          </p:cNvSpPr>
          <p:nvPr>
            <p:ph type="title"/>
          </p:nvPr>
        </p:nvSpPr>
        <p:spPr>
          <a:xfrm>
            <a:off x="457200" y="457200"/>
            <a:ext cx="8229600" cy="762000"/>
          </a:xfrm>
        </p:spPr>
        <p:txBody>
          <a:bodyPr>
            <a:normAutofit fontScale="90000"/>
          </a:bodyPr>
          <a:lstStyle/>
          <a:p>
            <a:pPr algn="ctr"/>
            <a:r>
              <a:rPr lang="en-US" dirty="0" smtClean="0"/>
              <a:t>International Political Economy		</a:t>
            </a:r>
            <a:endParaRPr lang="en-US" dirty="0"/>
          </a:p>
        </p:txBody>
      </p:sp>
    </p:spTree>
    <p:extLst>
      <p:ext uri="{BB962C8B-B14F-4D97-AF65-F5344CB8AC3E}">
        <p14:creationId xmlns:p14="http://schemas.microsoft.com/office/powerpoint/2010/main" val="640402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a:normAutofit/>
          </a:bodyPr>
          <a:lstStyle/>
          <a:p>
            <a:r>
              <a:rPr lang="en-US" sz="2000" b="1" dirty="0">
                <a:solidFill>
                  <a:schemeClr val="tx1">
                    <a:lumMod val="95000"/>
                    <a:lumOff val="5000"/>
                  </a:schemeClr>
                </a:solidFill>
              </a:rPr>
              <a:t>Political </a:t>
            </a:r>
            <a:r>
              <a:rPr lang="en-US" sz="2000" b="1" dirty="0" smtClean="0">
                <a:solidFill>
                  <a:schemeClr val="tx1">
                    <a:lumMod val="95000"/>
                    <a:lumOff val="5000"/>
                  </a:schemeClr>
                </a:solidFill>
              </a:rPr>
              <a:t>economy </a:t>
            </a:r>
            <a:r>
              <a:rPr lang="en-US" sz="2000" dirty="0" smtClean="0">
                <a:solidFill>
                  <a:schemeClr val="tx1">
                    <a:lumMod val="95000"/>
                    <a:lumOff val="5000"/>
                  </a:schemeClr>
                </a:solidFill>
              </a:rPr>
              <a:t>is a branch of social science</a:t>
            </a:r>
            <a:r>
              <a:rPr lang="en-US" sz="2000" dirty="0">
                <a:solidFill>
                  <a:schemeClr val="tx1">
                    <a:lumMod val="95000"/>
                    <a:lumOff val="5000"/>
                  </a:schemeClr>
                </a:solidFill>
              </a:rPr>
              <a:t> that studies the relationships between individuals and society and between markets and the state, using a diverse set of tools and methods drawn largely </a:t>
            </a:r>
            <a:r>
              <a:rPr lang="en-US" sz="2000" dirty="0" smtClean="0">
                <a:solidFill>
                  <a:schemeClr val="tx1">
                    <a:lumMod val="95000"/>
                    <a:lumOff val="5000"/>
                  </a:schemeClr>
                </a:solidFill>
              </a:rPr>
              <a:t>from </a:t>
            </a:r>
            <a:r>
              <a:rPr lang="en-US" sz="2000" b="1" u="sng" dirty="0" smtClean="0">
                <a:solidFill>
                  <a:schemeClr val="tx1">
                    <a:lumMod val="95000"/>
                    <a:lumOff val="5000"/>
                  </a:schemeClr>
                </a:solidFill>
              </a:rPr>
              <a:t>economics</a:t>
            </a:r>
            <a:r>
              <a:rPr lang="en-US" sz="2000" dirty="0" smtClean="0">
                <a:solidFill>
                  <a:schemeClr val="tx1">
                    <a:lumMod val="95000"/>
                    <a:lumOff val="5000"/>
                  </a:schemeClr>
                </a:solidFill>
              </a:rPr>
              <a:t>, </a:t>
            </a:r>
            <a:r>
              <a:rPr lang="en-US" sz="2000" b="1" u="sng" dirty="0" smtClean="0">
                <a:solidFill>
                  <a:schemeClr val="tx1">
                    <a:lumMod val="95000"/>
                    <a:lumOff val="5000"/>
                  </a:schemeClr>
                </a:solidFill>
              </a:rPr>
              <a:t>political science </a:t>
            </a:r>
            <a:r>
              <a:rPr lang="en-US" sz="2000" dirty="0" smtClean="0">
                <a:solidFill>
                  <a:schemeClr val="tx1">
                    <a:lumMod val="95000"/>
                    <a:lumOff val="5000"/>
                  </a:schemeClr>
                </a:solidFill>
              </a:rPr>
              <a:t>and </a:t>
            </a:r>
            <a:r>
              <a:rPr lang="en-US" sz="2000" b="1" u="sng" dirty="0" smtClean="0">
                <a:solidFill>
                  <a:schemeClr val="tx1">
                    <a:lumMod val="95000"/>
                    <a:lumOff val="5000"/>
                  </a:schemeClr>
                </a:solidFill>
              </a:rPr>
              <a:t>sociology</a:t>
            </a:r>
            <a:r>
              <a:rPr lang="en-US" sz="2000" dirty="0" smtClean="0">
                <a:solidFill>
                  <a:schemeClr val="tx1">
                    <a:lumMod val="95000"/>
                    <a:lumOff val="5000"/>
                  </a:schemeClr>
                </a:solidFill>
              </a:rPr>
              <a:t>. </a:t>
            </a:r>
          </a:p>
          <a:p>
            <a:endParaRPr lang="en-US" sz="2000" dirty="0" smtClean="0">
              <a:solidFill>
                <a:schemeClr val="tx1">
                  <a:lumMod val="95000"/>
                  <a:lumOff val="5000"/>
                </a:schemeClr>
              </a:solidFill>
            </a:endParaRPr>
          </a:p>
          <a:p>
            <a:r>
              <a:rPr lang="en-US" sz="2000" dirty="0" smtClean="0">
                <a:solidFill>
                  <a:schemeClr val="tx1">
                    <a:lumMod val="95000"/>
                    <a:lumOff val="5000"/>
                  </a:schemeClr>
                </a:solidFill>
              </a:rPr>
              <a:t>The </a:t>
            </a:r>
            <a:r>
              <a:rPr lang="en-US" sz="2000" dirty="0">
                <a:solidFill>
                  <a:schemeClr val="tx1">
                    <a:lumMod val="95000"/>
                    <a:lumOff val="5000"/>
                  </a:schemeClr>
                </a:solidFill>
              </a:rPr>
              <a:t>term </a:t>
            </a:r>
            <a:r>
              <a:rPr lang="en-US" sz="2000" i="1" dirty="0">
                <a:solidFill>
                  <a:schemeClr val="tx1">
                    <a:lumMod val="95000"/>
                    <a:lumOff val="5000"/>
                  </a:schemeClr>
                </a:solidFill>
              </a:rPr>
              <a:t>political </a:t>
            </a:r>
            <a:r>
              <a:rPr lang="en-US" sz="2000" i="1" dirty="0" smtClean="0">
                <a:solidFill>
                  <a:schemeClr val="tx1">
                    <a:lumMod val="95000"/>
                    <a:lumOff val="5000"/>
                  </a:schemeClr>
                </a:solidFill>
              </a:rPr>
              <a:t>economy </a:t>
            </a:r>
            <a:r>
              <a:rPr lang="en-US" sz="2000" dirty="0" smtClean="0">
                <a:solidFill>
                  <a:schemeClr val="tx1">
                    <a:lumMod val="95000"/>
                    <a:lumOff val="5000"/>
                  </a:schemeClr>
                </a:solidFill>
              </a:rPr>
              <a:t>is </a:t>
            </a:r>
            <a:r>
              <a:rPr lang="en-US" sz="2000" dirty="0">
                <a:solidFill>
                  <a:schemeClr val="tx1">
                    <a:lumMod val="95000"/>
                    <a:lumOff val="5000"/>
                  </a:schemeClr>
                </a:solidFill>
              </a:rPr>
              <a:t>derived from the Greek </a:t>
            </a:r>
            <a:r>
              <a:rPr lang="en-US" sz="2000" i="1" dirty="0">
                <a:solidFill>
                  <a:schemeClr val="tx1">
                    <a:lumMod val="95000"/>
                    <a:lumOff val="5000"/>
                  </a:schemeClr>
                </a:solidFill>
              </a:rPr>
              <a:t>polis</a:t>
            </a:r>
            <a:r>
              <a:rPr lang="en-US" sz="2000" dirty="0">
                <a:solidFill>
                  <a:schemeClr val="tx1">
                    <a:lumMod val="95000"/>
                    <a:lumOff val="5000"/>
                  </a:schemeClr>
                </a:solidFill>
              </a:rPr>
              <a:t>, meaning “city” or “state,” and </a:t>
            </a:r>
            <a:r>
              <a:rPr lang="en-US" sz="2000" i="1" dirty="0" err="1">
                <a:solidFill>
                  <a:schemeClr val="tx1">
                    <a:lumMod val="95000"/>
                    <a:lumOff val="5000"/>
                  </a:schemeClr>
                </a:solidFill>
              </a:rPr>
              <a:t>oikonomos</a:t>
            </a:r>
            <a:r>
              <a:rPr lang="en-US" sz="2000" dirty="0">
                <a:solidFill>
                  <a:schemeClr val="tx1">
                    <a:lumMod val="95000"/>
                    <a:lumOff val="5000"/>
                  </a:schemeClr>
                </a:solidFill>
              </a:rPr>
              <a:t>, meaning “one who manages a household or estate.” </a:t>
            </a:r>
            <a:endParaRPr lang="en-US" sz="2000" dirty="0" smtClean="0">
              <a:solidFill>
                <a:schemeClr val="tx1">
                  <a:lumMod val="95000"/>
                  <a:lumOff val="5000"/>
                </a:schemeClr>
              </a:solidFill>
            </a:endParaRPr>
          </a:p>
          <a:p>
            <a:endParaRPr lang="en-US" sz="2000" dirty="0" smtClean="0">
              <a:solidFill>
                <a:schemeClr val="tx1">
                  <a:lumMod val="95000"/>
                  <a:lumOff val="5000"/>
                </a:schemeClr>
              </a:solidFill>
            </a:endParaRPr>
          </a:p>
          <a:p>
            <a:r>
              <a:rPr lang="en-US" sz="2000" dirty="0" smtClean="0">
                <a:solidFill>
                  <a:schemeClr val="tx1">
                    <a:lumMod val="95000"/>
                    <a:lumOff val="5000"/>
                  </a:schemeClr>
                </a:solidFill>
              </a:rPr>
              <a:t>Political economy thus </a:t>
            </a:r>
            <a:r>
              <a:rPr lang="en-US" sz="2000" dirty="0">
                <a:solidFill>
                  <a:schemeClr val="tx1">
                    <a:lumMod val="95000"/>
                    <a:lumOff val="5000"/>
                  </a:schemeClr>
                </a:solidFill>
              </a:rPr>
              <a:t>can be understood as the study of how a </a:t>
            </a:r>
            <a:r>
              <a:rPr lang="en-US" sz="2000" dirty="0" smtClean="0">
                <a:solidFill>
                  <a:schemeClr val="tx1">
                    <a:lumMod val="95000"/>
                    <a:lumOff val="5000"/>
                  </a:schemeClr>
                </a:solidFill>
              </a:rPr>
              <a:t>country (the </a:t>
            </a:r>
            <a:r>
              <a:rPr lang="en-US" sz="2000" dirty="0">
                <a:solidFill>
                  <a:schemeClr val="tx1">
                    <a:lumMod val="95000"/>
                    <a:lumOff val="5000"/>
                  </a:schemeClr>
                </a:solidFill>
              </a:rPr>
              <a:t>public’s </a:t>
            </a:r>
            <a:r>
              <a:rPr lang="en-US" sz="2000" dirty="0" smtClean="0">
                <a:solidFill>
                  <a:schemeClr val="tx1">
                    <a:lumMod val="95000"/>
                    <a:lumOff val="5000"/>
                  </a:schemeClr>
                </a:solidFill>
              </a:rPr>
              <a:t>household) is </a:t>
            </a:r>
            <a:r>
              <a:rPr lang="en-US" sz="2000" dirty="0">
                <a:solidFill>
                  <a:schemeClr val="tx1">
                    <a:lumMod val="95000"/>
                    <a:lumOff val="5000"/>
                  </a:schemeClr>
                </a:solidFill>
              </a:rPr>
              <a:t>managed or governed, taking into account both political and economic factors</a:t>
            </a:r>
            <a:r>
              <a:rPr lang="en-US" sz="2000" dirty="0" smtClean="0">
                <a:solidFill>
                  <a:schemeClr val="tx1">
                    <a:lumMod val="95000"/>
                    <a:lumOff val="5000"/>
                  </a:schemeClr>
                </a:solidFill>
              </a:rPr>
              <a:t>.</a:t>
            </a:r>
          </a:p>
          <a:p>
            <a:endParaRPr lang="en-US" sz="2000" dirty="0">
              <a:solidFill>
                <a:schemeClr val="tx1">
                  <a:lumMod val="95000"/>
                  <a:lumOff val="5000"/>
                </a:schemeClr>
              </a:solidFill>
            </a:endParaRPr>
          </a:p>
          <a:p>
            <a:endParaRPr lang="en-US" sz="2000" dirty="0">
              <a:solidFill>
                <a:schemeClr val="tx1">
                  <a:lumMod val="95000"/>
                  <a:lumOff val="5000"/>
                </a:schemeClr>
              </a:solidFill>
            </a:endParaRPr>
          </a:p>
        </p:txBody>
      </p:sp>
      <p:sp>
        <p:nvSpPr>
          <p:cNvPr id="2" name="Title 1"/>
          <p:cNvSpPr>
            <a:spLocks noGrp="1"/>
          </p:cNvSpPr>
          <p:nvPr>
            <p:ph type="title"/>
          </p:nvPr>
        </p:nvSpPr>
        <p:spPr/>
        <p:txBody>
          <a:bodyPr/>
          <a:lstStyle/>
          <a:p>
            <a:r>
              <a:rPr lang="en-US" dirty="0" smtClean="0"/>
              <a:t>Introduction </a:t>
            </a:r>
            <a:endParaRPr lang="en-US" dirty="0"/>
          </a:p>
        </p:txBody>
      </p:sp>
    </p:spTree>
    <p:extLst>
      <p:ext uri="{BB962C8B-B14F-4D97-AF65-F5344CB8AC3E}">
        <p14:creationId xmlns:p14="http://schemas.microsoft.com/office/powerpoint/2010/main" val="358270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86400"/>
          </a:xfrm>
        </p:spPr>
        <p:txBody>
          <a:bodyPr>
            <a:normAutofit/>
          </a:bodyPr>
          <a:lstStyle/>
          <a:p>
            <a:r>
              <a:rPr lang="en-US" sz="2000" dirty="0"/>
              <a:t>The analysis of political </a:t>
            </a:r>
            <a:r>
              <a:rPr lang="en-US" sz="2000" dirty="0" smtClean="0"/>
              <a:t>economy both </a:t>
            </a:r>
            <a:r>
              <a:rPr lang="en-US" sz="2000" dirty="0"/>
              <a:t>in practical terms and as moral philosophy, has been traced to Greek philosophers such as </a:t>
            </a:r>
            <a:r>
              <a:rPr lang="en-US" sz="2000" dirty="0">
                <a:hlinkClick r:id="rId2"/>
              </a:rPr>
              <a:t>Plato</a:t>
            </a:r>
            <a:r>
              <a:rPr lang="en-US" sz="2000" dirty="0"/>
              <a:t> and </a:t>
            </a:r>
            <a:r>
              <a:rPr lang="en-US" sz="2000" dirty="0" smtClean="0">
                <a:hlinkClick r:id="rId3"/>
              </a:rPr>
              <a:t>Aristotle</a:t>
            </a:r>
            <a:r>
              <a:rPr lang="en-US" sz="2000" dirty="0" smtClean="0"/>
              <a:t>.</a:t>
            </a:r>
          </a:p>
          <a:p>
            <a:endParaRPr lang="en-US" sz="2000" dirty="0" smtClean="0"/>
          </a:p>
          <a:p>
            <a:r>
              <a:rPr lang="en-US" sz="2000" dirty="0" smtClean="0"/>
              <a:t>A </a:t>
            </a:r>
            <a:r>
              <a:rPr lang="en-US" sz="2000" dirty="0"/>
              <a:t>critical development in the intellectual inquiry of political economy was the prominence in the 16th to the18th century of the mercantilist school, which called for a strong role for the state in economic </a:t>
            </a:r>
            <a:r>
              <a:rPr lang="en-US" sz="2000" dirty="0" smtClean="0"/>
              <a:t>regulation.</a:t>
            </a:r>
          </a:p>
          <a:p>
            <a:endParaRPr lang="en-US" sz="2000" dirty="0" smtClean="0"/>
          </a:p>
          <a:p>
            <a:r>
              <a:rPr lang="en-US" sz="2000" dirty="0"/>
              <a:t>Political economy emerged as a distinct field of study in the mid-18th century, largely as a reaction to mercantilism, when the Scottish philosophers </a:t>
            </a:r>
            <a:r>
              <a:rPr lang="en-US" sz="2000" dirty="0">
                <a:hlinkClick r:id="rId4"/>
              </a:rPr>
              <a:t>Adam Smith</a:t>
            </a:r>
            <a:r>
              <a:rPr lang="en-US" sz="2000" dirty="0"/>
              <a:t> (1723–90) and </a:t>
            </a:r>
            <a:r>
              <a:rPr lang="en-US" sz="2000" dirty="0">
                <a:hlinkClick r:id="rId5"/>
              </a:rPr>
              <a:t>David Hume</a:t>
            </a:r>
            <a:r>
              <a:rPr lang="en-US" sz="2000" dirty="0"/>
              <a:t> (1711–76) and the French economist </a:t>
            </a:r>
            <a:r>
              <a:rPr lang="en-US" sz="2000" dirty="0">
                <a:hlinkClick r:id="rId6"/>
              </a:rPr>
              <a:t>François Quesnay</a:t>
            </a:r>
            <a:r>
              <a:rPr lang="en-US" sz="2000" dirty="0"/>
              <a:t> (1694–1774) began to approach this study in </a:t>
            </a:r>
            <a:r>
              <a:rPr lang="en-US" sz="2000" dirty="0" smtClean="0"/>
              <a:t>a systematic way. </a:t>
            </a:r>
          </a:p>
        </p:txBody>
      </p:sp>
      <p:sp>
        <p:nvSpPr>
          <p:cNvPr id="2" name="Title 1"/>
          <p:cNvSpPr>
            <a:spLocks noGrp="1"/>
          </p:cNvSpPr>
          <p:nvPr>
            <p:ph type="title"/>
          </p:nvPr>
        </p:nvSpPr>
        <p:spPr>
          <a:xfrm>
            <a:off x="457200" y="274638"/>
            <a:ext cx="8229600" cy="944562"/>
          </a:xfrm>
        </p:spPr>
        <p:txBody>
          <a:bodyPr/>
          <a:lstStyle/>
          <a:p>
            <a:pPr algn="ctr"/>
            <a:r>
              <a:rPr lang="en-US" dirty="0" smtClean="0"/>
              <a:t>Historical Development</a:t>
            </a:r>
            <a:endParaRPr lang="en-US" dirty="0"/>
          </a:p>
        </p:txBody>
      </p:sp>
    </p:spTree>
    <p:extLst>
      <p:ext uri="{BB962C8B-B14F-4D97-AF65-F5344CB8AC3E}">
        <p14:creationId xmlns:p14="http://schemas.microsoft.com/office/powerpoint/2010/main" val="3502044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562600"/>
          </a:xfrm>
        </p:spPr>
        <p:txBody>
          <a:bodyPr>
            <a:normAutofit/>
          </a:bodyPr>
          <a:lstStyle/>
          <a:p>
            <a:r>
              <a:rPr lang="en-US" sz="1600" dirty="0"/>
              <a:t>Smith’s landmark work—</a:t>
            </a:r>
            <a:r>
              <a:rPr lang="en-US" sz="1600" i="1" dirty="0"/>
              <a:t>An Inquiry into the Nature and Causes of the Wealth of Nations</a:t>
            </a:r>
            <a:r>
              <a:rPr lang="en-US" sz="1600" dirty="0"/>
              <a:t> (1776), which provided the first comprehensive system of political economy—conveys in its title the broad scope of early political economic analysis.</a:t>
            </a:r>
          </a:p>
          <a:p>
            <a:endParaRPr lang="en-US" sz="1600" dirty="0" smtClean="0"/>
          </a:p>
          <a:p>
            <a:r>
              <a:rPr lang="en-US" sz="1600" dirty="0" smtClean="0"/>
              <a:t>Many </a:t>
            </a:r>
            <a:r>
              <a:rPr lang="en-US" sz="1600" dirty="0"/>
              <a:t>works by political economists in the 18th century emphasized the role of individuals over that of the state and generally attacked mercantilism. </a:t>
            </a:r>
            <a:endParaRPr lang="en-US" sz="1600" dirty="0" smtClean="0"/>
          </a:p>
          <a:p>
            <a:endParaRPr lang="en-US" sz="1600" dirty="0" smtClean="0"/>
          </a:p>
          <a:p>
            <a:r>
              <a:rPr lang="en-US" sz="1600" dirty="0" smtClean="0"/>
              <a:t>This </a:t>
            </a:r>
            <a:r>
              <a:rPr lang="en-US" sz="1600" dirty="0"/>
              <a:t>is perhaps best illustrated by Smith’s famous notion of the </a:t>
            </a:r>
            <a:r>
              <a:rPr lang="en-US" sz="1600" dirty="0">
                <a:hlinkClick r:id="rId2"/>
              </a:rPr>
              <a:t>“invisible hand,”</a:t>
            </a:r>
            <a:r>
              <a:rPr lang="en-US" sz="1600" dirty="0"/>
              <a:t> in which he argued that state policies often were less effective in advancing social welfare than were the self-interested acts of individuals</a:t>
            </a:r>
            <a:r>
              <a:rPr lang="en-US" sz="1600" dirty="0" smtClean="0"/>
              <a:t>.</a:t>
            </a:r>
          </a:p>
          <a:p>
            <a:endParaRPr lang="en-US" sz="1600" dirty="0" smtClean="0"/>
          </a:p>
          <a:p>
            <a:r>
              <a:rPr lang="en-US" sz="1600" dirty="0" smtClean="0"/>
              <a:t> </a:t>
            </a:r>
            <a:r>
              <a:rPr lang="en-US" sz="1600" dirty="0"/>
              <a:t>Individuals intend to advance only their own welfare, Smith asserted, but in so doing they also advance the interests of society as if they were guided by an invisible hand. </a:t>
            </a:r>
            <a:endParaRPr lang="en-US" sz="1600" dirty="0" smtClean="0"/>
          </a:p>
          <a:p>
            <a:endParaRPr lang="en-US" sz="1600" dirty="0" smtClean="0"/>
          </a:p>
          <a:p>
            <a:r>
              <a:rPr lang="en-US" sz="1600" dirty="0" smtClean="0"/>
              <a:t>Such arguments gave rise to individual-centered </a:t>
            </a:r>
            <a:r>
              <a:rPr lang="en-US" sz="1600" dirty="0"/>
              <a:t>analysis and policies to counter the </a:t>
            </a:r>
            <a:r>
              <a:rPr lang="en-US" sz="1600" dirty="0" smtClean="0"/>
              <a:t>state-centered </a:t>
            </a:r>
            <a:r>
              <a:rPr lang="en-US" sz="1600" dirty="0"/>
              <a:t>theories of the mercantilists.</a:t>
            </a:r>
          </a:p>
          <a:p>
            <a:endParaRPr lang="en-US" sz="1600" dirty="0"/>
          </a:p>
        </p:txBody>
      </p:sp>
      <p:sp>
        <p:nvSpPr>
          <p:cNvPr id="2" name="Title 1"/>
          <p:cNvSpPr>
            <a:spLocks noGrp="1"/>
          </p:cNvSpPr>
          <p:nvPr>
            <p:ph type="title"/>
          </p:nvPr>
        </p:nvSpPr>
        <p:spPr>
          <a:xfrm>
            <a:off x="457200" y="274638"/>
            <a:ext cx="8229600" cy="944562"/>
          </a:xfrm>
        </p:spPr>
        <p:txBody>
          <a:bodyPr/>
          <a:lstStyle/>
          <a:p>
            <a:pPr algn="ctr"/>
            <a:r>
              <a:rPr lang="en-US" dirty="0" smtClean="0"/>
              <a:t>Historical Development</a:t>
            </a:r>
            <a:endParaRPr lang="en-US" dirty="0"/>
          </a:p>
        </p:txBody>
      </p:sp>
    </p:spTree>
    <p:extLst>
      <p:ext uri="{BB962C8B-B14F-4D97-AF65-F5344CB8AC3E}">
        <p14:creationId xmlns:p14="http://schemas.microsoft.com/office/powerpoint/2010/main" val="2492918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86400"/>
          </a:xfrm>
        </p:spPr>
        <p:txBody>
          <a:bodyPr>
            <a:normAutofit/>
          </a:bodyPr>
          <a:lstStyle/>
          <a:p>
            <a:r>
              <a:rPr lang="en-US" sz="1800" dirty="0"/>
              <a:t>In the 19th century English political economist </a:t>
            </a:r>
            <a:r>
              <a:rPr lang="en-US" sz="1800" dirty="0">
                <a:hlinkClick r:id="rId2"/>
              </a:rPr>
              <a:t>David Ricardo</a:t>
            </a:r>
            <a:r>
              <a:rPr lang="en-US" sz="1800" dirty="0"/>
              <a:t> (1772–1823) further developed Smith’s ideas. </a:t>
            </a:r>
            <a:endParaRPr lang="en-US" sz="1800" dirty="0" smtClean="0"/>
          </a:p>
          <a:p>
            <a:endParaRPr lang="en-US" sz="1800" dirty="0" smtClean="0"/>
          </a:p>
          <a:p>
            <a:r>
              <a:rPr lang="en-US" sz="1800" dirty="0" smtClean="0"/>
              <a:t>His concept </a:t>
            </a:r>
            <a:r>
              <a:rPr lang="en-US" sz="1800" dirty="0"/>
              <a:t>of </a:t>
            </a:r>
            <a:r>
              <a:rPr lang="en-US" sz="1800" dirty="0">
                <a:hlinkClick r:id="rId3"/>
              </a:rPr>
              <a:t>comparative advantage</a:t>
            </a:r>
            <a:r>
              <a:rPr lang="en-US" sz="1800" dirty="0"/>
              <a:t>, which posited that states should produce and export only those goods that they can generate at a lower cost than other nations and import those goods that other countries can produce more </a:t>
            </a:r>
            <a:r>
              <a:rPr lang="en-US" sz="1800" dirty="0" smtClean="0"/>
              <a:t>efficiently praised </a:t>
            </a:r>
            <a:r>
              <a:rPr lang="en-US" sz="1800" dirty="0"/>
              <a:t>the benefits of </a:t>
            </a:r>
            <a:r>
              <a:rPr lang="en-US" sz="1800" dirty="0">
                <a:hlinkClick r:id="rId4"/>
              </a:rPr>
              <a:t>free trade</a:t>
            </a:r>
            <a:r>
              <a:rPr lang="en-US" sz="1800" dirty="0"/>
              <a:t> </a:t>
            </a:r>
            <a:r>
              <a:rPr lang="en-US" sz="1800" dirty="0" smtClean="0"/>
              <a:t>.</a:t>
            </a:r>
          </a:p>
          <a:p>
            <a:endParaRPr lang="en-US" sz="1800" dirty="0" smtClean="0"/>
          </a:p>
          <a:p>
            <a:r>
              <a:rPr lang="en-US" sz="1800" dirty="0" smtClean="0"/>
              <a:t>About </a:t>
            </a:r>
            <a:r>
              <a:rPr lang="en-US" sz="1800" dirty="0"/>
              <a:t>the same time the </a:t>
            </a:r>
            <a:r>
              <a:rPr lang="en-US" sz="1800" dirty="0">
                <a:hlinkClick r:id="rId5"/>
              </a:rPr>
              <a:t>utilitarianism</a:t>
            </a:r>
            <a:r>
              <a:rPr lang="en-US" sz="1800" dirty="0"/>
              <a:t> of </a:t>
            </a:r>
            <a:r>
              <a:rPr lang="en-US" sz="1800" dirty="0">
                <a:hlinkClick r:id="rId6"/>
              </a:rPr>
              <a:t>Jeremy Bentham</a:t>
            </a:r>
            <a:r>
              <a:rPr lang="en-US" sz="1800" dirty="0"/>
              <a:t> (1748–1832), </a:t>
            </a:r>
            <a:r>
              <a:rPr lang="en-US" sz="1800" dirty="0">
                <a:hlinkClick r:id="rId7"/>
              </a:rPr>
              <a:t>James Mill</a:t>
            </a:r>
            <a:r>
              <a:rPr lang="en-US" sz="1800" dirty="0"/>
              <a:t> (1773–1836), and Mill’s son </a:t>
            </a:r>
            <a:r>
              <a:rPr lang="en-US" sz="1800" dirty="0">
                <a:hlinkClick r:id="rId8"/>
              </a:rPr>
              <a:t>John Stuart </a:t>
            </a:r>
            <a:r>
              <a:rPr lang="en-US" sz="1800" dirty="0" smtClean="0">
                <a:hlinkClick r:id="rId8"/>
              </a:rPr>
              <a:t>Mill</a:t>
            </a:r>
            <a:r>
              <a:rPr lang="en-US" sz="1800" dirty="0" smtClean="0"/>
              <a:t> (</a:t>
            </a:r>
            <a:r>
              <a:rPr lang="en-US" sz="1800" dirty="0"/>
              <a:t>1806–73) fused together economic analysis with calls for the expansion of </a:t>
            </a:r>
            <a:r>
              <a:rPr lang="en-US" sz="1800" dirty="0">
                <a:hlinkClick r:id="rId9"/>
              </a:rPr>
              <a:t>democracy</a:t>
            </a:r>
            <a:r>
              <a:rPr lang="en-US" sz="1800" dirty="0" smtClean="0"/>
              <a:t>.</a:t>
            </a:r>
          </a:p>
          <a:p>
            <a:endParaRPr lang="en-US" sz="1800" dirty="0" smtClean="0"/>
          </a:p>
          <a:p>
            <a:r>
              <a:rPr lang="en-US" sz="1800" dirty="0" smtClean="0"/>
              <a:t>Utilitarianism: An ethical philosophy in which the happiness of the greatest number of people in the society is considered the greatest good. An action is morally right if its consequences lead to happiness and wrong if it ends in unhappiness. </a:t>
            </a:r>
            <a:endParaRPr lang="en-US" sz="1800" dirty="0"/>
          </a:p>
          <a:p>
            <a:endParaRPr lang="en-US" sz="1800" dirty="0"/>
          </a:p>
        </p:txBody>
      </p:sp>
      <p:sp>
        <p:nvSpPr>
          <p:cNvPr id="2" name="Title 1"/>
          <p:cNvSpPr>
            <a:spLocks noGrp="1"/>
          </p:cNvSpPr>
          <p:nvPr>
            <p:ph type="title"/>
          </p:nvPr>
        </p:nvSpPr>
        <p:spPr>
          <a:xfrm>
            <a:off x="457200" y="274638"/>
            <a:ext cx="8229600" cy="868362"/>
          </a:xfrm>
        </p:spPr>
        <p:txBody>
          <a:bodyPr/>
          <a:lstStyle/>
          <a:p>
            <a:pPr algn="ctr"/>
            <a:r>
              <a:rPr lang="en-US" dirty="0" smtClean="0"/>
              <a:t>Historical Development</a:t>
            </a:r>
            <a:endParaRPr lang="en-US" dirty="0"/>
          </a:p>
        </p:txBody>
      </p:sp>
    </p:spTree>
    <p:extLst>
      <p:ext uri="{BB962C8B-B14F-4D97-AF65-F5344CB8AC3E}">
        <p14:creationId xmlns:p14="http://schemas.microsoft.com/office/powerpoint/2010/main" val="2729433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a:t>Smith’s notion of individual-centered analysis of political economy </a:t>
            </a:r>
            <a:r>
              <a:rPr lang="en-US" sz="2000" dirty="0" smtClean="0"/>
              <a:t>was challenged by the German </a:t>
            </a:r>
            <a:r>
              <a:rPr lang="en-US" sz="2000" dirty="0"/>
              <a:t>American economist </a:t>
            </a:r>
            <a:r>
              <a:rPr lang="en-US" sz="2000" dirty="0">
                <a:hlinkClick r:id="rId2"/>
              </a:rPr>
              <a:t>Friedrich List</a:t>
            </a:r>
            <a:r>
              <a:rPr lang="en-US" sz="2000" dirty="0"/>
              <a:t> (1789–1846</a:t>
            </a:r>
            <a:r>
              <a:rPr lang="en-US" sz="2000" dirty="0" smtClean="0"/>
              <a:t>), who </a:t>
            </a:r>
            <a:r>
              <a:rPr lang="en-US" sz="2000" dirty="0"/>
              <a:t>developed a more-systematic analysis of mercantilism that contrasted his national system of political economy with what he termed Smith’s “</a:t>
            </a:r>
            <a:r>
              <a:rPr lang="en-US" sz="2000" dirty="0" err="1"/>
              <a:t>cosmopolitical</a:t>
            </a:r>
            <a:r>
              <a:rPr lang="en-US" sz="2000" dirty="0"/>
              <a:t>” system, which treated issues as if national borders and interests did not exist</a:t>
            </a:r>
            <a:r>
              <a:rPr lang="en-US" sz="2000" dirty="0" smtClean="0"/>
              <a:t>.</a:t>
            </a:r>
          </a:p>
          <a:p>
            <a:r>
              <a:rPr lang="en-US" sz="2000" dirty="0" smtClean="0"/>
              <a:t> </a:t>
            </a:r>
          </a:p>
          <a:p>
            <a:r>
              <a:rPr lang="en-US" sz="2000" dirty="0" smtClean="0"/>
              <a:t>In </a:t>
            </a:r>
            <a:r>
              <a:rPr lang="en-US" sz="2000" dirty="0"/>
              <a:t>the mid-19th century communist historian and economist </a:t>
            </a:r>
            <a:r>
              <a:rPr lang="en-US" sz="2000" dirty="0">
                <a:hlinkClick r:id="rId3"/>
              </a:rPr>
              <a:t>Karl Marx</a:t>
            </a:r>
            <a:r>
              <a:rPr lang="en-US" sz="2000" dirty="0"/>
              <a:t> (1818–83) proposed a class-based analysis of political economy that culminated in his massive treatise </a:t>
            </a:r>
            <a:r>
              <a:rPr lang="en-US" sz="2000" i="1" dirty="0">
                <a:hlinkClick r:id="rId4"/>
              </a:rPr>
              <a:t>Das </a:t>
            </a:r>
            <a:r>
              <a:rPr lang="en-US" sz="2000" i="1" dirty="0" err="1">
                <a:hlinkClick r:id="rId4"/>
              </a:rPr>
              <a:t>Kapital</a:t>
            </a:r>
            <a:r>
              <a:rPr lang="en-US" sz="2000" dirty="0"/>
              <a:t>, the first volume of which was published in 1867. </a:t>
            </a:r>
          </a:p>
          <a:p>
            <a:endParaRPr lang="en-US" sz="2000" dirty="0"/>
          </a:p>
        </p:txBody>
      </p:sp>
      <p:sp>
        <p:nvSpPr>
          <p:cNvPr id="2" name="Title 1"/>
          <p:cNvSpPr>
            <a:spLocks noGrp="1"/>
          </p:cNvSpPr>
          <p:nvPr>
            <p:ph type="title"/>
          </p:nvPr>
        </p:nvSpPr>
        <p:spPr>
          <a:xfrm>
            <a:off x="457200" y="274638"/>
            <a:ext cx="8229600" cy="868362"/>
          </a:xfrm>
        </p:spPr>
        <p:txBody>
          <a:bodyPr/>
          <a:lstStyle/>
          <a:p>
            <a:pPr algn="ctr"/>
            <a:r>
              <a:rPr lang="en-US" dirty="0" smtClean="0"/>
              <a:t>Historical Development</a:t>
            </a:r>
            <a:endParaRPr lang="en-US" dirty="0"/>
          </a:p>
        </p:txBody>
      </p:sp>
    </p:spTree>
    <p:extLst>
      <p:ext uri="{BB962C8B-B14F-4D97-AF65-F5344CB8AC3E}">
        <p14:creationId xmlns:p14="http://schemas.microsoft.com/office/powerpoint/2010/main" val="1940028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334000"/>
          </a:xfrm>
        </p:spPr>
        <p:txBody>
          <a:bodyPr>
            <a:normAutofit/>
          </a:bodyPr>
          <a:lstStyle/>
          <a:p>
            <a:r>
              <a:rPr lang="en-US" sz="2000" dirty="0"/>
              <a:t>By 1890, </a:t>
            </a:r>
            <a:r>
              <a:rPr lang="en-US" sz="2000" dirty="0" smtClean="0"/>
              <a:t>English </a:t>
            </a:r>
            <a:r>
              <a:rPr lang="en-US" sz="2000" dirty="0"/>
              <a:t>neoclassical economist </a:t>
            </a:r>
            <a:r>
              <a:rPr lang="en-US" sz="2000" dirty="0">
                <a:hlinkClick r:id="rId2"/>
              </a:rPr>
              <a:t>Alfred </a:t>
            </a:r>
            <a:r>
              <a:rPr lang="en-US" sz="2000" dirty="0" smtClean="0">
                <a:hlinkClick r:id="rId2"/>
              </a:rPr>
              <a:t>Marshall</a:t>
            </a:r>
            <a:r>
              <a:rPr lang="en-US" sz="2000" dirty="0" smtClean="0"/>
              <a:t> (</a:t>
            </a:r>
            <a:r>
              <a:rPr lang="en-US" sz="2000" dirty="0"/>
              <a:t>1842–1924) published his textbook on the </a:t>
            </a:r>
            <a:r>
              <a:rPr lang="en-US" sz="2000" i="1" dirty="0"/>
              <a:t>Principles of Economics</a:t>
            </a:r>
            <a:r>
              <a:rPr lang="en-US" sz="2000" dirty="0"/>
              <a:t>, political economy as a distinct academic field had been essentially replaced in universities by the separate disciplines of </a:t>
            </a:r>
            <a:r>
              <a:rPr lang="en-US" sz="2000" u="sng" dirty="0">
                <a:solidFill>
                  <a:schemeClr val="accent3">
                    <a:lumMod val="60000"/>
                    <a:lumOff val="40000"/>
                  </a:schemeClr>
                </a:solidFill>
              </a:rPr>
              <a:t>economics</a:t>
            </a:r>
            <a:r>
              <a:rPr lang="en-US" sz="2000" dirty="0"/>
              <a:t>, </a:t>
            </a:r>
            <a:r>
              <a:rPr lang="en-US" sz="2000" dirty="0">
                <a:hlinkClick r:id="rId3"/>
              </a:rPr>
              <a:t>sociology</a:t>
            </a:r>
            <a:r>
              <a:rPr lang="en-US" sz="2000" dirty="0"/>
              <a:t>, </a:t>
            </a:r>
            <a:r>
              <a:rPr lang="en-US" sz="2000" dirty="0">
                <a:hlinkClick r:id="rId4"/>
              </a:rPr>
              <a:t>political science</a:t>
            </a:r>
            <a:r>
              <a:rPr lang="en-US" sz="2000" dirty="0"/>
              <a:t>, and </a:t>
            </a:r>
            <a:r>
              <a:rPr lang="en-US" sz="2000" dirty="0">
                <a:hlinkClick r:id="rId5"/>
              </a:rPr>
              <a:t>international relations</a:t>
            </a:r>
            <a:r>
              <a:rPr lang="en-US" sz="2000" dirty="0"/>
              <a:t>. </a:t>
            </a:r>
            <a:endParaRPr lang="en-US" sz="2000" dirty="0" smtClean="0"/>
          </a:p>
          <a:p>
            <a:endParaRPr lang="en-US" sz="2000" dirty="0" smtClean="0"/>
          </a:p>
          <a:p>
            <a:r>
              <a:rPr lang="en-US" sz="2000" dirty="0" smtClean="0"/>
              <a:t>After that, political economy as a distinct academic field has been replaced in universities by the separate disciplines of economics, sociology, political science and international relations. </a:t>
            </a:r>
          </a:p>
        </p:txBody>
      </p:sp>
      <p:sp>
        <p:nvSpPr>
          <p:cNvPr id="2" name="Title 1"/>
          <p:cNvSpPr>
            <a:spLocks noGrp="1"/>
          </p:cNvSpPr>
          <p:nvPr>
            <p:ph type="title"/>
          </p:nvPr>
        </p:nvSpPr>
        <p:spPr>
          <a:xfrm>
            <a:off x="457200" y="274638"/>
            <a:ext cx="8229600" cy="792162"/>
          </a:xfrm>
        </p:spPr>
        <p:txBody>
          <a:bodyPr/>
          <a:lstStyle/>
          <a:p>
            <a:pPr algn="ctr"/>
            <a:r>
              <a:rPr lang="en-US" dirty="0" smtClean="0"/>
              <a:t>Historical Development</a:t>
            </a:r>
            <a:endParaRPr lang="en-US" dirty="0"/>
          </a:p>
        </p:txBody>
      </p:sp>
    </p:spTree>
    <p:extLst>
      <p:ext uri="{BB962C8B-B14F-4D97-AF65-F5344CB8AC3E}">
        <p14:creationId xmlns:p14="http://schemas.microsoft.com/office/powerpoint/2010/main" val="1763424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07091"/>
          </a:xfrm>
        </p:spPr>
        <p:txBody>
          <a:bodyPr>
            <a:noAutofit/>
          </a:bodyPr>
          <a:lstStyle/>
          <a:p>
            <a:r>
              <a:rPr lang="en-US" sz="1800" dirty="0"/>
              <a:t>In the second half of the 20th century, as the social sciences  became increasingly abstract, formal, and specialized in both focus and methodology, political economy was revived to provide a broader framework for understanding complex national and international problems and events</a:t>
            </a:r>
            <a:r>
              <a:rPr lang="en-US" sz="1800" dirty="0" smtClean="0"/>
              <a:t>.</a:t>
            </a:r>
          </a:p>
          <a:p>
            <a:endParaRPr lang="en-US" sz="1800" dirty="0"/>
          </a:p>
          <a:p>
            <a:r>
              <a:rPr lang="en-US" sz="1800" dirty="0"/>
              <a:t> The field of political economy today encompasses several areas of study, including the politics of economic relations, domestic political and economic issues, the comparative study of political and economic systems, and international political economy</a:t>
            </a:r>
          </a:p>
          <a:p>
            <a:endParaRPr lang="en-US" sz="1800" dirty="0"/>
          </a:p>
        </p:txBody>
      </p:sp>
      <p:sp>
        <p:nvSpPr>
          <p:cNvPr id="3" name="Title 2"/>
          <p:cNvSpPr>
            <a:spLocks noGrp="1"/>
          </p:cNvSpPr>
          <p:nvPr>
            <p:ph type="title"/>
          </p:nvPr>
        </p:nvSpPr>
        <p:spPr/>
        <p:txBody>
          <a:bodyPr/>
          <a:lstStyle/>
          <a:p>
            <a:pPr algn="ctr"/>
            <a:r>
              <a:rPr lang="en-US" dirty="0" smtClean="0"/>
              <a:t>Historical Development </a:t>
            </a:r>
            <a:endParaRPr lang="en-US" dirty="0"/>
          </a:p>
        </p:txBody>
      </p:sp>
    </p:spTree>
    <p:extLst>
      <p:ext uri="{BB962C8B-B14F-4D97-AF65-F5344CB8AC3E}">
        <p14:creationId xmlns:p14="http://schemas.microsoft.com/office/powerpoint/2010/main" val="2705079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p:spPr>
        <p:txBody>
          <a:bodyPr>
            <a:noAutofit/>
          </a:bodyPr>
          <a:lstStyle/>
          <a:p>
            <a:r>
              <a:rPr lang="en-US" sz="1600" dirty="0"/>
              <a:t>As many analyses by political economists have revealed, in actual government decision making there is often a tension between economic and political objectives. Since the 1970s, for example, the relationship between the United States and China has been replete with difficulties for both countries. China consistently has sought integration into the world </a:t>
            </a:r>
            <a:r>
              <a:rPr lang="en-US" sz="1600" dirty="0" smtClean="0"/>
              <a:t>economy, an </a:t>
            </a:r>
            <a:r>
              <a:rPr lang="en-US" sz="1600" dirty="0"/>
              <a:t>effort best illustrated by its successful campaign to join </a:t>
            </a:r>
            <a:r>
              <a:rPr lang="en-US" sz="1600" dirty="0" smtClean="0"/>
              <a:t>the </a:t>
            </a:r>
            <a:r>
              <a:rPr lang="en-US" sz="1600" dirty="0" smtClean="0">
                <a:hlinkClick r:id="rId2"/>
              </a:rPr>
              <a:t>World </a:t>
            </a:r>
            <a:r>
              <a:rPr lang="en-US" sz="1600" dirty="0">
                <a:hlinkClick r:id="rId2"/>
              </a:rPr>
              <a:t>Trade Organization</a:t>
            </a:r>
            <a:r>
              <a:rPr lang="en-US" sz="1600" dirty="0"/>
              <a:t> (</a:t>
            </a:r>
            <a:r>
              <a:rPr lang="en-US" sz="1600" dirty="0" smtClean="0"/>
              <a:t>WTO), but </a:t>
            </a:r>
            <a:r>
              <a:rPr lang="en-US" sz="1600" dirty="0"/>
              <a:t>has resisted domestic political liberalization. The United States often has supported China’s economic reforms because they promised to increase trade between the two countries, but the U.S. government has been criticized by other countries and by some Americans for “rewarding” China with </a:t>
            </a:r>
            <a:r>
              <a:rPr lang="en-US" sz="1600" dirty="0">
                <a:hlinkClick r:id="rId3"/>
              </a:rPr>
              <a:t>most-</a:t>
            </a:r>
            <a:r>
              <a:rPr lang="en-US" sz="1600" dirty="0" err="1">
                <a:hlinkClick r:id="rId3"/>
              </a:rPr>
              <a:t>favoured</a:t>
            </a:r>
            <a:r>
              <a:rPr lang="en-US" sz="1600" dirty="0">
                <a:hlinkClick r:id="rId3"/>
              </a:rPr>
              <a:t>-nation</a:t>
            </a:r>
            <a:r>
              <a:rPr lang="en-US" sz="1600" dirty="0"/>
              <a:t> trading status despite that country’s poor record of upholding the basic human rights of its citizens. Likewise, China’s government has faced domestic criticism not only from supporters of </a:t>
            </a:r>
            <a:r>
              <a:rPr lang="en-US" sz="1600" dirty="0">
                <a:hlinkClick r:id="rId4"/>
              </a:rPr>
              <a:t>democracy</a:t>
            </a:r>
            <a:r>
              <a:rPr lang="en-US" sz="1600" dirty="0"/>
              <a:t> but also from conservative </a:t>
            </a:r>
            <a:r>
              <a:rPr lang="en-US" sz="1600" dirty="0">
                <a:hlinkClick r:id="rId5"/>
              </a:rPr>
              <a:t>Chinese Communist Party</a:t>
            </a:r>
            <a:r>
              <a:rPr lang="en-US" sz="1600" dirty="0"/>
              <a:t> members who oppose further economic reforms. This example reflects the complex calculus involved as governments attempt to balance both their political and their economic interests and to ensure their own survival</a:t>
            </a:r>
            <a:r>
              <a:rPr lang="en-US" sz="1600" dirty="0" smtClean="0"/>
              <a:t>.</a:t>
            </a:r>
            <a:endParaRPr lang="en-US" sz="1600" dirty="0"/>
          </a:p>
        </p:txBody>
      </p:sp>
      <p:sp>
        <p:nvSpPr>
          <p:cNvPr id="2" name="Title 1"/>
          <p:cNvSpPr>
            <a:spLocks noGrp="1"/>
          </p:cNvSpPr>
          <p:nvPr>
            <p:ph type="title"/>
          </p:nvPr>
        </p:nvSpPr>
        <p:spPr>
          <a:xfrm>
            <a:off x="457200" y="274638"/>
            <a:ext cx="8229600" cy="868362"/>
          </a:xfrm>
        </p:spPr>
        <p:txBody>
          <a:bodyPr/>
          <a:lstStyle/>
          <a:p>
            <a:pPr algn="ctr"/>
            <a:r>
              <a:rPr lang="en-US" dirty="0" smtClean="0"/>
              <a:t>Example </a:t>
            </a:r>
            <a:endParaRPr lang="en-US" dirty="0"/>
          </a:p>
        </p:txBody>
      </p:sp>
    </p:spTree>
    <p:extLst>
      <p:ext uri="{BB962C8B-B14F-4D97-AF65-F5344CB8AC3E}">
        <p14:creationId xmlns:p14="http://schemas.microsoft.com/office/powerpoint/2010/main" val="13787080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6260</TotalTime>
  <Words>515</Words>
  <Application>Microsoft Office PowerPoint</Application>
  <PresentationFormat>On-screen Show (4:3)</PresentationFormat>
  <Paragraphs>83</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Political Economy </vt:lpstr>
      <vt:lpstr>Introduction </vt:lpstr>
      <vt:lpstr>Historical Development</vt:lpstr>
      <vt:lpstr>Historical Development</vt:lpstr>
      <vt:lpstr>Historical Development</vt:lpstr>
      <vt:lpstr>Historical Development</vt:lpstr>
      <vt:lpstr>Historical Development</vt:lpstr>
      <vt:lpstr>Historical Development </vt:lpstr>
      <vt:lpstr>Example </vt:lpstr>
      <vt:lpstr>Economics and Political Economy </vt:lpstr>
      <vt:lpstr>Economics and Political Economy </vt:lpstr>
      <vt:lpstr>Economics and Political Economy </vt:lpstr>
      <vt:lpstr>National and Comparative Political Economy</vt:lpstr>
      <vt:lpstr>National and Comparative Political Economy</vt:lpstr>
      <vt:lpstr>International Political Economy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K.Zafar</dc:creator>
  <cp:lastModifiedBy>K.Zafar</cp:lastModifiedBy>
  <cp:revision>14</cp:revision>
  <dcterms:created xsi:type="dcterms:W3CDTF">2016-10-04T06:57:22Z</dcterms:created>
  <dcterms:modified xsi:type="dcterms:W3CDTF">2018-02-17T20:55:49Z</dcterms:modified>
</cp:coreProperties>
</file>