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3" r:id="rId1"/>
  </p:sldMasterIdLst>
  <p:notesMasterIdLst>
    <p:notesMasterId r:id="rId36"/>
  </p:notesMasterIdLst>
  <p:handoutMasterIdLst>
    <p:handoutMasterId r:id="rId37"/>
  </p:handoutMasterIdLst>
  <p:sldIdLst>
    <p:sldId id="568" r:id="rId2"/>
    <p:sldId id="746" r:id="rId3"/>
    <p:sldId id="747" r:id="rId4"/>
    <p:sldId id="748" r:id="rId5"/>
    <p:sldId id="750" r:id="rId6"/>
    <p:sldId id="732" r:id="rId7"/>
    <p:sldId id="726" r:id="rId8"/>
    <p:sldId id="751" r:id="rId9"/>
    <p:sldId id="720" r:id="rId10"/>
    <p:sldId id="721" r:id="rId11"/>
    <p:sldId id="752" r:id="rId12"/>
    <p:sldId id="753" r:id="rId13"/>
    <p:sldId id="711" r:id="rId14"/>
    <p:sldId id="696" r:id="rId15"/>
    <p:sldId id="733" r:id="rId16"/>
    <p:sldId id="709" r:id="rId17"/>
    <p:sldId id="729" r:id="rId18"/>
    <p:sldId id="730" r:id="rId19"/>
    <p:sldId id="710" r:id="rId20"/>
    <p:sldId id="734" r:id="rId21"/>
    <p:sldId id="736" r:id="rId22"/>
    <p:sldId id="737" r:id="rId23"/>
    <p:sldId id="740" r:id="rId24"/>
    <p:sldId id="705" r:id="rId25"/>
    <p:sldId id="706" r:id="rId26"/>
    <p:sldId id="716" r:id="rId27"/>
    <p:sldId id="738" r:id="rId28"/>
    <p:sldId id="697" r:id="rId29"/>
    <p:sldId id="704" r:id="rId30"/>
    <p:sldId id="743" r:id="rId31"/>
    <p:sldId id="742" r:id="rId32"/>
    <p:sldId id="755" r:id="rId33"/>
    <p:sldId id="693" r:id="rId34"/>
    <p:sldId id="741" r:id="rId3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EBF5"/>
    <a:srgbClr val="AFFFFF"/>
    <a:srgbClr val="9FFFFF"/>
    <a:srgbClr val="1ACFE8"/>
    <a:srgbClr val="FB0713"/>
    <a:srgbClr val="FF9900"/>
    <a:srgbClr val="00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220" autoAdjust="0"/>
    <p:restoredTop sz="94660"/>
  </p:normalViewPr>
  <p:slideViewPr>
    <p:cSldViewPr snapToGrid="0">
      <p:cViewPr>
        <p:scale>
          <a:sx n="66" d="100"/>
          <a:sy n="66" d="100"/>
        </p:scale>
        <p:origin x="-106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0"/>
    </p:cViewPr>
  </p:sorterViewPr>
  <p:notesViewPr>
    <p:cSldViewPr snapToGrid="0">
      <p:cViewPr varScale="1">
        <p:scale>
          <a:sx n="40" d="100"/>
          <a:sy n="40" d="100"/>
        </p:scale>
        <p:origin x="-1206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300"/>
            </a:lvl1pPr>
          </a:lstStyle>
          <a:p>
            <a:endParaRPr lang="en-US"/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/>
            </a:lvl1pPr>
          </a:lstStyle>
          <a:p>
            <a:endParaRPr lang="en-US"/>
          </a:p>
        </p:txBody>
      </p:sp>
      <p:sp>
        <p:nvSpPr>
          <p:cNvPr id="448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300"/>
            </a:lvl1pPr>
          </a:lstStyle>
          <a:p>
            <a:endParaRPr lang="en-US"/>
          </a:p>
        </p:txBody>
      </p:sp>
      <p:sp>
        <p:nvSpPr>
          <p:cNvPr id="448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/>
            </a:lvl1pPr>
          </a:lstStyle>
          <a:p>
            <a:fld id="{D279D527-E4D2-49D6-93C5-86941A26ED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300"/>
            </a:lvl1pPr>
          </a:lstStyle>
          <a:p>
            <a:endParaRPr lang="en-US"/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/>
            </a:lvl1pPr>
          </a:lstStyle>
          <a:p>
            <a:endParaRPr lang="en-US"/>
          </a:p>
        </p:txBody>
      </p:sp>
      <p:sp>
        <p:nvSpPr>
          <p:cNvPr id="387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7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7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300"/>
            </a:lvl1pPr>
          </a:lstStyle>
          <a:p>
            <a:endParaRPr lang="en-US"/>
          </a:p>
        </p:txBody>
      </p:sp>
      <p:sp>
        <p:nvSpPr>
          <p:cNvPr id="387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/>
            </a:lvl1pPr>
          </a:lstStyle>
          <a:p>
            <a:fld id="{D9CB921F-2280-4B59-9F19-02C12C5969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00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8400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4004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84005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06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07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08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09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10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11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12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13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14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15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4016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84017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18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19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20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21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22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23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24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2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2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2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2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2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3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3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3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3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3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403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84036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37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38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39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40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41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42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43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44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45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46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47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48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49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50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51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52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4053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84054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55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56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57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58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59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60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84061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8406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06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06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06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8406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406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4068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84069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84070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400"/>
            </a:lvl1pPr>
          </a:lstStyle>
          <a:p>
            <a:fld id="{302AFF39-320C-4C9E-A622-01849F8536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AD116-F582-4718-9DA8-9395FD2B8D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FAC36-1CE2-43EB-8BB7-F15C7A373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75463" y="62261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B3B23C-8731-4911-86FB-03F3BA6A3B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75463" y="62261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8F1C022-9991-4E4B-B531-20E4941F50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5463" y="62261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7F4FC8-FD88-4717-A8A7-CF59DA8916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BE9D2-A1CF-487A-8E38-3D13E47587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D4E31-756C-4F06-9452-CFD33203E2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1F40C-77AF-4E86-9943-2768EBF4FB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8464B-3655-43B1-8F1D-2F45FC4DE8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C6520-7D59-4F11-9009-424A55D435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C8F9E-76FC-43E5-8B03-63DC13C955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67E14-428B-4E07-9E20-074793124D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69908-A89E-4B88-8586-FAC9E9C9A7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8297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8298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2981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8298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8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8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8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8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8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8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8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9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9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9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299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8299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9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9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9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9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9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0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0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0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0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0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0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0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0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0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0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1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1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301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8301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1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1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1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1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1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1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2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2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2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2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2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2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2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2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2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2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3030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8303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3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3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3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3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3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3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83038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8303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04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04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04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8304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304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304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8304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8304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5463" y="62261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D689E98-6AEB-47FF-97E7-3DF6B074988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ir.georgetown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r.uniprot.org/search/blast.s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pir.uniprot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pir.uniprot.org/cgi-bin/upEntry?id=Q9I7I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pir.uniprot.org/cgi-bin/upEntry?id=SIR2_HUMA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nar.oupjournals.org/cgi/content/full/30/23/5229/GKF645F2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pir.uniprot.org/cgi-bin/upEntry?id=SIR2_HUMAN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pir.uniprot.org/cgi-bin/upEntry?id=SIR2_HUMAN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COG/" TargetMode="External"/><Relationship Id="rId2" Type="http://schemas.openxmlformats.org/officeDocument/2006/relationships/hyperlink" Target="http://pir.georgetown.edu/pirsf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3525" y="1647825"/>
            <a:ext cx="8496300" cy="839788"/>
          </a:xfrm>
        </p:spPr>
        <p:txBody>
          <a:bodyPr/>
          <a:lstStyle/>
          <a:p>
            <a:r>
              <a:rPr lang="en-US" sz="4800"/>
              <a:t>Protein Sequence Analysis - Overview</a:t>
            </a:r>
          </a:p>
        </p:txBody>
      </p:sp>
      <p:sp>
        <p:nvSpPr>
          <p:cNvPr id="920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1388" y="3160713"/>
            <a:ext cx="7083425" cy="1920875"/>
          </a:xfrm>
        </p:spPr>
        <p:txBody>
          <a:bodyPr/>
          <a:lstStyle/>
          <a:p>
            <a:r>
              <a:rPr lang="en-US" sz="3000"/>
              <a:t>Raja Mazumder</a:t>
            </a:r>
          </a:p>
          <a:p>
            <a:r>
              <a:rPr lang="en-US" sz="1800"/>
              <a:t>Senior Protein Scientist, PIR</a:t>
            </a:r>
          </a:p>
          <a:p>
            <a:r>
              <a:rPr lang="en-US" sz="1800"/>
              <a:t>Assistant Professor, Department of Biochemistry and Molecular Biology</a:t>
            </a:r>
          </a:p>
          <a:p>
            <a:r>
              <a:rPr lang="en-US" sz="1800"/>
              <a:t>Georgetown University Medical Center</a:t>
            </a:r>
          </a:p>
        </p:txBody>
      </p:sp>
      <p:graphicFrame>
        <p:nvGraphicFramePr>
          <p:cNvPr id="920580" name="Object 4"/>
          <p:cNvGraphicFramePr>
            <a:graphicFrameLocks noChangeAspect="1"/>
          </p:cNvGraphicFramePr>
          <p:nvPr/>
        </p:nvGraphicFramePr>
        <p:xfrm>
          <a:off x="484188" y="4765675"/>
          <a:ext cx="819150" cy="930275"/>
        </p:xfrm>
        <a:graphic>
          <a:graphicData uri="http://schemas.openxmlformats.org/presentationml/2006/ole">
            <p:oleObj spid="_x0000_s920580" r:id="rId3" imgW="1228571" imgH="1400000" progId="MSPhotoEd.3">
              <p:embed/>
            </p:oleObj>
          </a:graphicData>
        </a:graphic>
      </p:graphicFrame>
      <p:pic>
        <p:nvPicPr>
          <p:cNvPr id="920581" name="Picture 5"/>
          <p:cNvPicPr>
            <a:picLocks noChangeArrowheads="1"/>
          </p:cNvPicPr>
          <p:nvPr/>
        </p:nvPicPr>
        <p:blipFill>
          <a:blip r:embed="rId4"/>
          <a:srcRect l="2812" t="1266" r="2812" b="1462"/>
          <a:stretch>
            <a:fillRect/>
          </a:stretch>
        </p:blipFill>
        <p:spPr bwMode="auto">
          <a:xfrm>
            <a:off x="7772400" y="4838700"/>
            <a:ext cx="817563" cy="806450"/>
          </a:xfrm>
          <a:prstGeom prst="rect">
            <a:avLst/>
          </a:prstGeom>
          <a:solidFill>
            <a:srgbClr val="3333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</p:pic>
      <p:sp>
        <p:nvSpPr>
          <p:cNvPr id="920582" name="Text Box 6"/>
          <p:cNvSpPr txBox="1">
            <a:spLocks noChangeArrowheads="1"/>
          </p:cNvSpPr>
          <p:nvPr/>
        </p:nvSpPr>
        <p:spPr bwMode="auto">
          <a:xfrm>
            <a:off x="2728913" y="5922963"/>
            <a:ext cx="34480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NIH Proteomics Workshop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00F2-6F7A-49FC-B8A2-C0A860EBB153}" type="slidenum">
              <a:rPr lang="en-US"/>
              <a:pPr/>
              <a:t>10</a:t>
            </a:fld>
            <a:endParaRPr lang="en-US"/>
          </a:p>
        </p:txBody>
      </p:sp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Protein sequence alignment</a:t>
            </a:r>
          </a:p>
        </p:txBody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Pairwise alignment</a:t>
            </a:r>
          </a:p>
          <a:p>
            <a:pPr lvl="1"/>
            <a:r>
              <a:rPr lang="en-US">
                <a:solidFill>
                  <a:srgbClr val="FB0713"/>
                </a:solidFill>
              </a:rPr>
              <a:t>a</a:t>
            </a:r>
            <a:r>
              <a:rPr lang="en-US"/>
              <a:t> </a:t>
            </a:r>
            <a:r>
              <a:rPr lang="en-US">
                <a:solidFill>
                  <a:srgbClr val="FB0713"/>
                </a:solidFill>
              </a:rPr>
              <a:t>b</a:t>
            </a:r>
            <a:r>
              <a:rPr lang="en-US"/>
              <a:t> a </a:t>
            </a:r>
            <a:r>
              <a:rPr lang="en-US">
                <a:solidFill>
                  <a:srgbClr val="FB0713"/>
                </a:solidFill>
              </a:rPr>
              <a:t>c</a:t>
            </a:r>
            <a:r>
              <a:rPr lang="en-US"/>
              <a:t> </a:t>
            </a:r>
            <a:r>
              <a:rPr lang="en-US">
                <a:solidFill>
                  <a:srgbClr val="FB0713"/>
                </a:solidFill>
              </a:rPr>
              <a:t>d</a:t>
            </a:r>
            <a:r>
              <a:rPr lang="en-US"/>
              <a:t> </a:t>
            </a:r>
          </a:p>
          <a:p>
            <a:pPr lvl="1"/>
            <a:r>
              <a:rPr lang="en-US">
                <a:solidFill>
                  <a:srgbClr val="FB0713"/>
                </a:solidFill>
              </a:rPr>
              <a:t>a</a:t>
            </a:r>
            <a:r>
              <a:rPr lang="en-US"/>
              <a:t> </a:t>
            </a:r>
            <a:r>
              <a:rPr lang="en-US">
                <a:solidFill>
                  <a:srgbClr val="FB0713"/>
                </a:solidFill>
              </a:rPr>
              <a:t>b</a:t>
            </a:r>
            <a:r>
              <a:rPr lang="en-US"/>
              <a:t> _ </a:t>
            </a:r>
            <a:r>
              <a:rPr lang="en-US">
                <a:solidFill>
                  <a:srgbClr val="FB0713"/>
                </a:solidFill>
              </a:rPr>
              <a:t>c</a:t>
            </a:r>
            <a:r>
              <a:rPr lang="en-US"/>
              <a:t> </a:t>
            </a:r>
            <a:r>
              <a:rPr lang="en-US">
                <a:solidFill>
                  <a:srgbClr val="FB0713"/>
                </a:solidFill>
              </a:rPr>
              <a:t>d</a:t>
            </a:r>
            <a:endParaRPr lang="en-US"/>
          </a:p>
          <a:p>
            <a:r>
              <a:rPr lang="en-US"/>
              <a:t>Multiple sequence alignment usually provides more information</a:t>
            </a:r>
          </a:p>
          <a:p>
            <a:pPr lvl="1"/>
            <a:r>
              <a:rPr lang="en-US"/>
              <a:t>a </a:t>
            </a:r>
            <a:r>
              <a:rPr lang="en-US">
                <a:solidFill>
                  <a:srgbClr val="FB0713"/>
                </a:solidFill>
              </a:rPr>
              <a:t>b</a:t>
            </a:r>
            <a:r>
              <a:rPr lang="en-US"/>
              <a:t> a </a:t>
            </a:r>
            <a:r>
              <a:rPr lang="en-US">
                <a:solidFill>
                  <a:srgbClr val="FB0713"/>
                </a:solidFill>
              </a:rPr>
              <a:t>c</a:t>
            </a:r>
            <a:r>
              <a:rPr lang="en-US"/>
              <a:t> d</a:t>
            </a:r>
          </a:p>
          <a:p>
            <a:pPr lvl="1"/>
            <a:r>
              <a:rPr lang="en-US"/>
              <a:t>a </a:t>
            </a:r>
            <a:r>
              <a:rPr lang="en-US">
                <a:solidFill>
                  <a:srgbClr val="FB0713"/>
                </a:solidFill>
              </a:rPr>
              <a:t>b</a:t>
            </a:r>
            <a:r>
              <a:rPr lang="en-US"/>
              <a:t> _ </a:t>
            </a:r>
            <a:r>
              <a:rPr lang="en-US">
                <a:solidFill>
                  <a:srgbClr val="FB0713"/>
                </a:solidFill>
              </a:rPr>
              <a:t>c</a:t>
            </a:r>
            <a:r>
              <a:rPr lang="en-US"/>
              <a:t> d</a:t>
            </a:r>
          </a:p>
          <a:p>
            <a:pPr lvl="1"/>
            <a:r>
              <a:rPr lang="en-US"/>
              <a:t>x </a:t>
            </a:r>
            <a:r>
              <a:rPr lang="en-US">
                <a:solidFill>
                  <a:srgbClr val="FB0713"/>
                </a:solidFill>
              </a:rPr>
              <a:t>b</a:t>
            </a:r>
            <a:r>
              <a:rPr lang="en-US"/>
              <a:t> a </a:t>
            </a:r>
            <a:r>
              <a:rPr lang="en-US">
                <a:solidFill>
                  <a:srgbClr val="FB0713"/>
                </a:solidFill>
              </a:rPr>
              <a:t>c</a:t>
            </a:r>
            <a:r>
              <a:rPr lang="en-US"/>
              <a:t> e</a:t>
            </a:r>
          </a:p>
          <a:p>
            <a:r>
              <a:rPr lang="en-US"/>
              <a:t>Multiple alignment difficult to do for distantly related proteins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EBA4-5CE9-4E63-8FA0-997EE64BB058}" type="slidenum">
              <a:rPr lang="en-US"/>
              <a:pPr/>
              <a:t>11</a:t>
            </a:fld>
            <a:endParaRPr lang="en-US"/>
          </a:p>
        </p:txBody>
      </p:sp>
      <p:sp>
        <p:nvSpPr>
          <p:cNvPr id="126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Protein sequence analysis overview</a:t>
            </a:r>
          </a:p>
        </p:txBody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538" y="1260475"/>
            <a:ext cx="8907462" cy="4525963"/>
          </a:xfrm>
        </p:spPr>
        <p:txBody>
          <a:bodyPr/>
          <a:lstStyle/>
          <a:p>
            <a:r>
              <a:rPr lang="en-US"/>
              <a:t>Protein databases</a:t>
            </a:r>
          </a:p>
          <a:p>
            <a:pPr lvl="1"/>
            <a:r>
              <a:rPr lang="en-US"/>
              <a:t>PIR and UniProt</a:t>
            </a:r>
          </a:p>
          <a:p>
            <a:r>
              <a:rPr lang="en-US"/>
              <a:t>Searching databases</a:t>
            </a:r>
          </a:p>
          <a:p>
            <a:pPr lvl="1"/>
            <a:r>
              <a:rPr lang="en-US"/>
              <a:t>Peptide search, BLAST search, Text search</a:t>
            </a:r>
          </a:p>
          <a:p>
            <a:r>
              <a:rPr lang="en-US"/>
              <a:t>Information retrieval and analysis</a:t>
            </a:r>
          </a:p>
          <a:p>
            <a:pPr lvl="1"/>
            <a:r>
              <a:rPr lang="en-US"/>
              <a:t>Protein records at UniProt and PIR</a:t>
            </a:r>
          </a:p>
          <a:p>
            <a:pPr lvl="1"/>
            <a:r>
              <a:rPr lang="en-US"/>
              <a:t>Multiple sequence alignment</a:t>
            </a:r>
          </a:p>
          <a:p>
            <a:pPr lvl="1"/>
            <a:r>
              <a:rPr lang="en-US"/>
              <a:t>Secondary structure prediction</a:t>
            </a:r>
          </a:p>
          <a:p>
            <a:pPr lvl="1"/>
            <a:r>
              <a:rPr lang="en-US"/>
              <a:t>Homology modeling</a:t>
            </a:r>
          </a:p>
          <a:p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D6AB-17DB-4AF6-A7D8-E28E6AF10B44}" type="slidenum">
              <a:rPr lang="en-US"/>
              <a:pPr/>
              <a:t>12</a:t>
            </a:fld>
            <a:endParaRPr lang="en-US"/>
          </a:p>
        </p:txBody>
      </p:sp>
      <p:sp>
        <p:nvSpPr>
          <p:cNvPr id="126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Universal Protein Knowledgebase</a:t>
            </a:r>
            <a:br>
              <a:rPr lang="en-US" sz="4000"/>
            </a:br>
            <a:r>
              <a:rPr lang="en-US" sz="4000"/>
              <a:t>(UniProt) </a:t>
            </a:r>
          </a:p>
        </p:txBody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163" y="1512888"/>
            <a:ext cx="8577262" cy="404812"/>
          </a:xfrm>
        </p:spPr>
        <p:txBody>
          <a:bodyPr/>
          <a:lstStyle/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solidFill>
                  <a:srgbClr val="FB0713"/>
                </a:solidFill>
              </a:rPr>
              <a:t>PIR (Protein Information Resource)</a:t>
            </a:r>
            <a:r>
              <a:rPr lang="en-US" sz="1600"/>
              <a:t> has recently joined forces with EBI (European Bioinformatics Institute) and SIB (Swiss Institute of Bioinformatics) to establish the UniProt</a:t>
            </a:r>
          </a:p>
        </p:txBody>
      </p:sp>
      <p:pic>
        <p:nvPicPr>
          <p:cNvPr id="1267716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39863" y="3392488"/>
            <a:ext cx="7034212" cy="3201987"/>
          </a:xfrm>
          <a:noFill/>
          <a:ln/>
        </p:spPr>
      </p:pic>
      <p:grpSp>
        <p:nvGrpSpPr>
          <p:cNvPr id="1267717" name="Group 5"/>
          <p:cNvGrpSpPr>
            <a:grpSpLocks/>
          </p:cNvGrpSpPr>
          <p:nvPr/>
        </p:nvGrpSpPr>
        <p:grpSpPr bwMode="auto">
          <a:xfrm>
            <a:off x="477838" y="2306638"/>
            <a:ext cx="5346700" cy="1939925"/>
            <a:chOff x="301" y="1453"/>
            <a:chExt cx="3368" cy="1222"/>
          </a:xfrm>
        </p:grpSpPr>
        <p:pic>
          <p:nvPicPr>
            <p:cNvPr id="1267718" name="Picture 6"/>
            <p:cNvPicPr>
              <a:picLocks noChangeAspect="1" noChangeArrowheads="1"/>
            </p:cNvPicPr>
            <p:nvPr/>
          </p:nvPicPr>
          <p:blipFill>
            <a:blip r:embed="rId3"/>
            <a:srcRect l="3603" t="5788" r="19191" b="6104"/>
            <a:stretch>
              <a:fillRect/>
            </a:stretch>
          </p:blipFill>
          <p:spPr bwMode="auto">
            <a:xfrm>
              <a:off x="301" y="1453"/>
              <a:ext cx="1610" cy="1222"/>
            </a:xfrm>
            <a:prstGeom prst="rect">
              <a:avLst/>
            </a:prstGeom>
            <a:noFill/>
            <a:ln w="127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1267719" name="Rectangle 7"/>
            <p:cNvSpPr>
              <a:spLocks noChangeArrowheads="1"/>
            </p:cNvSpPr>
            <p:nvPr/>
          </p:nvSpPr>
          <p:spPr bwMode="auto">
            <a:xfrm>
              <a:off x="1955" y="1581"/>
              <a:ext cx="1714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http://www.uniprot.org/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A31D-7E45-4A00-BBE0-E27EEA196871}" type="slidenum">
              <a:rPr lang="en-US"/>
              <a:pPr/>
              <a:t>13</a:t>
            </a:fld>
            <a:endParaRPr lang="en-US"/>
          </a:p>
        </p:txBody>
      </p:sp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Peptide Search</a:t>
            </a:r>
            <a:endParaRPr lang="en-US"/>
          </a:p>
        </p:txBody>
      </p:sp>
      <p:pic>
        <p:nvPicPr>
          <p:cNvPr id="1200132" name="Picture 4"/>
          <p:cNvPicPr>
            <a:picLocks noChangeAspect="1" noChangeArrowheads="1"/>
          </p:cNvPicPr>
          <p:nvPr/>
        </p:nvPicPr>
        <p:blipFill>
          <a:blip r:embed="rId3"/>
          <a:srcRect l="8594" t="16145" r="10027" b="19792"/>
          <a:stretch>
            <a:fillRect/>
          </a:stretch>
        </p:blipFill>
        <p:spPr bwMode="auto">
          <a:xfrm>
            <a:off x="571500" y="1536700"/>
            <a:ext cx="7937500" cy="4686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200133" name="Picture 5"/>
          <p:cNvPicPr>
            <a:picLocks noChangeAspect="1" noChangeArrowheads="1"/>
          </p:cNvPicPr>
          <p:nvPr/>
        </p:nvPicPr>
        <p:blipFill>
          <a:blip r:embed="rId4"/>
          <a:srcRect t="17188" r="3125" b="24306"/>
          <a:stretch>
            <a:fillRect/>
          </a:stretch>
        </p:blipFill>
        <p:spPr bwMode="auto">
          <a:xfrm>
            <a:off x="952500" y="2971800"/>
            <a:ext cx="7907338" cy="3581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0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0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0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0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6F87-E64D-46CC-BDD3-1AE5A7D2C8E6}" type="slidenum">
              <a:rPr lang="en-US"/>
              <a:pPr/>
              <a:t>14</a:t>
            </a:fld>
            <a:endParaRPr lang="en-US"/>
          </a:p>
        </p:txBody>
      </p:sp>
      <p:sp>
        <p:nvSpPr>
          <p:cNvPr id="116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8163"/>
            <a:ext cx="8229600" cy="1139825"/>
          </a:xfrm>
        </p:spPr>
        <p:txBody>
          <a:bodyPr/>
          <a:lstStyle/>
          <a:p>
            <a:r>
              <a:rPr lang="en-US"/>
              <a:t>Query Sequence</a:t>
            </a:r>
          </a:p>
        </p:txBody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2332038"/>
            <a:ext cx="8229600" cy="4525962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Unknown sequence is Q9I7I7</a:t>
            </a:r>
          </a:p>
          <a:p>
            <a:r>
              <a:rPr lang="en-US">
                <a:solidFill>
                  <a:srgbClr val="FFFF00"/>
                </a:solidFill>
              </a:rPr>
              <a:t>BLAST Q9I7I7 against the UniProt knowledgebase</a:t>
            </a:r>
            <a:r>
              <a:rPr lang="en-US"/>
              <a:t> (</a:t>
            </a:r>
            <a:r>
              <a:rPr lang="en-US" sz="2800">
                <a:hlinkClick r:id="rId2"/>
              </a:rPr>
              <a:t>http://www.pir.uniprot.org/search/blast.shtml</a:t>
            </a:r>
            <a:r>
              <a:rPr lang="en-US"/>
              <a:t>)</a:t>
            </a:r>
            <a:endParaRPr lang="en-US">
              <a:solidFill>
                <a:srgbClr val="FB0713"/>
              </a:solidFill>
            </a:endParaRPr>
          </a:p>
          <a:p>
            <a:r>
              <a:rPr lang="en-US"/>
              <a:t>Analyze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BECF-1257-40A9-815D-6EC6EBD7BF28}" type="slidenum">
              <a:rPr lang="en-US"/>
              <a:pPr/>
              <a:t>15</a:t>
            </a:fld>
            <a:endParaRPr lang="en-US"/>
          </a:p>
        </p:txBody>
      </p:sp>
      <p:sp>
        <p:nvSpPr>
          <p:cNvPr id="122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BLAST results</a:t>
            </a:r>
          </a:p>
        </p:txBody>
      </p:sp>
      <p:pic>
        <p:nvPicPr>
          <p:cNvPr id="1228804" name="Picture 4"/>
          <p:cNvPicPr>
            <a:picLocks noChangeAspect="1" noChangeArrowheads="1"/>
          </p:cNvPicPr>
          <p:nvPr/>
        </p:nvPicPr>
        <p:blipFill>
          <a:blip r:embed="rId2"/>
          <a:srcRect l="1042" t="33333" r="2734" b="16840"/>
          <a:stretch>
            <a:fillRect/>
          </a:stretch>
        </p:blipFill>
        <p:spPr bwMode="auto">
          <a:xfrm>
            <a:off x="0" y="1181100"/>
            <a:ext cx="8339138" cy="3238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228805" name="Picture 5"/>
          <p:cNvPicPr>
            <a:picLocks noChangeAspect="1" noChangeArrowheads="1"/>
          </p:cNvPicPr>
          <p:nvPr/>
        </p:nvPicPr>
        <p:blipFill>
          <a:blip r:embed="rId3"/>
          <a:srcRect l="1042" t="15799" r="3125" b="35417"/>
          <a:stretch>
            <a:fillRect/>
          </a:stretch>
        </p:blipFill>
        <p:spPr bwMode="auto">
          <a:xfrm>
            <a:off x="341313" y="2146300"/>
            <a:ext cx="8448675" cy="322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228806" name="Picture 6"/>
          <p:cNvPicPr>
            <a:picLocks noChangeAspect="1" noChangeArrowheads="1"/>
          </p:cNvPicPr>
          <p:nvPr/>
        </p:nvPicPr>
        <p:blipFill>
          <a:blip r:embed="rId4"/>
          <a:srcRect l="1042" t="28645" r="3125" b="30035"/>
          <a:stretch>
            <a:fillRect/>
          </a:stretch>
        </p:blipFill>
        <p:spPr bwMode="auto">
          <a:xfrm>
            <a:off x="571500" y="3821113"/>
            <a:ext cx="8572500" cy="2771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DA9B-D63D-4023-AEAB-8796A37F25F6}" type="slidenum">
              <a:rPr lang="en-US"/>
              <a:pPr/>
              <a:t>16</a:t>
            </a:fld>
            <a:endParaRPr lang="en-US"/>
          </a:p>
        </p:txBody>
      </p:sp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Text Search</a:t>
            </a:r>
            <a:endParaRPr lang="en-US"/>
          </a:p>
        </p:txBody>
      </p:sp>
      <p:pic>
        <p:nvPicPr>
          <p:cNvPr id="1198084" name="Picture 4"/>
          <p:cNvPicPr>
            <a:picLocks noChangeAspect="1" noChangeArrowheads="1"/>
          </p:cNvPicPr>
          <p:nvPr/>
        </p:nvPicPr>
        <p:blipFill>
          <a:blip r:embed="rId3"/>
          <a:srcRect t="16216" r="1715" b="5614"/>
          <a:stretch>
            <a:fillRect/>
          </a:stretch>
        </p:blipFill>
        <p:spPr bwMode="auto">
          <a:xfrm>
            <a:off x="571500" y="1612900"/>
            <a:ext cx="8005763" cy="4775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2C5C-1495-47AD-AFA7-1F011756E1CE}" type="slidenum">
              <a:rPr lang="en-US"/>
              <a:pPr/>
              <a:t>17</a:t>
            </a:fld>
            <a:endParaRPr lang="en-US"/>
          </a:p>
        </p:txBody>
      </p:sp>
      <p:sp>
        <p:nvSpPr>
          <p:cNvPr id="122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 search results: display options</a:t>
            </a:r>
          </a:p>
        </p:txBody>
      </p:sp>
      <p:sp>
        <p:nvSpPr>
          <p:cNvPr id="1224708" name="Text Box 4"/>
          <p:cNvSpPr txBox="1">
            <a:spLocks noChangeArrowheads="1"/>
          </p:cNvSpPr>
          <p:nvPr/>
        </p:nvSpPr>
        <p:spPr bwMode="auto">
          <a:xfrm>
            <a:off x="811213" y="1546225"/>
            <a:ext cx="753903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Moving Pubmed ID and PDB ID into “Columns in Display”</a:t>
            </a:r>
          </a:p>
        </p:txBody>
      </p:sp>
      <p:pic>
        <p:nvPicPr>
          <p:cNvPr id="1224709" name="Picture 5"/>
          <p:cNvPicPr>
            <a:picLocks noChangeAspect="1" noChangeArrowheads="1"/>
          </p:cNvPicPr>
          <p:nvPr/>
        </p:nvPicPr>
        <p:blipFill>
          <a:blip r:embed="rId2"/>
          <a:srcRect t="16197" r="1778" b="5927"/>
          <a:stretch>
            <a:fillRect/>
          </a:stretch>
        </p:blipFill>
        <p:spPr bwMode="auto">
          <a:xfrm>
            <a:off x="876300" y="2205038"/>
            <a:ext cx="7493000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0CEB-4418-43EE-B99F-984428DCD083}" type="slidenum">
              <a:rPr lang="en-US"/>
              <a:pPr/>
              <a:t>18</a:t>
            </a:fld>
            <a:endParaRPr lang="en-US"/>
          </a:p>
        </p:txBody>
      </p:sp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 search results: add input box</a:t>
            </a:r>
          </a:p>
        </p:txBody>
      </p:sp>
      <p:pic>
        <p:nvPicPr>
          <p:cNvPr id="1225738" name="Picture 10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 t="19812" r="1651"/>
          <a:stretch>
            <a:fillRect/>
          </a:stretch>
        </p:blipFill>
        <p:spPr>
          <a:xfrm>
            <a:off x="203200" y="1538288"/>
            <a:ext cx="6283325" cy="3841750"/>
          </a:xfrm>
          <a:noFill/>
          <a:ln/>
        </p:spPr>
      </p:pic>
      <p:pic>
        <p:nvPicPr>
          <p:cNvPr id="1225742" name="Picture 14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 t="19608" r="1634"/>
          <a:stretch>
            <a:fillRect/>
          </a:stretch>
        </p:blipFill>
        <p:spPr>
          <a:xfrm>
            <a:off x="1514475" y="2054225"/>
            <a:ext cx="6270625" cy="3843338"/>
          </a:xfrm>
          <a:noFill/>
          <a:ln/>
        </p:spPr>
      </p:pic>
      <p:pic>
        <p:nvPicPr>
          <p:cNvPr id="1225744" name="Picture 16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 t="19159" r="1306"/>
          <a:stretch>
            <a:fillRect/>
          </a:stretch>
        </p:blipFill>
        <p:spPr>
          <a:xfrm>
            <a:off x="2414588" y="2744788"/>
            <a:ext cx="6267450" cy="385127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5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5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5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5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5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5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11D6-DD48-4978-A2B3-262305E958C8}" type="slidenum">
              <a:rPr lang="en-US"/>
              <a:pPr/>
              <a:t>19</a:t>
            </a:fld>
            <a:endParaRPr lang="en-US"/>
          </a:p>
        </p:txBody>
      </p:sp>
      <p:sp>
        <p:nvSpPr>
          <p:cNvPr id="119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Text Search Result with NULL/NOT NULL</a:t>
            </a:r>
          </a:p>
        </p:txBody>
      </p:sp>
      <p:pic>
        <p:nvPicPr>
          <p:cNvPr id="1199108" name="Picture 4"/>
          <p:cNvPicPr>
            <a:picLocks noChangeAspect="1" noChangeArrowheads="1"/>
          </p:cNvPicPr>
          <p:nvPr/>
        </p:nvPicPr>
        <p:blipFill>
          <a:blip r:embed="rId2"/>
          <a:srcRect t="33160" r="1563" b="5730"/>
          <a:stretch>
            <a:fillRect/>
          </a:stretch>
        </p:blipFill>
        <p:spPr bwMode="auto">
          <a:xfrm>
            <a:off x="0" y="1447800"/>
            <a:ext cx="8593138" cy="4000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199112" name="Picture 8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 t="19572" r="1683" b="20834"/>
          <a:stretch>
            <a:fillRect/>
          </a:stretch>
        </p:blipFill>
        <p:spPr>
          <a:xfrm>
            <a:off x="339725" y="2743200"/>
            <a:ext cx="8572500" cy="38973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9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9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9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9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D9A-B412-4F35-A6DB-EB5A9275B1F3}" type="slidenum">
              <a:rPr lang="en-US"/>
              <a:pPr/>
              <a:t>2</a:t>
            </a:fld>
            <a:endParaRPr lang="en-US"/>
          </a:p>
        </p:txBody>
      </p:sp>
      <p:sp>
        <p:nvSpPr>
          <p:cNvPr id="125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962150"/>
            <a:ext cx="8229600" cy="4525963"/>
          </a:xfrm>
        </p:spPr>
        <p:txBody>
          <a:bodyPr/>
          <a:lstStyle/>
          <a:p>
            <a:r>
              <a:rPr lang="en-US">
                <a:solidFill>
                  <a:srgbClr val="FB0713"/>
                </a:solidFill>
              </a:rPr>
              <a:t>Proteomics</a:t>
            </a:r>
            <a:r>
              <a:rPr lang="en-US"/>
              <a:t> and </a:t>
            </a:r>
            <a:r>
              <a:rPr lang="en-US">
                <a:solidFill>
                  <a:srgbClr val="FB0713"/>
                </a:solidFill>
              </a:rPr>
              <a:t>protein bioinformatics </a:t>
            </a:r>
            <a:r>
              <a:rPr lang="en-US"/>
              <a:t>(protein sequence analysis)</a:t>
            </a:r>
          </a:p>
          <a:p>
            <a:r>
              <a:rPr lang="en-US"/>
              <a:t>Why do protein sequence analysis? </a:t>
            </a:r>
          </a:p>
          <a:p>
            <a:r>
              <a:rPr lang="en-US"/>
              <a:t>Searching sequence databases</a:t>
            </a:r>
          </a:p>
          <a:p>
            <a:r>
              <a:rPr lang="en-US"/>
              <a:t>Post-processing search results</a:t>
            </a:r>
          </a:p>
          <a:p>
            <a:r>
              <a:rPr lang="en-US"/>
              <a:t>Detecting remote homologs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AB2E-8A76-49EA-BC39-535B6C5970A1}" type="slidenum">
              <a:rPr lang="en-US"/>
              <a:pPr/>
              <a:t>20</a:t>
            </a:fld>
            <a:endParaRPr lang="en-US"/>
          </a:p>
        </p:txBody>
      </p:sp>
      <p:sp>
        <p:nvSpPr>
          <p:cNvPr id="122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UniProt protein record</a:t>
            </a:r>
            <a:r>
              <a:rPr lang="en-US"/>
              <a:t>: </a:t>
            </a:r>
          </a:p>
        </p:txBody>
      </p:sp>
      <p:pic>
        <p:nvPicPr>
          <p:cNvPr id="1229828" name="Picture 4"/>
          <p:cNvPicPr>
            <a:picLocks noChangeAspect="1" noChangeArrowheads="1"/>
          </p:cNvPicPr>
          <p:nvPr/>
        </p:nvPicPr>
        <p:blipFill>
          <a:blip r:embed="rId3"/>
          <a:srcRect l="652" t="15973" r="3125" b="5730"/>
          <a:stretch>
            <a:fillRect/>
          </a:stretch>
        </p:blipFill>
        <p:spPr bwMode="auto">
          <a:xfrm>
            <a:off x="266700" y="1257300"/>
            <a:ext cx="7575550" cy="4622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229829" name="Picture 5"/>
          <p:cNvPicPr>
            <a:picLocks noChangeAspect="1" noChangeArrowheads="1"/>
          </p:cNvPicPr>
          <p:nvPr/>
        </p:nvPicPr>
        <p:blipFill>
          <a:blip r:embed="rId4"/>
          <a:srcRect l="652" t="21701" r="3125" b="13542"/>
          <a:stretch>
            <a:fillRect/>
          </a:stretch>
        </p:blipFill>
        <p:spPr bwMode="auto">
          <a:xfrm>
            <a:off x="1143000" y="2552700"/>
            <a:ext cx="7643813" cy="3857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6A59-2A26-4B65-83D5-19AEE6BB570A}" type="slidenum">
              <a:rPr lang="en-US"/>
              <a:pPr/>
              <a:t>21</a:t>
            </a:fld>
            <a:endParaRPr lang="en-US"/>
          </a:p>
        </p:txBody>
      </p:sp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SIR2_HUMAN protein record</a:t>
            </a:r>
            <a:endParaRPr lang="en-US"/>
          </a:p>
        </p:txBody>
      </p:sp>
      <p:pic>
        <p:nvPicPr>
          <p:cNvPr id="1231876" name="Picture 4"/>
          <p:cNvPicPr>
            <a:picLocks noChangeAspect="1" noChangeArrowheads="1"/>
          </p:cNvPicPr>
          <p:nvPr/>
        </p:nvPicPr>
        <p:blipFill>
          <a:blip r:embed="rId3"/>
          <a:srcRect t="32813" r="1953" b="9723"/>
          <a:stretch>
            <a:fillRect/>
          </a:stretch>
        </p:blipFill>
        <p:spPr bwMode="auto">
          <a:xfrm>
            <a:off x="0" y="1193800"/>
            <a:ext cx="8531225" cy="3749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231877" name="Picture 5"/>
          <p:cNvPicPr>
            <a:picLocks noChangeAspect="1" noChangeArrowheads="1"/>
          </p:cNvPicPr>
          <p:nvPr/>
        </p:nvPicPr>
        <p:blipFill>
          <a:blip r:embed="rId4"/>
          <a:srcRect l="911" t="16493" r="3125" b="31770"/>
          <a:stretch>
            <a:fillRect/>
          </a:stretch>
        </p:blipFill>
        <p:spPr bwMode="auto">
          <a:xfrm>
            <a:off x="317500" y="2120900"/>
            <a:ext cx="8470900" cy="34242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231878" name="Picture 6"/>
          <p:cNvPicPr>
            <a:picLocks noChangeAspect="1" noChangeArrowheads="1"/>
          </p:cNvPicPr>
          <p:nvPr/>
        </p:nvPicPr>
        <p:blipFill>
          <a:blip r:embed="rId5"/>
          <a:srcRect l="781" t="47917" r="2605" b="21875"/>
          <a:stretch>
            <a:fillRect/>
          </a:stretch>
        </p:blipFill>
        <p:spPr bwMode="auto">
          <a:xfrm>
            <a:off x="631825" y="4468813"/>
            <a:ext cx="8512175" cy="19954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1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1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1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1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1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0493-FB93-4CB4-8AFB-5C568A48CED9}" type="slidenum">
              <a:rPr lang="en-US"/>
              <a:pPr/>
              <a:t>22</a:t>
            </a:fld>
            <a:endParaRPr lang="en-US"/>
          </a:p>
        </p:txBody>
      </p:sp>
      <p:sp>
        <p:nvSpPr>
          <p:cNvPr id="123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 Q9I7I7 and SIR2_HUMAN close homologs?</a:t>
            </a:r>
          </a:p>
        </p:txBody>
      </p:sp>
      <p:sp>
        <p:nvSpPr>
          <p:cNvPr id="12328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Check BLAST results</a:t>
            </a:r>
          </a:p>
        </p:txBody>
      </p:sp>
      <p:sp>
        <p:nvSpPr>
          <p:cNvPr id="1232900" name="Rectangle 4"/>
          <p:cNvSpPr>
            <a:spLocks noChangeArrowheads="1"/>
          </p:cNvSpPr>
          <p:nvPr/>
        </p:nvSpPr>
        <p:spPr bwMode="auto">
          <a:xfrm>
            <a:off x="381000" y="3759200"/>
            <a:ext cx="82296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Check pairwise alignment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32901" name="Picture 5"/>
          <p:cNvPicPr>
            <a:picLocks noChangeAspect="1" noChangeArrowheads="1"/>
          </p:cNvPicPr>
          <p:nvPr/>
        </p:nvPicPr>
        <p:blipFill>
          <a:blip r:embed="rId2"/>
          <a:srcRect l="781" t="72223" r="3125" b="15971"/>
          <a:stretch>
            <a:fillRect/>
          </a:stretch>
        </p:blipFill>
        <p:spPr bwMode="auto">
          <a:xfrm>
            <a:off x="300038" y="2754313"/>
            <a:ext cx="8648700" cy="796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232902" name="Picture 6"/>
          <p:cNvPicPr>
            <a:picLocks noChangeAspect="1" noChangeArrowheads="1"/>
          </p:cNvPicPr>
          <p:nvPr/>
        </p:nvPicPr>
        <p:blipFill>
          <a:blip r:embed="rId3"/>
          <a:srcRect l="6511" t="37500" r="45964" b="37848"/>
          <a:stretch>
            <a:fillRect/>
          </a:stretch>
        </p:blipFill>
        <p:spPr bwMode="auto">
          <a:xfrm>
            <a:off x="279400" y="4635500"/>
            <a:ext cx="4178300" cy="1625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232903" name="Picture 7"/>
          <p:cNvPicPr>
            <a:picLocks noChangeAspect="1" noChangeArrowheads="1"/>
          </p:cNvPicPr>
          <p:nvPr/>
        </p:nvPicPr>
        <p:blipFill>
          <a:blip r:embed="rId4"/>
          <a:srcRect l="3125" t="42361" r="43098" b="34895"/>
          <a:stretch>
            <a:fillRect/>
          </a:stretch>
        </p:blipFill>
        <p:spPr bwMode="auto">
          <a:xfrm>
            <a:off x="4610100" y="4622800"/>
            <a:ext cx="4364038" cy="1651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232904" name="Picture 8"/>
          <p:cNvPicPr>
            <a:picLocks noChangeAspect="1" noChangeArrowheads="1"/>
          </p:cNvPicPr>
          <p:nvPr>
            <p:ph sz="half" idx="2"/>
          </p:nvPr>
        </p:nvPicPr>
        <p:blipFill>
          <a:blip r:embed="rId5"/>
          <a:srcRect t="5414"/>
          <a:stretch>
            <a:fillRect/>
          </a:stretch>
        </p:blipFill>
        <p:spPr>
          <a:xfrm>
            <a:off x="279400" y="2163763"/>
            <a:ext cx="8653463" cy="5270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CD3F-99DD-47A5-B7EA-63257D921957}" type="slidenum">
              <a:rPr lang="en-US"/>
              <a:pPr/>
              <a:t>23</a:t>
            </a:fld>
            <a:endParaRPr lang="en-US"/>
          </a:p>
        </p:txBody>
      </p:sp>
      <p:sp>
        <p:nvSpPr>
          <p:cNvPr id="123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Protein structure prediction</a:t>
            </a:r>
          </a:p>
        </p:txBody>
      </p:sp>
      <p:sp>
        <p:nvSpPr>
          <p:cNvPr id="12359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Programs can predict secondary structure information with 70% accuracy</a:t>
            </a:r>
          </a:p>
          <a:p>
            <a:r>
              <a:rPr lang="en-US" sz="2800"/>
              <a:t>Homology modeling - prediction of ‘target structure from closely related ‘template’ structure</a:t>
            </a:r>
          </a:p>
        </p:txBody>
      </p:sp>
      <p:pic>
        <p:nvPicPr>
          <p:cNvPr id="1235973" name="Picture 5" descr=" ">
            <a:hlinkClick r:id="rId2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 l="6660"/>
          <a:stretch>
            <a:fillRect/>
          </a:stretch>
        </p:blipFill>
        <p:spPr>
          <a:xfrm>
            <a:off x="5811838" y="3557588"/>
            <a:ext cx="2259012" cy="2589212"/>
          </a:xfrm>
          <a:ln/>
        </p:spPr>
      </p:pic>
      <p:pic>
        <p:nvPicPr>
          <p:cNvPr id="1235978" name="Picture 10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 l="35440" t="32269" r="29388" b="40337"/>
          <a:stretch>
            <a:fillRect/>
          </a:stretch>
        </p:blipFill>
        <p:spPr>
          <a:xfrm>
            <a:off x="5178425" y="1323975"/>
            <a:ext cx="3543300" cy="2070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483-9709-4D2E-9A63-01DEE517A32D}" type="slidenum">
              <a:rPr lang="en-US"/>
              <a:pPr/>
              <a:t>24</a:t>
            </a:fld>
            <a:endParaRPr lang="en-US"/>
          </a:p>
        </p:txBody>
      </p:sp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Secondary structure prediction</a:t>
            </a:r>
            <a:br>
              <a:rPr lang="en-US" sz="4000"/>
            </a:br>
            <a:r>
              <a:rPr lang="en-US" sz="4000"/>
              <a:t>http://bioinf.cs.ucl.ac.uk/psipred/</a:t>
            </a:r>
          </a:p>
        </p:txBody>
      </p:sp>
      <p:pic>
        <p:nvPicPr>
          <p:cNvPr id="1190916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l="4340" t="18274" r="6023" b="9645"/>
          <a:stretch>
            <a:fillRect/>
          </a:stretch>
        </p:blipFill>
        <p:spPr>
          <a:xfrm>
            <a:off x="1250950" y="1892300"/>
            <a:ext cx="6902450" cy="41624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676A-E88A-4FB7-AE0A-7EDAD93CA25B}" type="slidenum">
              <a:rPr lang="en-US"/>
              <a:pPr/>
              <a:t>25</a:t>
            </a:fld>
            <a:endParaRPr lang="en-US"/>
          </a:p>
        </p:txBody>
      </p:sp>
      <p:sp>
        <p:nvSpPr>
          <p:cNvPr id="11929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Secondary structure prediction results</a:t>
            </a:r>
          </a:p>
        </p:txBody>
      </p:sp>
      <p:pic>
        <p:nvPicPr>
          <p:cNvPr id="1192964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 l="34140" t="25990" r="29089" b="8664"/>
          <a:stretch>
            <a:fillRect/>
          </a:stretch>
        </p:blipFill>
        <p:spPr>
          <a:xfrm>
            <a:off x="485775" y="1797050"/>
            <a:ext cx="3795713" cy="3929063"/>
          </a:xfrm>
          <a:noFill/>
          <a:ln/>
        </p:spPr>
      </p:pic>
      <p:pic>
        <p:nvPicPr>
          <p:cNvPr id="1192967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 l="16939" t="16884" r="31636" b="9419"/>
          <a:stretch>
            <a:fillRect/>
          </a:stretch>
        </p:blipFill>
        <p:spPr>
          <a:xfrm>
            <a:off x="4621213" y="1781175"/>
            <a:ext cx="4092575" cy="39735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C86E-B64E-4D6E-A027-4AB8B9DBF328}" type="slidenum">
              <a:rPr lang="en-US"/>
              <a:pPr/>
              <a:t>26</a:t>
            </a:fld>
            <a:endParaRPr lang="en-US"/>
          </a:p>
        </p:txBody>
      </p:sp>
      <p:sp>
        <p:nvSpPr>
          <p:cNvPr id="12073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Sir2 Homolog-Nad Complex</a:t>
            </a:r>
          </a:p>
        </p:txBody>
      </p:sp>
      <p:pic>
        <p:nvPicPr>
          <p:cNvPr id="1207301" name="Picture 5" descr="1MA3x500c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08225" y="1600200"/>
            <a:ext cx="4525963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EABD-3EC2-414C-B231-32950CE4BF41}" type="slidenum">
              <a:rPr lang="en-US"/>
              <a:pPr/>
              <a:t>27</a:t>
            </a:fld>
            <a:endParaRPr lang="en-US"/>
          </a:p>
        </p:txBody>
      </p:sp>
      <p:sp>
        <p:nvSpPr>
          <p:cNvPr id="123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Homology modeling</a:t>
            </a:r>
            <a:br>
              <a:rPr lang="en-US"/>
            </a:br>
            <a:r>
              <a:rPr lang="en-US" sz="2400"/>
              <a:t>http://www.expasy.org/swissmod/SWISS-MODEL.html</a:t>
            </a:r>
            <a:endParaRPr lang="en-US"/>
          </a:p>
        </p:txBody>
      </p:sp>
      <p:pic>
        <p:nvPicPr>
          <p:cNvPr id="1233924" name="Picture 4"/>
          <p:cNvPicPr>
            <a:picLocks noChangeAspect="1" noChangeArrowheads="1"/>
          </p:cNvPicPr>
          <p:nvPr/>
        </p:nvPicPr>
        <p:blipFill>
          <a:blip r:embed="rId2"/>
          <a:srcRect l="815" t="16939" r="2118" b="9120"/>
          <a:stretch>
            <a:fillRect/>
          </a:stretch>
        </p:blipFill>
        <p:spPr bwMode="auto">
          <a:xfrm>
            <a:off x="901700" y="1751013"/>
            <a:ext cx="7569200" cy="4324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7343-89E6-4160-9773-D185078423E4}" type="slidenum">
              <a:rPr lang="en-US"/>
              <a:pPr/>
              <a:t>28</a:t>
            </a:fld>
            <a:endParaRPr lang="en-US"/>
          </a:p>
        </p:txBody>
      </p:sp>
      <p:sp>
        <p:nvSpPr>
          <p:cNvPr id="116839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Homology model of Q9I7I7</a:t>
            </a:r>
          </a:p>
        </p:txBody>
      </p:sp>
      <p:pic>
        <p:nvPicPr>
          <p:cNvPr id="1168393" name="Picture 9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 l="25488" t="20847" r="28482" b="24565"/>
          <a:stretch>
            <a:fillRect/>
          </a:stretch>
        </p:blipFill>
        <p:spPr>
          <a:xfrm>
            <a:off x="457200" y="2347913"/>
            <a:ext cx="4038600" cy="3028950"/>
          </a:xfrm>
          <a:noFill/>
          <a:ln/>
        </p:spPr>
      </p:pic>
      <p:pic>
        <p:nvPicPr>
          <p:cNvPr id="1168399" name="Picture 15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 l="27179" t="17860" r="25122" b="22585"/>
          <a:stretch>
            <a:fillRect/>
          </a:stretch>
        </p:blipFill>
        <p:spPr>
          <a:xfrm>
            <a:off x="4648200" y="2347913"/>
            <a:ext cx="4038600" cy="3028950"/>
          </a:xfrm>
          <a:noFill/>
          <a:ln/>
        </p:spPr>
      </p:pic>
      <p:sp>
        <p:nvSpPr>
          <p:cNvPr id="1168401" name="Text Box 17"/>
          <p:cNvSpPr txBox="1">
            <a:spLocks noChangeArrowheads="1"/>
          </p:cNvSpPr>
          <p:nvPr/>
        </p:nvSpPr>
        <p:spPr bwMode="auto">
          <a:xfrm>
            <a:off x="1085850" y="5489575"/>
            <a:ext cx="2109788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Blue - excellent</a:t>
            </a:r>
          </a:p>
          <a:p>
            <a:r>
              <a:rPr lang="en-US" sz="2400">
                <a:latin typeface="Times New Roman" pitchFamily="18" charset="0"/>
              </a:rPr>
              <a:t>Green - so so</a:t>
            </a:r>
          </a:p>
          <a:p>
            <a:r>
              <a:rPr lang="en-US" sz="2400">
                <a:latin typeface="Times New Roman" pitchFamily="18" charset="0"/>
              </a:rPr>
              <a:t>Red - not good</a:t>
            </a:r>
          </a:p>
        </p:txBody>
      </p:sp>
      <p:sp>
        <p:nvSpPr>
          <p:cNvPr id="1168402" name="Text Box 18"/>
          <p:cNvSpPr txBox="1">
            <a:spLocks noChangeArrowheads="1"/>
          </p:cNvSpPr>
          <p:nvPr/>
        </p:nvSpPr>
        <p:spPr bwMode="auto">
          <a:xfrm>
            <a:off x="5581650" y="5514975"/>
            <a:ext cx="2543175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Yellow - beta sheet</a:t>
            </a:r>
          </a:p>
          <a:p>
            <a:r>
              <a:rPr lang="en-US" sz="2400">
                <a:latin typeface="Times New Roman" pitchFamily="18" charset="0"/>
              </a:rPr>
              <a:t>Red - alpha helix</a:t>
            </a:r>
          </a:p>
          <a:p>
            <a:r>
              <a:rPr lang="en-US" sz="2400">
                <a:latin typeface="Times New Roman" pitchFamily="18" charset="0"/>
              </a:rPr>
              <a:t>Grey - 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0D50-550A-4F18-8A3A-C08AFEC10AB6}" type="slidenum">
              <a:rPr lang="en-US"/>
              <a:pPr/>
              <a:t>29</a:t>
            </a:fld>
            <a:endParaRPr lang="en-US"/>
          </a:p>
        </p:txBody>
      </p:sp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Sequence features: </a:t>
            </a:r>
            <a:r>
              <a:rPr lang="en-US">
                <a:hlinkClick r:id="rId2"/>
              </a:rPr>
              <a:t>SIR2_HUMAN</a:t>
            </a:r>
            <a:endParaRPr lang="en-US"/>
          </a:p>
        </p:txBody>
      </p:sp>
      <p:pic>
        <p:nvPicPr>
          <p:cNvPr id="1187855" name="Picture 15"/>
          <p:cNvPicPr>
            <a:picLocks noChangeAspect="1" noChangeArrowheads="1"/>
          </p:cNvPicPr>
          <p:nvPr/>
        </p:nvPicPr>
        <p:blipFill>
          <a:blip r:embed="rId3"/>
          <a:srcRect t="17014" r="3125" b="28819"/>
          <a:stretch>
            <a:fillRect/>
          </a:stretch>
        </p:blipFill>
        <p:spPr bwMode="auto">
          <a:xfrm>
            <a:off x="292100" y="2070100"/>
            <a:ext cx="8559800" cy="35893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8AD5-A041-4892-A258-70E2396C625E}" type="slidenum">
              <a:rPr lang="en-US"/>
              <a:pPr/>
              <a:t>3</a:t>
            </a:fld>
            <a:endParaRPr lang="en-US"/>
          </a:p>
        </p:txBody>
      </p:sp>
      <p:sp>
        <p:nvSpPr>
          <p:cNvPr id="1260546" name="Rectangle 2"/>
          <p:cNvSpPr>
            <a:spLocks noChangeArrowheads="1"/>
          </p:cNvSpPr>
          <p:nvPr/>
        </p:nvSpPr>
        <p:spPr bwMode="auto">
          <a:xfrm>
            <a:off x="2590800" y="403225"/>
            <a:ext cx="3894138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algn="ctr" defTabSz="908050" eaLnBrk="0" hangingPunct="0">
              <a:lnSpc>
                <a:spcPct val="85000"/>
              </a:lnSpc>
            </a:pPr>
            <a:r>
              <a:rPr lang="en-US" sz="3200" b="1">
                <a:solidFill>
                  <a:schemeClr val="tx2"/>
                </a:solidFill>
              </a:rPr>
              <a:t>Clinical Proteomics</a:t>
            </a:r>
          </a:p>
        </p:txBody>
      </p:sp>
      <p:sp>
        <p:nvSpPr>
          <p:cNvPr id="1260547" name="Text Box 3"/>
          <p:cNvSpPr txBox="1">
            <a:spLocks noChangeArrowheads="1"/>
          </p:cNvSpPr>
          <p:nvPr/>
        </p:nvSpPr>
        <p:spPr bwMode="auto">
          <a:xfrm>
            <a:off x="1905000" y="6096000"/>
            <a:ext cx="5867400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b="1">
                <a:solidFill>
                  <a:srgbClr val="FB0713"/>
                </a:solidFill>
                <a:cs typeface="Times New Roman" pitchFamily="18" charset="0"/>
              </a:rPr>
              <a:t>From Petricoin et al., </a:t>
            </a:r>
            <a:r>
              <a:rPr lang="en-US" sz="1200" b="1">
                <a:solidFill>
                  <a:srgbClr val="FB0713"/>
                </a:solidFill>
              </a:rPr>
              <a:t>Nature Reviews Drug Discovery (2002) 1, 683-695</a:t>
            </a:r>
          </a:p>
        </p:txBody>
      </p:sp>
      <p:graphicFrame>
        <p:nvGraphicFramePr>
          <p:cNvPr id="1260548" name="Object 4"/>
          <p:cNvGraphicFramePr>
            <a:graphicFrameLocks noChangeAspect="1"/>
          </p:cNvGraphicFramePr>
          <p:nvPr/>
        </p:nvGraphicFramePr>
        <p:xfrm>
          <a:off x="1371600" y="1219200"/>
          <a:ext cx="6477000" cy="4857750"/>
        </p:xfrm>
        <a:graphic>
          <a:graphicData uri="http://schemas.openxmlformats.org/presentationml/2006/ole">
            <p:oleObj spid="_x0000_s1260548" name="PBrush" r:id="rId3" imgW="6001588" imgH="5439534" progId="">
              <p:embed/>
            </p:oleObj>
          </a:graphicData>
        </a:graphic>
      </p:graphicFrame>
      <p:sp>
        <p:nvSpPr>
          <p:cNvPr id="1260549" name="Text Box 5"/>
          <p:cNvSpPr txBox="1">
            <a:spLocks noChangeArrowheads="1"/>
          </p:cNvSpPr>
          <p:nvPr/>
        </p:nvSpPr>
        <p:spPr bwMode="auto">
          <a:xfrm>
            <a:off x="2057400" y="6248400"/>
            <a:ext cx="5867400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  <a:cs typeface="Times New Roman" pitchFamily="18" charset="0"/>
              </a:rPr>
              <a:t>From Petricoin et al., </a:t>
            </a:r>
            <a:r>
              <a:rPr lang="en-US" sz="1200" b="1">
                <a:solidFill>
                  <a:schemeClr val="bg2"/>
                </a:solidFill>
              </a:rPr>
              <a:t>Nature Reviews Drug Discovery (2002) 1, 683-695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8745-B27A-4913-965A-BCD3944D816E}" type="slidenum">
              <a:rPr lang="en-US"/>
              <a:pPr/>
              <a:t>30</a:t>
            </a:fld>
            <a:endParaRPr lang="en-US"/>
          </a:p>
        </p:txBody>
      </p:sp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sequence alignment</a:t>
            </a:r>
          </a:p>
        </p:txBody>
      </p:sp>
      <p:pic>
        <p:nvPicPr>
          <p:cNvPr id="1240068" name="Picture 4"/>
          <p:cNvPicPr>
            <a:picLocks noChangeAspect="1" noChangeArrowheads="1"/>
          </p:cNvPicPr>
          <p:nvPr/>
        </p:nvPicPr>
        <p:blipFill>
          <a:blip r:embed="rId2"/>
          <a:srcRect t="15973" r="3125" b="22569"/>
          <a:stretch>
            <a:fillRect/>
          </a:stretch>
        </p:blipFill>
        <p:spPr bwMode="auto">
          <a:xfrm>
            <a:off x="317500" y="2019300"/>
            <a:ext cx="8434388" cy="4013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A46C-835E-4E73-A574-B6C3DB47976B}" type="slidenum">
              <a:rPr lang="en-US"/>
              <a:pPr/>
              <a:t>31</a:t>
            </a:fld>
            <a:endParaRPr lang="en-US"/>
          </a:p>
        </p:txBody>
      </p:sp>
      <p:sp>
        <p:nvSpPr>
          <p:cNvPr id="123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sequence alignment</a:t>
            </a:r>
          </a:p>
        </p:txBody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77863"/>
          </a:xfrm>
        </p:spPr>
        <p:txBody>
          <a:bodyPr/>
          <a:lstStyle/>
          <a:p>
            <a:r>
              <a:rPr lang="en-US"/>
              <a:t>Q9I7I7, Q82QG9, SIR2_HUMAN</a:t>
            </a:r>
          </a:p>
        </p:txBody>
      </p:sp>
      <p:pic>
        <p:nvPicPr>
          <p:cNvPr id="1239044" name="Picture 4"/>
          <p:cNvPicPr>
            <a:picLocks noChangeAspect="1" noChangeArrowheads="1"/>
          </p:cNvPicPr>
          <p:nvPr/>
        </p:nvPicPr>
        <p:blipFill>
          <a:blip r:embed="rId2"/>
          <a:srcRect l="3125" t="15451" r="37239" b="31424"/>
          <a:stretch>
            <a:fillRect/>
          </a:stretch>
        </p:blipFill>
        <p:spPr bwMode="auto">
          <a:xfrm>
            <a:off x="1739900" y="2501900"/>
            <a:ext cx="5816600" cy="3886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239046" name="Line 6"/>
          <p:cNvSpPr>
            <a:spLocks noChangeShapeType="1"/>
          </p:cNvSpPr>
          <p:nvPr/>
        </p:nvSpPr>
        <p:spPr bwMode="auto">
          <a:xfrm flipH="1">
            <a:off x="3795713" y="4835525"/>
            <a:ext cx="1587" cy="166688"/>
          </a:xfrm>
          <a:prstGeom prst="line">
            <a:avLst/>
          </a:prstGeom>
          <a:noFill/>
          <a:ln w="63500" cap="sq">
            <a:solidFill>
              <a:srgbClr val="FB0713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2BED-7702-4EA5-97B0-6ECA5BB342E2}" type="slidenum">
              <a:rPr lang="en-US"/>
              <a:pPr/>
              <a:t>32</a:t>
            </a:fld>
            <a:endParaRPr lang="en-US"/>
          </a:p>
        </p:txBody>
      </p:sp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Sequence features: </a:t>
            </a:r>
            <a:r>
              <a:rPr lang="en-US">
                <a:hlinkClick r:id="rId2"/>
              </a:rPr>
              <a:t>CRAA_RABIT</a:t>
            </a:r>
            <a:endParaRPr lang="en-US"/>
          </a:p>
        </p:txBody>
      </p:sp>
      <p:pic>
        <p:nvPicPr>
          <p:cNvPr id="1270790" name="Picture 6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 t="28867" r="2400" b="51202"/>
          <a:stretch>
            <a:fillRect/>
          </a:stretch>
        </p:blipFill>
        <p:spPr>
          <a:xfrm>
            <a:off x="501650" y="1679575"/>
            <a:ext cx="8118475" cy="908050"/>
          </a:xfrm>
          <a:noFill/>
          <a:ln/>
        </p:spPr>
      </p:pic>
      <p:pic>
        <p:nvPicPr>
          <p:cNvPr id="1270793" name="Picture 9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 t="3825" r="28380" b="64465"/>
          <a:stretch>
            <a:fillRect/>
          </a:stretch>
        </p:blipFill>
        <p:spPr>
          <a:xfrm>
            <a:off x="420688" y="3792538"/>
            <a:ext cx="3857625" cy="954087"/>
          </a:xfrm>
          <a:noFill/>
          <a:ln/>
        </p:spPr>
      </p:pic>
      <p:pic>
        <p:nvPicPr>
          <p:cNvPr id="1270795" name="Picture 11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 l="5110" t="34465" r="37685" b="1450"/>
          <a:stretch>
            <a:fillRect/>
          </a:stretch>
        </p:blipFill>
        <p:spPr>
          <a:xfrm>
            <a:off x="4440238" y="2703513"/>
            <a:ext cx="4427537" cy="3916362"/>
          </a:xfrm>
          <a:noFill/>
          <a:ln/>
        </p:spPr>
      </p:pic>
      <p:sp>
        <p:nvSpPr>
          <p:cNvPr id="1270807" name="Line 23"/>
          <p:cNvSpPr>
            <a:spLocks noChangeShapeType="1"/>
          </p:cNvSpPr>
          <p:nvPr/>
        </p:nvSpPr>
        <p:spPr bwMode="auto">
          <a:xfrm>
            <a:off x="7127875" y="3003550"/>
            <a:ext cx="0" cy="114300"/>
          </a:xfrm>
          <a:prstGeom prst="line">
            <a:avLst/>
          </a:prstGeom>
          <a:noFill/>
          <a:ln w="12700" cap="sq">
            <a:solidFill>
              <a:srgbClr val="FB0713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0808" name="Line 24"/>
          <p:cNvSpPr>
            <a:spLocks noChangeShapeType="1"/>
          </p:cNvSpPr>
          <p:nvPr/>
        </p:nvSpPr>
        <p:spPr bwMode="auto">
          <a:xfrm>
            <a:off x="7613650" y="3892550"/>
            <a:ext cx="0" cy="114300"/>
          </a:xfrm>
          <a:prstGeom prst="line">
            <a:avLst/>
          </a:prstGeom>
          <a:noFill/>
          <a:ln w="12700" cap="sq">
            <a:solidFill>
              <a:srgbClr val="FB0713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0809" name="Line 25"/>
          <p:cNvSpPr>
            <a:spLocks noChangeShapeType="1"/>
          </p:cNvSpPr>
          <p:nvPr/>
        </p:nvSpPr>
        <p:spPr bwMode="auto">
          <a:xfrm>
            <a:off x="7715250" y="3892550"/>
            <a:ext cx="0" cy="114300"/>
          </a:xfrm>
          <a:prstGeom prst="line">
            <a:avLst/>
          </a:prstGeom>
          <a:noFill/>
          <a:ln w="12700" cap="sq">
            <a:solidFill>
              <a:srgbClr val="FB0713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0810" name="Line 26"/>
          <p:cNvSpPr>
            <a:spLocks noChangeShapeType="1"/>
          </p:cNvSpPr>
          <p:nvPr/>
        </p:nvSpPr>
        <p:spPr bwMode="auto">
          <a:xfrm>
            <a:off x="7880350" y="3886200"/>
            <a:ext cx="0" cy="114300"/>
          </a:xfrm>
          <a:prstGeom prst="line">
            <a:avLst/>
          </a:prstGeom>
          <a:noFill/>
          <a:ln w="12700" cap="sq">
            <a:solidFill>
              <a:srgbClr val="FB0713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0811" name="Line 27"/>
          <p:cNvSpPr>
            <a:spLocks noChangeShapeType="1"/>
          </p:cNvSpPr>
          <p:nvPr/>
        </p:nvSpPr>
        <p:spPr bwMode="auto">
          <a:xfrm>
            <a:off x="7980363" y="3886200"/>
            <a:ext cx="0" cy="114300"/>
          </a:xfrm>
          <a:prstGeom prst="line">
            <a:avLst/>
          </a:prstGeom>
          <a:noFill/>
          <a:ln w="12700" cap="sq">
            <a:solidFill>
              <a:srgbClr val="FB0713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0812" name="Line 28"/>
          <p:cNvSpPr>
            <a:spLocks noChangeShapeType="1"/>
          </p:cNvSpPr>
          <p:nvPr/>
        </p:nvSpPr>
        <p:spPr bwMode="auto">
          <a:xfrm>
            <a:off x="5870575" y="4781550"/>
            <a:ext cx="0" cy="114300"/>
          </a:xfrm>
          <a:prstGeom prst="line">
            <a:avLst/>
          </a:prstGeom>
          <a:noFill/>
          <a:ln w="12700" cap="sq">
            <a:solidFill>
              <a:srgbClr val="FB0713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0813" name="Line 29"/>
          <p:cNvSpPr>
            <a:spLocks noChangeShapeType="1"/>
          </p:cNvSpPr>
          <p:nvPr/>
        </p:nvSpPr>
        <p:spPr bwMode="auto">
          <a:xfrm>
            <a:off x="6140450" y="4787900"/>
            <a:ext cx="0" cy="114300"/>
          </a:xfrm>
          <a:prstGeom prst="line">
            <a:avLst/>
          </a:prstGeom>
          <a:noFill/>
          <a:ln w="12700" cap="sq">
            <a:solidFill>
              <a:srgbClr val="FB0713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0814" name="Line 30"/>
          <p:cNvSpPr>
            <a:spLocks noChangeShapeType="1"/>
          </p:cNvSpPr>
          <p:nvPr/>
        </p:nvSpPr>
        <p:spPr bwMode="auto">
          <a:xfrm>
            <a:off x="6184900" y="4787900"/>
            <a:ext cx="0" cy="114300"/>
          </a:xfrm>
          <a:prstGeom prst="line">
            <a:avLst/>
          </a:prstGeom>
          <a:noFill/>
          <a:ln w="12700" cap="sq">
            <a:solidFill>
              <a:srgbClr val="FB0713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0820" name="Line 36"/>
          <p:cNvSpPr>
            <a:spLocks noChangeShapeType="1"/>
          </p:cNvSpPr>
          <p:nvPr/>
        </p:nvSpPr>
        <p:spPr bwMode="auto">
          <a:xfrm>
            <a:off x="6508750" y="4789488"/>
            <a:ext cx="0" cy="114300"/>
          </a:xfrm>
          <a:prstGeom prst="line">
            <a:avLst/>
          </a:prstGeom>
          <a:noFill/>
          <a:ln w="12700" cap="sq">
            <a:solidFill>
              <a:srgbClr val="FB0713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0821" name="Line 37"/>
          <p:cNvSpPr>
            <a:spLocks noChangeShapeType="1"/>
          </p:cNvSpPr>
          <p:nvPr/>
        </p:nvSpPr>
        <p:spPr bwMode="auto">
          <a:xfrm>
            <a:off x="6616700" y="4787900"/>
            <a:ext cx="0" cy="114300"/>
          </a:xfrm>
          <a:prstGeom prst="line">
            <a:avLst/>
          </a:prstGeom>
          <a:noFill/>
          <a:ln w="12700" cap="sq">
            <a:solidFill>
              <a:srgbClr val="FB0713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0822" name="Line 38"/>
          <p:cNvSpPr>
            <a:spLocks noChangeShapeType="1"/>
          </p:cNvSpPr>
          <p:nvPr/>
        </p:nvSpPr>
        <p:spPr bwMode="auto">
          <a:xfrm>
            <a:off x="6883400" y="4781550"/>
            <a:ext cx="0" cy="114300"/>
          </a:xfrm>
          <a:prstGeom prst="line">
            <a:avLst/>
          </a:prstGeom>
          <a:noFill/>
          <a:ln w="12700" cap="sq">
            <a:solidFill>
              <a:srgbClr val="FB0713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0823" name="Line 39"/>
          <p:cNvSpPr>
            <a:spLocks noChangeShapeType="1"/>
          </p:cNvSpPr>
          <p:nvPr/>
        </p:nvSpPr>
        <p:spPr bwMode="auto">
          <a:xfrm>
            <a:off x="7035800" y="4781550"/>
            <a:ext cx="0" cy="114300"/>
          </a:xfrm>
          <a:prstGeom prst="line">
            <a:avLst/>
          </a:prstGeom>
          <a:noFill/>
          <a:ln w="12700" cap="sq">
            <a:solidFill>
              <a:srgbClr val="FB0713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0824" name="Line 40"/>
          <p:cNvSpPr>
            <a:spLocks noChangeShapeType="1"/>
          </p:cNvSpPr>
          <p:nvPr/>
        </p:nvSpPr>
        <p:spPr bwMode="auto">
          <a:xfrm>
            <a:off x="7077075" y="4783138"/>
            <a:ext cx="0" cy="114300"/>
          </a:xfrm>
          <a:prstGeom prst="line">
            <a:avLst/>
          </a:prstGeom>
          <a:noFill/>
          <a:ln w="12700" cap="sq">
            <a:solidFill>
              <a:srgbClr val="FB0713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0825" name="Line 41"/>
          <p:cNvSpPr>
            <a:spLocks noChangeShapeType="1"/>
          </p:cNvSpPr>
          <p:nvPr/>
        </p:nvSpPr>
        <p:spPr bwMode="auto">
          <a:xfrm>
            <a:off x="7510463" y="4786313"/>
            <a:ext cx="0" cy="114300"/>
          </a:xfrm>
          <a:prstGeom prst="line">
            <a:avLst/>
          </a:prstGeom>
          <a:noFill/>
          <a:ln w="12700" cap="sq">
            <a:solidFill>
              <a:srgbClr val="FB0713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0826" name="Line 42"/>
          <p:cNvSpPr>
            <a:spLocks noChangeShapeType="1"/>
          </p:cNvSpPr>
          <p:nvPr/>
        </p:nvSpPr>
        <p:spPr bwMode="auto">
          <a:xfrm>
            <a:off x="7567613" y="4786313"/>
            <a:ext cx="0" cy="114300"/>
          </a:xfrm>
          <a:prstGeom prst="line">
            <a:avLst/>
          </a:prstGeom>
          <a:noFill/>
          <a:ln w="12700" cap="sq">
            <a:solidFill>
              <a:srgbClr val="FB0713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0827" name="Line 43"/>
          <p:cNvSpPr>
            <a:spLocks noChangeShapeType="1"/>
          </p:cNvSpPr>
          <p:nvPr/>
        </p:nvSpPr>
        <p:spPr bwMode="auto">
          <a:xfrm>
            <a:off x="7727950" y="4787900"/>
            <a:ext cx="0" cy="114300"/>
          </a:xfrm>
          <a:prstGeom prst="line">
            <a:avLst/>
          </a:prstGeom>
          <a:noFill/>
          <a:ln w="12700" cap="sq">
            <a:solidFill>
              <a:srgbClr val="FB0713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0828" name="Line 44"/>
          <p:cNvSpPr>
            <a:spLocks noChangeShapeType="1"/>
          </p:cNvSpPr>
          <p:nvPr/>
        </p:nvSpPr>
        <p:spPr bwMode="auto">
          <a:xfrm>
            <a:off x="7820025" y="4781550"/>
            <a:ext cx="0" cy="114300"/>
          </a:xfrm>
          <a:prstGeom prst="line">
            <a:avLst/>
          </a:prstGeom>
          <a:noFill/>
          <a:ln w="12700" cap="sq">
            <a:solidFill>
              <a:srgbClr val="FB0713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0829" name="Line 45"/>
          <p:cNvSpPr>
            <a:spLocks noChangeShapeType="1"/>
          </p:cNvSpPr>
          <p:nvPr/>
        </p:nvSpPr>
        <p:spPr bwMode="auto">
          <a:xfrm>
            <a:off x="5759450" y="5676900"/>
            <a:ext cx="0" cy="114300"/>
          </a:xfrm>
          <a:prstGeom prst="line">
            <a:avLst/>
          </a:prstGeom>
          <a:noFill/>
          <a:ln w="12700" cap="sq">
            <a:solidFill>
              <a:srgbClr val="FB0713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ABD3-C355-4786-8955-7BAB56EA19ED}" type="slidenum">
              <a:rPr lang="en-US"/>
              <a:pPr/>
              <a:t>33</a:t>
            </a:fld>
            <a:endParaRPr lang="en-US"/>
          </a:p>
        </p:txBody>
      </p:sp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Identifying remote homologs</a:t>
            </a:r>
          </a:p>
        </p:txBody>
      </p:sp>
      <p:pic>
        <p:nvPicPr>
          <p:cNvPr id="1162243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 t="4298" b="2359"/>
          <a:stretch>
            <a:fillRect/>
          </a:stretch>
        </p:blipFill>
        <p:spPr>
          <a:xfrm>
            <a:off x="4927600" y="3608388"/>
            <a:ext cx="4038600" cy="2827337"/>
          </a:xfrm>
          <a:noFill/>
          <a:ln/>
        </p:spPr>
      </p:pic>
      <p:pic>
        <p:nvPicPr>
          <p:cNvPr id="1162244" name="Picture 4" descr="getreq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40300" y="1581150"/>
            <a:ext cx="4038600" cy="1689100"/>
          </a:xfrm>
          <a:noFill/>
          <a:ln/>
        </p:spPr>
      </p:pic>
      <p:pic>
        <p:nvPicPr>
          <p:cNvPr id="1162245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 t="4163" r="1222" b="2081"/>
          <a:stretch>
            <a:fillRect/>
          </a:stretch>
        </p:blipFill>
        <p:spPr>
          <a:xfrm>
            <a:off x="153988" y="2268538"/>
            <a:ext cx="4619625" cy="32893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4B37-D306-48F2-A679-1DE9407E1ED3}" type="slidenum">
              <a:rPr lang="en-US"/>
              <a:pPr/>
              <a:t>34</a:t>
            </a:fld>
            <a:endParaRPr lang="en-US"/>
          </a:p>
        </p:txBody>
      </p:sp>
      <p:pic>
        <p:nvPicPr>
          <p:cNvPr id="1238018" name="Picture 2"/>
          <p:cNvPicPr>
            <a:picLocks noChangeAspect="1" noChangeArrowheads="1"/>
          </p:cNvPicPr>
          <p:nvPr/>
        </p:nvPicPr>
        <p:blipFill>
          <a:blip r:embed="rId2"/>
          <a:srcRect l="471" t="5557" b="5371"/>
          <a:stretch>
            <a:fillRect/>
          </a:stretch>
        </p:blipFill>
        <p:spPr bwMode="auto">
          <a:xfrm>
            <a:off x="1079500" y="1790700"/>
            <a:ext cx="7037388" cy="4722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238019" name="Rectangle 3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Structure guided sequence alignment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8879-9551-4A7E-914C-AA3512BC6B59}" type="slidenum">
              <a:rPr lang="en-US"/>
              <a:pPr/>
              <a:t>4</a:t>
            </a:fld>
            <a:endParaRPr lang="en-US"/>
          </a:p>
        </p:txBody>
      </p:sp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0"/>
            <a:ext cx="8229600" cy="1139825"/>
          </a:xfrm>
        </p:spPr>
        <p:txBody>
          <a:bodyPr/>
          <a:lstStyle/>
          <a:p>
            <a:r>
              <a:rPr lang="en-US" sz="4000"/>
              <a:t>Single protein and shotgun analysis</a:t>
            </a:r>
          </a:p>
        </p:txBody>
      </p:sp>
      <p:sp>
        <p:nvSpPr>
          <p:cNvPr id="1262595" name="Text Box 3"/>
          <p:cNvSpPr txBox="1">
            <a:spLocks noChangeArrowheads="1"/>
          </p:cNvSpPr>
          <p:nvPr/>
        </p:nvSpPr>
        <p:spPr bwMode="auto">
          <a:xfrm>
            <a:off x="6010275" y="6643688"/>
            <a:ext cx="3133725" cy="214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Adapted from: McDonald et al. 2002. Disease Markers 18 99-105</a:t>
            </a:r>
          </a:p>
        </p:txBody>
      </p:sp>
      <p:sp>
        <p:nvSpPr>
          <p:cNvPr id="1262596" name="AutoShape 4"/>
          <p:cNvSpPr>
            <a:spLocks noChangeArrowheads="1"/>
          </p:cNvSpPr>
          <p:nvPr/>
        </p:nvSpPr>
        <p:spPr bwMode="auto">
          <a:xfrm>
            <a:off x="2881313" y="5864225"/>
            <a:ext cx="3130550" cy="76358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21600 1 2"/>
              <a:gd name="G4" fmla="*/ 21600 1 2"/>
              <a:gd name="G5" fmla="*/ 5400 1 2"/>
              <a:gd name="G6" fmla="*/ 5400 3 2"/>
              <a:gd name="G7" fmla="+- G1 G5 0"/>
              <a:gd name="G8" fmla="+- G2 G5 0"/>
              <a:gd name="T0" fmla="*/ 0 w 21600"/>
              <a:gd name="T1" fmla="*/ 10800 h 21600"/>
              <a:gd name="T2" fmla="*/ 5400 w 21600"/>
              <a:gd name="T3" fmla="*/ 10800 h 21600"/>
              <a:gd name="T4" fmla="*/ 44278 w 21600"/>
              <a:gd name="T5" fmla="*/ 21600 h 21600"/>
              <a:gd name="T6" fmla="*/ 44278 w 21600"/>
              <a:gd name="T7" fmla="*/ 16200 h 21600"/>
              <a:gd name="T8" fmla="*/ 88556 w 21600"/>
              <a:gd name="T9" fmla="*/ 10800 h 21600"/>
              <a:gd name="T10" fmla="*/ 83156 w 21600"/>
              <a:gd name="T11" fmla="*/ 10800 h 21600"/>
              <a:gd name="T12" fmla="*/ 44278 w 21600"/>
              <a:gd name="T13" fmla="*/ 0 h 21600"/>
              <a:gd name="T14" fmla="*/ 44278 w 21600"/>
              <a:gd name="T15" fmla="*/ 5400 h 21600"/>
              <a:gd name="T16" fmla="*/ G0 w 21600"/>
              <a:gd name="T17" fmla="*/ G0 h 21600"/>
              <a:gd name="T18" fmla="*/ G1 w 21600"/>
              <a:gd name="T19" fmla="*/ G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88556" h="21600">
                <a:moveTo>
                  <a:pt x="0" y="0"/>
                </a:moveTo>
                <a:lnTo>
                  <a:pt x="0" y="21600"/>
                </a:lnTo>
                <a:lnTo>
                  <a:pt x="88556" y="21600"/>
                </a:lnTo>
                <a:lnTo>
                  <a:pt x="88556" y="0"/>
                </a:lnTo>
                <a:close/>
                <a:moveTo>
                  <a:pt x="5400" y="5400"/>
                </a:moveTo>
                <a:lnTo>
                  <a:pt x="5400" y="16200"/>
                </a:lnTo>
                <a:lnTo>
                  <a:pt x="83156" y="16200"/>
                </a:lnTo>
                <a:lnTo>
                  <a:pt x="83156" y="5400"/>
                </a:lnTo>
                <a:close/>
              </a:path>
            </a:pathLst>
          </a:custGeom>
          <a:solidFill>
            <a:srgbClr val="D8ECB3"/>
          </a:solidFill>
          <a:ln w="9525">
            <a:miter lim="800000"/>
            <a:headEnd/>
            <a:tailEnd/>
          </a:ln>
          <a:effectLst/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8ECB3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1262597" name="Text Box 5"/>
          <p:cNvSpPr txBox="1">
            <a:spLocks noChangeArrowheads="1"/>
          </p:cNvSpPr>
          <p:nvPr/>
        </p:nvSpPr>
        <p:spPr bwMode="auto">
          <a:xfrm>
            <a:off x="3246438" y="6027738"/>
            <a:ext cx="236537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</a:rPr>
              <a:t>Protein Bioinformatics</a:t>
            </a:r>
          </a:p>
        </p:txBody>
      </p:sp>
      <p:grpSp>
        <p:nvGrpSpPr>
          <p:cNvPr id="1262598" name="Group 6"/>
          <p:cNvGrpSpPr>
            <a:grpSpLocks/>
          </p:cNvGrpSpPr>
          <p:nvPr/>
        </p:nvGrpSpPr>
        <p:grpSpPr bwMode="auto">
          <a:xfrm>
            <a:off x="365125" y="973138"/>
            <a:ext cx="8237538" cy="4322762"/>
            <a:chOff x="221" y="850"/>
            <a:chExt cx="5189" cy="2723"/>
          </a:xfrm>
        </p:grpSpPr>
        <p:sp>
          <p:nvSpPr>
            <p:cNvPr id="1262599" name="Rectangle 7"/>
            <p:cNvSpPr>
              <a:spLocks noChangeArrowheads="1"/>
            </p:cNvSpPr>
            <p:nvPr/>
          </p:nvSpPr>
          <p:spPr bwMode="auto">
            <a:xfrm>
              <a:off x="2103" y="850"/>
              <a:ext cx="1399" cy="311"/>
            </a:xfrm>
            <a:prstGeom prst="rect">
              <a:avLst/>
            </a:prstGeom>
            <a:solidFill>
              <a:srgbClr val="FF6600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Mixture of proteins</a:t>
              </a:r>
            </a:p>
          </p:txBody>
        </p:sp>
        <p:pic>
          <p:nvPicPr>
            <p:cNvPr id="1262600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6" y="1488"/>
              <a:ext cx="808" cy="56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262601" name="Text Box 9"/>
            <p:cNvSpPr txBox="1">
              <a:spLocks noChangeArrowheads="1"/>
            </p:cNvSpPr>
            <p:nvPr/>
          </p:nvSpPr>
          <p:spPr bwMode="auto">
            <a:xfrm rot="16200000">
              <a:off x="569" y="1729"/>
              <a:ext cx="729" cy="13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Gel based seperation</a:t>
              </a:r>
            </a:p>
          </p:txBody>
        </p:sp>
        <p:cxnSp>
          <p:nvCxnSpPr>
            <p:cNvPr id="1262602" name="AutoShape 10"/>
            <p:cNvCxnSpPr>
              <a:cxnSpLocks noChangeShapeType="1"/>
              <a:stCxn id="1262599" idx="1"/>
              <a:endCxn id="0" idx="0"/>
            </p:cNvCxnSpPr>
            <p:nvPr/>
          </p:nvCxnSpPr>
          <p:spPr bwMode="auto">
            <a:xfrm rot="10800000" flipV="1">
              <a:off x="1460" y="1006"/>
              <a:ext cx="643" cy="482"/>
            </a:xfrm>
            <a:prstGeom prst="bentConnector2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ffectLst/>
          </p:spPr>
        </p:cxnSp>
        <p:sp>
          <p:nvSpPr>
            <p:cNvPr id="1262603" name="Text Box 11"/>
            <p:cNvSpPr txBox="1">
              <a:spLocks noChangeArrowheads="1"/>
            </p:cNvSpPr>
            <p:nvPr/>
          </p:nvSpPr>
          <p:spPr bwMode="auto">
            <a:xfrm>
              <a:off x="472" y="1149"/>
              <a:ext cx="912" cy="15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/>
                <a:t>Single protein analysis</a:t>
              </a:r>
            </a:p>
          </p:txBody>
        </p:sp>
        <p:sp>
          <p:nvSpPr>
            <p:cNvPr id="1262604" name="Rectangle 12"/>
            <p:cNvSpPr>
              <a:spLocks noChangeArrowheads="1"/>
            </p:cNvSpPr>
            <p:nvPr/>
          </p:nvSpPr>
          <p:spPr bwMode="auto">
            <a:xfrm>
              <a:off x="3776" y="1472"/>
              <a:ext cx="856" cy="552"/>
            </a:xfrm>
            <a:prstGeom prst="rect">
              <a:avLst/>
            </a:prstGeom>
            <a:solidFill>
              <a:srgbClr val="808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>
                  <a:solidFill>
                    <a:srgbClr val="FFFF00"/>
                  </a:solidFill>
                </a:rPr>
                <a:t>Digestion of </a:t>
              </a:r>
            </a:p>
            <a:p>
              <a:pPr algn="ctr"/>
              <a:r>
                <a:rPr lang="en-US" sz="1000">
                  <a:solidFill>
                    <a:srgbClr val="FFFF00"/>
                  </a:solidFill>
                </a:rPr>
                <a:t>protein mixture</a:t>
              </a:r>
            </a:p>
          </p:txBody>
        </p:sp>
        <p:grpSp>
          <p:nvGrpSpPr>
            <p:cNvPr id="1262605" name="Group 13"/>
            <p:cNvGrpSpPr>
              <a:grpSpLocks/>
            </p:cNvGrpSpPr>
            <p:nvPr/>
          </p:nvGrpSpPr>
          <p:grpSpPr bwMode="auto">
            <a:xfrm>
              <a:off x="3764" y="2179"/>
              <a:ext cx="872" cy="456"/>
              <a:chOff x="3280" y="2192"/>
              <a:chExt cx="872" cy="456"/>
            </a:xfrm>
          </p:grpSpPr>
          <p:sp>
            <p:nvSpPr>
              <p:cNvPr id="1262606" name="Oval 14"/>
              <p:cNvSpPr>
                <a:spLocks noChangeArrowheads="1"/>
              </p:cNvSpPr>
              <p:nvPr/>
            </p:nvSpPr>
            <p:spPr bwMode="auto">
              <a:xfrm>
                <a:off x="3280" y="2192"/>
                <a:ext cx="872" cy="456"/>
              </a:xfrm>
              <a:prstGeom prst="ellipse">
                <a:avLst/>
              </a:prstGeom>
              <a:solidFill>
                <a:srgbClr val="FFCC99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07" name="Freeform 15"/>
              <p:cNvSpPr>
                <a:spLocks/>
              </p:cNvSpPr>
              <p:nvPr/>
            </p:nvSpPr>
            <p:spPr bwMode="auto">
              <a:xfrm>
                <a:off x="3408" y="2480"/>
                <a:ext cx="152" cy="5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52" y="0"/>
                  </a:cxn>
                </a:cxnLst>
                <a:rect l="0" t="0" r="r" b="b"/>
                <a:pathLst>
                  <a:path w="152" h="53">
                    <a:moveTo>
                      <a:pt x="0" y="16"/>
                    </a:moveTo>
                    <a:cubicBezTo>
                      <a:pt x="41" y="24"/>
                      <a:pt x="125" y="53"/>
                      <a:pt x="152" y="0"/>
                    </a:cubicBezTo>
                  </a:path>
                </a:pathLst>
              </a:custGeom>
              <a:noFill/>
              <a:ln w="12700" cap="sq" cmpd="sng">
                <a:solidFill>
                  <a:srgbClr val="FB071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08" name="Freeform 16"/>
              <p:cNvSpPr>
                <a:spLocks/>
              </p:cNvSpPr>
              <p:nvPr/>
            </p:nvSpPr>
            <p:spPr bwMode="auto">
              <a:xfrm>
                <a:off x="3656" y="2456"/>
                <a:ext cx="152" cy="5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52" y="0"/>
                  </a:cxn>
                </a:cxnLst>
                <a:rect l="0" t="0" r="r" b="b"/>
                <a:pathLst>
                  <a:path w="152" h="53">
                    <a:moveTo>
                      <a:pt x="0" y="16"/>
                    </a:moveTo>
                    <a:cubicBezTo>
                      <a:pt x="41" y="24"/>
                      <a:pt x="125" y="53"/>
                      <a:pt x="152" y="0"/>
                    </a:cubicBezTo>
                  </a:path>
                </a:pathLst>
              </a:custGeom>
              <a:noFill/>
              <a:ln w="12700" cap="sq" cmpd="sng">
                <a:solidFill>
                  <a:srgbClr val="FB071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09" name="Freeform 17"/>
              <p:cNvSpPr>
                <a:spLocks/>
              </p:cNvSpPr>
              <p:nvPr/>
            </p:nvSpPr>
            <p:spPr bwMode="auto">
              <a:xfrm>
                <a:off x="3440" y="2368"/>
                <a:ext cx="152" cy="5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52" y="0"/>
                  </a:cxn>
                </a:cxnLst>
                <a:rect l="0" t="0" r="r" b="b"/>
                <a:pathLst>
                  <a:path w="152" h="53">
                    <a:moveTo>
                      <a:pt x="0" y="16"/>
                    </a:moveTo>
                    <a:cubicBezTo>
                      <a:pt x="41" y="24"/>
                      <a:pt x="125" y="53"/>
                      <a:pt x="152" y="0"/>
                    </a:cubicBezTo>
                  </a:path>
                </a:pathLst>
              </a:custGeom>
              <a:noFill/>
              <a:ln w="12700" cap="sq" cmpd="sng">
                <a:solidFill>
                  <a:srgbClr val="FB071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10" name="Freeform 18"/>
              <p:cNvSpPr>
                <a:spLocks/>
              </p:cNvSpPr>
              <p:nvPr/>
            </p:nvSpPr>
            <p:spPr bwMode="auto">
              <a:xfrm>
                <a:off x="3928" y="2504"/>
                <a:ext cx="152" cy="5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52" y="0"/>
                  </a:cxn>
                </a:cxnLst>
                <a:rect l="0" t="0" r="r" b="b"/>
                <a:pathLst>
                  <a:path w="152" h="53">
                    <a:moveTo>
                      <a:pt x="0" y="16"/>
                    </a:moveTo>
                    <a:cubicBezTo>
                      <a:pt x="41" y="24"/>
                      <a:pt x="125" y="53"/>
                      <a:pt x="152" y="0"/>
                    </a:cubicBezTo>
                  </a:path>
                </a:pathLst>
              </a:custGeom>
              <a:noFill/>
              <a:ln w="12700" cap="sq" cmpd="sng">
                <a:solidFill>
                  <a:srgbClr val="FB071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11" name="Freeform 19"/>
              <p:cNvSpPr>
                <a:spLocks/>
              </p:cNvSpPr>
              <p:nvPr/>
            </p:nvSpPr>
            <p:spPr bwMode="auto">
              <a:xfrm>
                <a:off x="3896" y="2360"/>
                <a:ext cx="152" cy="5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52" y="0"/>
                  </a:cxn>
                </a:cxnLst>
                <a:rect l="0" t="0" r="r" b="b"/>
                <a:pathLst>
                  <a:path w="152" h="53">
                    <a:moveTo>
                      <a:pt x="0" y="16"/>
                    </a:moveTo>
                    <a:cubicBezTo>
                      <a:pt x="41" y="24"/>
                      <a:pt x="125" y="53"/>
                      <a:pt x="152" y="0"/>
                    </a:cubicBezTo>
                  </a:path>
                </a:pathLst>
              </a:custGeom>
              <a:noFill/>
              <a:ln w="12700" cap="sq" cmpd="sng">
                <a:solidFill>
                  <a:srgbClr val="FB071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12" name="Freeform 20"/>
              <p:cNvSpPr>
                <a:spLocks/>
              </p:cNvSpPr>
              <p:nvPr/>
            </p:nvSpPr>
            <p:spPr bwMode="auto">
              <a:xfrm>
                <a:off x="3696" y="2360"/>
                <a:ext cx="152" cy="5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52" y="0"/>
                  </a:cxn>
                </a:cxnLst>
                <a:rect l="0" t="0" r="r" b="b"/>
                <a:pathLst>
                  <a:path w="152" h="53">
                    <a:moveTo>
                      <a:pt x="0" y="16"/>
                    </a:moveTo>
                    <a:cubicBezTo>
                      <a:pt x="41" y="24"/>
                      <a:pt x="125" y="53"/>
                      <a:pt x="152" y="0"/>
                    </a:cubicBezTo>
                  </a:path>
                </a:pathLst>
              </a:custGeom>
              <a:noFill/>
              <a:ln w="12700" cap="sq" cmpd="sng">
                <a:solidFill>
                  <a:srgbClr val="FB071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13" name="Freeform 21"/>
              <p:cNvSpPr>
                <a:spLocks/>
              </p:cNvSpPr>
              <p:nvPr/>
            </p:nvSpPr>
            <p:spPr bwMode="auto">
              <a:xfrm>
                <a:off x="3608" y="2251"/>
                <a:ext cx="163" cy="46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48" y="5"/>
                  </a:cxn>
                  <a:cxn ang="0">
                    <a:pos x="64" y="29"/>
                  </a:cxn>
                  <a:cxn ang="0">
                    <a:pos x="112" y="45"/>
                  </a:cxn>
                  <a:cxn ang="0">
                    <a:pos x="160" y="21"/>
                  </a:cxn>
                </a:cxnLst>
                <a:rect l="0" t="0" r="r" b="b"/>
                <a:pathLst>
                  <a:path w="163" h="46">
                    <a:moveTo>
                      <a:pt x="0" y="37"/>
                    </a:moveTo>
                    <a:cubicBezTo>
                      <a:pt x="16" y="26"/>
                      <a:pt x="32" y="16"/>
                      <a:pt x="48" y="5"/>
                    </a:cubicBezTo>
                    <a:cubicBezTo>
                      <a:pt x="56" y="0"/>
                      <a:pt x="56" y="24"/>
                      <a:pt x="64" y="29"/>
                    </a:cubicBezTo>
                    <a:cubicBezTo>
                      <a:pt x="78" y="38"/>
                      <a:pt x="112" y="45"/>
                      <a:pt x="112" y="45"/>
                    </a:cubicBezTo>
                    <a:cubicBezTo>
                      <a:pt x="163" y="28"/>
                      <a:pt x="160" y="46"/>
                      <a:pt x="160" y="21"/>
                    </a:cubicBezTo>
                  </a:path>
                </a:pathLst>
              </a:custGeom>
              <a:noFill/>
              <a:ln w="12700" cap="sq" cmpd="sng">
                <a:solidFill>
                  <a:srgbClr val="FB071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14" name="Freeform 22"/>
              <p:cNvSpPr>
                <a:spLocks/>
              </p:cNvSpPr>
              <p:nvPr/>
            </p:nvSpPr>
            <p:spPr bwMode="auto">
              <a:xfrm>
                <a:off x="3544" y="2544"/>
                <a:ext cx="152" cy="5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52" y="0"/>
                  </a:cxn>
                </a:cxnLst>
                <a:rect l="0" t="0" r="r" b="b"/>
                <a:pathLst>
                  <a:path w="152" h="53">
                    <a:moveTo>
                      <a:pt x="0" y="16"/>
                    </a:moveTo>
                    <a:cubicBezTo>
                      <a:pt x="41" y="24"/>
                      <a:pt x="125" y="53"/>
                      <a:pt x="152" y="0"/>
                    </a:cubicBezTo>
                  </a:path>
                </a:pathLst>
              </a:custGeom>
              <a:noFill/>
              <a:ln w="12700" cap="sq" cmpd="sng">
                <a:solidFill>
                  <a:srgbClr val="FB071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15" name="Freeform 23"/>
              <p:cNvSpPr>
                <a:spLocks/>
              </p:cNvSpPr>
              <p:nvPr/>
            </p:nvSpPr>
            <p:spPr bwMode="auto">
              <a:xfrm>
                <a:off x="3760" y="2507"/>
                <a:ext cx="163" cy="46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48" y="5"/>
                  </a:cxn>
                  <a:cxn ang="0">
                    <a:pos x="64" y="29"/>
                  </a:cxn>
                  <a:cxn ang="0">
                    <a:pos x="112" y="45"/>
                  </a:cxn>
                  <a:cxn ang="0">
                    <a:pos x="160" y="21"/>
                  </a:cxn>
                </a:cxnLst>
                <a:rect l="0" t="0" r="r" b="b"/>
                <a:pathLst>
                  <a:path w="163" h="46">
                    <a:moveTo>
                      <a:pt x="0" y="37"/>
                    </a:moveTo>
                    <a:cubicBezTo>
                      <a:pt x="16" y="26"/>
                      <a:pt x="32" y="16"/>
                      <a:pt x="48" y="5"/>
                    </a:cubicBezTo>
                    <a:cubicBezTo>
                      <a:pt x="56" y="0"/>
                      <a:pt x="56" y="24"/>
                      <a:pt x="64" y="29"/>
                    </a:cubicBezTo>
                    <a:cubicBezTo>
                      <a:pt x="78" y="38"/>
                      <a:pt x="112" y="45"/>
                      <a:pt x="112" y="45"/>
                    </a:cubicBezTo>
                    <a:cubicBezTo>
                      <a:pt x="163" y="28"/>
                      <a:pt x="160" y="46"/>
                      <a:pt x="160" y="21"/>
                    </a:cubicBezTo>
                  </a:path>
                </a:pathLst>
              </a:custGeom>
              <a:noFill/>
              <a:ln w="12700" cap="sq" cmpd="sng">
                <a:solidFill>
                  <a:srgbClr val="FB071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262616" name="AutoShape 24"/>
            <p:cNvCxnSpPr>
              <a:cxnSpLocks noChangeShapeType="1"/>
              <a:stCxn id="1262599" idx="3"/>
              <a:endCxn id="1262604" idx="0"/>
            </p:cNvCxnSpPr>
            <p:nvPr/>
          </p:nvCxnSpPr>
          <p:spPr bwMode="auto">
            <a:xfrm>
              <a:off x="3502" y="1006"/>
              <a:ext cx="702" cy="466"/>
            </a:xfrm>
            <a:prstGeom prst="bentConnector2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ffectLst/>
          </p:spPr>
        </p:cxnSp>
        <p:sp>
          <p:nvSpPr>
            <p:cNvPr id="1262617" name="Oval 25"/>
            <p:cNvSpPr>
              <a:spLocks noChangeArrowheads="1"/>
            </p:cNvSpPr>
            <p:nvPr/>
          </p:nvSpPr>
          <p:spPr bwMode="auto">
            <a:xfrm>
              <a:off x="1377" y="1842"/>
              <a:ext cx="56" cy="56"/>
            </a:xfrm>
            <a:prstGeom prst="ellipse">
              <a:avLst/>
            </a:prstGeom>
            <a:noFill/>
            <a:ln w="12700" cap="sq">
              <a:solidFill>
                <a:srgbClr val="99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618" name="Rectangle 26"/>
            <p:cNvSpPr>
              <a:spLocks noChangeArrowheads="1"/>
            </p:cNvSpPr>
            <p:nvPr/>
          </p:nvSpPr>
          <p:spPr bwMode="auto">
            <a:xfrm>
              <a:off x="1038" y="2214"/>
              <a:ext cx="738" cy="312"/>
            </a:xfrm>
            <a:prstGeom prst="rect">
              <a:avLst/>
            </a:prstGeom>
            <a:solidFill>
              <a:srgbClr val="808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>
                  <a:solidFill>
                    <a:srgbClr val="FFFF00"/>
                  </a:solidFill>
                </a:rPr>
                <a:t>Spot excision</a:t>
              </a:r>
            </a:p>
            <a:p>
              <a:pPr algn="ctr"/>
              <a:r>
                <a:rPr lang="en-US" sz="1000">
                  <a:solidFill>
                    <a:srgbClr val="FFFF00"/>
                  </a:solidFill>
                </a:rPr>
                <a:t>and digestion</a:t>
              </a:r>
            </a:p>
          </p:txBody>
        </p:sp>
        <p:grpSp>
          <p:nvGrpSpPr>
            <p:cNvPr id="1262619" name="Group 27"/>
            <p:cNvGrpSpPr>
              <a:grpSpLocks/>
            </p:cNvGrpSpPr>
            <p:nvPr/>
          </p:nvGrpSpPr>
          <p:grpSpPr bwMode="auto">
            <a:xfrm>
              <a:off x="971" y="2632"/>
              <a:ext cx="872" cy="456"/>
              <a:chOff x="1034" y="2788"/>
              <a:chExt cx="872" cy="456"/>
            </a:xfrm>
          </p:grpSpPr>
          <p:sp>
            <p:nvSpPr>
              <p:cNvPr id="1262620" name="Oval 28"/>
              <p:cNvSpPr>
                <a:spLocks noChangeArrowheads="1"/>
              </p:cNvSpPr>
              <p:nvPr/>
            </p:nvSpPr>
            <p:spPr bwMode="auto">
              <a:xfrm>
                <a:off x="1034" y="2788"/>
                <a:ext cx="872" cy="456"/>
              </a:xfrm>
              <a:prstGeom prst="ellipse">
                <a:avLst/>
              </a:prstGeom>
              <a:solidFill>
                <a:srgbClr val="FFCC99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21" name="Freeform 29"/>
              <p:cNvSpPr>
                <a:spLocks/>
              </p:cNvSpPr>
              <p:nvPr/>
            </p:nvSpPr>
            <p:spPr bwMode="auto">
              <a:xfrm>
                <a:off x="1162" y="3076"/>
                <a:ext cx="152" cy="5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52" y="0"/>
                  </a:cxn>
                </a:cxnLst>
                <a:rect l="0" t="0" r="r" b="b"/>
                <a:pathLst>
                  <a:path w="152" h="53">
                    <a:moveTo>
                      <a:pt x="0" y="16"/>
                    </a:moveTo>
                    <a:cubicBezTo>
                      <a:pt x="41" y="24"/>
                      <a:pt x="125" y="53"/>
                      <a:pt x="152" y="0"/>
                    </a:cubicBezTo>
                  </a:path>
                </a:pathLst>
              </a:custGeom>
              <a:noFill/>
              <a:ln w="12700" cap="sq" cmpd="sng">
                <a:solidFill>
                  <a:srgbClr val="FB071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22" name="Freeform 30"/>
              <p:cNvSpPr>
                <a:spLocks/>
              </p:cNvSpPr>
              <p:nvPr/>
            </p:nvSpPr>
            <p:spPr bwMode="auto">
              <a:xfrm>
                <a:off x="1410" y="3052"/>
                <a:ext cx="152" cy="5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52" y="0"/>
                  </a:cxn>
                </a:cxnLst>
                <a:rect l="0" t="0" r="r" b="b"/>
                <a:pathLst>
                  <a:path w="152" h="53">
                    <a:moveTo>
                      <a:pt x="0" y="16"/>
                    </a:moveTo>
                    <a:cubicBezTo>
                      <a:pt x="41" y="24"/>
                      <a:pt x="125" y="53"/>
                      <a:pt x="152" y="0"/>
                    </a:cubicBezTo>
                  </a:path>
                </a:pathLst>
              </a:custGeom>
              <a:noFill/>
              <a:ln w="12700" cap="sq" cmpd="sng">
                <a:solidFill>
                  <a:srgbClr val="FB071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23" name="Freeform 31"/>
              <p:cNvSpPr>
                <a:spLocks/>
              </p:cNvSpPr>
              <p:nvPr/>
            </p:nvSpPr>
            <p:spPr bwMode="auto">
              <a:xfrm>
                <a:off x="1194" y="2964"/>
                <a:ext cx="152" cy="5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52" y="0"/>
                  </a:cxn>
                </a:cxnLst>
                <a:rect l="0" t="0" r="r" b="b"/>
                <a:pathLst>
                  <a:path w="152" h="53">
                    <a:moveTo>
                      <a:pt x="0" y="16"/>
                    </a:moveTo>
                    <a:cubicBezTo>
                      <a:pt x="41" y="24"/>
                      <a:pt x="125" y="53"/>
                      <a:pt x="152" y="0"/>
                    </a:cubicBezTo>
                  </a:path>
                </a:pathLst>
              </a:custGeom>
              <a:noFill/>
              <a:ln w="12700" cap="sq" cmpd="sng">
                <a:solidFill>
                  <a:srgbClr val="FB071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24" name="Freeform 32"/>
              <p:cNvSpPr>
                <a:spLocks/>
              </p:cNvSpPr>
              <p:nvPr/>
            </p:nvSpPr>
            <p:spPr bwMode="auto">
              <a:xfrm>
                <a:off x="1650" y="2956"/>
                <a:ext cx="152" cy="5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52" y="0"/>
                  </a:cxn>
                </a:cxnLst>
                <a:rect l="0" t="0" r="r" b="b"/>
                <a:pathLst>
                  <a:path w="152" h="53">
                    <a:moveTo>
                      <a:pt x="0" y="16"/>
                    </a:moveTo>
                    <a:cubicBezTo>
                      <a:pt x="41" y="24"/>
                      <a:pt x="125" y="53"/>
                      <a:pt x="152" y="0"/>
                    </a:cubicBezTo>
                  </a:path>
                </a:pathLst>
              </a:custGeom>
              <a:noFill/>
              <a:ln w="12700" cap="sq" cmpd="sng">
                <a:solidFill>
                  <a:srgbClr val="FB071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25" name="Freeform 33"/>
              <p:cNvSpPr>
                <a:spLocks/>
              </p:cNvSpPr>
              <p:nvPr/>
            </p:nvSpPr>
            <p:spPr bwMode="auto">
              <a:xfrm>
                <a:off x="1394" y="2876"/>
                <a:ext cx="152" cy="5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52" y="0"/>
                  </a:cxn>
                </a:cxnLst>
                <a:rect l="0" t="0" r="r" b="b"/>
                <a:pathLst>
                  <a:path w="152" h="53">
                    <a:moveTo>
                      <a:pt x="0" y="16"/>
                    </a:moveTo>
                    <a:cubicBezTo>
                      <a:pt x="41" y="24"/>
                      <a:pt x="125" y="53"/>
                      <a:pt x="152" y="0"/>
                    </a:cubicBezTo>
                  </a:path>
                </a:pathLst>
              </a:custGeom>
              <a:noFill/>
              <a:ln w="12700" cap="sq" cmpd="sng">
                <a:solidFill>
                  <a:srgbClr val="FB071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26" name="Freeform 34"/>
              <p:cNvSpPr>
                <a:spLocks/>
              </p:cNvSpPr>
              <p:nvPr/>
            </p:nvSpPr>
            <p:spPr bwMode="auto">
              <a:xfrm>
                <a:off x="1298" y="3140"/>
                <a:ext cx="152" cy="5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52" y="0"/>
                  </a:cxn>
                </a:cxnLst>
                <a:rect l="0" t="0" r="r" b="b"/>
                <a:pathLst>
                  <a:path w="152" h="53">
                    <a:moveTo>
                      <a:pt x="0" y="16"/>
                    </a:moveTo>
                    <a:cubicBezTo>
                      <a:pt x="41" y="24"/>
                      <a:pt x="125" y="53"/>
                      <a:pt x="152" y="0"/>
                    </a:cubicBezTo>
                  </a:path>
                </a:pathLst>
              </a:custGeom>
              <a:noFill/>
              <a:ln w="12700" cap="sq" cmpd="sng">
                <a:solidFill>
                  <a:srgbClr val="FB071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27" name="Freeform 35"/>
              <p:cNvSpPr>
                <a:spLocks/>
              </p:cNvSpPr>
              <p:nvPr/>
            </p:nvSpPr>
            <p:spPr bwMode="auto">
              <a:xfrm>
                <a:off x="1594" y="3092"/>
                <a:ext cx="152" cy="5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52" y="0"/>
                  </a:cxn>
                </a:cxnLst>
                <a:rect l="0" t="0" r="r" b="b"/>
                <a:pathLst>
                  <a:path w="152" h="53">
                    <a:moveTo>
                      <a:pt x="0" y="16"/>
                    </a:moveTo>
                    <a:cubicBezTo>
                      <a:pt x="41" y="24"/>
                      <a:pt x="125" y="53"/>
                      <a:pt x="152" y="0"/>
                    </a:cubicBezTo>
                  </a:path>
                </a:pathLst>
              </a:custGeom>
              <a:noFill/>
              <a:ln w="12700" cap="sq" cmpd="sng">
                <a:solidFill>
                  <a:srgbClr val="FB071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62628" name="Group 36"/>
            <p:cNvGrpSpPr>
              <a:grpSpLocks/>
            </p:cNvGrpSpPr>
            <p:nvPr/>
          </p:nvGrpSpPr>
          <p:grpSpPr bwMode="auto">
            <a:xfrm>
              <a:off x="1018" y="3179"/>
              <a:ext cx="783" cy="192"/>
              <a:chOff x="747" y="3553"/>
              <a:chExt cx="783" cy="192"/>
            </a:xfrm>
          </p:grpSpPr>
          <p:sp>
            <p:nvSpPr>
              <p:cNvPr id="1262629" name="Oval 37"/>
              <p:cNvSpPr>
                <a:spLocks noChangeArrowheads="1"/>
              </p:cNvSpPr>
              <p:nvPr/>
            </p:nvSpPr>
            <p:spPr bwMode="auto">
              <a:xfrm>
                <a:off x="747" y="3553"/>
                <a:ext cx="112" cy="192"/>
              </a:xfrm>
              <a:prstGeom prst="ellipse">
                <a:avLst/>
              </a:prstGeom>
              <a:solidFill>
                <a:srgbClr val="CC99FF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30" name="Oval 38"/>
              <p:cNvSpPr>
                <a:spLocks noChangeArrowheads="1"/>
              </p:cNvSpPr>
              <p:nvPr/>
            </p:nvSpPr>
            <p:spPr bwMode="auto">
              <a:xfrm>
                <a:off x="1418" y="3553"/>
                <a:ext cx="112" cy="192"/>
              </a:xfrm>
              <a:prstGeom prst="ellipse">
                <a:avLst/>
              </a:prstGeom>
              <a:solidFill>
                <a:srgbClr val="CC99FF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31" name="Rectangle 39"/>
              <p:cNvSpPr>
                <a:spLocks noChangeArrowheads="1"/>
              </p:cNvSpPr>
              <p:nvPr/>
            </p:nvSpPr>
            <p:spPr bwMode="auto">
              <a:xfrm>
                <a:off x="888" y="3584"/>
                <a:ext cx="496" cy="128"/>
              </a:xfrm>
              <a:prstGeom prst="rect">
                <a:avLst/>
              </a:prstGeom>
              <a:solidFill>
                <a:srgbClr val="CC99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32" name="Freeform 40"/>
              <p:cNvSpPr>
                <a:spLocks/>
              </p:cNvSpPr>
              <p:nvPr/>
            </p:nvSpPr>
            <p:spPr bwMode="auto">
              <a:xfrm>
                <a:off x="960" y="3604"/>
                <a:ext cx="24" cy="1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3" y="14"/>
                  </a:cxn>
                  <a:cxn ang="0">
                    <a:pos x="24" y="4"/>
                  </a:cxn>
                  <a:cxn ang="0">
                    <a:pos x="9" y="10"/>
                  </a:cxn>
                  <a:cxn ang="0">
                    <a:pos x="0" y="2"/>
                  </a:cxn>
                </a:cxnLst>
                <a:rect l="0" t="0" r="r" b="b"/>
                <a:pathLst>
                  <a:path w="24" h="14">
                    <a:moveTo>
                      <a:pt x="0" y="2"/>
                    </a:moveTo>
                    <a:cubicBezTo>
                      <a:pt x="4" y="7"/>
                      <a:pt x="13" y="14"/>
                      <a:pt x="13" y="14"/>
                    </a:cubicBezTo>
                    <a:cubicBezTo>
                      <a:pt x="20" y="13"/>
                      <a:pt x="20" y="9"/>
                      <a:pt x="24" y="4"/>
                    </a:cubicBezTo>
                    <a:cubicBezTo>
                      <a:pt x="15" y="0"/>
                      <a:pt x="16" y="6"/>
                      <a:pt x="9" y="10"/>
                    </a:cubicBezTo>
                    <a:cubicBezTo>
                      <a:pt x="5" y="3"/>
                      <a:pt x="8" y="6"/>
                      <a:pt x="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sq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33" name="Freeform 41"/>
              <p:cNvSpPr>
                <a:spLocks/>
              </p:cNvSpPr>
              <p:nvPr/>
            </p:nvSpPr>
            <p:spPr bwMode="auto">
              <a:xfrm>
                <a:off x="1195" y="3602"/>
                <a:ext cx="24" cy="1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3" y="14"/>
                  </a:cxn>
                  <a:cxn ang="0">
                    <a:pos x="24" y="4"/>
                  </a:cxn>
                  <a:cxn ang="0">
                    <a:pos x="9" y="10"/>
                  </a:cxn>
                  <a:cxn ang="0">
                    <a:pos x="0" y="2"/>
                  </a:cxn>
                </a:cxnLst>
                <a:rect l="0" t="0" r="r" b="b"/>
                <a:pathLst>
                  <a:path w="24" h="14">
                    <a:moveTo>
                      <a:pt x="0" y="2"/>
                    </a:moveTo>
                    <a:cubicBezTo>
                      <a:pt x="4" y="7"/>
                      <a:pt x="13" y="14"/>
                      <a:pt x="13" y="14"/>
                    </a:cubicBezTo>
                    <a:cubicBezTo>
                      <a:pt x="20" y="13"/>
                      <a:pt x="20" y="9"/>
                      <a:pt x="24" y="4"/>
                    </a:cubicBezTo>
                    <a:cubicBezTo>
                      <a:pt x="15" y="0"/>
                      <a:pt x="16" y="6"/>
                      <a:pt x="9" y="10"/>
                    </a:cubicBezTo>
                    <a:cubicBezTo>
                      <a:pt x="5" y="3"/>
                      <a:pt x="8" y="6"/>
                      <a:pt x="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sq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34" name="Freeform 42"/>
              <p:cNvSpPr>
                <a:spLocks/>
              </p:cNvSpPr>
              <p:nvPr/>
            </p:nvSpPr>
            <p:spPr bwMode="auto">
              <a:xfrm>
                <a:off x="1316" y="3640"/>
                <a:ext cx="24" cy="1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3" y="14"/>
                  </a:cxn>
                  <a:cxn ang="0">
                    <a:pos x="24" y="4"/>
                  </a:cxn>
                  <a:cxn ang="0">
                    <a:pos x="9" y="10"/>
                  </a:cxn>
                  <a:cxn ang="0">
                    <a:pos x="0" y="2"/>
                  </a:cxn>
                </a:cxnLst>
                <a:rect l="0" t="0" r="r" b="b"/>
                <a:pathLst>
                  <a:path w="24" h="14">
                    <a:moveTo>
                      <a:pt x="0" y="2"/>
                    </a:moveTo>
                    <a:cubicBezTo>
                      <a:pt x="4" y="7"/>
                      <a:pt x="13" y="14"/>
                      <a:pt x="13" y="14"/>
                    </a:cubicBezTo>
                    <a:cubicBezTo>
                      <a:pt x="20" y="13"/>
                      <a:pt x="20" y="9"/>
                      <a:pt x="24" y="4"/>
                    </a:cubicBezTo>
                    <a:cubicBezTo>
                      <a:pt x="15" y="0"/>
                      <a:pt x="16" y="6"/>
                      <a:pt x="9" y="10"/>
                    </a:cubicBezTo>
                    <a:cubicBezTo>
                      <a:pt x="5" y="3"/>
                      <a:pt x="8" y="6"/>
                      <a:pt x="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sq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35" name="Freeform 43"/>
              <p:cNvSpPr>
                <a:spLocks/>
              </p:cNvSpPr>
              <p:nvPr/>
            </p:nvSpPr>
            <p:spPr bwMode="auto">
              <a:xfrm>
                <a:off x="1083" y="3604"/>
                <a:ext cx="18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15"/>
                  </a:cxn>
                  <a:cxn ang="0">
                    <a:pos x="5" y="10"/>
                  </a:cxn>
                  <a:cxn ang="0">
                    <a:pos x="0" y="0"/>
                  </a:cxn>
                </a:cxnLst>
                <a:rect l="0" t="0" r="r" b="b"/>
                <a:pathLst>
                  <a:path w="18" h="16">
                    <a:moveTo>
                      <a:pt x="0" y="0"/>
                    </a:moveTo>
                    <a:cubicBezTo>
                      <a:pt x="6" y="5"/>
                      <a:pt x="12" y="10"/>
                      <a:pt x="18" y="15"/>
                    </a:cubicBezTo>
                    <a:cubicBezTo>
                      <a:pt x="10" y="16"/>
                      <a:pt x="12" y="13"/>
                      <a:pt x="5" y="10"/>
                    </a:cubicBezTo>
                    <a:cubicBezTo>
                      <a:pt x="4" y="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sq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36" name="Freeform 44"/>
              <p:cNvSpPr>
                <a:spLocks/>
              </p:cNvSpPr>
              <p:nvPr/>
            </p:nvSpPr>
            <p:spPr bwMode="auto">
              <a:xfrm>
                <a:off x="1043" y="3660"/>
                <a:ext cx="18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15"/>
                  </a:cxn>
                  <a:cxn ang="0">
                    <a:pos x="5" y="10"/>
                  </a:cxn>
                  <a:cxn ang="0">
                    <a:pos x="0" y="0"/>
                  </a:cxn>
                </a:cxnLst>
                <a:rect l="0" t="0" r="r" b="b"/>
                <a:pathLst>
                  <a:path w="18" h="16">
                    <a:moveTo>
                      <a:pt x="0" y="0"/>
                    </a:moveTo>
                    <a:cubicBezTo>
                      <a:pt x="6" y="5"/>
                      <a:pt x="12" y="10"/>
                      <a:pt x="18" y="15"/>
                    </a:cubicBezTo>
                    <a:cubicBezTo>
                      <a:pt x="10" y="16"/>
                      <a:pt x="12" y="13"/>
                      <a:pt x="5" y="10"/>
                    </a:cubicBezTo>
                    <a:cubicBezTo>
                      <a:pt x="4" y="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sq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37" name="Freeform 45"/>
              <p:cNvSpPr>
                <a:spLocks/>
              </p:cNvSpPr>
              <p:nvPr/>
            </p:nvSpPr>
            <p:spPr bwMode="auto">
              <a:xfrm>
                <a:off x="1204" y="3660"/>
                <a:ext cx="18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15"/>
                  </a:cxn>
                  <a:cxn ang="0">
                    <a:pos x="5" y="10"/>
                  </a:cxn>
                  <a:cxn ang="0">
                    <a:pos x="0" y="0"/>
                  </a:cxn>
                </a:cxnLst>
                <a:rect l="0" t="0" r="r" b="b"/>
                <a:pathLst>
                  <a:path w="18" h="16">
                    <a:moveTo>
                      <a:pt x="0" y="0"/>
                    </a:moveTo>
                    <a:cubicBezTo>
                      <a:pt x="6" y="5"/>
                      <a:pt x="12" y="10"/>
                      <a:pt x="18" y="15"/>
                    </a:cubicBezTo>
                    <a:cubicBezTo>
                      <a:pt x="10" y="16"/>
                      <a:pt x="12" y="13"/>
                      <a:pt x="5" y="10"/>
                    </a:cubicBezTo>
                    <a:cubicBezTo>
                      <a:pt x="4" y="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sq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38" name="Freeform 46"/>
              <p:cNvSpPr>
                <a:spLocks/>
              </p:cNvSpPr>
              <p:nvPr/>
            </p:nvSpPr>
            <p:spPr bwMode="auto">
              <a:xfrm>
                <a:off x="963" y="3652"/>
                <a:ext cx="18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15"/>
                  </a:cxn>
                  <a:cxn ang="0">
                    <a:pos x="5" y="10"/>
                  </a:cxn>
                  <a:cxn ang="0">
                    <a:pos x="0" y="0"/>
                  </a:cxn>
                </a:cxnLst>
                <a:rect l="0" t="0" r="r" b="b"/>
                <a:pathLst>
                  <a:path w="18" h="16">
                    <a:moveTo>
                      <a:pt x="0" y="0"/>
                    </a:moveTo>
                    <a:cubicBezTo>
                      <a:pt x="6" y="5"/>
                      <a:pt x="12" y="10"/>
                      <a:pt x="18" y="15"/>
                    </a:cubicBezTo>
                    <a:cubicBezTo>
                      <a:pt x="10" y="16"/>
                      <a:pt x="12" y="13"/>
                      <a:pt x="5" y="10"/>
                    </a:cubicBezTo>
                    <a:cubicBezTo>
                      <a:pt x="4" y="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sq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62639" name="Group 47"/>
            <p:cNvGrpSpPr>
              <a:grpSpLocks/>
            </p:cNvGrpSpPr>
            <p:nvPr/>
          </p:nvGrpSpPr>
          <p:grpSpPr bwMode="auto">
            <a:xfrm>
              <a:off x="3704" y="3258"/>
              <a:ext cx="1064" cy="191"/>
              <a:chOff x="686" y="3797"/>
              <a:chExt cx="1064" cy="191"/>
            </a:xfrm>
          </p:grpSpPr>
          <p:sp>
            <p:nvSpPr>
              <p:cNvPr id="1262640" name="Oval 48"/>
              <p:cNvSpPr>
                <a:spLocks noChangeArrowheads="1"/>
              </p:cNvSpPr>
              <p:nvPr/>
            </p:nvSpPr>
            <p:spPr bwMode="auto">
              <a:xfrm>
                <a:off x="686" y="3804"/>
                <a:ext cx="113" cy="184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41" name="Oval 49"/>
              <p:cNvSpPr>
                <a:spLocks noChangeArrowheads="1"/>
              </p:cNvSpPr>
              <p:nvPr/>
            </p:nvSpPr>
            <p:spPr bwMode="auto">
              <a:xfrm>
                <a:off x="1637" y="3797"/>
                <a:ext cx="113" cy="184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42" name="Rectangle 50"/>
              <p:cNvSpPr>
                <a:spLocks noChangeArrowheads="1"/>
              </p:cNvSpPr>
              <p:nvPr/>
            </p:nvSpPr>
            <p:spPr bwMode="auto">
              <a:xfrm>
                <a:off x="815" y="3843"/>
                <a:ext cx="334" cy="114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43" name="Freeform 51"/>
              <p:cNvSpPr>
                <a:spLocks/>
              </p:cNvSpPr>
              <p:nvPr/>
            </p:nvSpPr>
            <p:spPr bwMode="auto">
              <a:xfrm>
                <a:off x="963" y="3878"/>
                <a:ext cx="27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3" y="14"/>
                  </a:cxn>
                  <a:cxn ang="0">
                    <a:pos x="24" y="4"/>
                  </a:cxn>
                  <a:cxn ang="0">
                    <a:pos x="9" y="10"/>
                  </a:cxn>
                  <a:cxn ang="0">
                    <a:pos x="0" y="2"/>
                  </a:cxn>
                </a:cxnLst>
                <a:rect l="0" t="0" r="r" b="b"/>
                <a:pathLst>
                  <a:path w="24" h="14">
                    <a:moveTo>
                      <a:pt x="0" y="2"/>
                    </a:moveTo>
                    <a:cubicBezTo>
                      <a:pt x="4" y="7"/>
                      <a:pt x="13" y="14"/>
                      <a:pt x="13" y="14"/>
                    </a:cubicBezTo>
                    <a:cubicBezTo>
                      <a:pt x="20" y="13"/>
                      <a:pt x="20" y="9"/>
                      <a:pt x="24" y="4"/>
                    </a:cubicBezTo>
                    <a:cubicBezTo>
                      <a:pt x="15" y="0"/>
                      <a:pt x="16" y="6"/>
                      <a:pt x="9" y="10"/>
                    </a:cubicBezTo>
                    <a:cubicBezTo>
                      <a:pt x="5" y="3"/>
                      <a:pt x="8" y="6"/>
                      <a:pt x="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sq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44" name="Freeform 52"/>
              <p:cNvSpPr>
                <a:spLocks/>
              </p:cNvSpPr>
              <p:nvPr/>
            </p:nvSpPr>
            <p:spPr bwMode="auto">
              <a:xfrm>
                <a:off x="849" y="3864"/>
                <a:ext cx="27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3" y="14"/>
                  </a:cxn>
                  <a:cxn ang="0">
                    <a:pos x="24" y="4"/>
                  </a:cxn>
                  <a:cxn ang="0">
                    <a:pos x="9" y="10"/>
                  </a:cxn>
                  <a:cxn ang="0">
                    <a:pos x="0" y="2"/>
                  </a:cxn>
                </a:cxnLst>
                <a:rect l="0" t="0" r="r" b="b"/>
                <a:pathLst>
                  <a:path w="24" h="14">
                    <a:moveTo>
                      <a:pt x="0" y="2"/>
                    </a:moveTo>
                    <a:cubicBezTo>
                      <a:pt x="4" y="7"/>
                      <a:pt x="13" y="14"/>
                      <a:pt x="13" y="14"/>
                    </a:cubicBezTo>
                    <a:cubicBezTo>
                      <a:pt x="20" y="13"/>
                      <a:pt x="20" y="9"/>
                      <a:pt x="24" y="4"/>
                    </a:cubicBezTo>
                    <a:cubicBezTo>
                      <a:pt x="15" y="0"/>
                      <a:pt x="16" y="6"/>
                      <a:pt x="9" y="10"/>
                    </a:cubicBezTo>
                    <a:cubicBezTo>
                      <a:pt x="5" y="3"/>
                      <a:pt x="8" y="6"/>
                      <a:pt x="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sq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45" name="Freeform 53"/>
              <p:cNvSpPr>
                <a:spLocks/>
              </p:cNvSpPr>
              <p:nvPr/>
            </p:nvSpPr>
            <p:spPr bwMode="auto">
              <a:xfrm>
                <a:off x="1086" y="3878"/>
                <a:ext cx="27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15"/>
                  </a:cxn>
                  <a:cxn ang="0">
                    <a:pos x="5" y="10"/>
                  </a:cxn>
                  <a:cxn ang="0">
                    <a:pos x="0" y="0"/>
                  </a:cxn>
                </a:cxnLst>
                <a:rect l="0" t="0" r="r" b="b"/>
                <a:pathLst>
                  <a:path w="18" h="16">
                    <a:moveTo>
                      <a:pt x="0" y="0"/>
                    </a:moveTo>
                    <a:cubicBezTo>
                      <a:pt x="6" y="5"/>
                      <a:pt x="12" y="10"/>
                      <a:pt x="18" y="15"/>
                    </a:cubicBezTo>
                    <a:cubicBezTo>
                      <a:pt x="10" y="16"/>
                      <a:pt x="12" y="13"/>
                      <a:pt x="5" y="10"/>
                    </a:cubicBezTo>
                    <a:cubicBezTo>
                      <a:pt x="4" y="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sq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46" name="Freeform 54"/>
              <p:cNvSpPr>
                <a:spLocks/>
              </p:cNvSpPr>
              <p:nvPr/>
            </p:nvSpPr>
            <p:spPr bwMode="auto">
              <a:xfrm>
                <a:off x="1043" y="3907"/>
                <a:ext cx="27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15"/>
                  </a:cxn>
                  <a:cxn ang="0">
                    <a:pos x="5" y="10"/>
                  </a:cxn>
                  <a:cxn ang="0">
                    <a:pos x="0" y="0"/>
                  </a:cxn>
                </a:cxnLst>
                <a:rect l="0" t="0" r="r" b="b"/>
                <a:pathLst>
                  <a:path w="18" h="16">
                    <a:moveTo>
                      <a:pt x="0" y="0"/>
                    </a:moveTo>
                    <a:cubicBezTo>
                      <a:pt x="6" y="5"/>
                      <a:pt x="12" y="10"/>
                      <a:pt x="18" y="15"/>
                    </a:cubicBezTo>
                    <a:cubicBezTo>
                      <a:pt x="10" y="16"/>
                      <a:pt x="12" y="13"/>
                      <a:pt x="5" y="10"/>
                    </a:cubicBezTo>
                    <a:cubicBezTo>
                      <a:pt x="4" y="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sq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47" name="Freeform 55"/>
              <p:cNvSpPr>
                <a:spLocks/>
              </p:cNvSpPr>
              <p:nvPr/>
            </p:nvSpPr>
            <p:spPr bwMode="auto">
              <a:xfrm>
                <a:off x="915" y="3902"/>
                <a:ext cx="27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15"/>
                  </a:cxn>
                  <a:cxn ang="0">
                    <a:pos x="5" y="10"/>
                  </a:cxn>
                  <a:cxn ang="0">
                    <a:pos x="0" y="0"/>
                  </a:cxn>
                </a:cxnLst>
                <a:rect l="0" t="0" r="r" b="b"/>
                <a:pathLst>
                  <a:path w="18" h="16">
                    <a:moveTo>
                      <a:pt x="0" y="0"/>
                    </a:moveTo>
                    <a:cubicBezTo>
                      <a:pt x="6" y="5"/>
                      <a:pt x="12" y="10"/>
                      <a:pt x="18" y="15"/>
                    </a:cubicBezTo>
                    <a:cubicBezTo>
                      <a:pt x="10" y="16"/>
                      <a:pt x="12" y="13"/>
                      <a:pt x="5" y="10"/>
                    </a:cubicBezTo>
                    <a:cubicBezTo>
                      <a:pt x="4" y="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sq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48" name="Rectangle 56"/>
              <p:cNvSpPr>
                <a:spLocks noChangeArrowheads="1"/>
              </p:cNvSpPr>
              <p:nvPr/>
            </p:nvSpPr>
            <p:spPr bwMode="auto">
              <a:xfrm>
                <a:off x="1281" y="3840"/>
                <a:ext cx="334" cy="11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49" name="Freeform 57"/>
              <p:cNvSpPr>
                <a:spLocks/>
              </p:cNvSpPr>
              <p:nvPr/>
            </p:nvSpPr>
            <p:spPr bwMode="auto">
              <a:xfrm>
                <a:off x="1387" y="3861"/>
                <a:ext cx="27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3" y="14"/>
                  </a:cxn>
                  <a:cxn ang="0">
                    <a:pos x="24" y="4"/>
                  </a:cxn>
                  <a:cxn ang="0">
                    <a:pos x="9" y="10"/>
                  </a:cxn>
                  <a:cxn ang="0">
                    <a:pos x="0" y="2"/>
                  </a:cxn>
                </a:cxnLst>
                <a:rect l="0" t="0" r="r" b="b"/>
                <a:pathLst>
                  <a:path w="24" h="14">
                    <a:moveTo>
                      <a:pt x="0" y="2"/>
                    </a:moveTo>
                    <a:cubicBezTo>
                      <a:pt x="4" y="7"/>
                      <a:pt x="13" y="14"/>
                      <a:pt x="13" y="14"/>
                    </a:cubicBezTo>
                    <a:cubicBezTo>
                      <a:pt x="20" y="13"/>
                      <a:pt x="20" y="9"/>
                      <a:pt x="24" y="4"/>
                    </a:cubicBezTo>
                    <a:cubicBezTo>
                      <a:pt x="15" y="0"/>
                      <a:pt x="16" y="6"/>
                      <a:pt x="9" y="10"/>
                    </a:cubicBezTo>
                    <a:cubicBezTo>
                      <a:pt x="5" y="3"/>
                      <a:pt x="8" y="6"/>
                      <a:pt x="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sq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50" name="Freeform 58"/>
              <p:cNvSpPr>
                <a:spLocks/>
              </p:cNvSpPr>
              <p:nvPr/>
            </p:nvSpPr>
            <p:spPr bwMode="auto">
              <a:xfrm>
                <a:off x="1460" y="3909"/>
                <a:ext cx="27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3" y="14"/>
                  </a:cxn>
                  <a:cxn ang="0">
                    <a:pos x="24" y="4"/>
                  </a:cxn>
                  <a:cxn ang="0">
                    <a:pos x="9" y="10"/>
                  </a:cxn>
                  <a:cxn ang="0">
                    <a:pos x="0" y="2"/>
                  </a:cxn>
                </a:cxnLst>
                <a:rect l="0" t="0" r="r" b="b"/>
                <a:pathLst>
                  <a:path w="24" h="14">
                    <a:moveTo>
                      <a:pt x="0" y="2"/>
                    </a:moveTo>
                    <a:cubicBezTo>
                      <a:pt x="4" y="7"/>
                      <a:pt x="13" y="14"/>
                      <a:pt x="13" y="14"/>
                    </a:cubicBezTo>
                    <a:cubicBezTo>
                      <a:pt x="20" y="13"/>
                      <a:pt x="20" y="9"/>
                      <a:pt x="24" y="4"/>
                    </a:cubicBezTo>
                    <a:cubicBezTo>
                      <a:pt x="15" y="0"/>
                      <a:pt x="16" y="6"/>
                      <a:pt x="9" y="10"/>
                    </a:cubicBezTo>
                    <a:cubicBezTo>
                      <a:pt x="5" y="3"/>
                      <a:pt x="8" y="6"/>
                      <a:pt x="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sq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51" name="Freeform 59"/>
              <p:cNvSpPr>
                <a:spLocks/>
              </p:cNvSpPr>
              <p:nvPr/>
            </p:nvSpPr>
            <p:spPr bwMode="auto">
              <a:xfrm>
                <a:off x="1532" y="3868"/>
                <a:ext cx="27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15"/>
                  </a:cxn>
                  <a:cxn ang="0">
                    <a:pos x="5" y="10"/>
                  </a:cxn>
                  <a:cxn ang="0">
                    <a:pos x="0" y="0"/>
                  </a:cxn>
                </a:cxnLst>
                <a:rect l="0" t="0" r="r" b="b"/>
                <a:pathLst>
                  <a:path w="18" h="16">
                    <a:moveTo>
                      <a:pt x="0" y="0"/>
                    </a:moveTo>
                    <a:cubicBezTo>
                      <a:pt x="6" y="5"/>
                      <a:pt x="12" y="10"/>
                      <a:pt x="18" y="15"/>
                    </a:cubicBezTo>
                    <a:cubicBezTo>
                      <a:pt x="10" y="16"/>
                      <a:pt x="12" y="13"/>
                      <a:pt x="5" y="10"/>
                    </a:cubicBezTo>
                    <a:cubicBezTo>
                      <a:pt x="4" y="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sq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52" name="Freeform 60"/>
              <p:cNvSpPr>
                <a:spLocks/>
              </p:cNvSpPr>
              <p:nvPr/>
            </p:nvSpPr>
            <p:spPr bwMode="auto">
              <a:xfrm>
                <a:off x="1333" y="3885"/>
                <a:ext cx="27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15"/>
                  </a:cxn>
                  <a:cxn ang="0">
                    <a:pos x="5" y="10"/>
                  </a:cxn>
                  <a:cxn ang="0">
                    <a:pos x="0" y="0"/>
                  </a:cxn>
                </a:cxnLst>
                <a:rect l="0" t="0" r="r" b="b"/>
                <a:pathLst>
                  <a:path w="18" h="16">
                    <a:moveTo>
                      <a:pt x="0" y="0"/>
                    </a:moveTo>
                    <a:cubicBezTo>
                      <a:pt x="6" y="5"/>
                      <a:pt x="12" y="10"/>
                      <a:pt x="18" y="15"/>
                    </a:cubicBezTo>
                    <a:cubicBezTo>
                      <a:pt x="10" y="16"/>
                      <a:pt x="12" y="13"/>
                      <a:pt x="5" y="10"/>
                    </a:cubicBezTo>
                    <a:cubicBezTo>
                      <a:pt x="4" y="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sq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53" name="AutoShape 61"/>
              <p:cNvSpPr>
                <a:spLocks noChangeArrowheads="1"/>
              </p:cNvSpPr>
              <p:nvPr/>
            </p:nvSpPr>
            <p:spPr bwMode="auto">
              <a:xfrm>
                <a:off x="1179" y="3844"/>
                <a:ext cx="7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54" name="Line 62"/>
              <p:cNvSpPr>
                <a:spLocks noChangeShapeType="1"/>
              </p:cNvSpPr>
              <p:nvPr/>
            </p:nvSpPr>
            <p:spPr bwMode="auto">
              <a:xfrm flipV="1">
                <a:off x="1185" y="3885"/>
                <a:ext cx="21" cy="17"/>
              </a:xfrm>
              <a:prstGeom prst="line">
                <a:avLst/>
              </a:prstGeom>
              <a:noFill/>
              <a:ln w="63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55" name="Line 63"/>
              <p:cNvSpPr>
                <a:spLocks noChangeShapeType="1"/>
              </p:cNvSpPr>
              <p:nvPr/>
            </p:nvSpPr>
            <p:spPr bwMode="auto">
              <a:xfrm>
                <a:off x="1187" y="3902"/>
                <a:ext cx="13" cy="24"/>
              </a:xfrm>
              <a:prstGeom prst="line">
                <a:avLst/>
              </a:prstGeom>
              <a:noFill/>
              <a:ln w="63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56" name="Line 64"/>
              <p:cNvSpPr>
                <a:spLocks noChangeShapeType="1"/>
              </p:cNvSpPr>
              <p:nvPr/>
            </p:nvSpPr>
            <p:spPr bwMode="auto">
              <a:xfrm>
                <a:off x="1187" y="3902"/>
                <a:ext cx="23" cy="0"/>
              </a:xfrm>
              <a:prstGeom prst="line">
                <a:avLst/>
              </a:prstGeom>
              <a:noFill/>
              <a:ln w="63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57" name="Line 65"/>
              <p:cNvSpPr>
                <a:spLocks noChangeShapeType="1"/>
              </p:cNvSpPr>
              <p:nvPr/>
            </p:nvSpPr>
            <p:spPr bwMode="auto">
              <a:xfrm flipH="1" flipV="1">
                <a:off x="1221" y="3894"/>
                <a:ext cx="21" cy="6"/>
              </a:xfrm>
              <a:prstGeom prst="line">
                <a:avLst/>
              </a:prstGeom>
              <a:noFill/>
              <a:ln w="63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58" name="Line 66"/>
              <p:cNvSpPr>
                <a:spLocks noChangeShapeType="1"/>
              </p:cNvSpPr>
              <p:nvPr/>
            </p:nvSpPr>
            <p:spPr bwMode="auto">
              <a:xfrm flipH="1">
                <a:off x="1230" y="3902"/>
                <a:ext cx="12" cy="9"/>
              </a:xfrm>
              <a:prstGeom prst="line">
                <a:avLst/>
              </a:prstGeom>
              <a:noFill/>
              <a:ln w="63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59" name="Line 67"/>
              <p:cNvSpPr>
                <a:spLocks noChangeShapeType="1"/>
              </p:cNvSpPr>
              <p:nvPr/>
            </p:nvSpPr>
            <p:spPr bwMode="auto">
              <a:xfrm flipH="1">
                <a:off x="1232" y="3902"/>
                <a:ext cx="9" cy="30"/>
              </a:xfrm>
              <a:prstGeom prst="line">
                <a:avLst/>
              </a:prstGeom>
              <a:noFill/>
              <a:ln w="63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62660" name="Text Box 68"/>
            <p:cNvSpPr txBox="1">
              <a:spLocks noChangeArrowheads="1"/>
            </p:cNvSpPr>
            <p:nvPr/>
          </p:nvSpPr>
          <p:spPr bwMode="auto">
            <a:xfrm>
              <a:off x="4550" y="2829"/>
              <a:ext cx="860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/>
                <a:t>LC or</a:t>
              </a:r>
            </a:p>
            <a:p>
              <a:r>
                <a:rPr lang="en-US" sz="1200"/>
                <a:t>LC/LC separation</a:t>
              </a:r>
            </a:p>
          </p:txBody>
        </p:sp>
        <p:grpSp>
          <p:nvGrpSpPr>
            <p:cNvPr id="1262661" name="Group 69"/>
            <p:cNvGrpSpPr>
              <a:grpSpLocks/>
            </p:cNvGrpSpPr>
            <p:nvPr/>
          </p:nvGrpSpPr>
          <p:grpSpPr bwMode="auto">
            <a:xfrm>
              <a:off x="3704" y="3258"/>
              <a:ext cx="1064" cy="191"/>
              <a:chOff x="686" y="3797"/>
              <a:chExt cx="1064" cy="191"/>
            </a:xfrm>
          </p:grpSpPr>
          <p:sp>
            <p:nvSpPr>
              <p:cNvPr id="1262662" name="Oval 70"/>
              <p:cNvSpPr>
                <a:spLocks noChangeArrowheads="1"/>
              </p:cNvSpPr>
              <p:nvPr/>
            </p:nvSpPr>
            <p:spPr bwMode="auto">
              <a:xfrm>
                <a:off x="686" y="3804"/>
                <a:ext cx="113" cy="184"/>
              </a:xfrm>
              <a:prstGeom prst="ellipse">
                <a:avLst/>
              </a:prstGeom>
              <a:solidFill>
                <a:srgbClr val="CC99FF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63" name="Oval 71"/>
              <p:cNvSpPr>
                <a:spLocks noChangeArrowheads="1"/>
              </p:cNvSpPr>
              <p:nvPr/>
            </p:nvSpPr>
            <p:spPr bwMode="auto">
              <a:xfrm>
                <a:off x="1637" y="3797"/>
                <a:ext cx="113" cy="184"/>
              </a:xfrm>
              <a:prstGeom prst="ellipse">
                <a:avLst/>
              </a:prstGeom>
              <a:solidFill>
                <a:srgbClr val="CC99FF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64" name="Rectangle 72"/>
              <p:cNvSpPr>
                <a:spLocks noChangeArrowheads="1"/>
              </p:cNvSpPr>
              <p:nvPr/>
            </p:nvSpPr>
            <p:spPr bwMode="auto">
              <a:xfrm>
                <a:off x="815" y="3843"/>
                <a:ext cx="334" cy="114"/>
              </a:xfrm>
              <a:prstGeom prst="rect">
                <a:avLst/>
              </a:prstGeom>
              <a:solidFill>
                <a:srgbClr val="CC99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65" name="Freeform 73"/>
              <p:cNvSpPr>
                <a:spLocks/>
              </p:cNvSpPr>
              <p:nvPr/>
            </p:nvSpPr>
            <p:spPr bwMode="auto">
              <a:xfrm>
                <a:off x="963" y="3878"/>
                <a:ext cx="27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3" y="14"/>
                  </a:cxn>
                  <a:cxn ang="0">
                    <a:pos x="24" y="4"/>
                  </a:cxn>
                  <a:cxn ang="0">
                    <a:pos x="9" y="10"/>
                  </a:cxn>
                  <a:cxn ang="0">
                    <a:pos x="0" y="2"/>
                  </a:cxn>
                </a:cxnLst>
                <a:rect l="0" t="0" r="r" b="b"/>
                <a:pathLst>
                  <a:path w="24" h="14">
                    <a:moveTo>
                      <a:pt x="0" y="2"/>
                    </a:moveTo>
                    <a:cubicBezTo>
                      <a:pt x="4" y="7"/>
                      <a:pt x="13" y="14"/>
                      <a:pt x="13" y="14"/>
                    </a:cubicBezTo>
                    <a:cubicBezTo>
                      <a:pt x="20" y="13"/>
                      <a:pt x="20" y="9"/>
                      <a:pt x="24" y="4"/>
                    </a:cubicBezTo>
                    <a:cubicBezTo>
                      <a:pt x="15" y="0"/>
                      <a:pt x="16" y="6"/>
                      <a:pt x="9" y="10"/>
                    </a:cubicBezTo>
                    <a:cubicBezTo>
                      <a:pt x="5" y="3"/>
                      <a:pt x="8" y="6"/>
                      <a:pt x="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sq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66" name="Freeform 74"/>
              <p:cNvSpPr>
                <a:spLocks/>
              </p:cNvSpPr>
              <p:nvPr/>
            </p:nvSpPr>
            <p:spPr bwMode="auto">
              <a:xfrm>
                <a:off x="849" y="3864"/>
                <a:ext cx="27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3" y="14"/>
                  </a:cxn>
                  <a:cxn ang="0">
                    <a:pos x="24" y="4"/>
                  </a:cxn>
                  <a:cxn ang="0">
                    <a:pos x="9" y="10"/>
                  </a:cxn>
                  <a:cxn ang="0">
                    <a:pos x="0" y="2"/>
                  </a:cxn>
                </a:cxnLst>
                <a:rect l="0" t="0" r="r" b="b"/>
                <a:pathLst>
                  <a:path w="24" h="14">
                    <a:moveTo>
                      <a:pt x="0" y="2"/>
                    </a:moveTo>
                    <a:cubicBezTo>
                      <a:pt x="4" y="7"/>
                      <a:pt x="13" y="14"/>
                      <a:pt x="13" y="14"/>
                    </a:cubicBezTo>
                    <a:cubicBezTo>
                      <a:pt x="20" y="13"/>
                      <a:pt x="20" y="9"/>
                      <a:pt x="24" y="4"/>
                    </a:cubicBezTo>
                    <a:cubicBezTo>
                      <a:pt x="15" y="0"/>
                      <a:pt x="16" y="6"/>
                      <a:pt x="9" y="10"/>
                    </a:cubicBezTo>
                    <a:cubicBezTo>
                      <a:pt x="5" y="3"/>
                      <a:pt x="8" y="6"/>
                      <a:pt x="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sq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67" name="Freeform 75"/>
              <p:cNvSpPr>
                <a:spLocks/>
              </p:cNvSpPr>
              <p:nvPr/>
            </p:nvSpPr>
            <p:spPr bwMode="auto">
              <a:xfrm>
                <a:off x="1086" y="3878"/>
                <a:ext cx="27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15"/>
                  </a:cxn>
                  <a:cxn ang="0">
                    <a:pos x="5" y="10"/>
                  </a:cxn>
                  <a:cxn ang="0">
                    <a:pos x="0" y="0"/>
                  </a:cxn>
                </a:cxnLst>
                <a:rect l="0" t="0" r="r" b="b"/>
                <a:pathLst>
                  <a:path w="18" h="16">
                    <a:moveTo>
                      <a:pt x="0" y="0"/>
                    </a:moveTo>
                    <a:cubicBezTo>
                      <a:pt x="6" y="5"/>
                      <a:pt x="12" y="10"/>
                      <a:pt x="18" y="15"/>
                    </a:cubicBezTo>
                    <a:cubicBezTo>
                      <a:pt x="10" y="16"/>
                      <a:pt x="12" y="13"/>
                      <a:pt x="5" y="10"/>
                    </a:cubicBezTo>
                    <a:cubicBezTo>
                      <a:pt x="4" y="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sq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68" name="Freeform 76"/>
              <p:cNvSpPr>
                <a:spLocks/>
              </p:cNvSpPr>
              <p:nvPr/>
            </p:nvSpPr>
            <p:spPr bwMode="auto">
              <a:xfrm>
                <a:off x="1043" y="3907"/>
                <a:ext cx="27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15"/>
                  </a:cxn>
                  <a:cxn ang="0">
                    <a:pos x="5" y="10"/>
                  </a:cxn>
                  <a:cxn ang="0">
                    <a:pos x="0" y="0"/>
                  </a:cxn>
                </a:cxnLst>
                <a:rect l="0" t="0" r="r" b="b"/>
                <a:pathLst>
                  <a:path w="18" h="16">
                    <a:moveTo>
                      <a:pt x="0" y="0"/>
                    </a:moveTo>
                    <a:cubicBezTo>
                      <a:pt x="6" y="5"/>
                      <a:pt x="12" y="10"/>
                      <a:pt x="18" y="15"/>
                    </a:cubicBezTo>
                    <a:cubicBezTo>
                      <a:pt x="10" y="16"/>
                      <a:pt x="12" y="13"/>
                      <a:pt x="5" y="10"/>
                    </a:cubicBezTo>
                    <a:cubicBezTo>
                      <a:pt x="4" y="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sq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69" name="Freeform 77"/>
              <p:cNvSpPr>
                <a:spLocks/>
              </p:cNvSpPr>
              <p:nvPr/>
            </p:nvSpPr>
            <p:spPr bwMode="auto">
              <a:xfrm>
                <a:off x="915" y="3902"/>
                <a:ext cx="27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15"/>
                  </a:cxn>
                  <a:cxn ang="0">
                    <a:pos x="5" y="10"/>
                  </a:cxn>
                  <a:cxn ang="0">
                    <a:pos x="0" y="0"/>
                  </a:cxn>
                </a:cxnLst>
                <a:rect l="0" t="0" r="r" b="b"/>
                <a:pathLst>
                  <a:path w="18" h="16">
                    <a:moveTo>
                      <a:pt x="0" y="0"/>
                    </a:moveTo>
                    <a:cubicBezTo>
                      <a:pt x="6" y="5"/>
                      <a:pt x="12" y="10"/>
                      <a:pt x="18" y="15"/>
                    </a:cubicBezTo>
                    <a:cubicBezTo>
                      <a:pt x="10" y="16"/>
                      <a:pt x="12" y="13"/>
                      <a:pt x="5" y="10"/>
                    </a:cubicBezTo>
                    <a:cubicBezTo>
                      <a:pt x="4" y="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sq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70" name="Rectangle 78"/>
              <p:cNvSpPr>
                <a:spLocks noChangeArrowheads="1"/>
              </p:cNvSpPr>
              <p:nvPr/>
            </p:nvSpPr>
            <p:spPr bwMode="auto">
              <a:xfrm>
                <a:off x="1281" y="3840"/>
                <a:ext cx="334" cy="117"/>
              </a:xfrm>
              <a:prstGeom prst="rect">
                <a:avLst/>
              </a:prstGeom>
              <a:solidFill>
                <a:srgbClr val="CC99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71" name="Freeform 79"/>
              <p:cNvSpPr>
                <a:spLocks/>
              </p:cNvSpPr>
              <p:nvPr/>
            </p:nvSpPr>
            <p:spPr bwMode="auto">
              <a:xfrm>
                <a:off x="1387" y="3861"/>
                <a:ext cx="27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3" y="14"/>
                  </a:cxn>
                  <a:cxn ang="0">
                    <a:pos x="24" y="4"/>
                  </a:cxn>
                  <a:cxn ang="0">
                    <a:pos x="9" y="10"/>
                  </a:cxn>
                  <a:cxn ang="0">
                    <a:pos x="0" y="2"/>
                  </a:cxn>
                </a:cxnLst>
                <a:rect l="0" t="0" r="r" b="b"/>
                <a:pathLst>
                  <a:path w="24" h="14">
                    <a:moveTo>
                      <a:pt x="0" y="2"/>
                    </a:moveTo>
                    <a:cubicBezTo>
                      <a:pt x="4" y="7"/>
                      <a:pt x="13" y="14"/>
                      <a:pt x="13" y="14"/>
                    </a:cubicBezTo>
                    <a:cubicBezTo>
                      <a:pt x="20" y="13"/>
                      <a:pt x="20" y="9"/>
                      <a:pt x="24" y="4"/>
                    </a:cubicBezTo>
                    <a:cubicBezTo>
                      <a:pt x="15" y="0"/>
                      <a:pt x="16" y="6"/>
                      <a:pt x="9" y="10"/>
                    </a:cubicBezTo>
                    <a:cubicBezTo>
                      <a:pt x="5" y="3"/>
                      <a:pt x="8" y="6"/>
                      <a:pt x="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sq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72" name="Freeform 80"/>
              <p:cNvSpPr>
                <a:spLocks/>
              </p:cNvSpPr>
              <p:nvPr/>
            </p:nvSpPr>
            <p:spPr bwMode="auto">
              <a:xfrm>
                <a:off x="1460" y="3909"/>
                <a:ext cx="27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3" y="14"/>
                  </a:cxn>
                  <a:cxn ang="0">
                    <a:pos x="24" y="4"/>
                  </a:cxn>
                  <a:cxn ang="0">
                    <a:pos x="9" y="10"/>
                  </a:cxn>
                  <a:cxn ang="0">
                    <a:pos x="0" y="2"/>
                  </a:cxn>
                </a:cxnLst>
                <a:rect l="0" t="0" r="r" b="b"/>
                <a:pathLst>
                  <a:path w="24" h="14">
                    <a:moveTo>
                      <a:pt x="0" y="2"/>
                    </a:moveTo>
                    <a:cubicBezTo>
                      <a:pt x="4" y="7"/>
                      <a:pt x="13" y="14"/>
                      <a:pt x="13" y="14"/>
                    </a:cubicBezTo>
                    <a:cubicBezTo>
                      <a:pt x="20" y="13"/>
                      <a:pt x="20" y="9"/>
                      <a:pt x="24" y="4"/>
                    </a:cubicBezTo>
                    <a:cubicBezTo>
                      <a:pt x="15" y="0"/>
                      <a:pt x="16" y="6"/>
                      <a:pt x="9" y="10"/>
                    </a:cubicBezTo>
                    <a:cubicBezTo>
                      <a:pt x="5" y="3"/>
                      <a:pt x="8" y="6"/>
                      <a:pt x="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sq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73" name="Freeform 81"/>
              <p:cNvSpPr>
                <a:spLocks/>
              </p:cNvSpPr>
              <p:nvPr/>
            </p:nvSpPr>
            <p:spPr bwMode="auto">
              <a:xfrm>
                <a:off x="1532" y="3868"/>
                <a:ext cx="27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15"/>
                  </a:cxn>
                  <a:cxn ang="0">
                    <a:pos x="5" y="10"/>
                  </a:cxn>
                  <a:cxn ang="0">
                    <a:pos x="0" y="0"/>
                  </a:cxn>
                </a:cxnLst>
                <a:rect l="0" t="0" r="r" b="b"/>
                <a:pathLst>
                  <a:path w="18" h="16">
                    <a:moveTo>
                      <a:pt x="0" y="0"/>
                    </a:moveTo>
                    <a:cubicBezTo>
                      <a:pt x="6" y="5"/>
                      <a:pt x="12" y="10"/>
                      <a:pt x="18" y="15"/>
                    </a:cubicBezTo>
                    <a:cubicBezTo>
                      <a:pt x="10" y="16"/>
                      <a:pt x="12" y="13"/>
                      <a:pt x="5" y="10"/>
                    </a:cubicBezTo>
                    <a:cubicBezTo>
                      <a:pt x="4" y="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sq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74" name="Freeform 82"/>
              <p:cNvSpPr>
                <a:spLocks/>
              </p:cNvSpPr>
              <p:nvPr/>
            </p:nvSpPr>
            <p:spPr bwMode="auto">
              <a:xfrm>
                <a:off x="1333" y="3885"/>
                <a:ext cx="27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15"/>
                  </a:cxn>
                  <a:cxn ang="0">
                    <a:pos x="5" y="10"/>
                  </a:cxn>
                  <a:cxn ang="0">
                    <a:pos x="0" y="0"/>
                  </a:cxn>
                </a:cxnLst>
                <a:rect l="0" t="0" r="r" b="b"/>
                <a:pathLst>
                  <a:path w="18" h="16">
                    <a:moveTo>
                      <a:pt x="0" y="0"/>
                    </a:moveTo>
                    <a:cubicBezTo>
                      <a:pt x="6" y="5"/>
                      <a:pt x="12" y="10"/>
                      <a:pt x="18" y="15"/>
                    </a:cubicBezTo>
                    <a:cubicBezTo>
                      <a:pt x="10" y="16"/>
                      <a:pt x="12" y="13"/>
                      <a:pt x="5" y="10"/>
                    </a:cubicBezTo>
                    <a:cubicBezTo>
                      <a:pt x="4" y="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sq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75" name="AutoShape 83"/>
              <p:cNvSpPr>
                <a:spLocks noChangeArrowheads="1"/>
              </p:cNvSpPr>
              <p:nvPr/>
            </p:nvSpPr>
            <p:spPr bwMode="auto">
              <a:xfrm>
                <a:off x="1179" y="3844"/>
                <a:ext cx="71" cy="113"/>
              </a:xfrm>
              <a:prstGeom prst="roundRect">
                <a:avLst>
                  <a:gd name="adj" fmla="val 16667"/>
                </a:avLst>
              </a:prstGeom>
              <a:solidFill>
                <a:srgbClr val="CC99FF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76" name="Line 84"/>
              <p:cNvSpPr>
                <a:spLocks noChangeShapeType="1"/>
              </p:cNvSpPr>
              <p:nvPr/>
            </p:nvSpPr>
            <p:spPr bwMode="auto">
              <a:xfrm flipV="1">
                <a:off x="1185" y="3885"/>
                <a:ext cx="21" cy="17"/>
              </a:xfrm>
              <a:prstGeom prst="line">
                <a:avLst/>
              </a:prstGeom>
              <a:noFill/>
              <a:ln w="63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77" name="Line 85"/>
              <p:cNvSpPr>
                <a:spLocks noChangeShapeType="1"/>
              </p:cNvSpPr>
              <p:nvPr/>
            </p:nvSpPr>
            <p:spPr bwMode="auto">
              <a:xfrm>
                <a:off x="1187" y="3902"/>
                <a:ext cx="13" cy="24"/>
              </a:xfrm>
              <a:prstGeom prst="line">
                <a:avLst/>
              </a:prstGeom>
              <a:noFill/>
              <a:ln w="63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78" name="Line 86"/>
              <p:cNvSpPr>
                <a:spLocks noChangeShapeType="1"/>
              </p:cNvSpPr>
              <p:nvPr/>
            </p:nvSpPr>
            <p:spPr bwMode="auto">
              <a:xfrm>
                <a:off x="1187" y="3902"/>
                <a:ext cx="23" cy="0"/>
              </a:xfrm>
              <a:prstGeom prst="line">
                <a:avLst/>
              </a:prstGeom>
              <a:noFill/>
              <a:ln w="63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79" name="Line 87"/>
              <p:cNvSpPr>
                <a:spLocks noChangeShapeType="1"/>
              </p:cNvSpPr>
              <p:nvPr/>
            </p:nvSpPr>
            <p:spPr bwMode="auto">
              <a:xfrm flipH="1" flipV="1">
                <a:off x="1221" y="3894"/>
                <a:ext cx="21" cy="6"/>
              </a:xfrm>
              <a:prstGeom prst="line">
                <a:avLst/>
              </a:prstGeom>
              <a:noFill/>
              <a:ln w="63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80" name="Line 88"/>
              <p:cNvSpPr>
                <a:spLocks noChangeShapeType="1"/>
              </p:cNvSpPr>
              <p:nvPr/>
            </p:nvSpPr>
            <p:spPr bwMode="auto">
              <a:xfrm flipH="1">
                <a:off x="1230" y="3902"/>
                <a:ext cx="12" cy="9"/>
              </a:xfrm>
              <a:prstGeom prst="line">
                <a:avLst/>
              </a:prstGeom>
              <a:noFill/>
              <a:ln w="63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681" name="Line 89"/>
              <p:cNvSpPr>
                <a:spLocks noChangeShapeType="1"/>
              </p:cNvSpPr>
              <p:nvPr/>
            </p:nvSpPr>
            <p:spPr bwMode="auto">
              <a:xfrm flipH="1">
                <a:off x="1232" y="3902"/>
                <a:ext cx="9" cy="30"/>
              </a:xfrm>
              <a:prstGeom prst="line">
                <a:avLst/>
              </a:prstGeom>
              <a:noFill/>
              <a:ln w="63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62682" name="mainfrm"/>
            <p:cNvSpPr>
              <a:spLocks noEditPoints="1" noChangeArrowheads="1"/>
            </p:cNvSpPr>
            <p:nvPr/>
          </p:nvSpPr>
          <p:spPr bwMode="auto">
            <a:xfrm>
              <a:off x="4008" y="2745"/>
              <a:ext cx="420" cy="46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0603 w 21600"/>
                <a:gd name="T9" fmla="*/ 21600 h 21600"/>
                <a:gd name="T10" fmla="*/ 10800 w 21600"/>
                <a:gd name="T11" fmla="*/ 21600 h 21600"/>
                <a:gd name="T12" fmla="*/ 1163 w 21600"/>
                <a:gd name="T13" fmla="*/ 21600 h 21600"/>
                <a:gd name="T14" fmla="*/ 0 w 21600"/>
                <a:gd name="T15" fmla="*/ 10800 h 21600"/>
                <a:gd name="T16" fmla="*/ 332 w 21600"/>
                <a:gd name="T17" fmla="*/ 22174 h 21600"/>
                <a:gd name="T18" fmla="*/ 21579 w 21600"/>
                <a:gd name="T19" fmla="*/ 279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10885"/>
                  </a:moveTo>
                  <a:lnTo>
                    <a:pt x="21600" y="0"/>
                  </a:lnTo>
                  <a:lnTo>
                    <a:pt x="10634" y="0"/>
                  </a:lnTo>
                  <a:lnTo>
                    <a:pt x="0" y="0"/>
                  </a:lnTo>
                  <a:lnTo>
                    <a:pt x="0" y="10885"/>
                  </a:lnTo>
                  <a:lnTo>
                    <a:pt x="0" y="19729"/>
                  </a:lnTo>
                  <a:lnTo>
                    <a:pt x="1163" y="19729"/>
                  </a:lnTo>
                  <a:lnTo>
                    <a:pt x="1163" y="21600"/>
                  </a:lnTo>
                  <a:lnTo>
                    <a:pt x="10800" y="21600"/>
                  </a:lnTo>
                  <a:lnTo>
                    <a:pt x="20603" y="21600"/>
                  </a:lnTo>
                  <a:lnTo>
                    <a:pt x="20603" y="19729"/>
                  </a:lnTo>
                  <a:lnTo>
                    <a:pt x="21600" y="19729"/>
                  </a:lnTo>
                  <a:lnTo>
                    <a:pt x="21600" y="10885"/>
                  </a:lnTo>
                  <a:close/>
                </a:path>
                <a:path w="21600" h="21600" extrusionOk="0">
                  <a:moveTo>
                    <a:pt x="1163" y="19729"/>
                  </a:moveTo>
                  <a:lnTo>
                    <a:pt x="4320" y="19729"/>
                  </a:lnTo>
                  <a:lnTo>
                    <a:pt x="16449" y="19729"/>
                  </a:lnTo>
                  <a:lnTo>
                    <a:pt x="20603" y="19729"/>
                  </a:lnTo>
                  <a:lnTo>
                    <a:pt x="1163" y="19729"/>
                  </a:lnTo>
                  <a:moveTo>
                    <a:pt x="1495" y="2381"/>
                  </a:moveTo>
                  <a:lnTo>
                    <a:pt x="2160" y="2381"/>
                  </a:lnTo>
                  <a:lnTo>
                    <a:pt x="4985" y="2381"/>
                  </a:lnTo>
                  <a:lnTo>
                    <a:pt x="5982" y="2381"/>
                  </a:lnTo>
                  <a:lnTo>
                    <a:pt x="1495" y="2381"/>
                  </a:lnTo>
                  <a:lnTo>
                    <a:pt x="1495" y="3402"/>
                  </a:lnTo>
                  <a:lnTo>
                    <a:pt x="2160" y="3402"/>
                  </a:lnTo>
                  <a:lnTo>
                    <a:pt x="4985" y="3402"/>
                  </a:lnTo>
                  <a:lnTo>
                    <a:pt x="5982" y="3402"/>
                  </a:lnTo>
                  <a:lnTo>
                    <a:pt x="1495" y="3402"/>
                  </a:lnTo>
                  <a:lnTo>
                    <a:pt x="1495" y="4422"/>
                  </a:lnTo>
                  <a:lnTo>
                    <a:pt x="2160" y="4422"/>
                  </a:lnTo>
                  <a:lnTo>
                    <a:pt x="4985" y="4422"/>
                  </a:lnTo>
                  <a:lnTo>
                    <a:pt x="5982" y="4422"/>
                  </a:lnTo>
                  <a:lnTo>
                    <a:pt x="1495" y="4422"/>
                  </a:lnTo>
                  <a:lnTo>
                    <a:pt x="1495" y="5443"/>
                  </a:lnTo>
                  <a:lnTo>
                    <a:pt x="2160" y="5443"/>
                  </a:lnTo>
                  <a:lnTo>
                    <a:pt x="4985" y="5443"/>
                  </a:lnTo>
                  <a:lnTo>
                    <a:pt x="5982" y="5443"/>
                  </a:lnTo>
                  <a:lnTo>
                    <a:pt x="1495" y="5443"/>
                  </a:lnTo>
                  <a:lnTo>
                    <a:pt x="1495" y="6463"/>
                  </a:lnTo>
                  <a:lnTo>
                    <a:pt x="2160" y="6463"/>
                  </a:lnTo>
                  <a:lnTo>
                    <a:pt x="4985" y="6463"/>
                  </a:lnTo>
                  <a:lnTo>
                    <a:pt x="5982" y="6463"/>
                  </a:lnTo>
                  <a:lnTo>
                    <a:pt x="1495" y="6463"/>
                  </a:lnTo>
                  <a:lnTo>
                    <a:pt x="1495" y="7483"/>
                  </a:lnTo>
                  <a:lnTo>
                    <a:pt x="2160" y="7483"/>
                  </a:lnTo>
                  <a:lnTo>
                    <a:pt x="4985" y="7483"/>
                  </a:lnTo>
                  <a:lnTo>
                    <a:pt x="5982" y="7483"/>
                  </a:lnTo>
                  <a:lnTo>
                    <a:pt x="1495" y="7483"/>
                  </a:lnTo>
                  <a:lnTo>
                    <a:pt x="1495" y="8504"/>
                  </a:lnTo>
                  <a:lnTo>
                    <a:pt x="2160" y="8504"/>
                  </a:lnTo>
                  <a:lnTo>
                    <a:pt x="4985" y="8504"/>
                  </a:lnTo>
                  <a:lnTo>
                    <a:pt x="5982" y="8504"/>
                  </a:lnTo>
                  <a:lnTo>
                    <a:pt x="1495" y="8504"/>
                  </a:lnTo>
                  <a:lnTo>
                    <a:pt x="1495" y="9524"/>
                  </a:lnTo>
                  <a:lnTo>
                    <a:pt x="2160" y="9524"/>
                  </a:lnTo>
                  <a:lnTo>
                    <a:pt x="4985" y="9524"/>
                  </a:lnTo>
                  <a:lnTo>
                    <a:pt x="5982" y="9524"/>
                  </a:lnTo>
                  <a:lnTo>
                    <a:pt x="1495" y="9524"/>
                  </a:lnTo>
                  <a:lnTo>
                    <a:pt x="1495" y="10545"/>
                  </a:lnTo>
                  <a:lnTo>
                    <a:pt x="2160" y="10545"/>
                  </a:lnTo>
                  <a:lnTo>
                    <a:pt x="4985" y="10545"/>
                  </a:lnTo>
                  <a:lnTo>
                    <a:pt x="5982" y="10545"/>
                  </a:lnTo>
                  <a:lnTo>
                    <a:pt x="1495" y="10545"/>
                  </a:lnTo>
                  <a:lnTo>
                    <a:pt x="1495" y="11565"/>
                  </a:lnTo>
                  <a:lnTo>
                    <a:pt x="2160" y="11565"/>
                  </a:lnTo>
                  <a:lnTo>
                    <a:pt x="4985" y="11565"/>
                  </a:lnTo>
                  <a:lnTo>
                    <a:pt x="5982" y="11565"/>
                  </a:lnTo>
                  <a:lnTo>
                    <a:pt x="1495" y="11565"/>
                  </a:lnTo>
                  <a:lnTo>
                    <a:pt x="1495" y="12586"/>
                  </a:lnTo>
                  <a:lnTo>
                    <a:pt x="2160" y="12586"/>
                  </a:lnTo>
                  <a:lnTo>
                    <a:pt x="4985" y="12586"/>
                  </a:lnTo>
                  <a:lnTo>
                    <a:pt x="5982" y="12586"/>
                  </a:lnTo>
                  <a:lnTo>
                    <a:pt x="1495" y="12586"/>
                  </a:lnTo>
                  <a:lnTo>
                    <a:pt x="1495" y="13606"/>
                  </a:lnTo>
                  <a:lnTo>
                    <a:pt x="2160" y="13606"/>
                  </a:lnTo>
                  <a:lnTo>
                    <a:pt x="4985" y="13606"/>
                  </a:lnTo>
                  <a:lnTo>
                    <a:pt x="5982" y="13606"/>
                  </a:lnTo>
                  <a:lnTo>
                    <a:pt x="1495" y="13606"/>
                  </a:lnTo>
                  <a:lnTo>
                    <a:pt x="1495" y="14627"/>
                  </a:lnTo>
                  <a:lnTo>
                    <a:pt x="2160" y="14627"/>
                  </a:lnTo>
                  <a:lnTo>
                    <a:pt x="4985" y="14627"/>
                  </a:lnTo>
                  <a:lnTo>
                    <a:pt x="5982" y="14627"/>
                  </a:lnTo>
                  <a:lnTo>
                    <a:pt x="1495" y="14627"/>
                  </a:lnTo>
                  <a:lnTo>
                    <a:pt x="1495" y="15647"/>
                  </a:lnTo>
                  <a:lnTo>
                    <a:pt x="2160" y="15647"/>
                  </a:lnTo>
                  <a:lnTo>
                    <a:pt x="4985" y="15647"/>
                  </a:lnTo>
                  <a:lnTo>
                    <a:pt x="5982" y="15647"/>
                  </a:lnTo>
                  <a:lnTo>
                    <a:pt x="1495" y="15647"/>
                  </a:lnTo>
                  <a:lnTo>
                    <a:pt x="1495" y="16668"/>
                  </a:lnTo>
                  <a:lnTo>
                    <a:pt x="2160" y="16668"/>
                  </a:lnTo>
                  <a:lnTo>
                    <a:pt x="4985" y="16668"/>
                  </a:lnTo>
                  <a:lnTo>
                    <a:pt x="5982" y="16668"/>
                  </a:lnTo>
                  <a:lnTo>
                    <a:pt x="1495" y="16668"/>
                  </a:lnTo>
                  <a:lnTo>
                    <a:pt x="1495" y="17688"/>
                  </a:lnTo>
                  <a:lnTo>
                    <a:pt x="2160" y="17688"/>
                  </a:lnTo>
                  <a:lnTo>
                    <a:pt x="4985" y="17688"/>
                  </a:lnTo>
                  <a:lnTo>
                    <a:pt x="5982" y="17688"/>
                  </a:lnTo>
                  <a:lnTo>
                    <a:pt x="1495" y="17688"/>
                  </a:lnTo>
                  <a:moveTo>
                    <a:pt x="1994" y="19729"/>
                  </a:moveTo>
                  <a:lnTo>
                    <a:pt x="1994" y="20069"/>
                  </a:lnTo>
                  <a:lnTo>
                    <a:pt x="1994" y="21260"/>
                  </a:lnTo>
                  <a:lnTo>
                    <a:pt x="1994" y="21600"/>
                  </a:lnTo>
                  <a:lnTo>
                    <a:pt x="1994" y="19729"/>
                  </a:lnTo>
                  <a:lnTo>
                    <a:pt x="2658" y="19729"/>
                  </a:lnTo>
                  <a:lnTo>
                    <a:pt x="2658" y="20069"/>
                  </a:lnTo>
                  <a:lnTo>
                    <a:pt x="2658" y="21260"/>
                  </a:lnTo>
                  <a:lnTo>
                    <a:pt x="2658" y="21600"/>
                  </a:lnTo>
                  <a:lnTo>
                    <a:pt x="2658" y="19729"/>
                  </a:lnTo>
                  <a:lnTo>
                    <a:pt x="3489" y="19729"/>
                  </a:lnTo>
                  <a:lnTo>
                    <a:pt x="3489" y="20069"/>
                  </a:lnTo>
                  <a:lnTo>
                    <a:pt x="3489" y="21260"/>
                  </a:lnTo>
                  <a:lnTo>
                    <a:pt x="3489" y="21600"/>
                  </a:lnTo>
                  <a:lnTo>
                    <a:pt x="3489" y="19729"/>
                  </a:lnTo>
                  <a:lnTo>
                    <a:pt x="4320" y="19729"/>
                  </a:lnTo>
                  <a:lnTo>
                    <a:pt x="4320" y="20069"/>
                  </a:lnTo>
                  <a:lnTo>
                    <a:pt x="4320" y="21260"/>
                  </a:lnTo>
                  <a:lnTo>
                    <a:pt x="4320" y="21600"/>
                  </a:lnTo>
                  <a:lnTo>
                    <a:pt x="4320" y="19729"/>
                  </a:lnTo>
                  <a:lnTo>
                    <a:pt x="5151" y="19729"/>
                  </a:lnTo>
                  <a:lnTo>
                    <a:pt x="5151" y="20069"/>
                  </a:lnTo>
                  <a:lnTo>
                    <a:pt x="5151" y="21260"/>
                  </a:lnTo>
                  <a:lnTo>
                    <a:pt x="5151" y="21600"/>
                  </a:lnTo>
                  <a:lnTo>
                    <a:pt x="5151" y="19729"/>
                  </a:lnTo>
                  <a:lnTo>
                    <a:pt x="5982" y="19729"/>
                  </a:lnTo>
                  <a:lnTo>
                    <a:pt x="5982" y="20069"/>
                  </a:lnTo>
                  <a:lnTo>
                    <a:pt x="5982" y="21260"/>
                  </a:lnTo>
                  <a:lnTo>
                    <a:pt x="5982" y="21600"/>
                  </a:lnTo>
                  <a:lnTo>
                    <a:pt x="5982" y="19729"/>
                  </a:lnTo>
                  <a:lnTo>
                    <a:pt x="6812" y="19729"/>
                  </a:lnTo>
                  <a:lnTo>
                    <a:pt x="6812" y="20069"/>
                  </a:lnTo>
                  <a:lnTo>
                    <a:pt x="6812" y="21260"/>
                  </a:lnTo>
                  <a:lnTo>
                    <a:pt x="6812" y="21600"/>
                  </a:lnTo>
                  <a:lnTo>
                    <a:pt x="6812" y="19729"/>
                  </a:lnTo>
                  <a:lnTo>
                    <a:pt x="7643" y="19729"/>
                  </a:lnTo>
                  <a:lnTo>
                    <a:pt x="7643" y="20069"/>
                  </a:lnTo>
                  <a:lnTo>
                    <a:pt x="7643" y="21260"/>
                  </a:lnTo>
                  <a:lnTo>
                    <a:pt x="7643" y="21600"/>
                  </a:lnTo>
                  <a:lnTo>
                    <a:pt x="7643" y="19729"/>
                  </a:lnTo>
                  <a:lnTo>
                    <a:pt x="8474" y="19729"/>
                  </a:lnTo>
                  <a:lnTo>
                    <a:pt x="8474" y="20069"/>
                  </a:lnTo>
                  <a:lnTo>
                    <a:pt x="8474" y="21260"/>
                  </a:lnTo>
                  <a:lnTo>
                    <a:pt x="8474" y="21600"/>
                  </a:lnTo>
                  <a:lnTo>
                    <a:pt x="8474" y="19729"/>
                  </a:lnTo>
                  <a:lnTo>
                    <a:pt x="9305" y="19729"/>
                  </a:lnTo>
                  <a:lnTo>
                    <a:pt x="9305" y="20069"/>
                  </a:lnTo>
                  <a:lnTo>
                    <a:pt x="9305" y="21260"/>
                  </a:lnTo>
                  <a:lnTo>
                    <a:pt x="9305" y="21600"/>
                  </a:lnTo>
                  <a:lnTo>
                    <a:pt x="9305" y="19729"/>
                  </a:lnTo>
                  <a:lnTo>
                    <a:pt x="10135" y="19729"/>
                  </a:lnTo>
                  <a:lnTo>
                    <a:pt x="10135" y="20069"/>
                  </a:lnTo>
                  <a:lnTo>
                    <a:pt x="10135" y="21260"/>
                  </a:lnTo>
                  <a:lnTo>
                    <a:pt x="10135" y="21600"/>
                  </a:lnTo>
                  <a:lnTo>
                    <a:pt x="10135" y="19729"/>
                  </a:lnTo>
                  <a:lnTo>
                    <a:pt x="10966" y="19729"/>
                  </a:lnTo>
                  <a:lnTo>
                    <a:pt x="10966" y="20069"/>
                  </a:lnTo>
                  <a:lnTo>
                    <a:pt x="10966" y="21260"/>
                  </a:lnTo>
                  <a:lnTo>
                    <a:pt x="10966" y="21600"/>
                  </a:lnTo>
                  <a:lnTo>
                    <a:pt x="10966" y="19729"/>
                  </a:lnTo>
                  <a:lnTo>
                    <a:pt x="11797" y="19729"/>
                  </a:lnTo>
                  <a:lnTo>
                    <a:pt x="11797" y="20069"/>
                  </a:lnTo>
                  <a:lnTo>
                    <a:pt x="11797" y="21260"/>
                  </a:lnTo>
                  <a:lnTo>
                    <a:pt x="11797" y="21600"/>
                  </a:lnTo>
                  <a:lnTo>
                    <a:pt x="11797" y="19729"/>
                  </a:lnTo>
                  <a:lnTo>
                    <a:pt x="12462" y="19729"/>
                  </a:lnTo>
                  <a:lnTo>
                    <a:pt x="12462" y="20069"/>
                  </a:lnTo>
                  <a:lnTo>
                    <a:pt x="12462" y="21260"/>
                  </a:lnTo>
                  <a:lnTo>
                    <a:pt x="12462" y="21600"/>
                  </a:lnTo>
                  <a:lnTo>
                    <a:pt x="12462" y="19729"/>
                  </a:lnTo>
                  <a:lnTo>
                    <a:pt x="13292" y="19729"/>
                  </a:lnTo>
                  <a:lnTo>
                    <a:pt x="13292" y="20069"/>
                  </a:lnTo>
                  <a:lnTo>
                    <a:pt x="13292" y="21260"/>
                  </a:lnTo>
                  <a:lnTo>
                    <a:pt x="13292" y="21600"/>
                  </a:lnTo>
                  <a:lnTo>
                    <a:pt x="13292" y="19729"/>
                  </a:lnTo>
                  <a:lnTo>
                    <a:pt x="14123" y="19729"/>
                  </a:lnTo>
                  <a:lnTo>
                    <a:pt x="14123" y="20069"/>
                  </a:lnTo>
                  <a:lnTo>
                    <a:pt x="14123" y="21260"/>
                  </a:lnTo>
                  <a:lnTo>
                    <a:pt x="14123" y="21600"/>
                  </a:lnTo>
                  <a:lnTo>
                    <a:pt x="14123" y="19729"/>
                  </a:lnTo>
                  <a:lnTo>
                    <a:pt x="14954" y="19729"/>
                  </a:lnTo>
                  <a:lnTo>
                    <a:pt x="14954" y="20069"/>
                  </a:lnTo>
                  <a:lnTo>
                    <a:pt x="14954" y="21260"/>
                  </a:lnTo>
                  <a:lnTo>
                    <a:pt x="14954" y="21600"/>
                  </a:lnTo>
                  <a:lnTo>
                    <a:pt x="14954" y="19729"/>
                  </a:lnTo>
                  <a:lnTo>
                    <a:pt x="15785" y="19729"/>
                  </a:lnTo>
                  <a:lnTo>
                    <a:pt x="15785" y="20069"/>
                  </a:lnTo>
                  <a:lnTo>
                    <a:pt x="15785" y="21260"/>
                  </a:lnTo>
                  <a:lnTo>
                    <a:pt x="15785" y="21600"/>
                  </a:lnTo>
                  <a:lnTo>
                    <a:pt x="15785" y="19729"/>
                  </a:lnTo>
                  <a:lnTo>
                    <a:pt x="16615" y="19729"/>
                  </a:lnTo>
                  <a:lnTo>
                    <a:pt x="16615" y="20069"/>
                  </a:lnTo>
                  <a:lnTo>
                    <a:pt x="16615" y="21260"/>
                  </a:lnTo>
                  <a:lnTo>
                    <a:pt x="16615" y="21600"/>
                  </a:lnTo>
                  <a:lnTo>
                    <a:pt x="16615" y="19729"/>
                  </a:lnTo>
                  <a:lnTo>
                    <a:pt x="17446" y="19729"/>
                  </a:lnTo>
                  <a:lnTo>
                    <a:pt x="17446" y="20069"/>
                  </a:lnTo>
                  <a:lnTo>
                    <a:pt x="17446" y="21260"/>
                  </a:lnTo>
                  <a:lnTo>
                    <a:pt x="17446" y="21600"/>
                  </a:lnTo>
                  <a:lnTo>
                    <a:pt x="17446" y="19729"/>
                  </a:lnTo>
                  <a:lnTo>
                    <a:pt x="18277" y="19729"/>
                  </a:lnTo>
                  <a:lnTo>
                    <a:pt x="18277" y="20069"/>
                  </a:lnTo>
                  <a:lnTo>
                    <a:pt x="18277" y="21260"/>
                  </a:lnTo>
                  <a:lnTo>
                    <a:pt x="18277" y="21600"/>
                  </a:lnTo>
                  <a:lnTo>
                    <a:pt x="18277" y="19729"/>
                  </a:lnTo>
                  <a:lnTo>
                    <a:pt x="19108" y="19729"/>
                  </a:lnTo>
                  <a:lnTo>
                    <a:pt x="19108" y="20069"/>
                  </a:lnTo>
                  <a:lnTo>
                    <a:pt x="19108" y="21260"/>
                  </a:lnTo>
                  <a:lnTo>
                    <a:pt x="19108" y="21600"/>
                  </a:lnTo>
                  <a:lnTo>
                    <a:pt x="19108" y="19729"/>
                  </a:lnTo>
                  <a:lnTo>
                    <a:pt x="19938" y="19729"/>
                  </a:lnTo>
                  <a:lnTo>
                    <a:pt x="19938" y="20069"/>
                  </a:lnTo>
                  <a:lnTo>
                    <a:pt x="19938" y="21260"/>
                  </a:lnTo>
                  <a:lnTo>
                    <a:pt x="19938" y="21600"/>
                  </a:lnTo>
                  <a:lnTo>
                    <a:pt x="19938" y="19729"/>
                  </a:lnTo>
                  <a:moveTo>
                    <a:pt x="1495" y="1531"/>
                  </a:moveTo>
                  <a:lnTo>
                    <a:pt x="5982" y="1531"/>
                  </a:lnTo>
                  <a:lnTo>
                    <a:pt x="5982" y="18539"/>
                  </a:lnTo>
                  <a:lnTo>
                    <a:pt x="1495" y="18539"/>
                  </a:lnTo>
                  <a:lnTo>
                    <a:pt x="1495" y="1531"/>
                  </a:lnTo>
                  <a:moveTo>
                    <a:pt x="7311" y="1531"/>
                  </a:moveTo>
                  <a:lnTo>
                    <a:pt x="7975" y="1531"/>
                  </a:lnTo>
                  <a:lnTo>
                    <a:pt x="7975" y="8334"/>
                  </a:lnTo>
                  <a:lnTo>
                    <a:pt x="7311" y="8334"/>
                  </a:lnTo>
                  <a:lnTo>
                    <a:pt x="7311" y="1531"/>
                  </a:lnTo>
                  <a:moveTo>
                    <a:pt x="7145" y="9865"/>
                  </a:moveTo>
                  <a:lnTo>
                    <a:pt x="8142" y="9865"/>
                  </a:lnTo>
                  <a:lnTo>
                    <a:pt x="8142" y="10715"/>
                  </a:lnTo>
                  <a:lnTo>
                    <a:pt x="7145" y="10715"/>
                  </a:lnTo>
                  <a:lnTo>
                    <a:pt x="7145" y="9865"/>
                  </a:lnTo>
                  <a:moveTo>
                    <a:pt x="8972" y="1531"/>
                  </a:moveTo>
                  <a:lnTo>
                    <a:pt x="12462" y="1531"/>
                  </a:lnTo>
                  <a:lnTo>
                    <a:pt x="12462" y="5443"/>
                  </a:lnTo>
                  <a:lnTo>
                    <a:pt x="8972" y="5443"/>
                  </a:lnTo>
                  <a:lnTo>
                    <a:pt x="8972" y="1531"/>
                  </a:lnTo>
                  <a:moveTo>
                    <a:pt x="13625" y="1531"/>
                  </a:moveTo>
                  <a:lnTo>
                    <a:pt x="20271" y="1531"/>
                  </a:lnTo>
                  <a:lnTo>
                    <a:pt x="20271" y="5443"/>
                  </a:lnTo>
                  <a:lnTo>
                    <a:pt x="13625" y="5443"/>
                  </a:lnTo>
                  <a:lnTo>
                    <a:pt x="13625" y="1531"/>
                  </a:lnTo>
                  <a:moveTo>
                    <a:pt x="18609" y="6463"/>
                  </a:moveTo>
                  <a:lnTo>
                    <a:pt x="20437" y="6463"/>
                  </a:lnTo>
                  <a:lnTo>
                    <a:pt x="20437" y="10885"/>
                  </a:lnTo>
                  <a:lnTo>
                    <a:pt x="18609" y="10885"/>
                  </a:lnTo>
                  <a:lnTo>
                    <a:pt x="18609" y="6463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262683" name="AutoShape 91"/>
            <p:cNvCxnSpPr>
              <a:cxnSpLocks noChangeShapeType="1"/>
              <a:stCxn id="1262604" idx="2"/>
              <a:endCxn id="1262606" idx="0"/>
            </p:cNvCxnSpPr>
            <p:nvPr/>
          </p:nvCxnSpPr>
          <p:spPr bwMode="auto">
            <a:xfrm flipH="1">
              <a:off x="4200" y="2024"/>
              <a:ext cx="4" cy="155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sp>
          <p:nvSpPr>
            <p:cNvPr id="1262684" name="Line 92"/>
            <p:cNvSpPr>
              <a:spLocks noChangeShapeType="1"/>
            </p:cNvSpPr>
            <p:nvPr/>
          </p:nvSpPr>
          <p:spPr bwMode="auto">
            <a:xfrm>
              <a:off x="4221" y="2660"/>
              <a:ext cx="0" cy="6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685" name="Line 93"/>
            <p:cNvSpPr>
              <a:spLocks noChangeShapeType="1"/>
            </p:cNvSpPr>
            <p:nvPr/>
          </p:nvSpPr>
          <p:spPr bwMode="auto">
            <a:xfrm>
              <a:off x="4227" y="3225"/>
              <a:ext cx="0" cy="6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686" name="Line 94"/>
            <p:cNvSpPr>
              <a:spLocks noChangeShapeType="1"/>
            </p:cNvSpPr>
            <p:nvPr/>
          </p:nvSpPr>
          <p:spPr bwMode="auto">
            <a:xfrm>
              <a:off x="1416" y="3114"/>
              <a:ext cx="0" cy="6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62687" name="AutoShape 95"/>
            <p:cNvCxnSpPr>
              <a:cxnSpLocks noChangeShapeType="1"/>
              <a:stCxn id="1262617" idx="4"/>
              <a:endCxn id="1262618" idx="0"/>
            </p:cNvCxnSpPr>
            <p:nvPr/>
          </p:nvCxnSpPr>
          <p:spPr bwMode="auto">
            <a:xfrm>
              <a:off x="1405" y="1898"/>
              <a:ext cx="2" cy="316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1262688" name="AutoShape 96"/>
            <p:cNvCxnSpPr>
              <a:cxnSpLocks noChangeShapeType="1"/>
              <a:stCxn id="1262618" idx="2"/>
              <a:endCxn id="1262620" idx="0"/>
            </p:cNvCxnSpPr>
            <p:nvPr/>
          </p:nvCxnSpPr>
          <p:spPr bwMode="auto">
            <a:xfrm>
              <a:off x="1407" y="2526"/>
              <a:ext cx="0" cy="106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sp>
          <p:nvSpPr>
            <p:cNvPr id="1262689" name="Text Box 97"/>
            <p:cNvSpPr txBox="1">
              <a:spLocks noChangeArrowheads="1"/>
            </p:cNvSpPr>
            <p:nvPr/>
          </p:nvSpPr>
          <p:spPr bwMode="auto">
            <a:xfrm>
              <a:off x="4279" y="1118"/>
              <a:ext cx="721" cy="15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/>
                <a:t>Shotgun analysis</a:t>
              </a:r>
            </a:p>
          </p:txBody>
        </p:sp>
        <p:sp>
          <p:nvSpPr>
            <p:cNvPr id="1262690" name="Text Box 98"/>
            <p:cNvSpPr txBox="1">
              <a:spLocks noChangeArrowheads="1"/>
            </p:cNvSpPr>
            <p:nvPr/>
          </p:nvSpPr>
          <p:spPr bwMode="auto">
            <a:xfrm>
              <a:off x="221" y="2725"/>
              <a:ext cx="695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/>
                <a:t>Peptides from a </a:t>
              </a:r>
            </a:p>
            <a:p>
              <a:r>
                <a:rPr lang="en-US" sz="1000"/>
                <a:t>single protein</a:t>
              </a:r>
            </a:p>
          </p:txBody>
        </p:sp>
        <p:sp>
          <p:nvSpPr>
            <p:cNvPr id="1262691" name="Text Box 99"/>
            <p:cNvSpPr txBox="1">
              <a:spLocks noChangeArrowheads="1"/>
            </p:cNvSpPr>
            <p:nvPr/>
          </p:nvSpPr>
          <p:spPr bwMode="auto">
            <a:xfrm>
              <a:off x="4696" y="2291"/>
              <a:ext cx="629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/>
                <a:t>Peptides from </a:t>
              </a:r>
            </a:p>
            <a:p>
              <a:r>
                <a:rPr lang="en-US" sz="1000"/>
                <a:t>many proteins</a:t>
              </a:r>
            </a:p>
          </p:txBody>
        </p:sp>
        <p:sp>
          <p:nvSpPr>
            <p:cNvPr id="1262692" name="Text Box 100"/>
            <p:cNvSpPr txBox="1">
              <a:spLocks noChangeArrowheads="1"/>
            </p:cNvSpPr>
            <p:nvPr/>
          </p:nvSpPr>
          <p:spPr bwMode="auto">
            <a:xfrm>
              <a:off x="1121" y="3360"/>
              <a:ext cx="546" cy="15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/>
                <a:t>MS analysis</a:t>
              </a:r>
            </a:p>
          </p:txBody>
        </p:sp>
        <p:sp>
          <p:nvSpPr>
            <p:cNvPr id="1262693" name="Text Box 101"/>
            <p:cNvSpPr txBox="1">
              <a:spLocks noChangeArrowheads="1"/>
            </p:cNvSpPr>
            <p:nvPr/>
          </p:nvSpPr>
          <p:spPr bwMode="auto">
            <a:xfrm>
              <a:off x="3942" y="3419"/>
              <a:ext cx="688" cy="15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/>
                <a:t>MS/MS analysis</a:t>
              </a:r>
            </a:p>
          </p:txBody>
        </p:sp>
      </p:grpSp>
      <p:sp>
        <p:nvSpPr>
          <p:cNvPr id="1262694" name="AutoShape 102"/>
          <p:cNvSpPr>
            <a:spLocks noChangeArrowheads="1"/>
          </p:cNvSpPr>
          <p:nvPr/>
        </p:nvSpPr>
        <p:spPr bwMode="auto">
          <a:xfrm rot="10800000">
            <a:off x="6240463" y="5327650"/>
            <a:ext cx="668337" cy="130492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CCFFCC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2695" name="AutoShape 103"/>
          <p:cNvSpPr>
            <a:spLocks noChangeArrowheads="1"/>
          </p:cNvSpPr>
          <p:nvPr/>
        </p:nvSpPr>
        <p:spPr bwMode="auto">
          <a:xfrm rot="10800000" flipH="1">
            <a:off x="2097088" y="5348288"/>
            <a:ext cx="668337" cy="130492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CCFFCC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185-EFB4-44EF-A97B-8E0D84098ED3}" type="slidenum">
              <a:rPr lang="en-US"/>
              <a:pPr/>
              <a:t>5</a:t>
            </a:fld>
            <a:endParaRPr lang="en-US"/>
          </a:p>
        </p:txBody>
      </p:sp>
      <p:sp>
        <p:nvSpPr>
          <p:cNvPr id="126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Protein Bioinformatics: Protein sequence analysis</a:t>
            </a:r>
          </a:p>
        </p:txBody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Helps characterize protein sequences </a:t>
            </a:r>
            <a:r>
              <a:rPr lang="en-US" sz="2800" i="1"/>
              <a:t>in</a:t>
            </a:r>
            <a:r>
              <a:rPr lang="en-US" sz="2800"/>
              <a:t> </a:t>
            </a:r>
            <a:r>
              <a:rPr lang="en-US" sz="2800" i="1"/>
              <a:t>silico </a:t>
            </a:r>
            <a:r>
              <a:rPr lang="en-US" sz="2800"/>
              <a:t>and allows prediction of protein structure and function</a:t>
            </a:r>
          </a:p>
          <a:p>
            <a:pPr>
              <a:lnSpc>
                <a:spcPct val="90000"/>
              </a:lnSpc>
            </a:pPr>
            <a:r>
              <a:rPr lang="en-US" sz="2800"/>
              <a:t>Statistically significant BLAST hits </a:t>
            </a:r>
            <a:r>
              <a:rPr lang="en-US" sz="2800">
                <a:solidFill>
                  <a:srgbClr val="FB0713"/>
                </a:solidFill>
              </a:rPr>
              <a:t>usually</a:t>
            </a:r>
            <a:r>
              <a:rPr lang="en-US" sz="2800"/>
              <a:t> signifies sequence homology</a:t>
            </a:r>
          </a:p>
          <a:p>
            <a:pPr>
              <a:lnSpc>
                <a:spcPct val="90000"/>
              </a:lnSpc>
            </a:pPr>
            <a:r>
              <a:rPr lang="en-US" sz="2800"/>
              <a:t>Homologous sequences may or may not have the same function but would always (very few exceptions) have the same structural fold</a:t>
            </a:r>
          </a:p>
          <a:p>
            <a:pPr>
              <a:lnSpc>
                <a:spcPct val="90000"/>
              </a:lnSpc>
            </a:pPr>
            <a:r>
              <a:rPr lang="en-US" sz="2800"/>
              <a:t>Protein sequence analysis allows protein classification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05DA-ABF9-4A8C-99A7-DD5CF394DFA5}" type="slidenum">
              <a:rPr lang="en-US"/>
              <a:pPr/>
              <a:t>6</a:t>
            </a:fld>
            <a:endParaRPr lang="en-US"/>
          </a:p>
        </p:txBody>
      </p:sp>
      <p:sp>
        <p:nvSpPr>
          <p:cNvPr id="122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Development of protein sequence databases</a:t>
            </a:r>
          </a:p>
        </p:txBody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FB0713"/>
                </a:solidFill>
              </a:rPr>
              <a:t>Atlas of protein sequence and structure</a:t>
            </a:r>
            <a:r>
              <a:rPr lang="en-US" sz="2800"/>
              <a:t> – Dayhoff (1966) first sequence database (pre-bioinformatics). Currently known as Protein Information Resource (PIR)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B0713"/>
                </a:solidFill>
              </a:rPr>
              <a:t>Protein data bank</a:t>
            </a:r>
            <a:r>
              <a:rPr lang="en-US" sz="2800"/>
              <a:t> (PDB) – structural database (1972) remains most widely used database of structures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B0713"/>
                </a:solidFill>
              </a:rPr>
              <a:t>UniProt</a:t>
            </a:r>
            <a:r>
              <a:rPr lang="en-US" sz="2800"/>
              <a:t> – The United Protein Databases (UniProt, 2003) is a central database of protein sequence and function created by joining the forces of the SWISS-PROT, TrEMBL and PIR protein database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03AF-6F95-489F-ACF6-A503D82FD327}" type="slidenum">
              <a:rPr lang="en-US"/>
              <a:pPr/>
              <a:t>7</a:t>
            </a:fld>
            <a:endParaRPr lang="en-US"/>
          </a:p>
        </p:txBody>
      </p:sp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Comparative protein sequence analysis and evolution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Patterns of conservation in sequences allows us to determine which residues are under selective constraints (are important for protein function)</a:t>
            </a:r>
          </a:p>
          <a:p>
            <a:r>
              <a:rPr lang="en-US" sz="2800"/>
              <a:t>Comparative analysis of proteins more sensitive than comparing DNA</a:t>
            </a:r>
          </a:p>
          <a:p>
            <a:r>
              <a:rPr lang="en-US" sz="2800"/>
              <a:t>Homologous proteins have a common ancestor</a:t>
            </a:r>
          </a:p>
          <a:p>
            <a:r>
              <a:rPr lang="en-US" sz="2800"/>
              <a:t>Different proteins evolve at different rates</a:t>
            </a:r>
          </a:p>
          <a:p>
            <a:r>
              <a:rPr lang="en-US" sz="2800"/>
              <a:t>Protein classification systems based on evolution: </a:t>
            </a:r>
            <a:r>
              <a:rPr lang="en-US" sz="2800">
                <a:hlinkClick r:id="rId2"/>
              </a:rPr>
              <a:t>PIRSF</a:t>
            </a:r>
            <a:r>
              <a:rPr lang="en-US" sz="2800"/>
              <a:t> and </a:t>
            </a:r>
            <a:r>
              <a:rPr lang="en-US" sz="2800">
                <a:hlinkClick r:id="rId3"/>
              </a:rPr>
              <a:t>COG</a:t>
            </a:r>
            <a:endParaRPr lang="en-US" sz="2800"/>
          </a:p>
          <a:p>
            <a:endParaRPr lang="en-US" sz="2800"/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479B-105C-4EF1-822A-B84A333123FE}" type="slidenum">
              <a:rPr lang="en-US"/>
              <a:pPr/>
              <a:t>8</a:t>
            </a:fld>
            <a:endParaRPr lang="en-US"/>
          </a:p>
        </p:txBody>
      </p:sp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PIRSF and large-scale functional annotation of proteins</a:t>
            </a:r>
          </a:p>
        </p:txBody>
      </p:sp>
      <p:sp>
        <p:nvSpPr>
          <p:cNvPr id="12656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PIRSF structure is in the form of a network classification system based on the evolutionary relationships of whole proteins and domains</a:t>
            </a:r>
          </a:p>
          <a:p>
            <a:r>
              <a:rPr lang="en-US" sz="2400"/>
              <a:t>As part of the UniProt project, PIR has developed this classification strategy to assist in the propagation and standardization of protein annotation</a:t>
            </a:r>
          </a:p>
        </p:txBody>
      </p:sp>
      <p:pic>
        <p:nvPicPr>
          <p:cNvPr id="1265668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 l="597" t="4417" r="2419" b="21738"/>
          <a:stretch>
            <a:fillRect/>
          </a:stretch>
        </p:blipFill>
        <p:spPr>
          <a:xfrm>
            <a:off x="4689475" y="1509713"/>
            <a:ext cx="4159250" cy="2767012"/>
          </a:xfrm>
          <a:noFill/>
          <a:ln/>
        </p:spPr>
      </p:pic>
      <p:pic>
        <p:nvPicPr>
          <p:cNvPr id="1265669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 t="17416" r="1743" b="19594"/>
          <a:stretch>
            <a:fillRect/>
          </a:stretch>
        </p:blipFill>
        <p:spPr>
          <a:xfrm>
            <a:off x="4667250" y="4430713"/>
            <a:ext cx="4181475" cy="20113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53F-C170-4DC8-9F64-7C678B5360B9}" type="slidenum">
              <a:rPr lang="en-US"/>
              <a:pPr/>
              <a:t>9</a:t>
            </a:fld>
            <a:endParaRPr lang="en-US"/>
          </a:p>
        </p:txBody>
      </p:sp>
      <p:sp>
        <p:nvSpPr>
          <p:cNvPr id="121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proteins</a:t>
            </a:r>
          </a:p>
        </p:txBody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Amino acid sequence of protein generated from proteomics experiment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e.g. protein fragment   DTIKDLLPNVCAFPMEKGPCQTYMTRWFFNFETGECELFAYGGCGGNSNNFLRKEKCEKFCKFT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Amino-acids of two sequences can be aligned and we can easily count the number of identical residues (or use an index of similarity) to find the % similarity.</a:t>
            </a:r>
          </a:p>
          <a:p>
            <a:pPr>
              <a:lnSpc>
                <a:spcPct val="90000"/>
              </a:lnSpc>
            </a:pPr>
            <a:r>
              <a:rPr lang="en-US"/>
              <a:t>Proteins structures can be compared by superimposition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11923</TotalTime>
  <Words>768</Words>
  <Application>Microsoft PowerPoint</Application>
  <PresentationFormat>On-screen Show (4:3)</PresentationFormat>
  <Paragraphs>149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Wingdings</vt:lpstr>
      <vt:lpstr>Times New Roman</vt:lpstr>
      <vt:lpstr>Ripple</vt:lpstr>
      <vt:lpstr>Microsoft Photo Editor 3.0 Photo</vt:lpstr>
      <vt:lpstr>PBrush</vt:lpstr>
      <vt:lpstr>Protein Sequence Analysis - Overview</vt:lpstr>
      <vt:lpstr>Overview</vt:lpstr>
      <vt:lpstr>Slide 3</vt:lpstr>
      <vt:lpstr>Single protein and shotgun analysis</vt:lpstr>
      <vt:lpstr>Protein Bioinformatics: Protein sequence analysis</vt:lpstr>
      <vt:lpstr>Development of protein sequence databases</vt:lpstr>
      <vt:lpstr>Comparative protein sequence analysis and evolution</vt:lpstr>
      <vt:lpstr>PIRSF and large-scale functional annotation of proteins</vt:lpstr>
      <vt:lpstr>Comparing proteins</vt:lpstr>
      <vt:lpstr>Protein sequence alignment</vt:lpstr>
      <vt:lpstr>Protein sequence analysis overview</vt:lpstr>
      <vt:lpstr>Universal Protein Knowledgebase (UniProt) </vt:lpstr>
      <vt:lpstr>Peptide Search</vt:lpstr>
      <vt:lpstr>Query Sequence</vt:lpstr>
      <vt:lpstr>BLAST results</vt:lpstr>
      <vt:lpstr>Text Search</vt:lpstr>
      <vt:lpstr>Text search results: display options</vt:lpstr>
      <vt:lpstr>Text search results: add input box</vt:lpstr>
      <vt:lpstr>Text Search Result with NULL/NOT NULL</vt:lpstr>
      <vt:lpstr>UniProt protein record: </vt:lpstr>
      <vt:lpstr>SIR2_HUMAN protein record</vt:lpstr>
      <vt:lpstr>Are Q9I7I7 and SIR2_HUMAN close homologs?</vt:lpstr>
      <vt:lpstr>Protein structure prediction</vt:lpstr>
      <vt:lpstr>Secondary structure prediction http://bioinf.cs.ucl.ac.uk/psipred/</vt:lpstr>
      <vt:lpstr>Secondary structure prediction results</vt:lpstr>
      <vt:lpstr>Sir2 Homolog-Nad Complex</vt:lpstr>
      <vt:lpstr>Homology modeling http://www.expasy.org/swissmod/SWISS-MODEL.html</vt:lpstr>
      <vt:lpstr>Homology model of Q9I7I7</vt:lpstr>
      <vt:lpstr>Sequence features: SIR2_HUMAN</vt:lpstr>
      <vt:lpstr>Multiple sequence alignment</vt:lpstr>
      <vt:lpstr>Multiple sequence alignment</vt:lpstr>
      <vt:lpstr>Sequence features: CRAA_RABIT</vt:lpstr>
      <vt:lpstr>Identifying remote homologs</vt:lpstr>
      <vt:lpstr>Slide 34</vt:lpstr>
    </vt:vector>
  </TitlesOfParts>
  <Company>National Biomedical Research Foundation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wuc</dc:creator>
  <cp:lastModifiedBy>Admin</cp:lastModifiedBy>
  <cp:revision>1153</cp:revision>
  <dcterms:created xsi:type="dcterms:W3CDTF">2002-10-30T13:38:59Z</dcterms:created>
  <dcterms:modified xsi:type="dcterms:W3CDTF">2015-06-29T23:41:27Z</dcterms:modified>
</cp:coreProperties>
</file>