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Lst>
  <p:sldIdLst>
    <p:sldId id="326" r:id="rId2"/>
    <p:sldId id="286" r:id="rId3"/>
    <p:sldId id="287" r:id="rId4"/>
    <p:sldId id="288" r:id="rId5"/>
    <p:sldId id="318" r:id="rId6"/>
    <p:sldId id="319" r:id="rId7"/>
    <p:sldId id="320" r:id="rId8"/>
    <p:sldId id="321" r:id="rId9"/>
    <p:sldId id="322" r:id="rId10"/>
    <p:sldId id="323" r:id="rId11"/>
    <p:sldId id="324" r:id="rId12"/>
    <p:sldId id="325" r:id="rId13"/>
    <p:sldId id="289" r:id="rId14"/>
    <p:sldId id="290" r:id="rId15"/>
    <p:sldId id="291" r:id="rId16"/>
    <p:sldId id="292"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10" r:id="rId33"/>
    <p:sldId id="311" r:id="rId34"/>
    <p:sldId id="309" r:id="rId35"/>
    <p:sldId id="312" r:id="rId36"/>
    <p:sldId id="313" r:id="rId37"/>
    <p:sldId id="314" r:id="rId38"/>
    <p:sldId id="315" r:id="rId39"/>
    <p:sldId id="316" r:id="rId40"/>
    <p:sldId id="31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snapToObjects="1">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E3C7F6E-1995-104E-BB88-95626712CE7D}" type="datetimeFigureOut">
              <a:rPr lang="en-DE" smtClean="0"/>
              <a:t>07.05.20</a:t>
            </a:fld>
            <a:endParaRPr lang="en-DE"/>
          </a:p>
        </p:txBody>
      </p:sp>
      <p:sp>
        <p:nvSpPr>
          <p:cNvPr id="5" name="Footer Placeholder 4"/>
          <p:cNvSpPr>
            <a:spLocks noGrp="1"/>
          </p:cNvSpPr>
          <p:nvPr>
            <p:ph type="ftr" sz="quarter" idx="11"/>
          </p:nvPr>
        </p:nvSpPr>
        <p:spPr>
          <a:xfrm>
            <a:off x="1876424" y="5410201"/>
            <a:ext cx="5124886" cy="365125"/>
          </a:xfrm>
        </p:spPr>
        <p:txBody>
          <a:bodyPr/>
          <a:lstStyle/>
          <a:p>
            <a:endParaRPr lang="en-DE"/>
          </a:p>
        </p:txBody>
      </p:sp>
      <p:sp>
        <p:nvSpPr>
          <p:cNvPr id="6" name="Slide Number Placeholder 5"/>
          <p:cNvSpPr>
            <a:spLocks noGrp="1"/>
          </p:cNvSpPr>
          <p:nvPr>
            <p:ph type="sldNum" sz="quarter" idx="12"/>
          </p:nvPr>
        </p:nvSpPr>
        <p:spPr>
          <a:xfrm>
            <a:off x="9896911" y="5410199"/>
            <a:ext cx="771089" cy="365125"/>
          </a:xfrm>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56945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2885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48684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923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45301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E3C7F6E-1995-104E-BB88-95626712CE7D}" type="datetimeFigureOut">
              <a:rPr lang="en-DE" smtClean="0"/>
              <a:t>07.05.20</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62050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E3C7F6E-1995-104E-BB88-95626712CE7D}" type="datetimeFigureOut">
              <a:rPr lang="en-DE" smtClean="0"/>
              <a:t>07.05.20</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16126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3C7F6E-1995-104E-BB88-95626712CE7D}" type="datetimeFigureOut">
              <a:rPr lang="en-DE" smtClean="0"/>
              <a:t>07.05.20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419909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3C7F6E-1995-104E-BB88-95626712CE7D}" type="datetimeFigureOut">
              <a:rPr lang="en-DE" smtClean="0"/>
              <a:t>07.05.20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75834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3C7F6E-1995-104E-BB88-95626712CE7D}" type="datetimeFigureOut">
              <a:rPr lang="en-DE" smtClean="0"/>
              <a:t>07.05.20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412027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3C7F6E-1995-104E-BB88-95626712CE7D}" type="datetimeFigureOut">
              <a:rPr lang="en-DE" smtClean="0"/>
              <a:t>07.05.20</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125354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5059350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E3C7F6E-1995-104E-BB88-95626712CE7D}" type="datetimeFigureOut">
              <a:rPr lang="en-DE" smtClean="0"/>
              <a:t>07.05.20</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40816999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E3C7F6E-1995-104E-BB88-95626712CE7D}" type="datetimeFigureOut">
              <a:rPr lang="en-DE" smtClean="0"/>
              <a:t>07.05.20</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8875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C7F6E-1995-104E-BB88-95626712CE7D}" type="datetimeFigureOut">
              <a:rPr lang="en-DE" smtClean="0"/>
              <a:t>07.05.20</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96109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33877429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3C7F6E-1995-104E-BB88-95626712CE7D}" type="datetimeFigureOut">
              <a:rPr lang="en-DE" smtClean="0"/>
              <a:t>07.05.20</a:t>
            </a:fld>
            <a:endParaRPr lang="en-D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4894-D990-AE47-83A8-B9FAEA72F56E}" type="slidenum">
              <a:rPr lang="en-DE" smtClean="0"/>
              <a:t>‹#›</a:t>
            </a:fld>
            <a:endParaRPr lang="en-DE"/>
          </a:p>
        </p:txBody>
      </p:sp>
    </p:spTree>
    <p:extLst>
      <p:ext uri="{BB962C8B-B14F-4D97-AF65-F5344CB8AC3E}">
        <p14:creationId xmlns:p14="http://schemas.microsoft.com/office/powerpoint/2010/main" val="25799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3C7F6E-1995-104E-BB88-95626712CE7D}" type="datetimeFigureOut">
              <a:rPr lang="en-DE" smtClean="0"/>
              <a:t>07.05.20</a:t>
            </a:fld>
            <a:endParaRPr lang="en-DE"/>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DE"/>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5F4894-D990-AE47-83A8-B9FAEA72F56E}" type="slidenum">
              <a:rPr lang="en-DE" smtClean="0"/>
              <a:t>‹#›</a:t>
            </a:fld>
            <a:endParaRPr lang="en-DE"/>
          </a:p>
        </p:txBody>
      </p:sp>
    </p:spTree>
    <p:extLst>
      <p:ext uri="{BB962C8B-B14F-4D97-AF65-F5344CB8AC3E}">
        <p14:creationId xmlns:p14="http://schemas.microsoft.com/office/powerpoint/2010/main" val="3876972996"/>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D8A9-08D2-F34C-ACB6-B8A869D78403}"/>
              </a:ext>
            </a:extLst>
          </p:cNvPr>
          <p:cNvSpPr>
            <a:spLocks noGrp="1"/>
          </p:cNvSpPr>
          <p:nvPr>
            <p:ph type="ctrTitle"/>
          </p:nvPr>
        </p:nvSpPr>
        <p:spPr>
          <a:xfrm>
            <a:off x="2173307" y="576098"/>
            <a:ext cx="8791575" cy="2387600"/>
          </a:xfrm>
        </p:spPr>
        <p:txBody>
          <a:bodyPr/>
          <a:lstStyle/>
          <a:p>
            <a:r>
              <a:rPr lang="en-DE" dirty="0"/>
              <a:t>Luminiscent properties of MOFs</a:t>
            </a:r>
          </a:p>
        </p:txBody>
      </p:sp>
      <p:sp>
        <p:nvSpPr>
          <p:cNvPr id="3" name="Subtitle 2">
            <a:extLst>
              <a:ext uri="{FF2B5EF4-FFF2-40B4-BE49-F238E27FC236}">
                <a16:creationId xmlns:a16="http://schemas.microsoft.com/office/drawing/2014/main" id="{91C588CC-3121-BF4B-ACBA-F292D050B0A0}"/>
              </a:ext>
            </a:extLst>
          </p:cNvPr>
          <p:cNvSpPr>
            <a:spLocks noGrp="1"/>
          </p:cNvSpPr>
          <p:nvPr>
            <p:ph type="subTitle" idx="1"/>
          </p:nvPr>
        </p:nvSpPr>
        <p:spPr/>
        <p:txBody>
          <a:bodyPr>
            <a:noAutofit/>
          </a:bodyPr>
          <a:lstStyle/>
          <a:p>
            <a:pPr algn="ctr"/>
            <a:r>
              <a:rPr lang="en-DE" sz="2800" dirty="0"/>
              <a:t>Dr. Saadia rashid tariq</a:t>
            </a:r>
          </a:p>
          <a:p>
            <a:pPr algn="ctr"/>
            <a:r>
              <a:rPr lang="en-GB" sz="2800" dirty="0"/>
              <a:t>T</a:t>
            </a:r>
            <a:r>
              <a:rPr lang="en-DE" sz="2800" dirty="0"/>
              <a:t>enured associate professor</a:t>
            </a:r>
          </a:p>
          <a:p>
            <a:pPr algn="ctr"/>
            <a:r>
              <a:rPr lang="en-GB" sz="2800" dirty="0"/>
              <a:t>D</a:t>
            </a:r>
            <a:r>
              <a:rPr lang="en-DE" sz="2800" dirty="0"/>
              <a:t>eptt. </a:t>
            </a:r>
            <a:r>
              <a:rPr lang="en-GB" sz="2800" dirty="0"/>
              <a:t>C</a:t>
            </a:r>
            <a:r>
              <a:rPr lang="en-DE" sz="2800" dirty="0"/>
              <a:t>hemistry, lcwu</a:t>
            </a:r>
          </a:p>
        </p:txBody>
      </p:sp>
    </p:spTree>
    <p:extLst>
      <p:ext uri="{BB962C8B-B14F-4D97-AF65-F5344CB8AC3E}">
        <p14:creationId xmlns:p14="http://schemas.microsoft.com/office/powerpoint/2010/main" val="88671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DAA4-F9F1-EE41-B442-B9349884EA2D}"/>
              </a:ext>
            </a:extLst>
          </p:cNvPr>
          <p:cNvSpPr>
            <a:spLocks noGrp="1"/>
          </p:cNvSpPr>
          <p:nvPr>
            <p:ph type="title"/>
          </p:nvPr>
        </p:nvSpPr>
        <p:spPr>
          <a:xfrm>
            <a:off x="1141413" y="327514"/>
            <a:ext cx="9905998" cy="1478570"/>
          </a:xfrm>
        </p:spPr>
        <p:txBody>
          <a:bodyPr/>
          <a:lstStyle/>
          <a:p>
            <a:r>
              <a:rPr lang="en-DE" dirty="0"/>
              <a:t>Linker based Florescent mofs</a:t>
            </a:r>
          </a:p>
        </p:txBody>
      </p:sp>
      <p:sp>
        <p:nvSpPr>
          <p:cNvPr id="3" name="Content Placeholder 2">
            <a:extLst>
              <a:ext uri="{FF2B5EF4-FFF2-40B4-BE49-F238E27FC236}">
                <a16:creationId xmlns:a16="http://schemas.microsoft.com/office/drawing/2014/main" id="{C31E2A85-CEFC-BA40-9453-A0CFA34B6ADD}"/>
              </a:ext>
            </a:extLst>
          </p:cNvPr>
          <p:cNvSpPr>
            <a:spLocks noGrp="1"/>
          </p:cNvSpPr>
          <p:nvPr>
            <p:ph idx="1"/>
          </p:nvPr>
        </p:nvSpPr>
        <p:spPr>
          <a:xfrm>
            <a:off x="890016" y="2249486"/>
            <a:ext cx="10157395" cy="3858705"/>
          </a:xfrm>
        </p:spPr>
        <p:txBody>
          <a:bodyPr>
            <a:normAutofit lnSpcReduction="10000"/>
          </a:bodyPr>
          <a:lstStyle/>
          <a:p>
            <a:r>
              <a:rPr lang="en-GB" dirty="0"/>
              <a:t>Examples of fluorescent linkers are abundant. Organic linkers, typically those with p-conjugated backbones, have little spin–orbit coupling, so selection rules are determined by the symmetry of the singlet ground and excited states. Hence, the strongest emission is usually from the lowest excited singlet state to the singlet ground state (fluorescence). Such transitions are either p - p* or n - p* in nature. By Hund’s rule a lower-lying triplet state must exist, which can be accessed by non-radiative energy transfer. However, in the case of organic species, the triplet state is non-emissive as the spin selection rules cannot be relaxed in the absence of strong spin–orbit coupling. </a:t>
            </a:r>
          </a:p>
          <a:p>
            <a:endParaRPr lang="en-DE" dirty="0"/>
          </a:p>
        </p:txBody>
      </p:sp>
    </p:spTree>
    <p:extLst>
      <p:ext uri="{BB962C8B-B14F-4D97-AF65-F5344CB8AC3E}">
        <p14:creationId xmlns:p14="http://schemas.microsoft.com/office/powerpoint/2010/main" val="287816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0206-7D83-2247-8D94-2058AEB16DFA}"/>
              </a:ext>
            </a:extLst>
          </p:cNvPr>
          <p:cNvSpPr>
            <a:spLocks noGrp="1"/>
          </p:cNvSpPr>
          <p:nvPr>
            <p:ph type="title"/>
          </p:nvPr>
        </p:nvSpPr>
        <p:spPr>
          <a:xfrm>
            <a:off x="1348677" y="216118"/>
            <a:ext cx="9905998" cy="1478570"/>
          </a:xfrm>
        </p:spPr>
        <p:txBody>
          <a:bodyPr/>
          <a:lstStyle/>
          <a:p>
            <a:r>
              <a:rPr lang="en-DE" dirty="0"/>
              <a:t>Luminiscent MOFS</a:t>
            </a:r>
          </a:p>
        </p:txBody>
      </p:sp>
      <p:sp>
        <p:nvSpPr>
          <p:cNvPr id="3" name="Content Placeholder 2">
            <a:extLst>
              <a:ext uri="{FF2B5EF4-FFF2-40B4-BE49-F238E27FC236}">
                <a16:creationId xmlns:a16="http://schemas.microsoft.com/office/drawing/2014/main" id="{762BF97D-6DB7-7D47-90A8-F97F9561B939}"/>
              </a:ext>
            </a:extLst>
          </p:cNvPr>
          <p:cNvSpPr>
            <a:spLocks noGrp="1"/>
          </p:cNvSpPr>
          <p:nvPr>
            <p:ph idx="1"/>
          </p:nvPr>
        </p:nvSpPr>
        <p:spPr>
          <a:xfrm>
            <a:off x="1141412" y="1694688"/>
            <a:ext cx="9905999" cy="4096513"/>
          </a:xfrm>
        </p:spPr>
        <p:txBody>
          <a:bodyPr>
            <a:normAutofit fontScale="92500" lnSpcReduction="20000"/>
          </a:bodyPr>
          <a:lstStyle/>
          <a:p>
            <a:r>
              <a:rPr lang="en-GB" dirty="0"/>
              <a:t>Luminescence from MOFs containing transition-metal ions in the framework is typically </a:t>
            </a:r>
            <a:r>
              <a:rPr lang="en-GB" dirty="0" err="1"/>
              <a:t>centered</a:t>
            </a:r>
            <a:r>
              <a:rPr lang="en-GB" dirty="0"/>
              <a:t> on the linker rather than on the metal, but can also involve charge transfer between the metal and linker. </a:t>
            </a:r>
          </a:p>
          <a:p>
            <a:r>
              <a:rPr lang="en-GB" dirty="0"/>
              <a:t>Emission from paramagnetic transition- metal complexes is usually not strong because ligand-field transitions (d–d) may lead to strong reabsorption and/or quenching of fluorescence generated from the organic molecule, which can occur via electron or energy transfer through the partially filled d-orbitals .</a:t>
            </a:r>
          </a:p>
          <a:p>
            <a:r>
              <a:rPr lang="en-GB" dirty="0"/>
              <a:t>However, MOFs with transition-metal ions without unpaired electrons, especially those having d10 configurations, can yield linker-based highly emissive materials. Metal-based luminescence is most often seen when lanthanoid ions are incorporated in the framework. This phenomenon is also observed in actinide-containing MOFs.5 </a:t>
            </a:r>
          </a:p>
          <a:p>
            <a:endParaRPr lang="en-DE" dirty="0"/>
          </a:p>
        </p:txBody>
      </p:sp>
    </p:spTree>
    <p:extLst>
      <p:ext uri="{BB962C8B-B14F-4D97-AF65-F5344CB8AC3E}">
        <p14:creationId xmlns:p14="http://schemas.microsoft.com/office/powerpoint/2010/main" val="15643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CA12-4AC2-3D42-AEA1-BA670A93958D}"/>
              </a:ext>
            </a:extLst>
          </p:cNvPr>
          <p:cNvSpPr>
            <a:spLocks noGrp="1"/>
          </p:cNvSpPr>
          <p:nvPr>
            <p:ph type="title"/>
          </p:nvPr>
        </p:nvSpPr>
        <p:spPr>
          <a:xfrm>
            <a:off x="1141413" y="327514"/>
            <a:ext cx="9905998" cy="1478570"/>
          </a:xfrm>
        </p:spPr>
        <p:txBody>
          <a:bodyPr/>
          <a:lstStyle/>
          <a:p>
            <a:r>
              <a:rPr lang="en-GB" dirty="0"/>
              <a:t>L</a:t>
            </a:r>
            <a:r>
              <a:rPr lang="en-DE" dirty="0"/>
              <a:t>uminiscent mofs</a:t>
            </a:r>
          </a:p>
        </p:txBody>
      </p:sp>
      <p:sp>
        <p:nvSpPr>
          <p:cNvPr id="3" name="Content Placeholder 2">
            <a:extLst>
              <a:ext uri="{FF2B5EF4-FFF2-40B4-BE49-F238E27FC236}">
                <a16:creationId xmlns:a16="http://schemas.microsoft.com/office/drawing/2014/main" id="{BA767329-4F8C-E34B-A495-E331FE1203B1}"/>
              </a:ext>
            </a:extLst>
          </p:cNvPr>
          <p:cNvSpPr>
            <a:spLocks noGrp="1"/>
          </p:cNvSpPr>
          <p:nvPr>
            <p:ph idx="1"/>
          </p:nvPr>
        </p:nvSpPr>
        <p:spPr>
          <a:xfrm>
            <a:off x="597408" y="1975104"/>
            <a:ext cx="10450003" cy="3816097"/>
          </a:xfrm>
        </p:spPr>
        <p:txBody>
          <a:bodyPr>
            <a:normAutofit/>
          </a:bodyPr>
          <a:lstStyle/>
          <a:p>
            <a:r>
              <a:rPr lang="en-GB" dirty="0"/>
              <a:t>A wide range of organic linkers have been employed in MOF chemistry, many based on rigid backbones substituted with di- or multi-carboxylate groups for metal coordination. </a:t>
            </a:r>
          </a:p>
          <a:p>
            <a:r>
              <a:rPr lang="en-GB" dirty="0"/>
              <a:t>Related hetero-substituted linkers such as pyridine-containing species are also commonly used. </a:t>
            </a:r>
          </a:p>
          <a:p>
            <a:endParaRPr lang="en-DE" dirty="0"/>
          </a:p>
        </p:txBody>
      </p:sp>
    </p:spTree>
    <p:extLst>
      <p:ext uri="{BB962C8B-B14F-4D97-AF65-F5344CB8AC3E}">
        <p14:creationId xmlns:p14="http://schemas.microsoft.com/office/powerpoint/2010/main" val="268647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3881-88B0-A545-A599-DE3C15B76489}"/>
              </a:ext>
            </a:extLst>
          </p:cNvPr>
          <p:cNvSpPr>
            <a:spLocks noGrp="1"/>
          </p:cNvSpPr>
          <p:nvPr>
            <p:ph type="title"/>
          </p:nvPr>
        </p:nvSpPr>
        <p:spPr/>
        <p:txBody>
          <a:bodyPr>
            <a:normAutofit fontScale="90000"/>
          </a:bodyPr>
          <a:lstStyle/>
          <a:p>
            <a:r>
              <a:rPr lang="en-GB" b="1" dirty="0"/>
              <a:t>Luminescence-Based Chemical Sensing of </a:t>
            </a:r>
            <a:r>
              <a:rPr lang="en-GB" b="1" dirty="0" err="1"/>
              <a:t>mofs</a:t>
            </a:r>
            <a:r>
              <a:rPr lang="en-GB" b="1" dirty="0"/>
              <a:t> </a:t>
            </a:r>
            <a:br>
              <a:rPr lang="en-GB" dirty="0"/>
            </a:br>
            <a:endParaRPr lang="en-DE" dirty="0"/>
          </a:p>
        </p:txBody>
      </p:sp>
      <p:sp>
        <p:nvSpPr>
          <p:cNvPr id="3" name="Content Placeholder 2">
            <a:extLst>
              <a:ext uri="{FF2B5EF4-FFF2-40B4-BE49-F238E27FC236}">
                <a16:creationId xmlns:a16="http://schemas.microsoft.com/office/drawing/2014/main" id="{8A28E53B-ED12-BC42-A194-FCA2A9365337}"/>
              </a:ext>
            </a:extLst>
          </p:cNvPr>
          <p:cNvSpPr>
            <a:spLocks noGrp="1"/>
          </p:cNvSpPr>
          <p:nvPr>
            <p:ph idx="1"/>
          </p:nvPr>
        </p:nvSpPr>
        <p:spPr>
          <a:xfrm>
            <a:off x="878305" y="1540042"/>
            <a:ext cx="10515599" cy="4608095"/>
          </a:xfrm>
        </p:spPr>
        <p:txBody>
          <a:bodyPr>
            <a:normAutofit fontScale="92500" lnSpcReduction="10000"/>
          </a:bodyPr>
          <a:lstStyle/>
          <a:p>
            <a:r>
              <a:rPr lang="en-GB" dirty="0"/>
              <a:t>Luminescent metal–organic frameworks (LMOFs) have emerged as a type of viable sensory material. Their photoluminescence (PL)-related properties and applications have been investigated extensively. </a:t>
            </a:r>
          </a:p>
          <a:p>
            <a:r>
              <a:rPr lang="en-GB" dirty="0"/>
              <a:t>Although most of the work related to chemical sensing has been carried out on the first-row transition metal- and lanthanide-based MOFs, several chemical sensors based on AE-MOFs have also been reported [49]. </a:t>
            </a:r>
          </a:p>
          <a:p>
            <a:r>
              <a:rPr lang="en-GB" dirty="0"/>
              <a:t>A 3D magnesium LMOF, Mg5(OH)2(</a:t>
            </a:r>
            <a:r>
              <a:rPr lang="en-GB" dirty="0" err="1"/>
              <a:t>btec</a:t>
            </a:r>
            <a:r>
              <a:rPr lang="en-GB" dirty="0"/>
              <a:t>)2(H2O)4 (H4btec = 1,2,4,5-benzenetetracarboxylic acid), was reported to exhibit high fluorescence quenching for CS2 and nitroaromatic compounds.</a:t>
            </a:r>
          </a:p>
          <a:p>
            <a:r>
              <a:rPr lang="en-GB" dirty="0"/>
              <a:t> The fluorescence intensity of the MOF was almost completely quenched at the low concentrations of 0.8 vol% of CS2 and 0.04 vol% of nitrobenzene in THF, respectively. </a:t>
            </a:r>
          </a:p>
          <a:p>
            <a:endParaRPr lang="en-DE" dirty="0"/>
          </a:p>
        </p:txBody>
      </p:sp>
    </p:spTree>
    <p:extLst>
      <p:ext uri="{BB962C8B-B14F-4D97-AF65-F5344CB8AC3E}">
        <p14:creationId xmlns:p14="http://schemas.microsoft.com/office/powerpoint/2010/main" val="397298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6F35-4D37-D64A-B145-6DF2170EF810}"/>
              </a:ext>
            </a:extLst>
          </p:cNvPr>
          <p:cNvSpPr>
            <a:spLocks noGrp="1"/>
          </p:cNvSpPr>
          <p:nvPr>
            <p:ph type="title"/>
          </p:nvPr>
        </p:nvSpPr>
        <p:spPr>
          <a:xfrm>
            <a:off x="1141413" y="618518"/>
            <a:ext cx="10192334" cy="1053871"/>
          </a:xfrm>
        </p:spPr>
        <p:txBody>
          <a:bodyPr>
            <a:normAutofit/>
          </a:bodyPr>
          <a:lstStyle/>
          <a:p>
            <a:r>
              <a:rPr lang="en-GB" sz="3200" b="1" dirty="0"/>
              <a:t>Luminescence-Based Chemical Sensing of </a:t>
            </a:r>
            <a:r>
              <a:rPr lang="en-GB" sz="3200" b="1" dirty="0" err="1"/>
              <a:t>mofs</a:t>
            </a:r>
            <a:endParaRPr lang="en-DE" sz="3200" dirty="0"/>
          </a:p>
        </p:txBody>
      </p:sp>
      <p:sp>
        <p:nvSpPr>
          <p:cNvPr id="3" name="Content Placeholder 2">
            <a:extLst>
              <a:ext uri="{FF2B5EF4-FFF2-40B4-BE49-F238E27FC236}">
                <a16:creationId xmlns:a16="http://schemas.microsoft.com/office/drawing/2014/main" id="{DA6BC546-2CD7-2945-8022-5C3F8E6CDFA1}"/>
              </a:ext>
            </a:extLst>
          </p:cNvPr>
          <p:cNvSpPr>
            <a:spLocks noGrp="1"/>
          </p:cNvSpPr>
          <p:nvPr>
            <p:ph idx="1"/>
          </p:nvPr>
        </p:nvSpPr>
        <p:spPr>
          <a:xfrm>
            <a:off x="855077" y="1491916"/>
            <a:ext cx="10478669" cy="4299285"/>
          </a:xfrm>
        </p:spPr>
        <p:txBody>
          <a:bodyPr>
            <a:normAutofit/>
          </a:bodyPr>
          <a:lstStyle/>
          <a:p>
            <a:r>
              <a:rPr lang="en-GB" dirty="0"/>
              <a:t>The presence of the electron-deficient </a:t>
            </a:r>
            <a:r>
              <a:rPr lang="en-GB" dirty="0" err="1"/>
              <a:t>naphthalenediimide</a:t>
            </a:r>
            <a:r>
              <a:rPr lang="en-GB" dirty="0"/>
              <a:t> (</a:t>
            </a:r>
            <a:r>
              <a:rPr lang="en-GB" dirty="0" err="1"/>
              <a:t>ndi</a:t>
            </a:r>
            <a:r>
              <a:rPr lang="en-GB" dirty="0"/>
              <a:t>) moiety within the LMOF makes it both </a:t>
            </a:r>
            <a:r>
              <a:rPr lang="en-GB" dirty="0" err="1"/>
              <a:t>solvatochromic</a:t>
            </a:r>
            <a:r>
              <a:rPr lang="en-GB" dirty="0"/>
              <a:t> and photochromic in nature. </a:t>
            </a:r>
          </a:p>
          <a:p>
            <a:r>
              <a:rPr lang="en-GB" dirty="0"/>
              <a:t>The LMOF exhibits an instant and reversible </a:t>
            </a:r>
            <a:r>
              <a:rPr lang="en-GB" dirty="0" err="1"/>
              <a:t>color</a:t>
            </a:r>
            <a:r>
              <a:rPr lang="en-GB" dirty="0"/>
              <a:t> change in the presence of different solvents (e.g., ethanol, acetonitrile), which is dependent upon the polarity of the solvent (Figure 4.10). </a:t>
            </a:r>
          </a:p>
          <a:p>
            <a:r>
              <a:rPr lang="en-GB" dirty="0"/>
              <a:t>The comparison of the ultraviolet–visible (UV–vis) spectroscopy spectra of different solvent- loaded samples indicates that the </a:t>
            </a:r>
            <a:r>
              <a:rPr lang="en-GB" dirty="0" err="1"/>
              <a:t>color</a:t>
            </a:r>
            <a:r>
              <a:rPr lang="en-GB" dirty="0"/>
              <a:t> change may arise from intermolecular electron transfers from solvent molecules to the organic linker. </a:t>
            </a:r>
          </a:p>
          <a:p>
            <a:endParaRPr lang="en-DE" dirty="0"/>
          </a:p>
        </p:txBody>
      </p:sp>
    </p:spTree>
    <p:extLst>
      <p:ext uri="{BB962C8B-B14F-4D97-AF65-F5344CB8AC3E}">
        <p14:creationId xmlns:p14="http://schemas.microsoft.com/office/powerpoint/2010/main" val="350382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4A1D-36B0-7745-A723-C65760DFBBEB}"/>
              </a:ext>
            </a:extLst>
          </p:cNvPr>
          <p:cNvSpPr>
            <a:spLocks noGrp="1"/>
          </p:cNvSpPr>
          <p:nvPr>
            <p:ph type="title"/>
          </p:nvPr>
        </p:nvSpPr>
        <p:spPr>
          <a:xfrm>
            <a:off x="1141413" y="618518"/>
            <a:ext cx="9905998" cy="704956"/>
          </a:xfrm>
        </p:spPr>
        <p:txBody>
          <a:bodyPr>
            <a:normAutofit/>
          </a:bodyPr>
          <a:lstStyle/>
          <a:p>
            <a:r>
              <a:rPr lang="en-GB" sz="3200" b="1" dirty="0"/>
              <a:t>Luminescence-Based Chemical Sensing of </a:t>
            </a:r>
            <a:r>
              <a:rPr lang="en-GB" sz="3200" b="1" dirty="0" err="1"/>
              <a:t>mofs</a:t>
            </a:r>
            <a:endParaRPr lang="en-DE" sz="3200" dirty="0"/>
          </a:p>
        </p:txBody>
      </p:sp>
      <p:sp>
        <p:nvSpPr>
          <p:cNvPr id="3" name="Content Placeholder 2">
            <a:extLst>
              <a:ext uri="{FF2B5EF4-FFF2-40B4-BE49-F238E27FC236}">
                <a16:creationId xmlns:a16="http://schemas.microsoft.com/office/drawing/2014/main" id="{BEBFAAF2-68F9-0542-824B-2412160F27F5}"/>
              </a:ext>
            </a:extLst>
          </p:cNvPr>
          <p:cNvSpPr>
            <a:spLocks noGrp="1"/>
          </p:cNvSpPr>
          <p:nvPr>
            <p:ph idx="1"/>
          </p:nvPr>
        </p:nvSpPr>
        <p:spPr>
          <a:xfrm>
            <a:off x="1141412" y="1407695"/>
            <a:ext cx="10192335" cy="4383506"/>
          </a:xfrm>
        </p:spPr>
        <p:txBody>
          <a:bodyPr/>
          <a:lstStyle/>
          <a:p>
            <a:r>
              <a:rPr lang="en-GB" dirty="0"/>
              <a:t>The effect of solvent exchange was also visible in the associated PL spectra, which shows a gradual blue shift of </a:t>
            </a:r>
            <a:r>
              <a:rPr lang="en-GB" i="1" dirty="0"/>
              <a:t>𝜆</a:t>
            </a:r>
            <a:r>
              <a:rPr lang="en-GB" dirty="0" err="1"/>
              <a:t>em</a:t>
            </a:r>
            <a:r>
              <a:rPr lang="en-GB" dirty="0"/>
              <a:t> with increasing solvent polarity. </a:t>
            </a:r>
          </a:p>
          <a:p>
            <a:r>
              <a:rPr lang="en-GB" dirty="0"/>
              <a:t>Similar solvent-induced </a:t>
            </a:r>
            <a:r>
              <a:rPr lang="en-GB" dirty="0" err="1"/>
              <a:t>tunable</a:t>
            </a:r>
            <a:r>
              <a:rPr lang="en-GB" dirty="0"/>
              <a:t> emission, resulting from excited state intramolecular proton transfer, was reported in another permanently porous magnesium-based LMOF [49c].</a:t>
            </a:r>
          </a:p>
          <a:p>
            <a:r>
              <a:rPr lang="en-GB" dirty="0"/>
              <a:t> The compound also demonstrates selective sensing of small organic amines (e.g., aniline, hydrazine, ethylenediamine, triethylamine) over other common organic molecules (e.g., chlorobenzene, toluene, benzene, phenol, 4-nitrophenol) via colorimetric response as well as solid-state fluorescence quenching.</a:t>
            </a:r>
          </a:p>
          <a:p>
            <a:endParaRPr lang="en-DE" dirty="0"/>
          </a:p>
        </p:txBody>
      </p:sp>
    </p:spTree>
    <p:extLst>
      <p:ext uri="{BB962C8B-B14F-4D97-AF65-F5344CB8AC3E}">
        <p14:creationId xmlns:p14="http://schemas.microsoft.com/office/powerpoint/2010/main" val="139948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DA4-1936-FD49-A539-332273924DC4}"/>
              </a:ext>
            </a:extLst>
          </p:cNvPr>
          <p:cNvSpPr>
            <a:spLocks noGrp="1"/>
          </p:cNvSpPr>
          <p:nvPr>
            <p:ph type="title"/>
          </p:nvPr>
        </p:nvSpPr>
        <p:spPr>
          <a:xfrm>
            <a:off x="1141413" y="618518"/>
            <a:ext cx="9905998" cy="801208"/>
          </a:xfrm>
        </p:spPr>
        <p:txBody>
          <a:bodyPr>
            <a:normAutofit/>
          </a:bodyPr>
          <a:lstStyle/>
          <a:p>
            <a:r>
              <a:rPr lang="en-GB" sz="3200" b="1" dirty="0"/>
              <a:t>Luminescence-Based Chemical Sensing of </a:t>
            </a:r>
            <a:r>
              <a:rPr lang="en-GB" sz="3200" b="1" dirty="0" err="1"/>
              <a:t>mofs</a:t>
            </a:r>
            <a:endParaRPr lang="en-DE" sz="3200" dirty="0"/>
          </a:p>
        </p:txBody>
      </p:sp>
      <p:sp>
        <p:nvSpPr>
          <p:cNvPr id="3" name="Content Placeholder 2">
            <a:extLst>
              <a:ext uri="{FF2B5EF4-FFF2-40B4-BE49-F238E27FC236}">
                <a16:creationId xmlns:a16="http://schemas.microsoft.com/office/drawing/2014/main" id="{0D0CA8EF-DEA6-4145-BCED-B46860ED9E09}"/>
              </a:ext>
            </a:extLst>
          </p:cNvPr>
          <p:cNvSpPr>
            <a:spLocks noGrp="1"/>
          </p:cNvSpPr>
          <p:nvPr>
            <p:ph idx="1"/>
          </p:nvPr>
        </p:nvSpPr>
        <p:spPr>
          <a:xfrm>
            <a:off x="938463" y="1540042"/>
            <a:ext cx="10443411" cy="4251159"/>
          </a:xfrm>
        </p:spPr>
        <p:txBody>
          <a:bodyPr>
            <a:normAutofit fontScale="92500"/>
          </a:bodyPr>
          <a:lstStyle/>
          <a:p>
            <a:r>
              <a:rPr lang="en-GB" dirty="0">
                <a:solidFill>
                  <a:srgbClr val="FFFF00"/>
                </a:solidFill>
              </a:rPr>
              <a:t>The change in </a:t>
            </a:r>
            <a:r>
              <a:rPr lang="en-GB" dirty="0" err="1">
                <a:solidFill>
                  <a:srgbClr val="FFFF00"/>
                </a:solidFill>
              </a:rPr>
              <a:t>color</a:t>
            </a:r>
            <a:r>
              <a:rPr lang="en-GB" dirty="0">
                <a:solidFill>
                  <a:srgbClr val="FFFF00"/>
                </a:solidFill>
              </a:rPr>
              <a:t> is rapid (≤60s) and visible to the naked eye even at very low concentrations (10−5 M) of amine. </a:t>
            </a:r>
          </a:p>
          <a:p>
            <a:r>
              <a:rPr lang="en-GB" dirty="0">
                <a:solidFill>
                  <a:srgbClr val="FFFF00"/>
                </a:solidFill>
              </a:rPr>
              <a:t>The relatively electron-rich organic amines can form charge transfer complexes with the electron-deficient, redox-active organic linker, leading to changes in </a:t>
            </a:r>
            <a:r>
              <a:rPr lang="en-GB" dirty="0" err="1">
                <a:solidFill>
                  <a:srgbClr val="FFFF00"/>
                </a:solidFill>
              </a:rPr>
              <a:t>color</a:t>
            </a:r>
            <a:r>
              <a:rPr lang="en-GB" dirty="0">
                <a:solidFill>
                  <a:srgbClr val="FFFF00"/>
                </a:solidFill>
              </a:rPr>
              <a:t> and PL properties of the material. </a:t>
            </a:r>
          </a:p>
          <a:p>
            <a:r>
              <a:rPr lang="en-GB" dirty="0">
                <a:solidFill>
                  <a:srgbClr val="FFFF00"/>
                </a:solidFill>
              </a:rPr>
              <a:t>Apart from sensing amines and solvents, the MOF also exhibits a reversible </a:t>
            </a:r>
            <a:r>
              <a:rPr lang="en-GB" dirty="0" err="1">
                <a:solidFill>
                  <a:srgbClr val="FFFF00"/>
                </a:solidFill>
              </a:rPr>
              <a:t>color</a:t>
            </a:r>
            <a:r>
              <a:rPr lang="en-GB" dirty="0">
                <a:solidFill>
                  <a:srgbClr val="FFFF00"/>
                </a:solidFill>
              </a:rPr>
              <a:t> change upon irradiation with sunlight. </a:t>
            </a:r>
          </a:p>
          <a:p>
            <a:r>
              <a:rPr lang="en-GB" dirty="0">
                <a:solidFill>
                  <a:srgbClr val="FFFF00"/>
                </a:solidFill>
              </a:rPr>
              <a:t>Its photochromic </a:t>
            </a:r>
            <a:r>
              <a:rPr lang="en-GB" dirty="0" err="1">
                <a:solidFill>
                  <a:srgbClr val="FFFF00"/>
                </a:solidFill>
              </a:rPr>
              <a:t>behavior</a:t>
            </a:r>
            <a:r>
              <a:rPr lang="en-GB" dirty="0">
                <a:solidFill>
                  <a:srgbClr val="FFFF00"/>
                </a:solidFill>
              </a:rPr>
              <a:t> is attributed to photo-induced electron transfer transitions, as supported by UV–vis and electron paramagnetic resonance (EPR) spectroscopic studies. </a:t>
            </a:r>
          </a:p>
          <a:p>
            <a:endParaRPr lang="en-GB" dirty="0">
              <a:solidFill>
                <a:srgbClr val="FFFF00"/>
              </a:solidFill>
            </a:endParaRPr>
          </a:p>
          <a:p>
            <a:endParaRPr lang="en-DE" dirty="0"/>
          </a:p>
        </p:txBody>
      </p:sp>
    </p:spTree>
    <p:extLst>
      <p:ext uri="{BB962C8B-B14F-4D97-AF65-F5344CB8AC3E}">
        <p14:creationId xmlns:p14="http://schemas.microsoft.com/office/powerpoint/2010/main" val="315262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72A0-2FC4-8C40-A5C1-ED7F5B5FEDE9}"/>
              </a:ext>
            </a:extLst>
          </p:cNvPr>
          <p:cNvSpPr>
            <a:spLocks noGrp="1"/>
          </p:cNvSpPr>
          <p:nvPr>
            <p:ph type="title"/>
          </p:nvPr>
        </p:nvSpPr>
        <p:spPr>
          <a:xfrm>
            <a:off x="1143001" y="461356"/>
            <a:ext cx="9905998" cy="1478570"/>
          </a:xfrm>
        </p:spPr>
        <p:txBody>
          <a:bodyPr>
            <a:normAutofit/>
          </a:bodyPr>
          <a:lstStyle/>
          <a:p>
            <a:r>
              <a:rPr lang="en-GB" sz="2000" dirty="0"/>
              <a:t>(a) Schematic diagram of Mg-</a:t>
            </a:r>
            <a:r>
              <a:rPr lang="en-GB" sz="2000" dirty="0" err="1"/>
              <a:t>ndi</a:t>
            </a:r>
            <a:r>
              <a:rPr lang="en-GB" sz="2000" dirty="0"/>
              <a:t> crystals showing different </a:t>
            </a:r>
            <a:r>
              <a:rPr lang="en-GB" sz="2000" dirty="0" err="1"/>
              <a:t>colors</a:t>
            </a:r>
            <a:r>
              <a:rPr lang="en-GB" sz="2000" dirty="0"/>
              <a:t> in different solvents. (b) The </a:t>
            </a:r>
            <a:r>
              <a:rPr lang="en-GB" sz="2000" dirty="0" err="1"/>
              <a:t>color</a:t>
            </a:r>
            <a:r>
              <a:rPr lang="en-GB" sz="2000" dirty="0"/>
              <a:t> change of the MOF samples in presence of different amines (0.1 M concentration). (Reprinted from [49b]. Copyright (2015), with permission from Royal Society of Chemistry.) </a:t>
            </a:r>
            <a:br>
              <a:rPr lang="en-GB" sz="2000" dirty="0"/>
            </a:br>
            <a:endParaRPr lang="en-DE" sz="2000" dirty="0"/>
          </a:p>
        </p:txBody>
      </p:sp>
      <p:pic>
        <p:nvPicPr>
          <p:cNvPr id="2049" name="Picture 1" descr="page125image185163280">
            <a:extLst>
              <a:ext uri="{FF2B5EF4-FFF2-40B4-BE49-F238E27FC236}">
                <a16:creationId xmlns:a16="http://schemas.microsoft.com/office/drawing/2014/main" id="{587B255F-FF51-A54E-A3F6-34E511B891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6116" y="2097088"/>
            <a:ext cx="10241295" cy="414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14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445F-3CE0-4244-8266-A9FF022EB022}"/>
              </a:ext>
            </a:extLst>
          </p:cNvPr>
          <p:cNvSpPr>
            <a:spLocks noGrp="1"/>
          </p:cNvSpPr>
          <p:nvPr>
            <p:ph type="title"/>
          </p:nvPr>
        </p:nvSpPr>
        <p:spPr>
          <a:xfrm>
            <a:off x="1141413" y="618518"/>
            <a:ext cx="9905998" cy="667357"/>
          </a:xfrm>
        </p:spPr>
        <p:txBody>
          <a:bodyPr>
            <a:normAutofit/>
          </a:bodyPr>
          <a:lstStyle/>
          <a:p>
            <a:r>
              <a:rPr lang="en-GB" sz="3200" b="1" dirty="0"/>
              <a:t>Luminescence-Based Chemical Sensing of </a:t>
            </a:r>
            <a:r>
              <a:rPr lang="en-GB" sz="3200" b="1" dirty="0" err="1"/>
              <a:t>mofs</a:t>
            </a:r>
            <a:endParaRPr lang="en-DE" sz="3200" dirty="0"/>
          </a:p>
        </p:txBody>
      </p:sp>
      <p:sp>
        <p:nvSpPr>
          <p:cNvPr id="3" name="Content Placeholder 2">
            <a:extLst>
              <a:ext uri="{FF2B5EF4-FFF2-40B4-BE49-F238E27FC236}">
                <a16:creationId xmlns:a16="http://schemas.microsoft.com/office/drawing/2014/main" id="{9F7C64F8-0EB3-0245-87A9-A05CF90BDB1B}"/>
              </a:ext>
            </a:extLst>
          </p:cNvPr>
          <p:cNvSpPr>
            <a:spLocks noGrp="1"/>
          </p:cNvSpPr>
          <p:nvPr>
            <p:ph idx="1"/>
          </p:nvPr>
        </p:nvSpPr>
        <p:spPr>
          <a:xfrm>
            <a:off x="886618" y="1471612"/>
            <a:ext cx="10415587" cy="4505326"/>
          </a:xfrm>
        </p:spPr>
        <p:txBody>
          <a:bodyPr/>
          <a:lstStyle/>
          <a:p>
            <a:pPr marL="0" indent="0">
              <a:buNone/>
            </a:pPr>
            <a:r>
              <a:rPr lang="en-GB" dirty="0"/>
              <a:t>For a MOF to serve as a useful sensor it must possess several properties: </a:t>
            </a:r>
          </a:p>
          <a:p>
            <a:pPr marL="0" indent="0">
              <a:buNone/>
            </a:pPr>
            <a:endParaRPr lang="en-GB" dirty="0"/>
          </a:p>
          <a:p>
            <a:pPr marL="0" indent="0">
              <a:buNone/>
            </a:pPr>
            <a:r>
              <a:rPr lang="en-GB" dirty="0"/>
              <a:t>(1) it must exhibit some change in response to an interaction with an analyte;</a:t>
            </a:r>
          </a:p>
          <a:p>
            <a:pPr marL="0" indent="0">
              <a:buNone/>
            </a:pPr>
            <a:r>
              <a:rPr lang="en-GB" dirty="0"/>
              <a:t>(2) this change must have some analyte specificity; </a:t>
            </a:r>
          </a:p>
          <a:p>
            <a:pPr marL="0" indent="0">
              <a:buNone/>
            </a:pPr>
            <a:r>
              <a:rPr lang="en-GB" dirty="0"/>
              <a:t>(3) optimally, the response should be reversible (this is desirable but not required in all cases); and </a:t>
            </a:r>
          </a:p>
          <a:p>
            <a:pPr marL="0" indent="0">
              <a:buNone/>
            </a:pPr>
            <a:r>
              <a:rPr lang="en-GB" dirty="0"/>
              <a:t>(4) the change must be detectable.</a:t>
            </a:r>
          </a:p>
          <a:p>
            <a:endParaRPr lang="en-DE" dirty="0"/>
          </a:p>
        </p:txBody>
      </p:sp>
    </p:spTree>
    <p:extLst>
      <p:ext uri="{BB962C8B-B14F-4D97-AF65-F5344CB8AC3E}">
        <p14:creationId xmlns:p14="http://schemas.microsoft.com/office/powerpoint/2010/main" val="174439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E4A3-EF97-E449-AE5E-15F22A0FD2C9}"/>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5CE3FA4F-C044-1942-9FD7-95959F0B04F1}"/>
              </a:ext>
            </a:extLst>
          </p:cNvPr>
          <p:cNvSpPr>
            <a:spLocks noGrp="1"/>
          </p:cNvSpPr>
          <p:nvPr>
            <p:ph idx="1"/>
          </p:nvPr>
        </p:nvSpPr>
        <p:spPr>
          <a:xfrm>
            <a:off x="1141412" y="1950720"/>
            <a:ext cx="9905999" cy="3840481"/>
          </a:xfrm>
        </p:spPr>
        <p:txBody>
          <a:bodyPr>
            <a:normAutofit fontScale="92500"/>
          </a:bodyPr>
          <a:lstStyle/>
          <a:p>
            <a:r>
              <a:rPr lang="en-GB" dirty="0"/>
              <a:t>Detectability makes luminescence more attractive than light absorption as this is more sensitive and even small number of photons can be detected using photon- counting techniques, particularly in the absence of a large background signal. </a:t>
            </a:r>
          </a:p>
          <a:p>
            <a:r>
              <a:rPr lang="en-GB" dirty="0"/>
              <a:t>Molecular detection based on luminescence has reached a high state of sophistication, with near single-molecule detection limits attained using laser-based excitation sources.</a:t>
            </a:r>
          </a:p>
          <a:p>
            <a:r>
              <a:rPr lang="en-GB" dirty="0"/>
              <a:t> Consequently, non-fluorescent MOFs displaying a </a:t>
            </a:r>
            <a:r>
              <a:rPr lang="en-GB" dirty="0" err="1"/>
              <a:t>color</a:t>
            </a:r>
            <a:r>
              <a:rPr lang="en-GB" dirty="0"/>
              <a:t> change upon molecular absorption are more difficult to implement as sensors. </a:t>
            </a:r>
          </a:p>
          <a:p>
            <a:endParaRPr lang="en-DE" dirty="0"/>
          </a:p>
        </p:txBody>
      </p:sp>
    </p:spTree>
    <p:extLst>
      <p:ext uri="{BB962C8B-B14F-4D97-AF65-F5344CB8AC3E}">
        <p14:creationId xmlns:p14="http://schemas.microsoft.com/office/powerpoint/2010/main" val="237791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B8E2-50A7-F248-867E-54046D26556B}"/>
              </a:ext>
            </a:extLst>
          </p:cNvPr>
          <p:cNvSpPr>
            <a:spLocks noGrp="1"/>
          </p:cNvSpPr>
          <p:nvPr>
            <p:ph type="title"/>
          </p:nvPr>
        </p:nvSpPr>
        <p:spPr/>
        <p:txBody>
          <a:bodyPr/>
          <a:lstStyle/>
          <a:p>
            <a:r>
              <a:rPr lang="en-GB" dirty="0"/>
              <a:t>Luminescence concepts </a:t>
            </a:r>
            <a:br>
              <a:rPr lang="en-GB" dirty="0"/>
            </a:br>
            <a:endParaRPr lang="en-DE" dirty="0"/>
          </a:p>
        </p:txBody>
      </p:sp>
      <p:sp>
        <p:nvSpPr>
          <p:cNvPr id="3" name="Content Placeholder 2">
            <a:extLst>
              <a:ext uri="{FF2B5EF4-FFF2-40B4-BE49-F238E27FC236}">
                <a16:creationId xmlns:a16="http://schemas.microsoft.com/office/drawing/2014/main" id="{FF021E2B-E6E9-194A-B363-B87AE32D08D3}"/>
              </a:ext>
            </a:extLst>
          </p:cNvPr>
          <p:cNvSpPr>
            <a:spLocks noGrp="1"/>
          </p:cNvSpPr>
          <p:nvPr>
            <p:ph idx="1"/>
          </p:nvPr>
        </p:nvSpPr>
        <p:spPr>
          <a:xfrm>
            <a:off x="609600" y="1487424"/>
            <a:ext cx="10741152" cy="4547616"/>
          </a:xfrm>
        </p:spPr>
        <p:txBody>
          <a:bodyPr>
            <a:normAutofit fontScale="92500"/>
          </a:bodyPr>
          <a:lstStyle/>
          <a:p>
            <a:r>
              <a:rPr lang="en-GB" dirty="0"/>
              <a:t>We define luminescence as the emission of light stimulated by the absorption of energy.</a:t>
            </a:r>
          </a:p>
          <a:p>
            <a:r>
              <a:rPr lang="en-GB" dirty="0"/>
              <a:t> Although the excitation energy is most typically in the form of photons, it could also be generated by an electric field or by ionizing radiation. </a:t>
            </a:r>
          </a:p>
          <a:p>
            <a:r>
              <a:rPr lang="en-GB" dirty="0"/>
              <a:t>A photovoltaic effect has been demonstrated as well as a photoinduced charge-transfer effect, although no examples of electroluminescence in MOFs have been reported to the best of our knowledge. </a:t>
            </a:r>
          </a:p>
          <a:p>
            <a:r>
              <a:rPr lang="en-GB" dirty="0"/>
              <a:t>However, measurements demons- </a:t>
            </a:r>
            <a:r>
              <a:rPr lang="en-GB" dirty="0" err="1"/>
              <a:t>trating</a:t>
            </a:r>
            <a:r>
              <a:rPr lang="en-GB" dirty="0"/>
              <a:t> that certain MOFs composed of trans-4,40-stilbene dicarboxylate (SDC) linkers can scintillate in response to high-energy protons or alpha particles were recently reported.10 In all cases, the nature of the ground and lowest- lying electronic excited states of the linker and metal </a:t>
            </a:r>
            <a:r>
              <a:rPr lang="en-GB" dirty="0" err="1"/>
              <a:t>consti</a:t>
            </a:r>
            <a:r>
              <a:rPr lang="en-GB" dirty="0"/>
              <a:t>- </a:t>
            </a:r>
            <a:r>
              <a:rPr lang="en-GB" dirty="0" err="1"/>
              <a:t>tuents</a:t>
            </a:r>
            <a:r>
              <a:rPr lang="en-GB" dirty="0"/>
              <a:t> play an important role.  </a:t>
            </a:r>
          </a:p>
          <a:p>
            <a:endParaRPr lang="en-DE" dirty="0"/>
          </a:p>
        </p:txBody>
      </p:sp>
    </p:spTree>
    <p:extLst>
      <p:ext uri="{BB962C8B-B14F-4D97-AF65-F5344CB8AC3E}">
        <p14:creationId xmlns:p14="http://schemas.microsoft.com/office/powerpoint/2010/main" val="167994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A7EC-7D5F-6548-BCE7-FB081A38F9F7}"/>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20425D14-47E4-5E4E-B73E-6F3901F905FB}"/>
              </a:ext>
            </a:extLst>
          </p:cNvPr>
          <p:cNvSpPr>
            <a:spLocks noGrp="1"/>
          </p:cNvSpPr>
          <p:nvPr>
            <p:ph idx="1"/>
          </p:nvPr>
        </p:nvSpPr>
        <p:spPr>
          <a:xfrm>
            <a:off x="1141412" y="1770928"/>
            <a:ext cx="10120755" cy="4468554"/>
          </a:xfrm>
        </p:spPr>
        <p:txBody>
          <a:bodyPr>
            <a:normAutofit fontScale="92500"/>
          </a:bodyPr>
          <a:lstStyle/>
          <a:p>
            <a:r>
              <a:rPr lang="en-GB" dirty="0"/>
              <a:t>Several potential transduction mechanisms are possible in fluorescent MOFs. These are:</a:t>
            </a:r>
          </a:p>
          <a:p>
            <a:r>
              <a:rPr lang="en-GB" dirty="0"/>
              <a:t> (1) </a:t>
            </a:r>
            <a:r>
              <a:rPr lang="en-GB" dirty="0" err="1"/>
              <a:t>solvochromatic</a:t>
            </a:r>
            <a:r>
              <a:rPr lang="en-GB" dirty="0"/>
              <a:t> shifts</a:t>
            </a:r>
          </a:p>
          <a:p>
            <a:r>
              <a:rPr lang="en-GB" dirty="0"/>
              <a:t> (2) alteration of the electronic structure via changes in the coordination sphere</a:t>
            </a:r>
          </a:p>
          <a:p>
            <a:r>
              <a:rPr lang="en-GB" dirty="0"/>
              <a:t> (3) fluorescence quenching by adsorbed species</a:t>
            </a:r>
          </a:p>
          <a:p>
            <a:r>
              <a:rPr lang="en-GB" dirty="0"/>
              <a:t>(4) exciplex formation. Examples of each are found in the literature and are discussed in turn below. </a:t>
            </a:r>
          </a:p>
          <a:p>
            <a:r>
              <a:rPr lang="en-GB" dirty="0"/>
              <a:t>The </a:t>
            </a:r>
            <a:r>
              <a:rPr lang="en-GB" dirty="0" err="1"/>
              <a:t>solvatochromatic</a:t>
            </a:r>
            <a:r>
              <a:rPr lang="en-GB" dirty="0"/>
              <a:t> effect, although generally described as a wavelength shift in an absorption band observed when the polarity of the solvent is changed, can also be found in fluorescence emission spectra.</a:t>
            </a:r>
          </a:p>
          <a:p>
            <a:endParaRPr lang="en-DE" dirty="0"/>
          </a:p>
        </p:txBody>
      </p:sp>
    </p:spTree>
    <p:extLst>
      <p:ext uri="{BB962C8B-B14F-4D97-AF65-F5344CB8AC3E}">
        <p14:creationId xmlns:p14="http://schemas.microsoft.com/office/powerpoint/2010/main" val="201586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44A7-8814-C242-BDFB-A72CEFDA1747}"/>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D0A37456-B219-8943-92CC-67CE43FEAF12}"/>
              </a:ext>
            </a:extLst>
          </p:cNvPr>
          <p:cNvSpPr>
            <a:spLocks noGrp="1"/>
          </p:cNvSpPr>
          <p:nvPr>
            <p:ph idx="1"/>
          </p:nvPr>
        </p:nvSpPr>
        <p:spPr>
          <a:xfrm>
            <a:off x="877824" y="1901952"/>
            <a:ext cx="10533888" cy="3889249"/>
          </a:xfrm>
        </p:spPr>
        <p:txBody>
          <a:bodyPr>
            <a:normAutofit fontScale="92500" lnSpcReduction="20000"/>
          </a:bodyPr>
          <a:lstStyle/>
          <a:p>
            <a:r>
              <a:rPr lang="en-GB" dirty="0"/>
              <a:t>In the case of MOFs, which do not dissolve, the effect is the result of changes in the polarity of adsorbed guest molecules.</a:t>
            </a:r>
          </a:p>
          <a:p>
            <a:r>
              <a:rPr lang="en-GB" dirty="0"/>
              <a:t> Lee et al. observed this in a porous MOF with formula Zn4O(NTB)2.</a:t>
            </a:r>
            <a:r>
              <a:rPr lang="en-DE" dirty="0"/>
              <a:t>3</a:t>
            </a:r>
            <a:r>
              <a:rPr lang="en-GB" dirty="0" err="1"/>
              <a:t>DEF.EtOH</a:t>
            </a:r>
            <a:r>
              <a:rPr lang="en-GB" dirty="0"/>
              <a:t>, in which the presence or absence of p–p interactions (</a:t>
            </a:r>
            <a:r>
              <a:rPr lang="en-GB" dirty="0" err="1"/>
              <a:t>desolvated</a:t>
            </a:r>
            <a:r>
              <a:rPr lang="en-GB" dirty="0"/>
              <a:t> versus solvated form, respectively) between interpenetrated nets leads to a red-shift in the luminescence maximum.</a:t>
            </a:r>
          </a:p>
          <a:p>
            <a:r>
              <a:rPr lang="en-GB" dirty="0"/>
              <a:t>The magnitude of the shift depends on the identity of the guest molecule, with </a:t>
            </a:r>
            <a:r>
              <a:rPr lang="en-GB" dirty="0" err="1"/>
              <a:t>lmax</a:t>
            </a:r>
            <a:r>
              <a:rPr lang="en-GB" dirty="0"/>
              <a:t> (pyridine)</a:t>
            </a:r>
            <a:r>
              <a:rPr lang="en-GB" dirty="0" err="1"/>
              <a:t>olmax</a:t>
            </a:r>
            <a:r>
              <a:rPr lang="en-GB" dirty="0"/>
              <a:t>(methanol)</a:t>
            </a:r>
            <a:r>
              <a:rPr lang="en-GB" dirty="0" err="1"/>
              <a:t>olmax</a:t>
            </a:r>
            <a:r>
              <a:rPr lang="en-GB" dirty="0"/>
              <a:t> (benzene). </a:t>
            </a:r>
          </a:p>
          <a:p>
            <a:r>
              <a:rPr lang="en-GB" dirty="0"/>
              <a:t>The direction and magnitude of the shift does not correlate with the polarity of the guest, indicating that specific solvent–MOF interactions are at play. </a:t>
            </a:r>
          </a:p>
          <a:p>
            <a:endParaRPr lang="en-DE" dirty="0"/>
          </a:p>
        </p:txBody>
      </p:sp>
    </p:spTree>
    <p:extLst>
      <p:ext uri="{BB962C8B-B14F-4D97-AF65-F5344CB8AC3E}">
        <p14:creationId xmlns:p14="http://schemas.microsoft.com/office/powerpoint/2010/main" val="245631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6FA8-6F55-0542-999F-BE226EB02EF5}"/>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6939813C-83F6-9346-BD3F-631F92802CCD}"/>
              </a:ext>
            </a:extLst>
          </p:cNvPr>
          <p:cNvSpPr>
            <a:spLocks noGrp="1"/>
          </p:cNvSpPr>
          <p:nvPr>
            <p:ph idx="1"/>
          </p:nvPr>
        </p:nvSpPr>
        <p:spPr>
          <a:xfrm>
            <a:off x="902208" y="1987296"/>
            <a:ext cx="10145203" cy="4035551"/>
          </a:xfrm>
        </p:spPr>
        <p:txBody>
          <a:bodyPr>
            <a:normAutofit fontScale="85000" lnSpcReduction="10000"/>
          </a:bodyPr>
          <a:lstStyle/>
          <a:p>
            <a:r>
              <a:rPr lang="en-GB" dirty="0"/>
              <a:t>Changes in the coordination sphere can produce more substantial changes in the luminescence spectrum than simple uptake of guest molecules. </a:t>
            </a:r>
          </a:p>
          <a:p>
            <a:r>
              <a:rPr lang="en-GB" dirty="0"/>
              <a:t>Lanthanoid-containing MOFs are effective for sensor applications since their coordination sphere is large (coordination numbers up to 12 are known) and the coordination geometry is not rigid, enabling Ln(III) ions to coordinate guest molecules even if the lanthanoid is part of the framework. </a:t>
            </a:r>
          </a:p>
          <a:p>
            <a:r>
              <a:rPr lang="en-GB" dirty="0" err="1"/>
              <a:t>Reineke</a:t>
            </a:r>
            <a:r>
              <a:rPr lang="en-GB" dirty="0"/>
              <a:t> et al., who synthesized the terbium MOF Tb2(1,4-BDC)3.</a:t>
            </a:r>
            <a:r>
              <a:rPr lang="en-DE" dirty="0"/>
              <a:t>(</a:t>
            </a:r>
            <a:r>
              <a:rPr lang="en-GB" dirty="0"/>
              <a:t>H2O)4 (MOF-76) suggested that such MOFs could be used in chemical sensing.</a:t>
            </a:r>
          </a:p>
          <a:p>
            <a:r>
              <a:rPr lang="en-GB" dirty="0"/>
              <a:t> In this MOF, the water molecules are exchangeable and exposure to NH3 results in complete replacement of the four coordinated waters and decreases the luminescence decay constant. </a:t>
            </a:r>
          </a:p>
          <a:p>
            <a:endParaRPr lang="en-DE" dirty="0"/>
          </a:p>
        </p:txBody>
      </p:sp>
    </p:spTree>
    <p:extLst>
      <p:ext uri="{BB962C8B-B14F-4D97-AF65-F5344CB8AC3E}">
        <p14:creationId xmlns:p14="http://schemas.microsoft.com/office/powerpoint/2010/main" val="3728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4107-5ECF-1041-9CB4-41706789C39E}"/>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BAB9143D-BC8C-344F-8145-BFFD545A7D4F}"/>
              </a:ext>
            </a:extLst>
          </p:cNvPr>
          <p:cNvSpPr>
            <a:spLocks noGrp="1"/>
          </p:cNvSpPr>
          <p:nvPr>
            <p:ph idx="1"/>
          </p:nvPr>
        </p:nvSpPr>
        <p:spPr/>
        <p:txBody>
          <a:bodyPr/>
          <a:lstStyle/>
          <a:p>
            <a:r>
              <a:rPr lang="en-GB" dirty="0"/>
              <a:t>Two more recent examples involving Tb(III) and Eu(III) frameworks demonstrate that binding organic molecules to the lanthanoid can either increase or decrease the luminescence intensity. </a:t>
            </a:r>
          </a:p>
          <a:p>
            <a:r>
              <a:rPr lang="en-GB" dirty="0"/>
              <a:t>Chen et al. used the Eu analogue of MOF-76 to show that modulations in MOF luminescence can be used as a detection method. In this case, the luminescence increases when exposed to DMF, but decreases when exposed to acetone.</a:t>
            </a:r>
          </a:p>
          <a:p>
            <a:endParaRPr lang="en-DE" dirty="0"/>
          </a:p>
        </p:txBody>
      </p:sp>
    </p:spTree>
    <p:extLst>
      <p:ext uri="{BB962C8B-B14F-4D97-AF65-F5344CB8AC3E}">
        <p14:creationId xmlns:p14="http://schemas.microsoft.com/office/powerpoint/2010/main" val="97959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15B0-B13C-314B-A57F-39717399AFED}"/>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C064AFF2-ECA5-4741-8066-728A2CE3C61E}"/>
              </a:ext>
            </a:extLst>
          </p:cNvPr>
          <p:cNvSpPr>
            <a:spLocks noGrp="1"/>
          </p:cNvSpPr>
          <p:nvPr>
            <p:ph idx="1"/>
          </p:nvPr>
        </p:nvSpPr>
        <p:spPr>
          <a:xfrm>
            <a:off x="914400" y="1889760"/>
            <a:ext cx="10460736" cy="3901441"/>
          </a:xfrm>
        </p:spPr>
        <p:txBody>
          <a:bodyPr>
            <a:normAutofit fontScale="85000" lnSpcReduction="20000"/>
          </a:bodyPr>
          <a:lstStyle/>
          <a:p>
            <a:r>
              <a:rPr lang="en-GB" dirty="0"/>
              <a:t>In contrast, luminescence quenching is observed when the MOF Eu2[(4,40-hexafluoroisopropylidene)bis(benzoate)]3 is exposed to ethanol in air.</a:t>
            </a:r>
          </a:p>
          <a:p>
            <a:r>
              <a:rPr lang="en-GB" dirty="0"/>
              <a:t> In all three cases, the observed effects can be attributed to the exchangeable coordination sites on the metal ion that are occupied by solvent in the as-synthesized state, which are replaceable by other ligands.</a:t>
            </a:r>
          </a:p>
          <a:p>
            <a:r>
              <a:rPr lang="en-GB" dirty="0"/>
              <a:t> It is thought that differences in the strength of </a:t>
            </a:r>
            <a:r>
              <a:rPr lang="en-GB" dirty="0" err="1"/>
              <a:t>vibronic</a:t>
            </a:r>
            <a:r>
              <a:rPr lang="en-GB" dirty="0"/>
              <a:t> coupling between the coordinating molecule and the lanthanoid ion resulting from ligand exchange cause the changes in luminescence intensity. </a:t>
            </a:r>
          </a:p>
          <a:p>
            <a:r>
              <a:rPr lang="en-GB" dirty="0"/>
              <a:t>The magnitude of the change depends on the frequency of the oscillator in the newly coordinated molecule. </a:t>
            </a:r>
          </a:p>
          <a:p>
            <a:r>
              <a:rPr lang="en-GB" dirty="0"/>
              <a:t>Molecules containing –OH groups are particularly effective quenchers of lanthanoid luminescence. </a:t>
            </a:r>
          </a:p>
          <a:p>
            <a:endParaRPr lang="en-DE" dirty="0"/>
          </a:p>
        </p:txBody>
      </p:sp>
    </p:spTree>
    <p:extLst>
      <p:ext uri="{BB962C8B-B14F-4D97-AF65-F5344CB8AC3E}">
        <p14:creationId xmlns:p14="http://schemas.microsoft.com/office/powerpoint/2010/main" val="189244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C02-FEF9-2543-BB3B-E680F0E6DBEC}"/>
              </a:ext>
            </a:extLst>
          </p:cNvPr>
          <p:cNvSpPr>
            <a:spLocks noGrp="1"/>
          </p:cNvSpPr>
          <p:nvPr>
            <p:ph type="title"/>
          </p:nvPr>
        </p:nvSpPr>
        <p:spPr>
          <a:xfrm>
            <a:off x="1183355" y="338038"/>
            <a:ext cx="9905998" cy="1478570"/>
          </a:xfrm>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84441009-86CE-8F45-82F5-F6C76F07F279}"/>
              </a:ext>
            </a:extLst>
          </p:cNvPr>
          <p:cNvSpPr>
            <a:spLocks noGrp="1"/>
          </p:cNvSpPr>
          <p:nvPr>
            <p:ph idx="1"/>
          </p:nvPr>
        </p:nvSpPr>
        <p:spPr>
          <a:xfrm>
            <a:off x="885380" y="1816608"/>
            <a:ext cx="10501948" cy="4315968"/>
          </a:xfrm>
        </p:spPr>
        <p:txBody>
          <a:bodyPr>
            <a:normAutofit fontScale="70000" lnSpcReduction="20000"/>
          </a:bodyPr>
          <a:lstStyle/>
          <a:p>
            <a:r>
              <a:rPr lang="en-GB" dirty="0"/>
              <a:t>Luminescence modulated by the coordination of metal cations at exchangeable positions represents a potential method for the detection of these cations. </a:t>
            </a:r>
          </a:p>
          <a:p>
            <a:r>
              <a:rPr lang="en-GB" dirty="0"/>
              <a:t>The ions Cu(II), Zn(II), Cd(II), and Hg(II) quench the fluorescence of an amino acid–Eu(III) MOF </a:t>
            </a:r>
            <a:r>
              <a:rPr lang="en-GB" dirty="0" err="1"/>
              <a:t>NaEuL</a:t>
            </a:r>
            <a:r>
              <a:rPr lang="en-GB" dirty="0"/>
              <a:t>(H2O)4.</a:t>
            </a:r>
            <a:r>
              <a:rPr lang="en-DE" dirty="0"/>
              <a:t>2</a:t>
            </a:r>
            <a:r>
              <a:rPr lang="en-GB" dirty="0"/>
              <a:t>H2O, in which L is a tetra(amino acid) linker. </a:t>
            </a:r>
          </a:p>
          <a:p>
            <a:r>
              <a:rPr lang="en-GB" dirty="0"/>
              <a:t>In contrast, Ag(I) enhances the intensity of the hypersensitive 5D0 - 7F2 transition by almost a factor of 5, while diminishing the 5D0 - 7FJ (J = 1, 4) transitions to the point that they are unobservable. </a:t>
            </a:r>
          </a:p>
          <a:p>
            <a:r>
              <a:rPr lang="en-GB" dirty="0"/>
              <a:t>This </a:t>
            </a:r>
            <a:r>
              <a:rPr lang="en-GB" dirty="0" err="1"/>
              <a:t>behavior</a:t>
            </a:r>
            <a:r>
              <a:rPr lang="en-GB" dirty="0"/>
              <a:t> is surprising, particularly in light of the fact that, while one might expect Cu(II) to quench the fluorescence, the other ions all have full d shells and complexes of these ions in solution are often fluorescent. </a:t>
            </a:r>
          </a:p>
          <a:p>
            <a:r>
              <a:rPr lang="en-GB" dirty="0"/>
              <a:t>Zhao et al., for example, find that Zn(II) increases the emission intensity from a Eu(III) MOF with pyridine-2,6-dicarboxylate linkers, while Fe(II), Co(II), and Ni(II) ions quench the fluorescence.</a:t>
            </a:r>
          </a:p>
          <a:p>
            <a:r>
              <a:rPr lang="en-GB" dirty="0"/>
              <a:t>There is some evidence that coordination of Ag(I) increases the framework’s rigidity and may alter the paramagnetic spin state. Nevertheless, this </a:t>
            </a:r>
            <a:r>
              <a:rPr lang="en-GB" dirty="0" err="1"/>
              <a:t>behavior</a:t>
            </a:r>
            <a:r>
              <a:rPr lang="en-GB" dirty="0"/>
              <a:t> is unprecedented and warrants further investigation. </a:t>
            </a:r>
          </a:p>
          <a:p>
            <a:endParaRPr lang="en-DE" dirty="0"/>
          </a:p>
        </p:txBody>
      </p:sp>
    </p:spTree>
    <p:extLst>
      <p:ext uri="{BB962C8B-B14F-4D97-AF65-F5344CB8AC3E}">
        <p14:creationId xmlns:p14="http://schemas.microsoft.com/office/powerpoint/2010/main" val="385639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4C7-E5BD-794F-87B3-87307E71F9DF}"/>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D39F53CD-106A-124A-845B-C20B03A29375}"/>
              </a:ext>
            </a:extLst>
          </p:cNvPr>
          <p:cNvSpPr>
            <a:spLocks noGrp="1"/>
          </p:cNvSpPr>
          <p:nvPr>
            <p:ph idx="1"/>
          </p:nvPr>
        </p:nvSpPr>
        <p:spPr>
          <a:xfrm>
            <a:off x="853440" y="1865376"/>
            <a:ext cx="10193971" cy="4267199"/>
          </a:xfrm>
        </p:spPr>
        <p:txBody>
          <a:bodyPr>
            <a:normAutofit fontScale="92500" lnSpcReduction="10000"/>
          </a:bodyPr>
          <a:lstStyle/>
          <a:p>
            <a:r>
              <a:rPr lang="en-GB" dirty="0"/>
              <a:t> In the case of anions, it is speculated that anion size, hydrogen-bonding ability, and the structure of the MOF itself contribute to the observed effects. </a:t>
            </a:r>
          </a:p>
          <a:p>
            <a:r>
              <a:rPr lang="en-GB" dirty="0"/>
              <a:t>The first example MOF-76b, in which guest MeOH occupy the exchangeable sites on the Tb(III), exhibits increased luminescence upon expo- sure to solutions of a range of anions. </a:t>
            </a:r>
          </a:p>
          <a:p>
            <a:r>
              <a:rPr lang="en-GB" dirty="0"/>
              <a:t>Halide ions, in particular Fluoride</a:t>
            </a:r>
            <a:r>
              <a:rPr lang="en-DE" dirty="0"/>
              <a:t>, </a:t>
            </a:r>
            <a:r>
              <a:rPr lang="en-GB" dirty="0"/>
              <a:t>increase the luminescence intensity by as much as a factor of four over the MOF in the absence of anion.</a:t>
            </a:r>
          </a:p>
          <a:p>
            <a:r>
              <a:rPr lang="en-GB" dirty="0"/>
              <a:t> Hydrogen-bonding interactions between the Fluoride and axially coordinated methanol are thought to affect the O–H stretching frequency of the methanol, reducing its ability to quench the fluorescence. </a:t>
            </a:r>
          </a:p>
          <a:p>
            <a:endParaRPr lang="en-DE" dirty="0"/>
          </a:p>
        </p:txBody>
      </p:sp>
    </p:spTree>
    <p:extLst>
      <p:ext uri="{BB962C8B-B14F-4D97-AF65-F5344CB8AC3E}">
        <p14:creationId xmlns:p14="http://schemas.microsoft.com/office/powerpoint/2010/main" val="181761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4C40-1B5C-AF49-979F-9D67344EE915}"/>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25206A45-478C-C64B-B727-40D3C1F20EC7}"/>
              </a:ext>
            </a:extLst>
          </p:cNvPr>
          <p:cNvSpPr>
            <a:spLocks noGrp="1"/>
          </p:cNvSpPr>
          <p:nvPr>
            <p:ph idx="1"/>
          </p:nvPr>
        </p:nvSpPr>
        <p:spPr/>
        <p:txBody>
          <a:bodyPr>
            <a:normAutofit/>
          </a:bodyPr>
          <a:lstStyle/>
          <a:p>
            <a:r>
              <a:rPr lang="en-GB" dirty="0"/>
              <a:t>Concentration-dependent enhancements are also observed when the MOF Zn2(4,40- </a:t>
            </a:r>
            <a:r>
              <a:rPr lang="en-GB" dirty="0" err="1"/>
              <a:t>bipy</a:t>
            </a:r>
            <a:r>
              <a:rPr lang="en-GB" dirty="0"/>
              <a:t>)3(H2O)8(ClO4)2(4-aminobenzoate)2}</a:t>
            </a:r>
            <a:r>
              <a:rPr lang="en-DE" dirty="0"/>
              <a:t>2(4,40-</a:t>
            </a:r>
            <a:r>
              <a:rPr lang="en-GB" dirty="0" err="1"/>
              <a:t>bipy</a:t>
            </a:r>
            <a:r>
              <a:rPr lang="en-GB" dirty="0"/>
              <a:t>)]</a:t>
            </a:r>
            <a:r>
              <a:rPr lang="en-DE" dirty="0"/>
              <a:t>4</a:t>
            </a:r>
            <a:r>
              <a:rPr lang="en-GB" dirty="0"/>
              <a:t>H2O is exposed to ethanolic solutions of PF6</a:t>
            </a:r>
            <a:r>
              <a:rPr lang="en-DE" dirty="0"/>
              <a:t>.</a:t>
            </a:r>
          </a:p>
          <a:p>
            <a:r>
              <a:rPr lang="en-GB" dirty="0"/>
              <a:t>In this case, however, the luminescence changes are the result of replacement of the coordinated ClO42-</a:t>
            </a:r>
            <a:r>
              <a:rPr lang="en-DE" dirty="0"/>
              <a:t> </a:t>
            </a:r>
            <a:r>
              <a:rPr lang="en-GB" dirty="0"/>
              <a:t>ions. Br-</a:t>
            </a:r>
            <a:r>
              <a:rPr lang="en-DE" dirty="0"/>
              <a:t>, </a:t>
            </a:r>
            <a:r>
              <a:rPr lang="en-GB" dirty="0"/>
              <a:t>NO3-</a:t>
            </a:r>
            <a:r>
              <a:rPr lang="en-DE" dirty="0"/>
              <a:t>, </a:t>
            </a:r>
            <a:r>
              <a:rPr lang="en-GB" dirty="0"/>
              <a:t>and NO2-</a:t>
            </a:r>
            <a:r>
              <a:rPr lang="en-DE" dirty="0"/>
              <a:t>, </a:t>
            </a:r>
            <a:r>
              <a:rPr lang="en-GB" dirty="0"/>
              <a:t>decrease the luminescence rather than increase it. </a:t>
            </a:r>
          </a:p>
          <a:p>
            <a:endParaRPr lang="en-GB" dirty="0"/>
          </a:p>
          <a:p>
            <a:endParaRPr lang="en-DE" dirty="0"/>
          </a:p>
        </p:txBody>
      </p:sp>
    </p:spTree>
    <p:extLst>
      <p:ext uri="{BB962C8B-B14F-4D97-AF65-F5344CB8AC3E}">
        <p14:creationId xmlns:p14="http://schemas.microsoft.com/office/powerpoint/2010/main" val="93712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C9EB-7011-AF46-8397-5AD23E2573A8}"/>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D9A93C08-0C4C-3549-BAB8-C1F87045016A}"/>
              </a:ext>
            </a:extLst>
          </p:cNvPr>
          <p:cNvSpPr>
            <a:spLocks noGrp="1"/>
          </p:cNvSpPr>
          <p:nvPr>
            <p:ph idx="1"/>
          </p:nvPr>
        </p:nvSpPr>
        <p:spPr/>
        <p:txBody>
          <a:bodyPr>
            <a:normAutofit fontScale="85000" lnSpcReduction="10000"/>
          </a:bodyPr>
          <a:lstStyle/>
          <a:p>
            <a:r>
              <a:rPr lang="en-GB" dirty="0"/>
              <a:t>Pham et al. describe the synthesis of a 3-D Eu(III) framework linked with EDDB.</a:t>
            </a:r>
          </a:p>
          <a:p>
            <a:r>
              <a:rPr lang="en-GB" dirty="0"/>
              <a:t>Luminescence studies show the characteristic Eu lines corresponding to the 5D0 - 7FJ transitions. </a:t>
            </a:r>
          </a:p>
          <a:p>
            <a:r>
              <a:rPr lang="en-GB" dirty="0"/>
              <a:t>In contrast to the previous two examples, introduction of a neutral guest, in this case iodine, induces luminescence quenching. The mechanism of quenching arises from the formation of a charge-transfer complex between the conjugated linker and the iodine guest. </a:t>
            </a:r>
          </a:p>
          <a:p>
            <a:r>
              <a:rPr lang="en-GB" dirty="0"/>
              <a:t>The alternate energy-transfer pathway reduces the probability of antenna action by the ligand. Removal of the iodine showed nearly quantitative recovery of framework luminescence. </a:t>
            </a:r>
          </a:p>
          <a:p>
            <a:endParaRPr lang="en-DE" dirty="0"/>
          </a:p>
        </p:txBody>
      </p:sp>
    </p:spTree>
    <p:extLst>
      <p:ext uri="{BB962C8B-B14F-4D97-AF65-F5344CB8AC3E}">
        <p14:creationId xmlns:p14="http://schemas.microsoft.com/office/powerpoint/2010/main" val="385656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55C-5EC3-F549-BC50-07E9B79EA448}"/>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7EFB6EF1-FACC-A04E-9821-71A05A0299AC}"/>
              </a:ext>
            </a:extLst>
          </p:cNvPr>
          <p:cNvSpPr>
            <a:spLocks noGrp="1"/>
          </p:cNvSpPr>
          <p:nvPr>
            <p:ph idx="1"/>
          </p:nvPr>
        </p:nvSpPr>
        <p:spPr>
          <a:xfrm>
            <a:off x="1141412" y="1889760"/>
            <a:ext cx="9905999" cy="4255008"/>
          </a:xfrm>
        </p:spPr>
        <p:txBody>
          <a:bodyPr>
            <a:normAutofit fontScale="85000" lnSpcReduction="10000"/>
          </a:bodyPr>
          <a:lstStyle/>
          <a:p>
            <a:r>
              <a:rPr lang="en-GB" dirty="0"/>
              <a:t>Bai et al. found that aromatic molecules in water could be detected by their quenching of the luminescence from a two-dimensional porous MOF containing Cu(I) ions.</a:t>
            </a:r>
          </a:p>
          <a:p>
            <a:r>
              <a:rPr lang="en-GB" dirty="0"/>
              <a:t> This MOF incorporates a Cu6L6 cluster (L = 5,6-diphenyl-1,2,4- triazine-3-thiolate), in which the Cu(I) ions are coordinated by two thiolate </a:t>
            </a:r>
            <a:r>
              <a:rPr lang="en-GB" dirty="0" err="1"/>
              <a:t>sulfur</a:t>
            </a:r>
            <a:r>
              <a:rPr lang="en-GB" dirty="0"/>
              <a:t> atoms and one triazine nitrogen. </a:t>
            </a:r>
          </a:p>
          <a:p>
            <a:r>
              <a:rPr lang="en-GB" dirty="0"/>
              <a:t>Toluene, nitrobenzene, aniline, and various methylbenzenes all quench the fluorescence to some degree. </a:t>
            </a:r>
          </a:p>
          <a:p>
            <a:r>
              <a:rPr lang="en-GB" dirty="0"/>
              <a:t>The magnitude of the quenching is not strongly influenced by the presence of electron- donating or electron-withdrawing groups on the aromatic ring. </a:t>
            </a:r>
          </a:p>
          <a:p>
            <a:r>
              <a:rPr lang="en-GB" dirty="0"/>
              <a:t>Size is evidently also not a factor. Instead, the varying degrees of p–p stacking lead to changes in the Cu–Cu distance. </a:t>
            </a:r>
          </a:p>
          <a:p>
            <a:endParaRPr lang="en-DE" dirty="0"/>
          </a:p>
        </p:txBody>
      </p:sp>
    </p:spTree>
    <p:extLst>
      <p:ext uri="{BB962C8B-B14F-4D97-AF65-F5344CB8AC3E}">
        <p14:creationId xmlns:p14="http://schemas.microsoft.com/office/powerpoint/2010/main" val="68410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0AC0-5D1F-874C-B535-BC40317D2357}"/>
              </a:ext>
            </a:extLst>
          </p:cNvPr>
          <p:cNvSpPr>
            <a:spLocks noGrp="1"/>
          </p:cNvSpPr>
          <p:nvPr>
            <p:ph type="title"/>
          </p:nvPr>
        </p:nvSpPr>
        <p:spPr>
          <a:xfrm>
            <a:off x="1141413" y="618518"/>
            <a:ext cx="9905998" cy="1478570"/>
          </a:xfrm>
        </p:spPr>
        <p:txBody>
          <a:bodyPr>
            <a:normAutofit/>
          </a:bodyPr>
          <a:lstStyle/>
          <a:p>
            <a:pPr algn="ctr"/>
            <a:r>
              <a:rPr lang="en-DE" dirty="0"/>
              <a:t>Types of luminiscence</a:t>
            </a:r>
            <a:endParaRPr lang="en-DE"/>
          </a:p>
        </p:txBody>
      </p:sp>
      <p:sp>
        <p:nvSpPr>
          <p:cNvPr id="3" name="Content Placeholder 2">
            <a:extLst>
              <a:ext uri="{FF2B5EF4-FFF2-40B4-BE49-F238E27FC236}">
                <a16:creationId xmlns:a16="http://schemas.microsoft.com/office/drawing/2014/main" id="{FA3E278B-203E-6843-8B9E-E96D31DBB6F2}"/>
              </a:ext>
            </a:extLst>
          </p:cNvPr>
          <p:cNvSpPr>
            <a:spLocks noGrp="1"/>
          </p:cNvSpPr>
          <p:nvPr>
            <p:ph idx="1"/>
          </p:nvPr>
        </p:nvSpPr>
        <p:spPr>
          <a:xfrm>
            <a:off x="1141412" y="1638212"/>
            <a:ext cx="5019647" cy="4549050"/>
          </a:xfrm>
        </p:spPr>
        <p:txBody>
          <a:bodyPr anchor="ctr">
            <a:normAutofit/>
          </a:bodyPr>
          <a:lstStyle/>
          <a:p>
            <a:pPr>
              <a:lnSpc>
                <a:spcPct val="110000"/>
              </a:lnSpc>
            </a:pPr>
            <a:r>
              <a:rPr lang="en-GB" sz="2200"/>
              <a:t>There are two basic types of luminescence: </a:t>
            </a:r>
          </a:p>
          <a:p>
            <a:pPr>
              <a:lnSpc>
                <a:spcPct val="110000"/>
              </a:lnSpc>
              <a:buFont typeface="Wingdings" pitchFamily="2" charset="2"/>
              <a:buChar char="Ø"/>
            </a:pPr>
            <a:r>
              <a:rPr lang="en-GB" sz="2200"/>
              <a:t>fluorescence, which is spin-allowed and has typical lifetimes on the order of 1 ns; and </a:t>
            </a:r>
          </a:p>
          <a:p>
            <a:pPr>
              <a:lnSpc>
                <a:spcPct val="110000"/>
              </a:lnSpc>
              <a:buFont typeface="Wingdings" pitchFamily="2" charset="2"/>
              <a:buChar char="Ø"/>
            </a:pPr>
            <a:r>
              <a:rPr lang="en-GB" sz="2200"/>
              <a:t>phosphorescence, which is spin-forbidden and has lifetimes that can be as long as several seconds. </a:t>
            </a:r>
          </a:p>
          <a:p>
            <a:pPr>
              <a:lnSpc>
                <a:spcPct val="110000"/>
              </a:lnSpc>
            </a:pPr>
            <a:endParaRPr lang="en-DE" sz="2200"/>
          </a:p>
        </p:txBody>
      </p:sp>
      <p:pic>
        <p:nvPicPr>
          <p:cNvPr id="1025" name="Picture 1" descr="page5image25225168">
            <a:extLst>
              <a:ext uri="{FF2B5EF4-FFF2-40B4-BE49-F238E27FC236}">
                <a16:creationId xmlns:a16="http://schemas.microsoft.com/office/drawing/2014/main" id="{6F9162E3-884E-D647-AD2E-D2FCEDC14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7902"/>
          <a:stretch/>
        </p:blipFill>
        <p:spPr bwMode="auto">
          <a:xfrm>
            <a:off x="6392335" y="1971675"/>
            <a:ext cx="4823353" cy="3914775"/>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9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BFD7-7A01-4A46-A646-095BBDC19D82}"/>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63F80C2F-183C-D941-90AE-D829CA030229}"/>
              </a:ext>
            </a:extLst>
          </p:cNvPr>
          <p:cNvSpPr>
            <a:spLocks noGrp="1"/>
          </p:cNvSpPr>
          <p:nvPr>
            <p:ph idx="1"/>
          </p:nvPr>
        </p:nvSpPr>
        <p:spPr>
          <a:xfrm>
            <a:off x="792480" y="1755648"/>
            <a:ext cx="10643616" cy="4340352"/>
          </a:xfrm>
        </p:spPr>
        <p:txBody>
          <a:bodyPr>
            <a:normAutofit fontScale="85000" lnSpcReduction="10000"/>
          </a:bodyPr>
          <a:lstStyle/>
          <a:p>
            <a:r>
              <a:rPr lang="en-GB" dirty="0"/>
              <a:t>In contrast to the fact that restriction of O–H vibrational resonance enhances the luminescence of the given lanthanoid, a system in which hydration of a Ln–MOF induces luminescence was also reported .</a:t>
            </a:r>
          </a:p>
          <a:p>
            <a:r>
              <a:rPr lang="en-GB" dirty="0"/>
              <a:t> A mixed linker framework of Ln–fumarate (Ln = Eu, Tb) sheets pillared by oxalate moieties was synthesized and studied for its luminescence properties. The as-synthesized frameworks display strongly sensitized luminescence in the characteristic Eu and Tb ranges </a:t>
            </a:r>
          </a:p>
          <a:p>
            <a:r>
              <a:rPr lang="en-GB" dirty="0"/>
              <a:t>When the framework is dehydrated under reduced pressure and elevated temperature, the luminescence is almost completely quenched. </a:t>
            </a:r>
          </a:p>
          <a:p>
            <a:r>
              <a:rPr lang="en-GB" dirty="0"/>
              <a:t>Based on powder X-ray diffraction analysis, this quenching is likely the result of framework collapse. However, the framework returns to its former crystallinity upon re-exposure to water and the luminescence returns. This is a very rare example of water or any hydroxyl ligand inducing lanthanoid luminescence. </a:t>
            </a:r>
          </a:p>
          <a:p>
            <a:endParaRPr lang="en-GB" dirty="0"/>
          </a:p>
          <a:p>
            <a:endParaRPr lang="en-DE" dirty="0"/>
          </a:p>
        </p:txBody>
      </p:sp>
    </p:spTree>
    <p:extLst>
      <p:ext uri="{BB962C8B-B14F-4D97-AF65-F5344CB8AC3E}">
        <p14:creationId xmlns:p14="http://schemas.microsoft.com/office/powerpoint/2010/main" val="209228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810E-41E8-C549-8605-2D6B51606F52}"/>
              </a:ext>
            </a:extLst>
          </p:cNvPr>
          <p:cNvSpPr>
            <a:spLocks noGrp="1"/>
          </p:cNvSpPr>
          <p:nvPr>
            <p:ph type="title"/>
          </p:nvPr>
        </p:nvSpPr>
        <p:spPr/>
        <p:txBody>
          <a:bodyPr>
            <a:normAutofit fontScale="90000"/>
          </a:bodyPr>
          <a:lstStyle/>
          <a:p>
            <a:r>
              <a:rPr lang="en-GB" sz="2200" dirty="0"/>
              <a:t>Emission spectra of Ln2(</a:t>
            </a:r>
            <a:r>
              <a:rPr lang="en-GB" sz="2200" dirty="0" err="1"/>
              <a:t>fum</a:t>
            </a:r>
            <a:r>
              <a:rPr lang="en-GB" sz="2200" dirty="0"/>
              <a:t>)2ox.</a:t>
            </a:r>
            <a:r>
              <a:rPr lang="en-DE" sz="2200" dirty="0"/>
              <a:t>4</a:t>
            </a:r>
            <a:r>
              <a:rPr lang="en-GB" sz="2200" dirty="0"/>
              <a:t>H2O MOFs showing unusual turn-off </a:t>
            </a:r>
            <a:r>
              <a:rPr lang="en-GB" sz="2200" dirty="0" err="1"/>
              <a:t>behavior</a:t>
            </a:r>
            <a:r>
              <a:rPr lang="en-GB" sz="2200" dirty="0"/>
              <a:t> upon the removal of water. Rehydration results in nearly complete recovery of luminescence. </a:t>
            </a:r>
            <a:br>
              <a:rPr lang="en-GB" dirty="0"/>
            </a:br>
            <a:endParaRPr lang="en-DE" dirty="0"/>
          </a:p>
        </p:txBody>
      </p:sp>
      <p:pic>
        <p:nvPicPr>
          <p:cNvPr id="3073" name="Picture 1" descr="page21image187889680">
            <a:extLst>
              <a:ext uri="{FF2B5EF4-FFF2-40B4-BE49-F238E27FC236}">
                <a16:creationId xmlns:a16="http://schemas.microsoft.com/office/drawing/2014/main" id="{025174EC-F9E3-BC45-A62C-037ECE28A0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249488"/>
            <a:ext cx="7437119"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4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F511-70D4-5F41-B643-72357151EE39}"/>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252DCE0E-7E4C-4C4D-8002-A078AF3636E1}"/>
              </a:ext>
            </a:extLst>
          </p:cNvPr>
          <p:cNvSpPr>
            <a:spLocks noGrp="1"/>
          </p:cNvSpPr>
          <p:nvPr>
            <p:ph idx="1"/>
          </p:nvPr>
        </p:nvSpPr>
        <p:spPr>
          <a:xfrm>
            <a:off x="902208" y="1889760"/>
            <a:ext cx="10448544" cy="4120896"/>
          </a:xfrm>
        </p:spPr>
        <p:txBody>
          <a:bodyPr>
            <a:normAutofit/>
          </a:bodyPr>
          <a:lstStyle/>
          <a:p>
            <a:r>
              <a:rPr lang="en-GB" dirty="0"/>
              <a:t>Lanthanoid ions are often used as contrast agents in magnetic resonance imaging (MRI) applications due to their highly paramagnetic nature. </a:t>
            </a:r>
          </a:p>
          <a:p>
            <a:r>
              <a:rPr lang="en-GB" dirty="0"/>
              <a:t>This </a:t>
            </a:r>
            <a:r>
              <a:rPr lang="en-GB" dirty="0" err="1"/>
              <a:t>paramagnetism</a:t>
            </a:r>
            <a:r>
              <a:rPr lang="en-GB" dirty="0"/>
              <a:t> helps to increase the relaxation rate of water protons in the tissues being imaged.</a:t>
            </a:r>
          </a:p>
          <a:p>
            <a:r>
              <a:rPr lang="en-GB" dirty="0"/>
              <a:t>Reiter et al. have reported the synthesis of nanoscale MOFs (NMOFs) of </a:t>
            </a:r>
            <a:r>
              <a:rPr lang="en-GB" dirty="0" err="1"/>
              <a:t>Gd</a:t>
            </a:r>
            <a:r>
              <a:rPr lang="en-GB" dirty="0"/>
              <a:t>(1,4-BDC) using a microemulsion method by which the shape and size of MOF nanorods can be controlled.</a:t>
            </a:r>
          </a:p>
          <a:p>
            <a:endParaRPr lang="en-DE" dirty="0"/>
          </a:p>
        </p:txBody>
      </p:sp>
    </p:spTree>
    <p:extLst>
      <p:ext uri="{BB962C8B-B14F-4D97-AF65-F5344CB8AC3E}">
        <p14:creationId xmlns:p14="http://schemas.microsoft.com/office/powerpoint/2010/main" val="3494383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C048-1990-004A-8BAA-E589169D89A5}"/>
              </a:ext>
            </a:extLst>
          </p:cNvPr>
          <p:cNvSpPr>
            <a:spLocks noGrp="1"/>
          </p:cNvSpPr>
          <p:nvPr>
            <p:ph type="title"/>
          </p:nvPr>
        </p:nvSpPr>
        <p:spPr/>
        <p:txBody>
          <a:bodyPr/>
          <a:lstStyle/>
          <a:p>
            <a:r>
              <a:rPr lang="en-GB" b="1" dirty="0"/>
              <a:t>Luminescence-Based Chemical Sensing of </a:t>
            </a:r>
            <a:r>
              <a:rPr lang="en-GB" b="1" dirty="0" err="1"/>
              <a:t>mofs</a:t>
            </a:r>
            <a:endParaRPr lang="en-DE" dirty="0"/>
          </a:p>
        </p:txBody>
      </p:sp>
      <p:sp>
        <p:nvSpPr>
          <p:cNvPr id="3" name="Content Placeholder 2">
            <a:extLst>
              <a:ext uri="{FF2B5EF4-FFF2-40B4-BE49-F238E27FC236}">
                <a16:creationId xmlns:a16="http://schemas.microsoft.com/office/drawing/2014/main" id="{622FE805-66A1-5F4D-98FE-0B955DD6A64B}"/>
              </a:ext>
            </a:extLst>
          </p:cNvPr>
          <p:cNvSpPr>
            <a:spLocks noGrp="1"/>
          </p:cNvSpPr>
          <p:nvPr>
            <p:ph idx="1"/>
          </p:nvPr>
        </p:nvSpPr>
        <p:spPr/>
        <p:txBody>
          <a:bodyPr>
            <a:normAutofit fontScale="77500" lnSpcReduction="20000"/>
          </a:bodyPr>
          <a:lstStyle/>
          <a:p>
            <a:r>
              <a:rPr lang="en-GB" dirty="0"/>
              <a:t>Alteration of the water– surfactant ratio, w, in the reverse microemulsion matrix gives rise to the greatest control over the length and breadth of the nanorods. The presence of a high density of </a:t>
            </a:r>
            <a:r>
              <a:rPr lang="en-GB" dirty="0" err="1"/>
              <a:t>Gd</a:t>
            </a:r>
            <a:r>
              <a:rPr lang="en-GB" dirty="0"/>
              <a:t>(III) </a:t>
            </a:r>
            <a:r>
              <a:rPr lang="en-GB" dirty="0" err="1"/>
              <a:t>centers</a:t>
            </a:r>
            <a:r>
              <a:rPr lang="en-GB" dirty="0"/>
              <a:t> in the NMOFs prompted the authors to test the </a:t>
            </a:r>
            <a:r>
              <a:rPr lang="en-GB" dirty="0" err="1"/>
              <a:t>relaxivity</a:t>
            </a:r>
            <a:r>
              <a:rPr lang="en-GB" dirty="0"/>
              <a:t> enhancement of water proton signals for use as an MRI contrast agent. </a:t>
            </a:r>
          </a:p>
          <a:p>
            <a:r>
              <a:rPr lang="en-GB" dirty="0"/>
              <a:t>It was found that these materials were much more effective enhancers of water signals than many commercially available contrast agents. </a:t>
            </a:r>
          </a:p>
          <a:p>
            <a:r>
              <a:rPr lang="en-GB" dirty="0"/>
              <a:t>In addition to the </a:t>
            </a:r>
            <a:r>
              <a:rPr lang="en-GB" dirty="0" err="1"/>
              <a:t>Gd</a:t>
            </a:r>
            <a:r>
              <a:rPr lang="en-GB" dirty="0"/>
              <a:t> complexes, analogues doped with 5 mol% Eu and Tb were also synthesized.</a:t>
            </a:r>
          </a:p>
          <a:p>
            <a:r>
              <a:rPr lang="en-GB" dirty="0"/>
              <a:t> The luminescence of ethanolic suspensions of these materials relative to the </a:t>
            </a:r>
            <a:r>
              <a:rPr lang="en-GB" dirty="0" err="1"/>
              <a:t>Gd</a:t>
            </a:r>
            <a:r>
              <a:rPr lang="en-GB" dirty="0"/>
              <a:t> material is evident in </a:t>
            </a:r>
            <a:r>
              <a:rPr lang="en-GB" dirty="0" err="1"/>
              <a:t>Fig.The</a:t>
            </a:r>
            <a:r>
              <a:rPr lang="en-GB" dirty="0"/>
              <a:t> visible luminescence of these NMOFs invites the possibility of their use as multimodal MRI contrast agents. </a:t>
            </a:r>
          </a:p>
          <a:p>
            <a:endParaRPr lang="en-DE" dirty="0"/>
          </a:p>
        </p:txBody>
      </p:sp>
    </p:spTree>
    <p:extLst>
      <p:ext uri="{BB962C8B-B14F-4D97-AF65-F5344CB8AC3E}">
        <p14:creationId xmlns:p14="http://schemas.microsoft.com/office/powerpoint/2010/main" val="230185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025D-8889-6042-83D3-B844B7218D80}"/>
              </a:ext>
            </a:extLst>
          </p:cNvPr>
          <p:cNvSpPr>
            <a:spLocks noGrp="1"/>
          </p:cNvSpPr>
          <p:nvPr>
            <p:ph type="title"/>
          </p:nvPr>
        </p:nvSpPr>
        <p:spPr/>
        <p:txBody>
          <a:bodyPr>
            <a:normAutofit fontScale="90000"/>
          </a:bodyPr>
          <a:lstStyle/>
          <a:p>
            <a:r>
              <a:rPr lang="en-GB" sz="2200" dirty="0"/>
              <a:t>Left: T1-weight MR images of </a:t>
            </a:r>
            <a:r>
              <a:rPr lang="en-GB" sz="2200" dirty="0" err="1"/>
              <a:t>Gd</a:t>
            </a:r>
            <a:r>
              <a:rPr lang="en-GB" sz="2200" dirty="0"/>
              <a:t>-NMOFs of different sizes in aqueous suspensions with 0.1% xanthan gum versus the commercial </a:t>
            </a:r>
            <a:r>
              <a:rPr lang="en-GB" sz="2200" dirty="0" err="1"/>
              <a:t>OmniScan</a:t>
            </a:r>
            <a:r>
              <a:rPr lang="en-GB" sz="2200" dirty="0"/>
              <a:t> contrast agent. Right: UV-light irradiated ethanolic suspensions of 5 mol% Eu- and Tb-doped NMOFs in contrast with the 100% </a:t>
            </a:r>
            <a:r>
              <a:rPr lang="en-GB" sz="2200" dirty="0" err="1"/>
              <a:t>Gd</a:t>
            </a:r>
            <a:r>
              <a:rPr lang="en-GB" sz="2200" dirty="0"/>
              <a:t>-NMOF. </a:t>
            </a:r>
            <a:r>
              <a:rPr lang="en-GB" dirty="0"/>
              <a:t> </a:t>
            </a:r>
            <a:br>
              <a:rPr lang="en-GB" dirty="0"/>
            </a:br>
            <a:endParaRPr lang="en-DE" dirty="0"/>
          </a:p>
        </p:txBody>
      </p:sp>
      <p:pic>
        <p:nvPicPr>
          <p:cNvPr id="4097" name="Picture 1" descr="page22image54118016">
            <a:extLst>
              <a:ext uri="{FF2B5EF4-FFF2-40B4-BE49-F238E27FC236}">
                <a16:creationId xmlns:a16="http://schemas.microsoft.com/office/drawing/2014/main" id="{4FF7E1C9-BD9F-3247-A53A-F86405DF32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8863" y="2610644"/>
            <a:ext cx="75311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3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E407-BB84-4C49-9665-16A86BD7B187}"/>
              </a:ext>
            </a:extLst>
          </p:cNvPr>
          <p:cNvSpPr>
            <a:spLocks noGrp="1"/>
          </p:cNvSpPr>
          <p:nvPr>
            <p:ph type="title"/>
          </p:nvPr>
        </p:nvSpPr>
        <p:spPr>
          <a:xfrm>
            <a:off x="1141413" y="156826"/>
            <a:ext cx="9905998" cy="1478570"/>
          </a:xfrm>
        </p:spPr>
        <p:txBody>
          <a:bodyPr>
            <a:noAutofit/>
          </a:bodyPr>
          <a:lstStyle/>
          <a:p>
            <a:r>
              <a:rPr lang="en-GB" sz="2800" b="1" dirty="0"/>
              <a:t>Effects of Surface modification on</a:t>
            </a:r>
            <a:br>
              <a:rPr lang="en-GB" sz="2800" b="1" dirty="0"/>
            </a:br>
            <a:r>
              <a:rPr lang="en-GB" sz="2800" b="1" dirty="0"/>
              <a:t>Luminescence Based Chemical Sensing of </a:t>
            </a:r>
            <a:r>
              <a:rPr lang="en-GB" sz="2800" b="1" dirty="0" err="1"/>
              <a:t>mofs</a:t>
            </a:r>
            <a:endParaRPr lang="en-DE" sz="2800" b="1" dirty="0"/>
          </a:p>
        </p:txBody>
      </p:sp>
      <p:sp>
        <p:nvSpPr>
          <p:cNvPr id="3" name="Content Placeholder 2">
            <a:extLst>
              <a:ext uri="{FF2B5EF4-FFF2-40B4-BE49-F238E27FC236}">
                <a16:creationId xmlns:a16="http://schemas.microsoft.com/office/drawing/2014/main" id="{AD772B59-9752-C248-A174-2AA03B6D4F8B}"/>
              </a:ext>
            </a:extLst>
          </p:cNvPr>
          <p:cNvSpPr>
            <a:spLocks noGrp="1"/>
          </p:cNvSpPr>
          <p:nvPr>
            <p:ph idx="1"/>
          </p:nvPr>
        </p:nvSpPr>
        <p:spPr>
          <a:xfrm>
            <a:off x="780288" y="1426464"/>
            <a:ext cx="10619232" cy="4730496"/>
          </a:xfrm>
        </p:spPr>
        <p:txBody>
          <a:bodyPr>
            <a:normAutofit lnSpcReduction="10000"/>
          </a:bodyPr>
          <a:lstStyle/>
          <a:p>
            <a:r>
              <a:rPr lang="en-GB" dirty="0"/>
              <a:t>In an unusual twist, the </a:t>
            </a:r>
            <a:r>
              <a:rPr lang="en-GB" dirty="0" err="1"/>
              <a:t>Gd</a:t>
            </a:r>
            <a:r>
              <a:rPr lang="en-GB" dirty="0"/>
              <a:t>-NMOFs have been used as templates to generate core–shell and hollow–shell nanoparticles for both controlled core-release and luminescent sensing applications.</a:t>
            </a:r>
          </a:p>
          <a:p>
            <a:r>
              <a:rPr lang="en-GB" dirty="0"/>
              <a:t>The template NMOF rods were synthesized followed by surface modification with polyvinylpyrrolidone (PVP). The PVP-coated nanorods were then coated with a silica shell of controlled thickness through a sol–gel process with tetraethyl orthosilicate in a basic ethanolic solution. </a:t>
            </a:r>
          </a:p>
          <a:p>
            <a:r>
              <a:rPr lang="en-GB" dirty="0"/>
              <a:t>Thicknesses of up to 8–9 nm were achieved by varying the reaction time. It was found that when the silica- coated NMOFs were placed in an acidic solution, a gradual release of the template nanorod was achieved leaving a hollow silica shell. </a:t>
            </a:r>
          </a:p>
          <a:p>
            <a:endParaRPr lang="en-DE" dirty="0"/>
          </a:p>
        </p:txBody>
      </p:sp>
    </p:spTree>
    <p:extLst>
      <p:ext uri="{BB962C8B-B14F-4D97-AF65-F5344CB8AC3E}">
        <p14:creationId xmlns:p14="http://schemas.microsoft.com/office/powerpoint/2010/main" val="750848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A92-8DE3-8F44-BE05-5C7C24FC9EE1}"/>
              </a:ext>
            </a:extLst>
          </p:cNvPr>
          <p:cNvSpPr>
            <a:spLocks noGrp="1"/>
          </p:cNvSpPr>
          <p:nvPr>
            <p:ph type="title"/>
          </p:nvPr>
        </p:nvSpPr>
        <p:spPr>
          <a:xfrm>
            <a:off x="1141413" y="216182"/>
            <a:ext cx="9905998" cy="1478570"/>
          </a:xfrm>
        </p:spPr>
        <p:txBody>
          <a:bodyPr>
            <a:normAutofit/>
          </a:bodyPr>
          <a:lstStyle/>
          <a:p>
            <a:r>
              <a:rPr lang="en-GB" sz="2200" dirty="0"/>
              <a:t>Schematic describing the silica coating and subsequent Tb- EDTM surface modification of the Eu-NMOF for sensing of </a:t>
            </a:r>
            <a:r>
              <a:rPr lang="en-GB" sz="2200" dirty="0" err="1"/>
              <a:t>dipico</a:t>
            </a:r>
            <a:r>
              <a:rPr lang="en-GB" sz="2200" dirty="0"/>
              <a:t>- </a:t>
            </a:r>
            <a:r>
              <a:rPr lang="en-GB" sz="2200" dirty="0" err="1"/>
              <a:t>linic</a:t>
            </a:r>
            <a:r>
              <a:rPr lang="en-GB" sz="2200" dirty="0"/>
              <a:t> acid.  </a:t>
            </a:r>
            <a:br>
              <a:rPr lang="en-GB" dirty="0"/>
            </a:br>
            <a:endParaRPr lang="en-DE" dirty="0"/>
          </a:p>
        </p:txBody>
      </p:sp>
      <p:pic>
        <p:nvPicPr>
          <p:cNvPr id="5121" name="Picture 1" descr="page22image54119888">
            <a:extLst>
              <a:ext uri="{FF2B5EF4-FFF2-40B4-BE49-F238E27FC236}">
                <a16:creationId xmlns:a16="http://schemas.microsoft.com/office/drawing/2014/main" id="{D37B96DA-02A4-F349-8104-EA46465D51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1816608"/>
            <a:ext cx="10294683" cy="397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FD8C-432F-974C-A5C0-637984D2A245}"/>
              </a:ext>
            </a:extLst>
          </p:cNvPr>
          <p:cNvSpPr>
            <a:spLocks noGrp="1"/>
          </p:cNvSpPr>
          <p:nvPr>
            <p:ph type="title"/>
          </p:nvPr>
        </p:nvSpPr>
        <p:spPr>
          <a:xfrm>
            <a:off x="1155193" y="386806"/>
            <a:ext cx="9905998" cy="1478570"/>
          </a:xfrm>
        </p:spPr>
        <p:txBody>
          <a:bodyPr/>
          <a:lstStyle/>
          <a:p>
            <a:r>
              <a:rPr lang="en-GB" b="1" dirty="0"/>
              <a:t>Surface Modification </a:t>
            </a:r>
            <a:endParaRPr lang="en-DE" dirty="0"/>
          </a:p>
        </p:txBody>
      </p:sp>
      <p:sp>
        <p:nvSpPr>
          <p:cNvPr id="3" name="Content Placeholder 2">
            <a:extLst>
              <a:ext uri="{FF2B5EF4-FFF2-40B4-BE49-F238E27FC236}">
                <a16:creationId xmlns:a16="http://schemas.microsoft.com/office/drawing/2014/main" id="{DF4D342B-DABC-144D-BF46-EA6DE13147B8}"/>
              </a:ext>
            </a:extLst>
          </p:cNvPr>
          <p:cNvSpPr>
            <a:spLocks noGrp="1"/>
          </p:cNvSpPr>
          <p:nvPr>
            <p:ph idx="1"/>
          </p:nvPr>
        </p:nvSpPr>
        <p:spPr>
          <a:xfrm>
            <a:off x="804672" y="1865376"/>
            <a:ext cx="10607040" cy="4255008"/>
          </a:xfrm>
        </p:spPr>
        <p:txBody>
          <a:bodyPr>
            <a:normAutofit/>
          </a:bodyPr>
          <a:lstStyle/>
          <a:p>
            <a:r>
              <a:rPr lang="en-GB" dirty="0"/>
              <a:t>Because the morphology of the NMOF templates can be controlled during synthesis by exploiting differences in the surface energetics of various crystallographic faces, new types of </a:t>
            </a:r>
            <a:r>
              <a:rPr lang="en-GB" dirty="0" err="1"/>
              <a:t>nanoshell</a:t>
            </a:r>
            <a:r>
              <a:rPr lang="en-GB" dirty="0"/>
              <a:t> morphologies may be accessible via this route. </a:t>
            </a:r>
          </a:p>
          <a:p>
            <a:r>
              <a:rPr lang="en-GB" dirty="0"/>
              <a:t>The 5 mol% Eu-doped NMOF material described above served as a template for this process for use in chemical sensing. The process by which the Eu-NMOF is coated first with PVP, then with the silica </a:t>
            </a:r>
            <a:r>
              <a:rPr lang="en-GB" dirty="0" err="1"/>
              <a:t>nanoshell</a:t>
            </a:r>
            <a:r>
              <a:rPr lang="en-GB" dirty="0"/>
              <a:t>, is illustrated in Fig.</a:t>
            </a:r>
          </a:p>
          <a:p>
            <a:r>
              <a:rPr lang="en-GB" dirty="0"/>
              <a:t>.Subsequent surface modification of the silica with a Tb-bound EDTA mono- </a:t>
            </a:r>
            <a:r>
              <a:rPr lang="en-GB" dirty="0" err="1"/>
              <a:t>siloxylamide</a:t>
            </a:r>
            <a:r>
              <a:rPr lang="en-GB" dirty="0"/>
              <a:t> (Tb-EDTM) yields a dual lanthanoid competitive sensor. </a:t>
            </a:r>
          </a:p>
          <a:p>
            <a:endParaRPr lang="en-DE" dirty="0"/>
          </a:p>
        </p:txBody>
      </p:sp>
    </p:spTree>
    <p:extLst>
      <p:ext uri="{BB962C8B-B14F-4D97-AF65-F5344CB8AC3E}">
        <p14:creationId xmlns:p14="http://schemas.microsoft.com/office/powerpoint/2010/main" val="129731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3C69-05D2-4948-8122-2E6654C40A4F}"/>
              </a:ext>
            </a:extLst>
          </p:cNvPr>
          <p:cNvSpPr>
            <a:spLocks noGrp="1"/>
          </p:cNvSpPr>
          <p:nvPr>
            <p:ph type="title"/>
          </p:nvPr>
        </p:nvSpPr>
        <p:spPr>
          <a:xfrm>
            <a:off x="1141412" y="327514"/>
            <a:ext cx="9905998" cy="1478570"/>
          </a:xfrm>
        </p:spPr>
        <p:txBody>
          <a:bodyPr/>
          <a:lstStyle/>
          <a:p>
            <a:r>
              <a:rPr lang="en-GB" b="1" dirty="0"/>
              <a:t>S</a:t>
            </a:r>
            <a:r>
              <a:rPr lang="en-DE" b="1" dirty="0"/>
              <a:t>urface modification</a:t>
            </a:r>
          </a:p>
        </p:txBody>
      </p:sp>
      <p:sp>
        <p:nvSpPr>
          <p:cNvPr id="3" name="Content Placeholder 2">
            <a:extLst>
              <a:ext uri="{FF2B5EF4-FFF2-40B4-BE49-F238E27FC236}">
                <a16:creationId xmlns:a16="http://schemas.microsoft.com/office/drawing/2014/main" id="{2E1E5DE2-A4A0-9240-AE09-7C682E14DBE7}"/>
              </a:ext>
            </a:extLst>
          </p:cNvPr>
          <p:cNvSpPr>
            <a:spLocks noGrp="1"/>
          </p:cNvSpPr>
          <p:nvPr>
            <p:ph idx="1"/>
          </p:nvPr>
        </p:nvSpPr>
        <p:spPr/>
        <p:txBody>
          <a:bodyPr>
            <a:normAutofit fontScale="92500"/>
          </a:bodyPr>
          <a:lstStyle/>
          <a:p>
            <a:r>
              <a:rPr lang="en-GB" dirty="0"/>
              <a:t>Tb(III) ions and Tb(III) complexes have been </a:t>
            </a:r>
            <a:r>
              <a:rPr lang="en-GB" dirty="0" err="1"/>
              <a:t>exten</a:t>
            </a:r>
            <a:r>
              <a:rPr lang="en-GB" dirty="0"/>
              <a:t>- </a:t>
            </a:r>
            <a:r>
              <a:rPr lang="en-GB" dirty="0" err="1"/>
              <a:t>sively</a:t>
            </a:r>
            <a:r>
              <a:rPr lang="en-GB" dirty="0"/>
              <a:t> utilized in the detection of various bacterial spores because of a particular affinity for </a:t>
            </a:r>
            <a:r>
              <a:rPr lang="en-GB" dirty="0" err="1"/>
              <a:t>dipicolinic</a:t>
            </a:r>
            <a:r>
              <a:rPr lang="en-GB" dirty="0"/>
              <a:t> acid, which makes up a significant portion of a spore’s dry mass.</a:t>
            </a:r>
          </a:p>
          <a:p>
            <a:r>
              <a:rPr lang="en-GB" dirty="0"/>
              <a:t> Because the EDTM ligand is a poor antenna, the initial host is dominated by the Eu-emission from the NMOF core. Upon exposure to </a:t>
            </a:r>
            <a:r>
              <a:rPr lang="en-GB" dirty="0" err="1"/>
              <a:t>dipicolinic</a:t>
            </a:r>
            <a:r>
              <a:rPr lang="en-GB" dirty="0"/>
              <a:t> acid, the Tb-luminescence turns on due to complexation with an </a:t>
            </a:r>
            <a:r>
              <a:rPr lang="en-GB" dirty="0" err="1"/>
              <a:t>effi</a:t>
            </a:r>
            <a:r>
              <a:rPr lang="en-GB" dirty="0"/>
              <a:t>- </a:t>
            </a:r>
            <a:r>
              <a:rPr lang="en-GB" dirty="0" err="1"/>
              <a:t>ciently</a:t>
            </a:r>
            <a:r>
              <a:rPr lang="en-GB" dirty="0"/>
              <a:t> absorbing antenna. In contrast, the silica-shielded Eu- NMOF emission remains constant allowing for </a:t>
            </a:r>
            <a:r>
              <a:rPr lang="en-GB" dirty="0" err="1"/>
              <a:t>ratiometric</a:t>
            </a:r>
            <a:r>
              <a:rPr lang="en-GB" dirty="0"/>
              <a:t> analysis of the Tb and Eu signals versus the </a:t>
            </a:r>
            <a:r>
              <a:rPr lang="en-GB" dirty="0" err="1"/>
              <a:t>dipicolinic</a:t>
            </a:r>
            <a:r>
              <a:rPr lang="en-GB" dirty="0"/>
              <a:t> acid concentration. </a:t>
            </a:r>
          </a:p>
          <a:p>
            <a:endParaRPr lang="en-DE" dirty="0"/>
          </a:p>
        </p:txBody>
      </p:sp>
    </p:spTree>
    <p:extLst>
      <p:ext uri="{BB962C8B-B14F-4D97-AF65-F5344CB8AC3E}">
        <p14:creationId xmlns:p14="http://schemas.microsoft.com/office/powerpoint/2010/main" val="177279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BBEB-EB24-594B-AA7A-BED7CDDCCEAE}"/>
              </a:ext>
            </a:extLst>
          </p:cNvPr>
          <p:cNvSpPr>
            <a:spLocks noGrp="1"/>
          </p:cNvSpPr>
          <p:nvPr>
            <p:ph type="title"/>
          </p:nvPr>
        </p:nvSpPr>
        <p:spPr/>
        <p:txBody>
          <a:bodyPr/>
          <a:lstStyle/>
          <a:p>
            <a:r>
              <a:rPr lang="en-DE" dirty="0"/>
              <a:t>Conclusions</a:t>
            </a:r>
          </a:p>
        </p:txBody>
      </p:sp>
      <p:sp>
        <p:nvSpPr>
          <p:cNvPr id="3" name="Content Placeholder 2">
            <a:extLst>
              <a:ext uri="{FF2B5EF4-FFF2-40B4-BE49-F238E27FC236}">
                <a16:creationId xmlns:a16="http://schemas.microsoft.com/office/drawing/2014/main" id="{75473AB9-C8AD-4645-807A-98701F41CA8D}"/>
              </a:ext>
            </a:extLst>
          </p:cNvPr>
          <p:cNvSpPr>
            <a:spLocks noGrp="1"/>
          </p:cNvSpPr>
          <p:nvPr>
            <p:ph idx="1"/>
          </p:nvPr>
        </p:nvSpPr>
        <p:spPr/>
        <p:txBody>
          <a:bodyPr/>
          <a:lstStyle/>
          <a:p>
            <a:r>
              <a:rPr lang="en-DE" dirty="0"/>
              <a:t>Alkaline earth based MOFs and Lanthanide based MOFs have been reported as potential materials for the applications in Chemical sensing based on their significant luminiscence. Various factors govern this phenomenon. Surface modifications of MOFs also provides ways to enhance their luminiscence.</a:t>
            </a:r>
          </a:p>
          <a:p>
            <a:r>
              <a:rPr lang="en-DE" dirty="0"/>
              <a:t>Their luminiscence properties also make them the potential materials for use as contrast agents in MRI.</a:t>
            </a:r>
          </a:p>
        </p:txBody>
      </p:sp>
    </p:spTree>
    <p:extLst>
      <p:ext uri="{BB962C8B-B14F-4D97-AF65-F5344CB8AC3E}">
        <p14:creationId xmlns:p14="http://schemas.microsoft.com/office/powerpoint/2010/main" val="235318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BB74-32C9-BC46-93E5-B208EEA3969C}"/>
              </a:ext>
            </a:extLst>
          </p:cNvPr>
          <p:cNvSpPr>
            <a:spLocks noGrp="1"/>
          </p:cNvSpPr>
          <p:nvPr>
            <p:ph type="title"/>
          </p:nvPr>
        </p:nvSpPr>
        <p:spPr>
          <a:xfrm>
            <a:off x="1143001" y="359631"/>
            <a:ext cx="9905998" cy="957105"/>
          </a:xfrm>
        </p:spPr>
        <p:txBody>
          <a:bodyPr/>
          <a:lstStyle/>
          <a:p>
            <a:r>
              <a:rPr lang="en-DE" dirty="0"/>
              <a:t>Luminiscence</a:t>
            </a:r>
          </a:p>
        </p:txBody>
      </p:sp>
      <p:sp>
        <p:nvSpPr>
          <p:cNvPr id="3" name="Content Placeholder 2">
            <a:extLst>
              <a:ext uri="{FF2B5EF4-FFF2-40B4-BE49-F238E27FC236}">
                <a16:creationId xmlns:a16="http://schemas.microsoft.com/office/drawing/2014/main" id="{BFA2B8C4-3AD1-5C4A-A9A9-3186FA0552EA}"/>
              </a:ext>
            </a:extLst>
          </p:cNvPr>
          <p:cNvSpPr>
            <a:spLocks noGrp="1"/>
          </p:cNvSpPr>
          <p:nvPr>
            <p:ph idx="1"/>
          </p:nvPr>
        </p:nvSpPr>
        <p:spPr>
          <a:xfrm>
            <a:off x="1141412" y="1207008"/>
            <a:ext cx="9905999" cy="4584193"/>
          </a:xfrm>
        </p:spPr>
        <p:txBody>
          <a:bodyPr>
            <a:normAutofit fontScale="85000" lnSpcReduction="10000"/>
          </a:bodyPr>
          <a:lstStyle/>
          <a:p>
            <a:r>
              <a:rPr lang="en-GB" dirty="0"/>
              <a:t>The schematic shown in Fig, known as a Jablonski diagram, is drawn to represent the electronic structure typical of organic </a:t>
            </a:r>
            <a:r>
              <a:rPr lang="en-GB" dirty="0" err="1"/>
              <a:t>lumophores</a:t>
            </a:r>
            <a:r>
              <a:rPr lang="en-GB" dirty="0"/>
              <a:t>, in which spin–orbit coupling is unimportant. </a:t>
            </a:r>
          </a:p>
          <a:p>
            <a:r>
              <a:rPr lang="en-GB" dirty="0"/>
              <a:t>The linker plays a critical role in MOF luminescence (as we will discuss below) since, for example, lanthanide-based luminescence is typically weak or requires an antenna molecule in the framework for energy transfer. </a:t>
            </a:r>
          </a:p>
          <a:p>
            <a:r>
              <a:rPr lang="en-GB" dirty="0"/>
              <a:t>Linker excitation typically occurs through the allowed singlet–singlet transition and in many cases most of the emission occurs from the lowest singlet excited state (1A), unless efficient non-radiative transfer to lower-lying states, for example the linker-based triplet state (3A) or states localized on the metal unit, occurs. </a:t>
            </a:r>
          </a:p>
          <a:p>
            <a:r>
              <a:rPr lang="en-GB" dirty="0"/>
              <a:t>Luminescence from lanthanoid ions is governed by various selection rules, often leading to weak and long-lived emission that could be termed phosphorescence because it is typically spin- forbidden. </a:t>
            </a:r>
          </a:p>
          <a:p>
            <a:endParaRPr lang="en-DE" dirty="0"/>
          </a:p>
        </p:txBody>
      </p:sp>
    </p:spTree>
    <p:extLst>
      <p:ext uri="{BB962C8B-B14F-4D97-AF65-F5344CB8AC3E}">
        <p14:creationId xmlns:p14="http://schemas.microsoft.com/office/powerpoint/2010/main" val="2433949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2702-6A02-AD4C-952F-95F35FD036AD}"/>
              </a:ext>
            </a:extLst>
          </p:cNvPr>
          <p:cNvSpPr>
            <a:spLocks noGrp="1"/>
          </p:cNvSpPr>
          <p:nvPr>
            <p:ph type="title"/>
          </p:nvPr>
        </p:nvSpPr>
        <p:spPr/>
        <p:txBody>
          <a:bodyPr/>
          <a:lstStyle/>
          <a:p>
            <a:r>
              <a:rPr lang="en-DE" dirty="0"/>
              <a:t>Reference and further reading</a:t>
            </a:r>
          </a:p>
        </p:txBody>
      </p:sp>
      <p:sp>
        <p:nvSpPr>
          <p:cNvPr id="3" name="Content Placeholder 2">
            <a:extLst>
              <a:ext uri="{FF2B5EF4-FFF2-40B4-BE49-F238E27FC236}">
                <a16:creationId xmlns:a16="http://schemas.microsoft.com/office/drawing/2014/main" id="{F0777985-642F-284F-8A79-DA2D686344B2}"/>
              </a:ext>
            </a:extLst>
          </p:cNvPr>
          <p:cNvSpPr>
            <a:spLocks noGrp="1"/>
          </p:cNvSpPr>
          <p:nvPr>
            <p:ph idx="1"/>
          </p:nvPr>
        </p:nvSpPr>
        <p:spPr/>
        <p:txBody>
          <a:bodyPr/>
          <a:lstStyle/>
          <a:p>
            <a:r>
              <a:rPr lang="en-GB" dirty="0"/>
              <a:t>M. D. </a:t>
            </a:r>
            <a:r>
              <a:rPr lang="en-GB" dirty="0" err="1"/>
              <a:t>Allendorf</a:t>
            </a:r>
            <a:r>
              <a:rPr lang="en-GB" dirty="0"/>
              <a:t>,* a C. A. Bauer,* b R. K. </a:t>
            </a:r>
            <a:r>
              <a:rPr lang="en-GB" dirty="0" err="1"/>
              <a:t>Bhaktaa</a:t>
            </a:r>
            <a:r>
              <a:rPr lang="en-GB" dirty="0"/>
              <a:t> and R. J. T. </a:t>
            </a:r>
            <a:r>
              <a:rPr lang="en-GB" dirty="0" err="1"/>
              <a:t>Houk</a:t>
            </a:r>
            <a:r>
              <a:rPr lang="en-GB" dirty="0"/>
              <a:t> , Luminescent metal–organic frameworks, June 2009</a:t>
            </a:r>
          </a:p>
          <a:p>
            <a:r>
              <a:rPr lang="en-GB" dirty="0"/>
              <a:t>Chemical Society Reviews 38(5):1330-52 </a:t>
            </a:r>
          </a:p>
          <a:p>
            <a:endParaRPr lang="en-GB" dirty="0"/>
          </a:p>
          <a:p>
            <a:endParaRPr lang="en-DE" dirty="0"/>
          </a:p>
        </p:txBody>
      </p:sp>
    </p:spTree>
    <p:extLst>
      <p:ext uri="{BB962C8B-B14F-4D97-AF65-F5344CB8AC3E}">
        <p14:creationId xmlns:p14="http://schemas.microsoft.com/office/powerpoint/2010/main" val="200877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836C-5C42-2F45-902B-3FFEA3754DF5}"/>
              </a:ext>
            </a:extLst>
          </p:cNvPr>
          <p:cNvSpPr>
            <a:spLocks noGrp="1"/>
          </p:cNvSpPr>
          <p:nvPr>
            <p:ph type="title"/>
          </p:nvPr>
        </p:nvSpPr>
        <p:spPr/>
        <p:txBody>
          <a:bodyPr/>
          <a:lstStyle/>
          <a:p>
            <a:r>
              <a:rPr lang="en-DE" dirty="0"/>
              <a:t>Luminiscence</a:t>
            </a:r>
          </a:p>
        </p:txBody>
      </p:sp>
      <p:sp>
        <p:nvSpPr>
          <p:cNvPr id="3" name="Content Placeholder 2">
            <a:extLst>
              <a:ext uri="{FF2B5EF4-FFF2-40B4-BE49-F238E27FC236}">
                <a16:creationId xmlns:a16="http://schemas.microsoft.com/office/drawing/2014/main" id="{F7F25072-F571-7D47-B355-411BDAC375A3}"/>
              </a:ext>
            </a:extLst>
          </p:cNvPr>
          <p:cNvSpPr>
            <a:spLocks noGrp="1"/>
          </p:cNvSpPr>
          <p:nvPr>
            <p:ph idx="1"/>
          </p:nvPr>
        </p:nvSpPr>
        <p:spPr/>
        <p:txBody>
          <a:bodyPr>
            <a:normAutofit lnSpcReduction="10000"/>
          </a:bodyPr>
          <a:lstStyle/>
          <a:p>
            <a:r>
              <a:rPr lang="en-GB" dirty="0"/>
              <a:t>The Stokes shift, which is the difference between the excitation and emission maxima, is an indication of the extent of electronic overlap between the ground and excited state of the absorbing species. </a:t>
            </a:r>
          </a:p>
          <a:p>
            <a:r>
              <a:rPr lang="en-GB" dirty="0"/>
              <a:t>Within a MOF, the orientation and separation of conjugated linkers has an important influence upon the luminescence spectrum, since p–p stacking between adjacent rings or between the MOF and guest molecules can increase the Stokes shift and broaden the emission profile, shifting to the red compared to the emission spectrum of the ‘monomeric’ </a:t>
            </a:r>
            <a:r>
              <a:rPr lang="en-GB" dirty="0" err="1"/>
              <a:t>lumophore</a:t>
            </a:r>
            <a:r>
              <a:rPr lang="en-GB" dirty="0"/>
              <a:t>(s). </a:t>
            </a:r>
          </a:p>
          <a:p>
            <a:endParaRPr lang="en-DE" dirty="0"/>
          </a:p>
        </p:txBody>
      </p:sp>
    </p:spTree>
    <p:extLst>
      <p:ext uri="{BB962C8B-B14F-4D97-AF65-F5344CB8AC3E}">
        <p14:creationId xmlns:p14="http://schemas.microsoft.com/office/powerpoint/2010/main" val="347448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4D7C-DDCF-454A-B552-36CD6BFC1731}"/>
              </a:ext>
            </a:extLst>
          </p:cNvPr>
          <p:cNvSpPr>
            <a:spLocks noGrp="1"/>
          </p:cNvSpPr>
          <p:nvPr>
            <p:ph type="title"/>
          </p:nvPr>
        </p:nvSpPr>
        <p:spPr>
          <a:xfrm>
            <a:off x="1141413" y="618518"/>
            <a:ext cx="9905998" cy="1003018"/>
          </a:xfrm>
        </p:spPr>
        <p:txBody>
          <a:bodyPr/>
          <a:lstStyle/>
          <a:p>
            <a:r>
              <a:rPr lang="en-DE" dirty="0"/>
              <a:t>Luminiscence</a:t>
            </a:r>
          </a:p>
        </p:txBody>
      </p:sp>
      <p:sp>
        <p:nvSpPr>
          <p:cNvPr id="3" name="Content Placeholder 2">
            <a:extLst>
              <a:ext uri="{FF2B5EF4-FFF2-40B4-BE49-F238E27FC236}">
                <a16:creationId xmlns:a16="http://schemas.microsoft.com/office/drawing/2014/main" id="{B03CA3F5-6748-2941-B495-DC5A6DF4DF2B}"/>
              </a:ext>
            </a:extLst>
          </p:cNvPr>
          <p:cNvSpPr>
            <a:spLocks noGrp="1"/>
          </p:cNvSpPr>
          <p:nvPr>
            <p:ph idx="1"/>
          </p:nvPr>
        </p:nvSpPr>
        <p:spPr>
          <a:xfrm>
            <a:off x="999744" y="1621536"/>
            <a:ext cx="10487406" cy="4617946"/>
          </a:xfrm>
        </p:spPr>
        <p:txBody>
          <a:bodyPr>
            <a:normAutofit fontScale="85000" lnSpcReduction="20000"/>
          </a:bodyPr>
          <a:lstStyle/>
          <a:p>
            <a:r>
              <a:rPr lang="en-GB" dirty="0"/>
              <a:t>By Kasha’s rule, a photo-excited electron decays to the lowest vibrational level of the first excited singlet, or to the lower-lying triplet via intersystem crossing, from which </a:t>
            </a:r>
            <a:r>
              <a:rPr lang="en-GB" dirty="0" err="1"/>
              <a:t>lumi</a:t>
            </a:r>
            <a:r>
              <a:rPr lang="en-GB" dirty="0"/>
              <a:t>- </a:t>
            </a:r>
            <a:r>
              <a:rPr lang="en-GB" dirty="0" err="1"/>
              <a:t>nescence</a:t>
            </a:r>
            <a:r>
              <a:rPr lang="en-GB" dirty="0"/>
              <a:t> occurs. </a:t>
            </a:r>
          </a:p>
          <a:p>
            <a:r>
              <a:rPr lang="en-GB" dirty="0"/>
              <a:t>The line shape is determined by Franck– Condon (FC) overlap factors with the ground state.</a:t>
            </a:r>
          </a:p>
          <a:p>
            <a:r>
              <a:rPr lang="en-GB" dirty="0"/>
              <a:t> From a spectroscopic point of view, the resulting progression in a totally symmetric vibrational mode can be used to determine the force constant of the ground state, as well as to determine the extent of any distortion of the excited state relative to the ground state. In solids this shift is characterized by the Huang–Rhys factor, S, which describes the coupling between the luminescent </a:t>
            </a:r>
            <a:r>
              <a:rPr lang="en-GB" dirty="0" err="1"/>
              <a:t>center</a:t>
            </a:r>
            <a:r>
              <a:rPr lang="en-GB" dirty="0"/>
              <a:t> and the lattice. </a:t>
            </a:r>
          </a:p>
          <a:p>
            <a:r>
              <a:rPr lang="en-GB" dirty="0"/>
              <a:t>FC overlap factors are a function of this value. </a:t>
            </a:r>
          </a:p>
          <a:p>
            <a:r>
              <a:rPr lang="en-GB" dirty="0"/>
              <a:t>Small values of S lead to most of the intensity in the zero phonon line, as is typical of lanthanoid luminescence (f–f transitions), while larger values broaden the spectrum and shift it further to the red,14 as in MOFs exhibiting linker-based luminescence. </a:t>
            </a:r>
          </a:p>
          <a:p>
            <a:endParaRPr lang="en-DE" dirty="0"/>
          </a:p>
        </p:txBody>
      </p:sp>
    </p:spTree>
    <p:extLst>
      <p:ext uri="{BB962C8B-B14F-4D97-AF65-F5344CB8AC3E}">
        <p14:creationId xmlns:p14="http://schemas.microsoft.com/office/powerpoint/2010/main" val="391505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7545A-3F71-994E-906F-7626CD7F9D70}"/>
              </a:ext>
            </a:extLst>
          </p:cNvPr>
          <p:cNvSpPr>
            <a:spLocks noGrp="1"/>
          </p:cNvSpPr>
          <p:nvPr>
            <p:ph type="title"/>
          </p:nvPr>
        </p:nvSpPr>
        <p:spPr>
          <a:xfrm>
            <a:off x="1141413" y="618518"/>
            <a:ext cx="4459286" cy="1478570"/>
          </a:xfrm>
        </p:spPr>
        <p:txBody>
          <a:bodyPr>
            <a:normAutofit/>
          </a:bodyPr>
          <a:lstStyle/>
          <a:p>
            <a:r>
              <a:rPr lang="en-DE" sz="3200"/>
              <a:t>Modes of luminiscence in MOFs</a:t>
            </a:r>
          </a:p>
        </p:txBody>
      </p:sp>
      <p:sp>
        <p:nvSpPr>
          <p:cNvPr id="3" name="Content Placeholder 2">
            <a:extLst>
              <a:ext uri="{FF2B5EF4-FFF2-40B4-BE49-F238E27FC236}">
                <a16:creationId xmlns:a16="http://schemas.microsoft.com/office/drawing/2014/main" id="{3C9B41CC-CFB0-E149-836C-AE076C4F6C6C}"/>
              </a:ext>
            </a:extLst>
          </p:cNvPr>
          <p:cNvSpPr>
            <a:spLocks noGrp="1"/>
          </p:cNvSpPr>
          <p:nvPr>
            <p:ph idx="1"/>
          </p:nvPr>
        </p:nvSpPr>
        <p:spPr>
          <a:xfrm>
            <a:off x="1141412" y="2249487"/>
            <a:ext cx="4459287" cy="3965046"/>
          </a:xfrm>
        </p:spPr>
        <p:txBody>
          <a:bodyPr>
            <a:normAutofit/>
          </a:bodyPr>
          <a:lstStyle/>
          <a:p>
            <a:r>
              <a:rPr lang="en-GB" sz="2000" dirty="0"/>
              <a:t>We will consider five modes for generating luminescence in MOFs, each of which is addressed in Fig.  </a:t>
            </a:r>
          </a:p>
          <a:p>
            <a:endParaRPr lang="en-DE" sz="2000" dirty="0"/>
          </a:p>
        </p:txBody>
      </p:sp>
      <p:pic>
        <p:nvPicPr>
          <p:cNvPr id="3073" name="Picture 1" descr="page5image25224336">
            <a:extLst>
              <a:ext uri="{FF2B5EF4-FFF2-40B4-BE49-F238E27FC236}">
                <a16:creationId xmlns:a16="http://schemas.microsoft.com/office/drawing/2014/main" id="{2DD5468F-631A-7845-A687-F2745FA695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152170"/>
            <a:ext cx="5456279" cy="452871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20182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57DE-5B4A-544C-960C-20343EE0C74A}"/>
              </a:ext>
            </a:extLst>
          </p:cNvPr>
          <p:cNvSpPr>
            <a:spLocks noGrp="1"/>
          </p:cNvSpPr>
          <p:nvPr>
            <p:ph type="title"/>
          </p:nvPr>
        </p:nvSpPr>
        <p:spPr>
          <a:xfrm>
            <a:off x="1270000" y="0"/>
            <a:ext cx="9905998" cy="1478570"/>
          </a:xfrm>
        </p:spPr>
        <p:txBody>
          <a:bodyPr/>
          <a:lstStyle/>
          <a:p>
            <a:r>
              <a:rPr lang="en-DE" dirty="0"/>
              <a:t>Modes of luminiscence in MOFs</a:t>
            </a:r>
          </a:p>
        </p:txBody>
      </p:sp>
      <p:sp>
        <p:nvSpPr>
          <p:cNvPr id="3" name="Content Placeholder 2">
            <a:extLst>
              <a:ext uri="{FF2B5EF4-FFF2-40B4-BE49-F238E27FC236}">
                <a16:creationId xmlns:a16="http://schemas.microsoft.com/office/drawing/2014/main" id="{FFCB3D0B-D314-BE4A-84D6-8D6CCDF8540C}"/>
              </a:ext>
            </a:extLst>
          </p:cNvPr>
          <p:cNvSpPr>
            <a:spLocks noGrp="1"/>
          </p:cNvSpPr>
          <p:nvPr>
            <p:ph idx="1"/>
          </p:nvPr>
        </p:nvSpPr>
        <p:spPr>
          <a:xfrm>
            <a:off x="1141412" y="1343025"/>
            <a:ext cx="10331451" cy="4843463"/>
          </a:xfrm>
        </p:spPr>
        <p:txBody>
          <a:bodyPr>
            <a:normAutofit/>
          </a:bodyPr>
          <a:lstStyle/>
          <a:p>
            <a:r>
              <a:rPr lang="en-GB" dirty="0"/>
              <a:t>1. Linkers: luminescent groups, typically conjugated organic compounds, absorb in the UV and visible region. Emission can be directly from the linker, or can involve a charge transfer with the coordinated metal ions or clusters. </a:t>
            </a:r>
          </a:p>
          <a:p>
            <a:r>
              <a:rPr lang="en-GB" dirty="0"/>
              <a:t>2. Framework metal ions: Transition-metal ions with unpaired electrons can be efficient quenchers. However, lanthanoid ions (Ln(III)) emit sharp, but weak luminescence from transitions that are forbidden by electric dipole selection rules. Proximity to an organic fluorophore, either within the framework or adsorbed within the pore, can produce an antenna effect and a pronounced increase in the luminescence intensity. </a:t>
            </a:r>
          </a:p>
          <a:p>
            <a:endParaRPr lang="en-DE" dirty="0"/>
          </a:p>
        </p:txBody>
      </p:sp>
    </p:spTree>
    <p:extLst>
      <p:ext uri="{BB962C8B-B14F-4D97-AF65-F5344CB8AC3E}">
        <p14:creationId xmlns:p14="http://schemas.microsoft.com/office/powerpoint/2010/main" val="126904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A197-EF7C-454A-9416-FCACB23C8D97}"/>
              </a:ext>
            </a:extLst>
          </p:cNvPr>
          <p:cNvSpPr>
            <a:spLocks noGrp="1"/>
          </p:cNvSpPr>
          <p:nvPr>
            <p:ph type="title"/>
          </p:nvPr>
        </p:nvSpPr>
        <p:spPr>
          <a:xfrm>
            <a:off x="1141413" y="155222"/>
            <a:ext cx="9905998" cy="1478570"/>
          </a:xfrm>
        </p:spPr>
        <p:txBody>
          <a:bodyPr/>
          <a:lstStyle/>
          <a:p>
            <a:r>
              <a:rPr lang="en-DE" dirty="0"/>
              <a:t>Modes of Mofs</a:t>
            </a:r>
          </a:p>
        </p:txBody>
      </p:sp>
      <p:sp>
        <p:nvSpPr>
          <p:cNvPr id="3" name="Content Placeholder 2">
            <a:extLst>
              <a:ext uri="{FF2B5EF4-FFF2-40B4-BE49-F238E27FC236}">
                <a16:creationId xmlns:a16="http://schemas.microsoft.com/office/drawing/2014/main" id="{816AD520-74E1-8D4D-8BCC-31DC8776ADDB}"/>
              </a:ext>
            </a:extLst>
          </p:cNvPr>
          <p:cNvSpPr>
            <a:spLocks noGrp="1"/>
          </p:cNvSpPr>
          <p:nvPr>
            <p:ph idx="1"/>
          </p:nvPr>
        </p:nvSpPr>
        <p:spPr>
          <a:xfrm>
            <a:off x="963168" y="1865376"/>
            <a:ext cx="10084243" cy="4303776"/>
          </a:xfrm>
        </p:spPr>
        <p:txBody>
          <a:bodyPr/>
          <a:lstStyle/>
          <a:p>
            <a:pPr marL="0" indent="0">
              <a:buNone/>
            </a:pPr>
            <a:r>
              <a:rPr lang="en-GB" dirty="0"/>
              <a:t>3. Adsorbed </a:t>
            </a:r>
            <a:r>
              <a:rPr lang="en-GB" dirty="0" err="1"/>
              <a:t>lumophores</a:t>
            </a:r>
            <a:r>
              <a:rPr lang="en-GB" dirty="0"/>
              <a:t>: MOF nanopores provide an opportunity to entrap luminescent molecules in an otherwise non-emissive MOF. </a:t>
            </a:r>
          </a:p>
          <a:p>
            <a:pPr marL="0" indent="0">
              <a:buNone/>
            </a:pPr>
            <a:r>
              <a:rPr lang="en-GB" dirty="0"/>
              <a:t>4. Exciplex formation; p–p interactions between adjacent conjugated linkers or between a linker and a guest molecule can produce an excited complex that typically exhibits broad, featureless luminescence. </a:t>
            </a:r>
          </a:p>
          <a:p>
            <a:pPr marL="0" indent="0">
              <a:buNone/>
            </a:pPr>
            <a:r>
              <a:rPr lang="en-GB" dirty="0"/>
              <a:t>5. </a:t>
            </a:r>
            <a:r>
              <a:rPr lang="en-GB" dirty="0" err="1"/>
              <a:t>Lumophores</a:t>
            </a:r>
            <a:r>
              <a:rPr lang="en-GB" dirty="0"/>
              <a:t> bound to the MOF surface: this represents a largely unexplored opportunity to create multifunctional MOFs. </a:t>
            </a:r>
          </a:p>
          <a:p>
            <a:endParaRPr lang="en-DE" dirty="0"/>
          </a:p>
        </p:txBody>
      </p:sp>
    </p:spTree>
    <p:extLst>
      <p:ext uri="{BB962C8B-B14F-4D97-AF65-F5344CB8AC3E}">
        <p14:creationId xmlns:p14="http://schemas.microsoft.com/office/powerpoint/2010/main" val="1675624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11</TotalTime>
  <Words>4099</Words>
  <Application>Microsoft Macintosh PowerPoint</Application>
  <PresentationFormat>Widescreen</PresentationFormat>
  <Paragraphs>161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Tw Cen MT</vt:lpstr>
      <vt:lpstr>Wingdings</vt:lpstr>
      <vt:lpstr>Circuit</vt:lpstr>
      <vt:lpstr>Luminiscent properties of MOFs</vt:lpstr>
      <vt:lpstr>Luminescence concepts  </vt:lpstr>
      <vt:lpstr>Types of luminiscence</vt:lpstr>
      <vt:lpstr>Luminiscence</vt:lpstr>
      <vt:lpstr>Luminiscence</vt:lpstr>
      <vt:lpstr>Luminiscence</vt:lpstr>
      <vt:lpstr>Modes of luminiscence in MOFs</vt:lpstr>
      <vt:lpstr>Modes of luminiscence in MOFs</vt:lpstr>
      <vt:lpstr>Modes of Mofs</vt:lpstr>
      <vt:lpstr>Linker based Florescent mofs</vt:lpstr>
      <vt:lpstr>Luminiscent MOFS</vt:lpstr>
      <vt:lpstr>Luminiscent mofs</vt:lpstr>
      <vt:lpstr>Luminescence-Based Chemical Sensing of mofs  </vt:lpstr>
      <vt:lpstr>Luminescence-Based Chemical Sensing of mofs</vt:lpstr>
      <vt:lpstr>Luminescence-Based Chemical Sensing of mofs</vt:lpstr>
      <vt:lpstr>Luminescence-Based Chemical Sensing of mofs</vt:lpstr>
      <vt:lpstr>(a) Schematic diagram of Mg-ndi crystals showing different colors in different solvents. (b) The color change of the MOF samples in presence of different amines (0.1 M concentration). (Reprinted from [49b]. Copyright (2015), with permission from Royal Society of Chemistry.)  </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Luminescence-Based Chemical Sensing of mofs</vt:lpstr>
      <vt:lpstr>Emission spectra of Ln2(fum)2ox.4H2O MOFs showing unusual turn-off behavior upon the removal of water. Rehydration results in nearly complete recovery of luminescence.  </vt:lpstr>
      <vt:lpstr>Luminescence-Based Chemical Sensing of mofs</vt:lpstr>
      <vt:lpstr>Luminescence-Based Chemical Sensing of mofs</vt:lpstr>
      <vt:lpstr>Left: T1-weight MR images of Gd-NMOFs of different sizes in aqueous suspensions with 0.1% xanthan gum versus the commercial OmniScan contrast agent. Right: UV-light irradiated ethanolic suspensions of 5 mol% Eu- and Tb-doped NMOFs in contrast with the 100% Gd-NMOF.   </vt:lpstr>
      <vt:lpstr>Effects of Surface modification on Luminescence Based Chemical Sensing of mofs</vt:lpstr>
      <vt:lpstr>Schematic describing the silica coating and subsequent Tb- EDTM surface modification of the Eu-NMOF for sensing of dipico- linic acid.   </vt:lpstr>
      <vt:lpstr>Surface Modification </vt:lpstr>
      <vt:lpstr>Surface modification</vt:lpstr>
      <vt:lpstr>Conclusions</vt:lpstr>
      <vt:lpstr>Reference and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and Luminiscent properties of MOFs</dc:title>
  <dc:creator>Saadia Tariq</dc:creator>
  <cp:lastModifiedBy>Saadia Tariq</cp:lastModifiedBy>
  <cp:revision>2</cp:revision>
  <dcterms:created xsi:type="dcterms:W3CDTF">2020-05-07T08:58:51Z</dcterms:created>
  <dcterms:modified xsi:type="dcterms:W3CDTF">2020-05-07T09:10:18Z</dcterms:modified>
</cp:coreProperties>
</file>