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73" r:id="rId2"/>
    <p:sldId id="274" r:id="rId3"/>
    <p:sldId id="275" r:id="rId4"/>
    <p:sldId id="276" r:id="rId5"/>
    <p:sldId id="277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3310-7448-4045-B424-251629DF8D4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9BDA-D61C-43BE-8D8A-4E161005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9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351DD-2ABE-48C8-A29F-EC53E03BCE1D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way will water flow?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16FD2-5591-4F00-B657-80314BCFF02D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Obvious relationship between water content and suction.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7E2B7-BCC3-4175-90D6-751A5DE05771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Imagine growing tomatoes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DEDCB-BE72-4C4D-87DE-F8CD085B7DBD}" type="slidenum">
              <a:rPr lang="en-US"/>
              <a:pPr/>
              <a:t>29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way will water flow?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3ACD2E-0097-4143-9CC5-9CF722216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1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1295400"/>
            <a:ext cx="8229600" cy="817563"/>
          </a:xfrm>
        </p:spPr>
        <p:txBody>
          <a:bodyPr/>
          <a:lstStyle/>
          <a:p>
            <a:pPr algn="ctr"/>
            <a:r>
              <a:rPr lang="en-US" sz="4000" dirty="0" smtClean="0"/>
              <a:t>Water </a:t>
            </a:r>
            <a:r>
              <a:rPr lang="en-US" sz="4000" dirty="0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28537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 descr="80%"/>
          <p:cNvSpPr>
            <a:spLocks noChangeArrowheads="1"/>
          </p:cNvSpPr>
          <p:nvPr/>
        </p:nvSpPr>
        <p:spPr bwMode="auto">
          <a:xfrm>
            <a:off x="3311525" y="2473325"/>
            <a:ext cx="2590800" cy="533400"/>
          </a:xfrm>
          <a:prstGeom prst="ellipse">
            <a:avLst/>
          </a:prstGeom>
          <a:pattFill prst="pct80">
            <a:fgClr>
              <a:srgbClr val="5F5F5F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30725" y="3006725"/>
            <a:ext cx="168275" cy="1981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bg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657725" y="5183188"/>
            <a:ext cx="0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178300" y="583406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/>
              <a:t>suction</a:t>
            </a:r>
            <a:endParaRPr lang="en-US" sz="1800" dirty="0">
              <a:latin typeface="Times New Roman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11325" y="2473325"/>
            <a:ext cx="1600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/>
              <a:t>porous plate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997325" y="1639888"/>
            <a:ext cx="1219200" cy="121443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9900"/>
              </a:gs>
              <a:gs pos="50000">
                <a:schemeClr val="tx2"/>
              </a:gs>
              <a:gs pos="100000">
                <a:srgbClr val="FF9900"/>
              </a:gs>
            </a:gsLst>
            <a:lin ang="0" scaled="1"/>
          </a:gradFill>
          <a:ln w="9525">
            <a:solidFill>
              <a:srgbClr val="6C2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Soil Core</a:t>
            </a:r>
          </a:p>
        </p:txBody>
      </p:sp>
      <p:sp>
        <p:nvSpPr>
          <p:cNvPr id="32776" name="Oval 8" descr="Sand"/>
          <p:cNvSpPr>
            <a:spLocks noChangeArrowheads="1"/>
          </p:cNvSpPr>
          <p:nvPr/>
        </p:nvSpPr>
        <p:spPr bwMode="auto">
          <a:xfrm>
            <a:off x="3997325" y="1635125"/>
            <a:ext cx="1219200" cy="304800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80988" y="515938"/>
            <a:ext cx="72056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Characterizing Soil Water</a:t>
            </a:r>
          </a:p>
        </p:txBody>
      </p:sp>
    </p:spTree>
    <p:extLst>
      <p:ext uri="{BB962C8B-B14F-4D97-AF65-F5344CB8AC3E}">
        <p14:creationId xmlns:p14="http://schemas.microsoft.com/office/powerpoint/2010/main" val="22667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" y="3810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Characterizing Soil Water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24609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/>
              <a:t>Suction applied in </a:t>
            </a:r>
          </a:p>
          <a:p>
            <a:pPr eaLnBrk="1" hangingPunct="1"/>
            <a:r>
              <a:rPr lang="en-US" sz="1800" b="1" dirty="0"/>
              <a:t>discrete increments.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29000" y="3378200"/>
            <a:ext cx="11047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/>
              <a:t>Water </a:t>
            </a:r>
          </a:p>
          <a:p>
            <a:pPr eaLnBrk="1" hangingPunct="1"/>
            <a:r>
              <a:rPr lang="en-US" sz="1400" dirty="0"/>
              <a:t>Remaining</a:t>
            </a:r>
          </a:p>
          <a:p>
            <a:pPr eaLnBrk="1" hangingPunct="1"/>
            <a:r>
              <a:rPr lang="en-US" sz="1400" dirty="0"/>
              <a:t>In soil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34000" y="5789613"/>
            <a:ext cx="24689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Suction applied (cm)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4958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495800" y="55626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495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327525" y="5832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0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001000" y="5837238"/>
            <a:ext cx="1075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/>
              <a:t>10,000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686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4800600" y="2667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5029200" y="32004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5486400" y="3733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6324600" y="4267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8077200" y="4572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4800600" y="2438400"/>
            <a:ext cx="3810000" cy="2209800"/>
          </a:xfrm>
          <a:custGeom>
            <a:avLst/>
            <a:gdLst>
              <a:gd name="T0" fmla="*/ 0 w 2400"/>
              <a:gd name="T1" fmla="*/ 0 h 1392"/>
              <a:gd name="T2" fmla="*/ 96 w 2400"/>
              <a:gd name="T3" fmla="*/ 432 h 1392"/>
              <a:gd name="T4" fmla="*/ 336 w 2400"/>
              <a:gd name="T5" fmla="*/ 720 h 1392"/>
              <a:gd name="T6" fmla="*/ 624 w 2400"/>
              <a:gd name="T7" fmla="*/ 1008 h 1392"/>
              <a:gd name="T8" fmla="*/ 1008 w 2400"/>
              <a:gd name="T9" fmla="*/ 1200 h 1392"/>
              <a:gd name="T10" fmla="*/ 1536 w 2400"/>
              <a:gd name="T11" fmla="*/ 1296 h 1392"/>
              <a:gd name="T12" fmla="*/ 2400 w 2400"/>
              <a:gd name="T13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0" h="1392">
                <a:moveTo>
                  <a:pt x="0" y="0"/>
                </a:moveTo>
                <a:cubicBezTo>
                  <a:pt x="20" y="156"/>
                  <a:pt x="40" y="312"/>
                  <a:pt x="96" y="432"/>
                </a:cubicBezTo>
                <a:cubicBezTo>
                  <a:pt x="152" y="552"/>
                  <a:pt x="248" y="624"/>
                  <a:pt x="336" y="720"/>
                </a:cubicBezTo>
                <a:cubicBezTo>
                  <a:pt x="424" y="816"/>
                  <a:pt x="512" y="928"/>
                  <a:pt x="624" y="1008"/>
                </a:cubicBezTo>
                <a:cubicBezTo>
                  <a:pt x="736" y="1088"/>
                  <a:pt x="856" y="1152"/>
                  <a:pt x="1008" y="1200"/>
                </a:cubicBezTo>
                <a:cubicBezTo>
                  <a:pt x="1160" y="1248"/>
                  <a:pt x="1304" y="1264"/>
                  <a:pt x="1536" y="1296"/>
                </a:cubicBezTo>
                <a:cubicBezTo>
                  <a:pt x="1768" y="1328"/>
                  <a:pt x="2256" y="1376"/>
                  <a:pt x="2400" y="1392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629400" y="2843213"/>
            <a:ext cx="16129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One soil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276600" y="2057400"/>
            <a:ext cx="1242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saturated</a:t>
            </a:r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4419600" y="2209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124200" y="34290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</a:rPr>
              <a:t>*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4953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562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6400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0" name="Oval 28" descr="75%"/>
          <p:cNvSpPr>
            <a:spLocks noChangeArrowheads="1"/>
          </p:cNvSpPr>
          <p:nvPr/>
        </p:nvSpPr>
        <p:spPr bwMode="auto">
          <a:xfrm>
            <a:off x="533400" y="2667000"/>
            <a:ext cx="2590800" cy="533400"/>
          </a:xfrm>
          <a:prstGeom prst="ellipse">
            <a:avLst/>
          </a:prstGeom>
          <a:pattFill prst="pct75">
            <a:fgClr>
              <a:srgbClr val="5F5F5F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1752600" y="3200400"/>
            <a:ext cx="168275" cy="1981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bg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1219200" y="1833563"/>
            <a:ext cx="1219200" cy="121443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9900"/>
              </a:gs>
              <a:gs pos="50000">
                <a:schemeClr val="tx2"/>
              </a:gs>
              <a:gs pos="100000">
                <a:srgbClr val="FF9900"/>
              </a:gs>
            </a:gsLst>
            <a:lin ang="0" scaled="1"/>
          </a:gradFill>
          <a:ln w="9525">
            <a:solidFill>
              <a:srgbClr val="6C2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Soil Core</a:t>
            </a:r>
          </a:p>
        </p:txBody>
      </p:sp>
      <p:sp>
        <p:nvSpPr>
          <p:cNvPr id="33823" name="Oval 31" descr="Sand"/>
          <p:cNvSpPr>
            <a:spLocks noChangeArrowheads="1"/>
          </p:cNvSpPr>
          <p:nvPr/>
        </p:nvSpPr>
        <p:spPr bwMode="auto">
          <a:xfrm>
            <a:off x="1219200" y="1828800"/>
            <a:ext cx="1219200" cy="304800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1828800" y="53340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5140325" y="1758950"/>
            <a:ext cx="36711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Moisture Release Curve</a:t>
            </a:r>
          </a:p>
        </p:txBody>
      </p:sp>
    </p:spTree>
    <p:extLst>
      <p:ext uri="{BB962C8B-B14F-4D97-AF65-F5344CB8AC3E}">
        <p14:creationId xmlns:p14="http://schemas.microsoft.com/office/powerpoint/2010/main" val="71454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4338" y="228600"/>
            <a:ext cx="4816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Texture, Density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914400" y="3378200"/>
            <a:ext cx="11047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/>
              <a:t>Water </a:t>
            </a:r>
          </a:p>
          <a:p>
            <a:pPr eaLnBrk="1" hangingPunct="1"/>
            <a:r>
              <a:rPr lang="en-US" sz="1400" dirty="0"/>
              <a:t>Remaining</a:t>
            </a:r>
          </a:p>
          <a:p>
            <a:pPr eaLnBrk="1" hangingPunct="1"/>
            <a:r>
              <a:rPr lang="en-US" sz="1400" dirty="0"/>
              <a:t>In soil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819400" y="5789613"/>
            <a:ext cx="24689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Suction applied (cm)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981200" y="12192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981200" y="55626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981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812925" y="5832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0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638800" y="5837238"/>
            <a:ext cx="1075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/>
              <a:t>10,000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172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2133600" y="2743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2362200" y="3352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2895600" y="3810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3810000" y="4267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5562600" y="4572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Freeform 19"/>
          <p:cNvSpPr>
            <a:spLocks/>
          </p:cNvSpPr>
          <p:nvPr/>
        </p:nvSpPr>
        <p:spPr bwMode="auto">
          <a:xfrm>
            <a:off x="2057400" y="2362200"/>
            <a:ext cx="4038600" cy="2286000"/>
          </a:xfrm>
          <a:custGeom>
            <a:avLst/>
            <a:gdLst>
              <a:gd name="T0" fmla="*/ 0 w 2400"/>
              <a:gd name="T1" fmla="*/ 0 h 1392"/>
              <a:gd name="T2" fmla="*/ 96 w 2400"/>
              <a:gd name="T3" fmla="*/ 432 h 1392"/>
              <a:gd name="T4" fmla="*/ 336 w 2400"/>
              <a:gd name="T5" fmla="*/ 720 h 1392"/>
              <a:gd name="T6" fmla="*/ 624 w 2400"/>
              <a:gd name="T7" fmla="*/ 1008 h 1392"/>
              <a:gd name="T8" fmla="*/ 1008 w 2400"/>
              <a:gd name="T9" fmla="*/ 1200 h 1392"/>
              <a:gd name="T10" fmla="*/ 1536 w 2400"/>
              <a:gd name="T11" fmla="*/ 1296 h 1392"/>
              <a:gd name="T12" fmla="*/ 2400 w 2400"/>
              <a:gd name="T13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0" h="1392">
                <a:moveTo>
                  <a:pt x="0" y="0"/>
                </a:moveTo>
                <a:cubicBezTo>
                  <a:pt x="20" y="156"/>
                  <a:pt x="40" y="312"/>
                  <a:pt x="96" y="432"/>
                </a:cubicBezTo>
                <a:cubicBezTo>
                  <a:pt x="152" y="552"/>
                  <a:pt x="248" y="624"/>
                  <a:pt x="336" y="720"/>
                </a:cubicBezTo>
                <a:cubicBezTo>
                  <a:pt x="424" y="816"/>
                  <a:pt x="512" y="928"/>
                  <a:pt x="624" y="1008"/>
                </a:cubicBezTo>
                <a:cubicBezTo>
                  <a:pt x="736" y="1088"/>
                  <a:pt x="856" y="1152"/>
                  <a:pt x="1008" y="1200"/>
                </a:cubicBezTo>
                <a:cubicBezTo>
                  <a:pt x="1160" y="1248"/>
                  <a:pt x="1304" y="1264"/>
                  <a:pt x="1536" y="1296"/>
                </a:cubicBezTo>
                <a:cubicBezTo>
                  <a:pt x="1768" y="1328"/>
                  <a:pt x="2256" y="1376"/>
                  <a:pt x="2400" y="1392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2000" y="2057400"/>
            <a:ext cx="1242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saturated</a:t>
            </a:r>
          </a:p>
        </p:txBody>
      </p:sp>
      <p:sp>
        <p:nvSpPr>
          <p:cNvPr id="34837" name="Oval 21"/>
          <p:cNvSpPr>
            <a:spLocks noChangeArrowheads="1"/>
          </p:cNvSpPr>
          <p:nvPr/>
        </p:nvSpPr>
        <p:spPr bwMode="auto">
          <a:xfrm>
            <a:off x="1905000" y="2209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09600" y="34290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</a:rPr>
              <a:t>*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2438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3048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3886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2" name="Oval 26"/>
          <p:cNvSpPr>
            <a:spLocks noChangeArrowheads="1"/>
          </p:cNvSpPr>
          <p:nvPr/>
        </p:nvSpPr>
        <p:spPr bwMode="auto">
          <a:xfrm>
            <a:off x="2133600" y="1981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Oval 27"/>
          <p:cNvSpPr>
            <a:spLocks noChangeArrowheads="1"/>
          </p:cNvSpPr>
          <p:nvPr/>
        </p:nvSpPr>
        <p:spPr bwMode="auto">
          <a:xfrm>
            <a:off x="2438400" y="24384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Oval 28"/>
          <p:cNvSpPr>
            <a:spLocks noChangeArrowheads="1"/>
          </p:cNvSpPr>
          <p:nvPr/>
        </p:nvSpPr>
        <p:spPr bwMode="auto">
          <a:xfrm>
            <a:off x="3048000" y="3048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Oval 29"/>
          <p:cNvSpPr>
            <a:spLocks noChangeArrowheads="1"/>
          </p:cNvSpPr>
          <p:nvPr/>
        </p:nvSpPr>
        <p:spPr bwMode="auto">
          <a:xfrm>
            <a:off x="3962400" y="3505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Oval 30"/>
          <p:cNvSpPr>
            <a:spLocks noChangeArrowheads="1"/>
          </p:cNvSpPr>
          <p:nvPr/>
        </p:nvSpPr>
        <p:spPr bwMode="auto">
          <a:xfrm>
            <a:off x="4800600" y="3657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Oval 31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2133600" y="1600200"/>
            <a:ext cx="4114800" cy="2286000"/>
          </a:xfrm>
          <a:custGeom>
            <a:avLst/>
            <a:gdLst>
              <a:gd name="T0" fmla="*/ 0 w 2400"/>
              <a:gd name="T1" fmla="*/ 0 h 1392"/>
              <a:gd name="T2" fmla="*/ 96 w 2400"/>
              <a:gd name="T3" fmla="*/ 432 h 1392"/>
              <a:gd name="T4" fmla="*/ 336 w 2400"/>
              <a:gd name="T5" fmla="*/ 720 h 1392"/>
              <a:gd name="T6" fmla="*/ 624 w 2400"/>
              <a:gd name="T7" fmla="*/ 1008 h 1392"/>
              <a:gd name="T8" fmla="*/ 1008 w 2400"/>
              <a:gd name="T9" fmla="*/ 1200 h 1392"/>
              <a:gd name="T10" fmla="*/ 1536 w 2400"/>
              <a:gd name="T11" fmla="*/ 1296 h 1392"/>
              <a:gd name="T12" fmla="*/ 2400 w 2400"/>
              <a:gd name="T13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0" h="1392">
                <a:moveTo>
                  <a:pt x="0" y="0"/>
                </a:moveTo>
                <a:cubicBezTo>
                  <a:pt x="20" y="156"/>
                  <a:pt x="40" y="312"/>
                  <a:pt x="96" y="432"/>
                </a:cubicBezTo>
                <a:cubicBezTo>
                  <a:pt x="152" y="552"/>
                  <a:pt x="248" y="624"/>
                  <a:pt x="336" y="720"/>
                </a:cubicBezTo>
                <a:cubicBezTo>
                  <a:pt x="424" y="816"/>
                  <a:pt x="512" y="928"/>
                  <a:pt x="624" y="1008"/>
                </a:cubicBezTo>
                <a:cubicBezTo>
                  <a:pt x="736" y="1088"/>
                  <a:pt x="856" y="1152"/>
                  <a:pt x="1008" y="1200"/>
                </a:cubicBezTo>
                <a:cubicBezTo>
                  <a:pt x="1160" y="1248"/>
                  <a:pt x="1304" y="1264"/>
                  <a:pt x="1536" y="1296"/>
                </a:cubicBezTo>
                <a:cubicBezTo>
                  <a:pt x="1768" y="1328"/>
                  <a:pt x="2256" y="1376"/>
                  <a:pt x="2400" y="1392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9" name="Oval 33"/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4267200" y="2895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870325" y="4462463"/>
            <a:ext cx="4507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257800" y="1905000"/>
            <a:ext cx="22958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Two Soils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697663" y="3536950"/>
            <a:ext cx="12827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coarser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545263" y="4416425"/>
            <a:ext cx="877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finer</a:t>
            </a:r>
          </a:p>
        </p:txBody>
      </p:sp>
    </p:spTree>
    <p:extLst>
      <p:ext uri="{BB962C8B-B14F-4D97-AF65-F5344CB8AC3E}">
        <p14:creationId xmlns:p14="http://schemas.microsoft.com/office/powerpoint/2010/main" val="357731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3" grpId="0"/>
      <p:bldP spid="348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457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/>
              <a:t>Pore Size Distribution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54163" y="3530600"/>
            <a:ext cx="11047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/>
              <a:t>Water </a:t>
            </a:r>
          </a:p>
          <a:p>
            <a:pPr eaLnBrk="1" hangingPunct="1"/>
            <a:r>
              <a:rPr lang="en-US" sz="1400" dirty="0"/>
              <a:t>Remaining</a:t>
            </a:r>
          </a:p>
          <a:p>
            <a:pPr eaLnBrk="1" hangingPunct="1"/>
            <a:r>
              <a:rPr lang="en-US" sz="1400" dirty="0"/>
              <a:t>In soil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459163" y="5942013"/>
            <a:ext cx="24689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Suction applied (cm)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590800" y="1676400"/>
            <a:ext cx="30163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620963" y="57150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620963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278563" y="5989638"/>
            <a:ext cx="1075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/>
              <a:t>10,000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6811963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401763" y="2209800"/>
            <a:ext cx="1242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/>
              <a:t>saturated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249363" y="35814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</a:rPr>
              <a:t>*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078163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687763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525963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2620963" y="1870075"/>
            <a:ext cx="3886200" cy="3429000"/>
          </a:xfrm>
          <a:custGeom>
            <a:avLst/>
            <a:gdLst>
              <a:gd name="T0" fmla="*/ 0 w 2448"/>
              <a:gd name="T1" fmla="*/ 0 h 2160"/>
              <a:gd name="T2" fmla="*/ 192 w 2448"/>
              <a:gd name="T3" fmla="*/ 336 h 2160"/>
              <a:gd name="T4" fmla="*/ 336 w 2448"/>
              <a:gd name="T5" fmla="*/ 1632 h 2160"/>
              <a:gd name="T6" fmla="*/ 480 w 2448"/>
              <a:gd name="T7" fmla="*/ 1920 h 2160"/>
              <a:gd name="T8" fmla="*/ 816 w 2448"/>
              <a:gd name="T9" fmla="*/ 2016 h 2160"/>
              <a:gd name="T10" fmla="*/ 1296 w 2448"/>
              <a:gd name="T11" fmla="*/ 2112 h 2160"/>
              <a:gd name="T12" fmla="*/ 2448 w 2448"/>
              <a:gd name="T1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48" h="2160">
                <a:moveTo>
                  <a:pt x="0" y="0"/>
                </a:moveTo>
                <a:cubicBezTo>
                  <a:pt x="68" y="32"/>
                  <a:pt x="136" y="64"/>
                  <a:pt x="192" y="336"/>
                </a:cubicBezTo>
                <a:cubicBezTo>
                  <a:pt x="248" y="608"/>
                  <a:pt x="288" y="1368"/>
                  <a:pt x="336" y="1632"/>
                </a:cubicBezTo>
                <a:cubicBezTo>
                  <a:pt x="384" y="1896"/>
                  <a:pt x="400" y="1856"/>
                  <a:pt x="480" y="1920"/>
                </a:cubicBezTo>
                <a:cubicBezTo>
                  <a:pt x="560" y="1984"/>
                  <a:pt x="680" y="1984"/>
                  <a:pt x="816" y="2016"/>
                </a:cubicBezTo>
                <a:cubicBezTo>
                  <a:pt x="952" y="2048"/>
                  <a:pt x="1024" y="2088"/>
                  <a:pt x="1296" y="2112"/>
                </a:cubicBezTo>
                <a:cubicBezTo>
                  <a:pt x="1568" y="2136"/>
                  <a:pt x="2256" y="2152"/>
                  <a:pt x="2448" y="2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2608263" y="1841500"/>
            <a:ext cx="4198937" cy="901700"/>
          </a:xfrm>
          <a:custGeom>
            <a:avLst/>
            <a:gdLst>
              <a:gd name="T0" fmla="*/ 0 w 2645"/>
              <a:gd name="T1" fmla="*/ 13 h 568"/>
              <a:gd name="T2" fmla="*/ 554 w 2645"/>
              <a:gd name="T3" fmla="*/ 13 h 568"/>
              <a:gd name="T4" fmla="*/ 1098 w 2645"/>
              <a:gd name="T5" fmla="*/ 88 h 568"/>
              <a:gd name="T6" fmla="*/ 1760 w 2645"/>
              <a:gd name="T7" fmla="*/ 333 h 568"/>
              <a:gd name="T8" fmla="*/ 2410 w 2645"/>
              <a:gd name="T9" fmla="*/ 504 h 568"/>
              <a:gd name="T10" fmla="*/ 2645 w 2645"/>
              <a:gd name="T11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5" h="568">
                <a:moveTo>
                  <a:pt x="0" y="13"/>
                </a:moveTo>
                <a:cubicBezTo>
                  <a:pt x="185" y="6"/>
                  <a:pt x="371" y="0"/>
                  <a:pt x="554" y="13"/>
                </a:cubicBezTo>
                <a:cubicBezTo>
                  <a:pt x="737" y="26"/>
                  <a:pt x="897" y="35"/>
                  <a:pt x="1098" y="88"/>
                </a:cubicBezTo>
                <a:cubicBezTo>
                  <a:pt x="1299" y="141"/>
                  <a:pt x="1541" y="264"/>
                  <a:pt x="1760" y="333"/>
                </a:cubicBezTo>
                <a:cubicBezTo>
                  <a:pt x="1979" y="402"/>
                  <a:pt x="2263" y="465"/>
                  <a:pt x="2410" y="504"/>
                </a:cubicBezTo>
                <a:cubicBezTo>
                  <a:pt x="2557" y="543"/>
                  <a:pt x="2606" y="557"/>
                  <a:pt x="2645" y="568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7" grpId="0" animBg="1"/>
      <p:bldP spid="358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h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50"/>
          <a:stretch>
            <a:fillRect/>
          </a:stretch>
        </p:blipFill>
        <p:spPr bwMode="auto">
          <a:xfrm>
            <a:off x="5595938" y="1408113"/>
            <a:ext cx="1836737" cy="31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1" name="Picture 7" descr="rains_soil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719138"/>
            <a:ext cx="8410575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2217738" y="1778000"/>
            <a:ext cx="1079500" cy="1446213"/>
            <a:chOff x="1632" y="1056"/>
            <a:chExt cx="2803" cy="3743"/>
          </a:xfrm>
        </p:grpSpPr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2180" y="3739"/>
              <a:ext cx="478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endParaRPr lang="en-US" sz="1800">
                <a:solidFill>
                  <a:srgbClr val="FFFF00"/>
                </a:solidFill>
              </a:endParaRPr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632" y="1056"/>
              <a:ext cx="19" cy="2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1651" y="360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165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3763" y="3772"/>
              <a:ext cx="503" cy="1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endParaRPr lang="en-US" sz="2000" b="1">
                <a:solidFill>
                  <a:srgbClr val="FFFF00"/>
                </a:solidFill>
              </a:endParaRPr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429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1939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2323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285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auto">
            <a:xfrm>
              <a:off x="1651" y="1178"/>
              <a:ext cx="2448" cy="2160"/>
            </a:xfrm>
            <a:custGeom>
              <a:avLst/>
              <a:gdLst>
                <a:gd name="T0" fmla="*/ 0 w 2448"/>
                <a:gd name="T1" fmla="*/ 0 h 2160"/>
                <a:gd name="T2" fmla="*/ 192 w 2448"/>
                <a:gd name="T3" fmla="*/ 336 h 2160"/>
                <a:gd name="T4" fmla="*/ 336 w 2448"/>
                <a:gd name="T5" fmla="*/ 1632 h 2160"/>
                <a:gd name="T6" fmla="*/ 480 w 2448"/>
                <a:gd name="T7" fmla="*/ 1920 h 2160"/>
                <a:gd name="T8" fmla="*/ 816 w 2448"/>
                <a:gd name="T9" fmla="*/ 2016 h 2160"/>
                <a:gd name="T10" fmla="*/ 1296 w 2448"/>
                <a:gd name="T11" fmla="*/ 2112 h 2160"/>
                <a:gd name="T12" fmla="*/ 2448 w 2448"/>
                <a:gd name="T13" fmla="*/ 216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2160">
                  <a:moveTo>
                    <a:pt x="0" y="0"/>
                  </a:moveTo>
                  <a:cubicBezTo>
                    <a:pt x="68" y="32"/>
                    <a:pt x="136" y="64"/>
                    <a:pt x="192" y="336"/>
                  </a:cubicBezTo>
                  <a:cubicBezTo>
                    <a:pt x="248" y="608"/>
                    <a:pt x="288" y="1368"/>
                    <a:pt x="336" y="1632"/>
                  </a:cubicBezTo>
                  <a:cubicBezTo>
                    <a:pt x="384" y="1896"/>
                    <a:pt x="400" y="1856"/>
                    <a:pt x="480" y="1920"/>
                  </a:cubicBezTo>
                  <a:cubicBezTo>
                    <a:pt x="560" y="1984"/>
                    <a:pt x="680" y="1984"/>
                    <a:pt x="816" y="2016"/>
                  </a:cubicBezTo>
                  <a:cubicBezTo>
                    <a:pt x="952" y="2048"/>
                    <a:pt x="1024" y="2088"/>
                    <a:pt x="1296" y="2112"/>
                  </a:cubicBezTo>
                  <a:cubicBezTo>
                    <a:pt x="1568" y="2136"/>
                    <a:pt x="2256" y="2152"/>
                    <a:pt x="2448" y="2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2230438" y="3387725"/>
            <a:ext cx="1079500" cy="1446213"/>
            <a:chOff x="1632" y="1056"/>
            <a:chExt cx="2803" cy="3743"/>
          </a:xfrm>
        </p:grpSpPr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2180" y="3739"/>
              <a:ext cx="478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endParaRPr lang="en-US" sz="1800">
                <a:solidFill>
                  <a:srgbClr val="FFFF00"/>
                </a:solidFill>
              </a:endParaRPr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632" y="1056"/>
              <a:ext cx="19" cy="2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1651" y="360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65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3763" y="3772"/>
              <a:ext cx="503" cy="1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endParaRPr lang="en-US" sz="2000" b="1">
                <a:solidFill>
                  <a:srgbClr val="FFFF00"/>
                </a:solidFill>
              </a:endParaRPr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429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1939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2323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2" name="Line 28"/>
            <p:cNvSpPr>
              <a:spLocks noChangeShapeType="1"/>
            </p:cNvSpPr>
            <p:nvPr/>
          </p:nvSpPr>
          <p:spPr bwMode="auto">
            <a:xfrm>
              <a:off x="2851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3" name="Freeform 29"/>
            <p:cNvSpPr>
              <a:spLocks/>
            </p:cNvSpPr>
            <p:nvPr/>
          </p:nvSpPr>
          <p:spPr bwMode="auto">
            <a:xfrm>
              <a:off x="1651" y="1178"/>
              <a:ext cx="2448" cy="2160"/>
            </a:xfrm>
            <a:custGeom>
              <a:avLst/>
              <a:gdLst>
                <a:gd name="T0" fmla="*/ 0 w 2448"/>
                <a:gd name="T1" fmla="*/ 0 h 2160"/>
                <a:gd name="T2" fmla="*/ 192 w 2448"/>
                <a:gd name="T3" fmla="*/ 336 h 2160"/>
                <a:gd name="T4" fmla="*/ 336 w 2448"/>
                <a:gd name="T5" fmla="*/ 1632 h 2160"/>
                <a:gd name="T6" fmla="*/ 480 w 2448"/>
                <a:gd name="T7" fmla="*/ 1920 h 2160"/>
                <a:gd name="T8" fmla="*/ 816 w 2448"/>
                <a:gd name="T9" fmla="*/ 2016 h 2160"/>
                <a:gd name="T10" fmla="*/ 1296 w 2448"/>
                <a:gd name="T11" fmla="*/ 2112 h 2160"/>
                <a:gd name="T12" fmla="*/ 2448 w 2448"/>
                <a:gd name="T13" fmla="*/ 216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2160">
                  <a:moveTo>
                    <a:pt x="0" y="0"/>
                  </a:moveTo>
                  <a:cubicBezTo>
                    <a:pt x="68" y="32"/>
                    <a:pt x="136" y="64"/>
                    <a:pt x="192" y="336"/>
                  </a:cubicBezTo>
                  <a:cubicBezTo>
                    <a:pt x="248" y="608"/>
                    <a:pt x="288" y="1368"/>
                    <a:pt x="336" y="1632"/>
                  </a:cubicBezTo>
                  <a:cubicBezTo>
                    <a:pt x="384" y="1896"/>
                    <a:pt x="400" y="1856"/>
                    <a:pt x="480" y="1920"/>
                  </a:cubicBezTo>
                  <a:cubicBezTo>
                    <a:pt x="560" y="1984"/>
                    <a:pt x="680" y="1984"/>
                    <a:pt x="816" y="2016"/>
                  </a:cubicBezTo>
                  <a:cubicBezTo>
                    <a:pt x="952" y="2048"/>
                    <a:pt x="1024" y="2088"/>
                    <a:pt x="1296" y="2112"/>
                  </a:cubicBezTo>
                  <a:cubicBezTo>
                    <a:pt x="1568" y="2136"/>
                    <a:pt x="2256" y="2152"/>
                    <a:pt x="2448" y="2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2462213" y="59928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1800">
              <a:solidFill>
                <a:srgbClr val="FFFF00"/>
              </a:solidFill>
            </a:endParaRP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2251075" y="4956175"/>
            <a:ext cx="7938" cy="982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2259013" y="5938838"/>
            <a:ext cx="1071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2259013" y="5938838"/>
            <a:ext cx="0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071813" y="6005513"/>
            <a:ext cx="19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275013" y="5938838"/>
            <a:ext cx="0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2368550" y="5938838"/>
            <a:ext cx="0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2517775" y="5938838"/>
            <a:ext cx="0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2720975" y="5938838"/>
            <a:ext cx="0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2268538" y="5162550"/>
            <a:ext cx="1016000" cy="374650"/>
          </a:xfrm>
          <a:custGeom>
            <a:avLst/>
            <a:gdLst>
              <a:gd name="T0" fmla="*/ 0 w 896"/>
              <a:gd name="T1" fmla="*/ 1 h 236"/>
              <a:gd name="T2" fmla="*/ 96 w 896"/>
              <a:gd name="T3" fmla="*/ 12 h 236"/>
              <a:gd name="T4" fmla="*/ 214 w 896"/>
              <a:gd name="T5" fmla="*/ 76 h 236"/>
              <a:gd name="T6" fmla="*/ 363 w 896"/>
              <a:gd name="T7" fmla="*/ 119 h 236"/>
              <a:gd name="T8" fmla="*/ 640 w 896"/>
              <a:gd name="T9" fmla="*/ 215 h 236"/>
              <a:gd name="T10" fmla="*/ 896 w 896"/>
              <a:gd name="T11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6" h="236">
                <a:moveTo>
                  <a:pt x="0" y="1"/>
                </a:moveTo>
                <a:cubicBezTo>
                  <a:pt x="30" y="0"/>
                  <a:pt x="60" y="0"/>
                  <a:pt x="96" y="12"/>
                </a:cubicBezTo>
                <a:cubicBezTo>
                  <a:pt x="132" y="24"/>
                  <a:pt x="169" y="58"/>
                  <a:pt x="214" y="76"/>
                </a:cubicBezTo>
                <a:cubicBezTo>
                  <a:pt x="259" y="94"/>
                  <a:pt x="292" y="96"/>
                  <a:pt x="363" y="119"/>
                </a:cubicBezTo>
                <a:cubicBezTo>
                  <a:pt x="434" y="142"/>
                  <a:pt x="551" y="196"/>
                  <a:pt x="640" y="215"/>
                </a:cubicBezTo>
                <a:cubicBezTo>
                  <a:pt x="729" y="234"/>
                  <a:pt x="853" y="232"/>
                  <a:pt x="896" y="2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6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057400" y="2455863"/>
            <a:ext cx="46025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Soil Moisture Status</a:t>
            </a:r>
          </a:p>
        </p:txBody>
      </p:sp>
    </p:spTree>
    <p:extLst>
      <p:ext uri="{BB962C8B-B14F-4D97-AF65-F5344CB8AC3E}">
        <p14:creationId xmlns:p14="http://schemas.microsoft.com/office/powerpoint/2010/main" val="10458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682875" y="374650"/>
            <a:ext cx="3794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Soil Moisture Status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76200" y="2304871"/>
            <a:ext cx="89947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Field Capacity:	Water content of soil after drainage from saturation by gravity</a:t>
            </a:r>
          </a:p>
          <a:p>
            <a:r>
              <a:rPr lang="en-US" sz="1800" dirty="0"/>
              <a:t>		Suction equivalent: -0.33 bars (or –0.10 bars)</a:t>
            </a:r>
          </a:p>
          <a:p>
            <a:r>
              <a:rPr lang="en-US" sz="1800" dirty="0"/>
              <a:t>				  - 33 </a:t>
            </a:r>
            <a:r>
              <a:rPr lang="en-US" sz="1800" dirty="0" err="1"/>
              <a:t>KPa</a:t>
            </a:r>
            <a:endParaRPr lang="en-US" sz="1800" dirty="0"/>
          </a:p>
          <a:p>
            <a:r>
              <a:rPr lang="en-US" sz="1800" dirty="0"/>
              <a:t>				  - 330 cm water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3657600"/>
            <a:ext cx="68034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Permanent:	Water can no longer be accessed by plants</a:t>
            </a:r>
          </a:p>
          <a:p>
            <a:r>
              <a:rPr lang="en-US" sz="1800" dirty="0"/>
              <a:t>Wilting point	Suction equivalent: -15 bars</a:t>
            </a:r>
          </a:p>
          <a:p>
            <a:r>
              <a:rPr lang="en-US" sz="1800" dirty="0"/>
              <a:t>				  -1500 </a:t>
            </a:r>
            <a:r>
              <a:rPr lang="en-US" sz="1800" dirty="0" err="1"/>
              <a:t>KPa</a:t>
            </a:r>
            <a:endParaRPr lang="en-US" sz="1800" dirty="0"/>
          </a:p>
          <a:p>
            <a:r>
              <a:rPr lang="en-US" sz="1800" dirty="0"/>
              <a:t>				  - 15,000 cm water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" y="990600"/>
            <a:ext cx="71144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Saturation:	Water content of soil when all pores are filled</a:t>
            </a:r>
          </a:p>
          <a:p>
            <a:r>
              <a:rPr lang="en-US" sz="1800" dirty="0"/>
              <a:t>		Suction equivalent: 0 bars</a:t>
            </a:r>
          </a:p>
          <a:p>
            <a:r>
              <a:rPr lang="en-US" sz="1800" dirty="0"/>
              <a:t>				  0 </a:t>
            </a:r>
            <a:r>
              <a:rPr lang="en-US" sz="1800" dirty="0" err="1"/>
              <a:t>KPa</a:t>
            </a:r>
            <a:endParaRPr lang="en-US" sz="1800" dirty="0"/>
          </a:p>
          <a:p>
            <a:r>
              <a:rPr lang="en-US" sz="1800" dirty="0"/>
              <a:t>				  0 cm water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22041" y="5105400"/>
            <a:ext cx="7707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Plant Available water:  Field Capacity - PWP</a:t>
            </a:r>
          </a:p>
        </p:txBody>
      </p:sp>
    </p:spTree>
    <p:extLst>
      <p:ext uri="{BB962C8B-B14F-4D97-AF65-F5344CB8AC3E}">
        <p14:creationId xmlns:p14="http://schemas.microsoft.com/office/powerpoint/2010/main" val="20672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  <p:bldP spid="471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39840"/>
              </p:ext>
            </p:extLst>
          </p:nvPr>
        </p:nvGraphicFramePr>
        <p:xfrm>
          <a:off x="3048000" y="2014538"/>
          <a:ext cx="4897438" cy="2286000"/>
        </p:xfrm>
        <a:graphic>
          <a:graphicData uri="http://schemas.openxmlformats.org/drawingml/2006/table">
            <a:tbl>
              <a:tblPr/>
              <a:tblGrid>
                <a:gridCol w="1808163"/>
                <a:gridCol w="1281112"/>
                <a:gridCol w="1808163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Texture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Field Capacity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Perm. Wilting Point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Sandy Loam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Loam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Clay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Heavy Clay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609600" y="762000"/>
            <a:ext cx="445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/>
              <a:t>Energy and Texture</a:t>
            </a:r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2422525" y="2565400"/>
            <a:ext cx="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822325" y="2717800"/>
            <a:ext cx="1441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ahoma" pitchFamily="34" charset="0"/>
              </a:rPr>
              <a:t>Smaller</a:t>
            </a:r>
          </a:p>
          <a:p>
            <a:r>
              <a:rPr lang="en-US" sz="2000" b="1" dirty="0">
                <a:latin typeface="Tahoma" pitchFamily="34" charset="0"/>
              </a:rPr>
              <a:t>particles</a:t>
            </a:r>
          </a:p>
          <a:p>
            <a:r>
              <a:rPr lang="en-US" sz="2000" b="1" dirty="0">
                <a:latin typeface="Tahoma" pitchFamily="34" charset="0"/>
              </a:rPr>
              <a:t>and pores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5068888" y="1570038"/>
            <a:ext cx="2563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/>
              <a:t>Water Content (%) at</a:t>
            </a:r>
          </a:p>
        </p:txBody>
      </p:sp>
    </p:spTree>
    <p:extLst>
      <p:ext uri="{BB962C8B-B14F-4D97-AF65-F5344CB8AC3E}">
        <p14:creationId xmlns:p14="http://schemas.microsoft.com/office/powerpoint/2010/main" val="410704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03263" y="558800"/>
            <a:ext cx="3635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Practical Measures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752600" y="3124200"/>
            <a:ext cx="11047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/>
              <a:t>Water </a:t>
            </a:r>
          </a:p>
          <a:p>
            <a:pPr eaLnBrk="1" hangingPunct="1"/>
            <a:r>
              <a:rPr lang="en-US" sz="1400" dirty="0"/>
              <a:t>Remaining</a:t>
            </a:r>
          </a:p>
          <a:p>
            <a:pPr eaLnBrk="1" hangingPunct="1"/>
            <a:r>
              <a:rPr lang="en-US" sz="1400" dirty="0"/>
              <a:t>In soil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57600" y="5535613"/>
            <a:ext cx="24689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Suction applied (cm)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819400" y="1803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819400" y="53086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819400" y="530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651125" y="5578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0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77000" y="5583238"/>
            <a:ext cx="1075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/>
              <a:t>10,000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7010400" y="530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3124200" y="2413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3352800" y="29464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3810000" y="3479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4648200" y="4013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5486400" y="4165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6400800" y="4318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3124200" y="2184400"/>
            <a:ext cx="3810000" cy="2209800"/>
          </a:xfrm>
          <a:custGeom>
            <a:avLst/>
            <a:gdLst>
              <a:gd name="T0" fmla="*/ 0 w 2400"/>
              <a:gd name="T1" fmla="*/ 0 h 1392"/>
              <a:gd name="T2" fmla="*/ 96 w 2400"/>
              <a:gd name="T3" fmla="*/ 432 h 1392"/>
              <a:gd name="T4" fmla="*/ 336 w 2400"/>
              <a:gd name="T5" fmla="*/ 720 h 1392"/>
              <a:gd name="T6" fmla="*/ 624 w 2400"/>
              <a:gd name="T7" fmla="*/ 1008 h 1392"/>
              <a:gd name="T8" fmla="*/ 1008 w 2400"/>
              <a:gd name="T9" fmla="*/ 1200 h 1392"/>
              <a:gd name="T10" fmla="*/ 1536 w 2400"/>
              <a:gd name="T11" fmla="*/ 1296 h 1392"/>
              <a:gd name="T12" fmla="*/ 2400 w 2400"/>
              <a:gd name="T13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0" h="1392">
                <a:moveTo>
                  <a:pt x="0" y="0"/>
                </a:moveTo>
                <a:cubicBezTo>
                  <a:pt x="20" y="156"/>
                  <a:pt x="40" y="312"/>
                  <a:pt x="96" y="432"/>
                </a:cubicBezTo>
                <a:cubicBezTo>
                  <a:pt x="152" y="552"/>
                  <a:pt x="248" y="624"/>
                  <a:pt x="336" y="720"/>
                </a:cubicBezTo>
                <a:cubicBezTo>
                  <a:pt x="424" y="816"/>
                  <a:pt x="512" y="928"/>
                  <a:pt x="624" y="1008"/>
                </a:cubicBezTo>
                <a:cubicBezTo>
                  <a:pt x="736" y="1088"/>
                  <a:pt x="856" y="1152"/>
                  <a:pt x="1008" y="1200"/>
                </a:cubicBezTo>
                <a:cubicBezTo>
                  <a:pt x="1160" y="1248"/>
                  <a:pt x="1304" y="1264"/>
                  <a:pt x="1536" y="1296"/>
                </a:cubicBezTo>
                <a:cubicBezTo>
                  <a:pt x="1768" y="1328"/>
                  <a:pt x="2256" y="1376"/>
                  <a:pt x="2400" y="1392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600200" y="1803400"/>
            <a:ext cx="1242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/>
              <a:t>saturated</a:t>
            </a:r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2743200" y="1955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447800" y="31750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</a:rPr>
              <a:t>*</a:t>
            </a: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3276600" y="530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3886200" y="530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4724400" y="530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2811463" y="3471863"/>
            <a:ext cx="9477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3759200" y="3471863"/>
            <a:ext cx="0" cy="184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18" name="Picture 30" descr="tensi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444500"/>
            <a:ext cx="183832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20" name="Picture 32" descr="T12-30%2520tensiomet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946650"/>
            <a:ext cx="202565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3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15" grpId="0" animBg="1"/>
      <p:bldP spid="379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2244725"/>
            <a:ext cx="3514725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19125" y="996950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Direct Methods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85775" y="3479800"/>
            <a:ext cx="34371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Soil Resistance Blocks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80988" y="2554288"/>
            <a:ext cx="43428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Time Domain </a:t>
            </a:r>
            <a:r>
              <a:rPr lang="en-US" sz="2400" dirty="0" err="1"/>
              <a:t>Reflectometry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67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295650" y="339725"/>
            <a:ext cx="2101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Gradient</a:t>
            </a:r>
            <a:endParaRPr lang="en-US" dirty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65250" y="2251075"/>
            <a:ext cx="68050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The difference in potential divided by the </a:t>
            </a:r>
          </a:p>
          <a:p>
            <a:r>
              <a:rPr lang="en-US" sz="2400" dirty="0"/>
              <a:t>Distance between the two points considered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25525" y="3519488"/>
            <a:ext cx="7843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total potential at point A – total potential at point B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008188" y="3976688"/>
            <a:ext cx="5049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distance between points A and B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185863" y="4013200"/>
            <a:ext cx="650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552575" y="1406525"/>
            <a:ext cx="5008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The driving force for water flow.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895475" y="4937125"/>
            <a:ext cx="45418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/>
              <a:t>The stronger the gradient,</a:t>
            </a:r>
          </a:p>
          <a:p>
            <a:pPr algn="ctr"/>
            <a:r>
              <a:rPr lang="en-US" sz="2800"/>
              <a:t>the greater the driving force</a:t>
            </a:r>
          </a:p>
          <a:p>
            <a:pPr algn="ctr"/>
            <a:r>
              <a:rPr lang="en-US" sz="2800"/>
              <a:t>for water movement.</a:t>
            </a:r>
          </a:p>
        </p:txBody>
      </p:sp>
    </p:spTree>
    <p:extLst>
      <p:ext uri="{BB962C8B-B14F-4D97-AF65-F5344CB8AC3E}">
        <p14:creationId xmlns:p14="http://schemas.microsoft.com/office/powerpoint/2010/main" val="122730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 animBg="1"/>
      <p:bldP spid="850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95400" y="2505075"/>
            <a:ext cx="66255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The Rate of Water Movement</a:t>
            </a:r>
          </a:p>
        </p:txBody>
      </p:sp>
    </p:spTree>
    <p:extLst>
      <p:ext uri="{BB962C8B-B14F-4D97-AF65-F5344CB8AC3E}">
        <p14:creationId xmlns:p14="http://schemas.microsoft.com/office/powerpoint/2010/main" val="40977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943600" cy="987425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Hydraulic Conductivity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439738" y="1054100"/>
            <a:ext cx="5638800" cy="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041525" y="2216150"/>
            <a:ext cx="62245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ahoma" pitchFamily="34" charset="0"/>
              </a:rPr>
              <a:t>Strongly responsible for water distribution</a:t>
            </a:r>
          </a:p>
          <a:p>
            <a:r>
              <a:rPr lang="en-US" sz="2000" b="1" dirty="0">
                <a:latin typeface="Tahoma" pitchFamily="34" charset="0"/>
              </a:rPr>
              <a:t>within the soil volume.</a:t>
            </a:r>
          </a:p>
          <a:p>
            <a:endParaRPr lang="en-US" sz="2000" b="1" dirty="0">
              <a:latin typeface="Tahoma" pitchFamily="34" charset="0"/>
            </a:endParaRPr>
          </a:p>
          <a:p>
            <a:r>
              <a:rPr lang="en-US" sz="2000" b="1" dirty="0">
                <a:latin typeface="Tahoma" pitchFamily="34" charset="0"/>
              </a:rPr>
              <a:t>Determines the rate of water movement in soil.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352800" y="3886200"/>
            <a:ext cx="23828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FF00"/>
                </a:solidFill>
                <a:latin typeface="Tahoma" pitchFamily="34" charset="0"/>
              </a:rPr>
              <a:t>Texture</a:t>
            </a:r>
          </a:p>
          <a:p>
            <a:r>
              <a:rPr lang="en-US" sz="2400" b="1">
                <a:solidFill>
                  <a:srgbClr val="00FF00"/>
                </a:solidFill>
                <a:latin typeface="Tahoma" pitchFamily="34" charset="0"/>
              </a:rPr>
              <a:t>Density</a:t>
            </a:r>
          </a:p>
          <a:p>
            <a:r>
              <a:rPr lang="en-US" sz="2400" b="1">
                <a:solidFill>
                  <a:srgbClr val="00FF00"/>
                </a:solidFill>
                <a:latin typeface="Tahoma" pitchFamily="34" charset="0"/>
              </a:rPr>
              <a:t>Structure</a:t>
            </a:r>
          </a:p>
          <a:p>
            <a:r>
              <a:rPr lang="en-US" sz="2400" b="1">
                <a:solidFill>
                  <a:srgbClr val="00FF00"/>
                </a:solidFill>
                <a:latin typeface="Tahoma" pitchFamily="34" charset="0"/>
              </a:rPr>
              <a:t>Water content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57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The ease with which water moves through soils</a:t>
            </a:r>
          </a:p>
        </p:txBody>
      </p:sp>
    </p:spTree>
    <p:extLst>
      <p:ext uri="{BB962C8B-B14F-4D97-AF65-F5344CB8AC3E}">
        <p14:creationId xmlns:p14="http://schemas.microsoft.com/office/powerpoint/2010/main" val="3845912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395538" y="1828800"/>
            <a:ext cx="1676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2395538" y="4800600"/>
            <a:ext cx="2032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2674938" y="462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2928938" y="4648200"/>
            <a:ext cx="304800" cy="2540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2928938" y="4114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>
            <a:off x="2471738" y="42306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>
            <a:off x="2928938" y="3863975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5" name="Freeform 9"/>
          <p:cNvSpPr>
            <a:spLocks/>
          </p:cNvSpPr>
          <p:nvPr/>
        </p:nvSpPr>
        <p:spPr bwMode="auto">
          <a:xfrm>
            <a:off x="2446338" y="37338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2751138" y="35814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7" name="Freeform 11"/>
          <p:cNvSpPr>
            <a:spLocks/>
          </p:cNvSpPr>
          <p:nvPr/>
        </p:nvSpPr>
        <p:spPr bwMode="auto">
          <a:xfrm>
            <a:off x="2522538" y="35052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2624138" y="4764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2674938" y="3886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>
            <a:off x="2827338" y="431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1" name="Freeform 15"/>
          <p:cNvSpPr>
            <a:spLocks/>
          </p:cNvSpPr>
          <p:nvPr/>
        </p:nvSpPr>
        <p:spPr bwMode="auto">
          <a:xfrm>
            <a:off x="2446338" y="4495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2" name="Freeform 16"/>
          <p:cNvSpPr>
            <a:spLocks/>
          </p:cNvSpPr>
          <p:nvPr/>
        </p:nvSpPr>
        <p:spPr bwMode="auto">
          <a:xfrm>
            <a:off x="2751138" y="44196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3" name="Freeform 17"/>
          <p:cNvSpPr>
            <a:spLocks/>
          </p:cNvSpPr>
          <p:nvPr/>
        </p:nvSpPr>
        <p:spPr bwMode="auto">
          <a:xfrm>
            <a:off x="2928938" y="4572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4" name="Freeform 18"/>
          <p:cNvSpPr>
            <a:spLocks/>
          </p:cNvSpPr>
          <p:nvPr/>
        </p:nvSpPr>
        <p:spPr bwMode="auto">
          <a:xfrm>
            <a:off x="2928938" y="492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5" name="Freeform 19"/>
          <p:cNvSpPr>
            <a:spLocks/>
          </p:cNvSpPr>
          <p:nvPr/>
        </p:nvSpPr>
        <p:spPr bwMode="auto">
          <a:xfrm>
            <a:off x="2446338" y="3962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6" name="Freeform 20"/>
          <p:cNvSpPr>
            <a:spLocks/>
          </p:cNvSpPr>
          <p:nvPr/>
        </p:nvSpPr>
        <p:spPr bwMode="auto">
          <a:xfrm>
            <a:off x="26749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7" name="Freeform 21"/>
          <p:cNvSpPr>
            <a:spLocks/>
          </p:cNvSpPr>
          <p:nvPr/>
        </p:nvSpPr>
        <p:spPr bwMode="auto">
          <a:xfrm>
            <a:off x="27511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8" name="Freeform 22"/>
          <p:cNvSpPr>
            <a:spLocks/>
          </p:cNvSpPr>
          <p:nvPr/>
        </p:nvSpPr>
        <p:spPr bwMode="auto">
          <a:xfrm>
            <a:off x="2522538" y="2514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59" name="Freeform 23"/>
          <p:cNvSpPr>
            <a:spLocks/>
          </p:cNvSpPr>
          <p:nvPr/>
        </p:nvSpPr>
        <p:spPr bwMode="auto">
          <a:xfrm>
            <a:off x="2979738" y="2667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2446338" y="2971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1" name="Freeform 25"/>
          <p:cNvSpPr>
            <a:spLocks/>
          </p:cNvSpPr>
          <p:nvPr/>
        </p:nvSpPr>
        <p:spPr bwMode="auto">
          <a:xfrm>
            <a:off x="2903538" y="1981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2" name="Freeform 26"/>
          <p:cNvSpPr>
            <a:spLocks/>
          </p:cNvSpPr>
          <p:nvPr/>
        </p:nvSpPr>
        <p:spPr bwMode="auto">
          <a:xfrm>
            <a:off x="2751138" y="2895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3" name="Freeform 27"/>
          <p:cNvSpPr>
            <a:spLocks/>
          </p:cNvSpPr>
          <p:nvPr/>
        </p:nvSpPr>
        <p:spPr bwMode="auto">
          <a:xfrm>
            <a:off x="2446338" y="335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4" name="Freeform 28"/>
          <p:cNvSpPr>
            <a:spLocks/>
          </p:cNvSpPr>
          <p:nvPr/>
        </p:nvSpPr>
        <p:spPr bwMode="auto">
          <a:xfrm>
            <a:off x="29035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2903538" y="3124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6" name="Freeform 30"/>
          <p:cNvSpPr>
            <a:spLocks/>
          </p:cNvSpPr>
          <p:nvPr/>
        </p:nvSpPr>
        <p:spPr bwMode="auto">
          <a:xfrm>
            <a:off x="2979738" y="3200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7" name="Freeform 31"/>
          <p:cNvSpPr>
            <a:spLocks/>
          </p:cNvSpPr>
          <p:nvPr/>
        </p:nvSpPr>
        <p:spPr bwMode="auto">
          <a:xfrm>
            <a:off x="28273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8" name="Freeform 32"/>
          <p:cNvSpPr>
            <a:spLocks/>
          </p:cNvSpPr>
          <p:nvPr/>
        </p:nvSpPr>
        <p:spPr bwMode="auto">
          <a:xfrm>
            <a:off x="2674938" y="2667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9" name="Freeform 33"/>
          <p:cNvSpPr>
            <a:spLocks/>
          </p:cNvSpPr>
          <p:nvPr/>
        </p:nvSpPr>
        <p:spPr bwMode="auto">
          <a:xfrm>
            <a:off x="2598738" y="3124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0" name="Freeform 34"/>
          <p:cNvSpPr>
            <a:spLocks/>
          </p:cNvSpPr>
          <p:nvPr/>
        </p:nvSpPr>
        <p:spPr bwMode="auto">
          <a:xfrm>
            <a:off x="2446338" y="2743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1" name="Freeform 35"/>
          <p:cNvSpPr>
            <a:spLocks/>
          </p:cNvSpPr>
          <p:nvPr/>
        </p:nvSpPr>
        <p:spPr bwMode="auto">
          <a:xfrm>
            <a:off x="29797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2" name="Freeform 36"/>
          <p:cNvSpPr>
            <a:spLocks/>
          </p:cNvSpPr>
          <p:nvPr/>
        </p:nvSpPr>
        <p:spPr bwMode="auto">
          <a:xfrm>
            <a:off x="27511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3" name="Freeform 37"/>
          <p:cNvSpPr>
            <a:spLocks/>
          </p:cNvSpPr>
          <p:nvPr/>
        </p:nvSpPr>
        <p:spPr bwMode="auto">
          <a:xfrm>
            <a:off x="2674938" y="2413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4" name="Freeform 38"/>
          <p:cNvSpPr>
            <a:spLocks/>
          </p:cNvSpPr>
          <p:nvPr/>
        </p:nvSpPr>
        <p:spPr bwMode="auto">
          <a:xfrm>
            <a:off x="2928938" y="1905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2471738" y="20208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6" name="Freeform 40"/>
          <p:cNvSpPr>
            <a:spLocks/>
          </p:cNvSpPr>
          <p:nvPr/>
        </p:nvSpPr>
        <p:spPr bwMode="auto">
          <a:xfrm>
            <a:off x="2827338" y="2108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7" name="Freeform 41"/>
          <p:cNvSpPr>
            <a:spLocks/>
          </p:cNvSpPr>
          <p:nvPr/>
        </p:nvSpPr>
        <p:spPr bwMode="auto">
          <a:xfrm>
            <a:off x="2446338" y="2286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8" name="Freeform 42"/>
          <p:cNvSpPr>
            <a:spLocks/>
          </p:cNvSpPr>
          <p:nvPr/>
        </p:nvSpPr>
        <p:spPr bwMode="auto">
          <a:xfrm>
            <a:off x="2751138" y="22098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9" name="Freeform 43"/>
          <p:cNvSpPr>
            <a:spLocks/>
          </p:cNvSpPr>
          <p:nvPr/>
        </p:nvSpPr>
        <p:spPr bwMode="auto">
          <a:xfrm>
            <a:off x="2928938" y="2362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0" name="Freeform 44"/>
          <p:cNvSpPr>
            <a:spLocks/>
          </p:cNvSpPr>
          <p:nvPr/>
        </p:nvSpPr>
        <p:spPr bwMode="auto">
          <a:xfrm>
            <a:off x="2674938" y="1905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1" name="Freeform 45"/>
          <p:cNvSpPr>
            <a:spLocks/>
          </p:cNvSpPr>
          <p:nvPr/>
        </p:nvSpPr>
        <p:spPr bwMode="auto">
          <a:xfrm>
            <a:off x="2827338" y="2438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2" name="Freeform 46"/>
          <p:cNvSpPr>
            <a:spLocks/>
          </p:cNvSpPr>
          <p:nvPr/>
        </p:nvSpPr>
        <p:spPr bwMode="auto">
          <a:xfrm>
            <a:off x="3208338" y="4800600"/>
            <a:ext cx="2032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3" name="Freeform 47"/>
          <p:cNvSpPr>
            <a:spLocks/>
          </p:cNvSpPr>
          <p:nvPr/>
        </p:nvSpPr>
        <p:spPr bwMode="auto">
          <a:xfrm>
            <a:off x="3487738" y="462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4" name="Freeform 48"/>
          <p:cNvSpPr>
            <a:spLocks/>
          </p:cNvSpPr>
          <p:nvPr/>
        </p:nvSpPr>
        <p:spPr bwMode="auto">
          <a:xfrm>
            <a:off x="3741738" y="4648200"/>
            <a:ext cx="304800" cy="2540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5" name="Freeform 49"/>
          <p:cNvSpPr>
            <a:spLocks/>
          </p:cNvSpPr>
          <p:nvPr/>
        </p:nvSpPr>
        <p:spPr bwMode="auto">
          <a:xfrm>
            <a:off x="3741738" y="4114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6" name="Freeform 50"/>
          <p:cNvSpPr>
            <a:spLocks/>
          </p:cNvSpPr>
          <p:nvPr/>
        </p:nvSpPr>
        <p:spPr bwMode="auto">
          <a:xfrm>
            <a:off x="3284538" y="42306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7" name="Freeform 51"/>
          <p:cNvSpPr>
            <a:spLocks/>
          </p:cNvSpPr>
          <p:nvPr/>
        </p:nvSpPr>
        <p:spPr bwMode="auto">
          <a:xfrm>
            <a:off x="3741738" y="3863975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8" name="Freeform 52"/>
          <p:cNvSpPr>
            <a:spLocks/>
          </p:cNvSpPr>
          <p:nvPr/>
        </p:nvSpPr>
        <p:spPr bwMode="auto">
          <a:xfrm>
            <a:off x="3259138" y="37338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9" name="Freeform 53"/>
          <p:cNvSpPr>
            <a:spLocks/>
          </p:cNvSpPr>
          <p:nvPr/>
        </p:nvSpPr>
        <p:spPr bwMode="auto">
          <a:xfrm>
            <a:off x="3563938" y="35814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0" name="Freeform 54"/>
          <p:cNvSpPr>
            <a:spLocks/>
          </p:cNvSpPr>
          <p:nvPr/>
        </p:nvSpPr>
        <p:spPr bwMode="auto">
          <a:xfrm>
            <a:off x="3335338" y="35052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1" name="Freeform 55"/>
          <p:cNvSpPr>
            <a:spLocks/>
          </p:cNvSpPr>
          <p:nvPr/>
        </p:nvSpPr>
        <p:spPr bwMode="auto">
          <a:xfrm>
            <a:off x="3436938" y="4764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2" name="Freeform 56"/>
          <p:cNvSpPr>
            <a:spLocks/>
          </p:cNvSpPr>
          <p:nvPr/>
        </p:nvSpPr>
        <p:spPr bwMode="auto">
          <a:xfrm>
            <a:off x="3487738" y="3886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3" name="Freeform 57"/>
          <p:cNvSpPr>
            <a:spLocks/>
          </p:cNvSpPr>
          <p:nvPr/>
        </p:nvSpPr>
        <p:spPr bwMode="auto">
          <a:xfrm>
            <a:off x="3640138" y="431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4" name="Freeform 58"/>
          <p:cNvSpPr>
            <a:spLocks/>
          </p:cNvSpPr>
          <p:nvPr/>
        </p:nvSpPr>
        <p:spPr bwMode="auto">
          <a:xfrm>
            <a:off x="3259138" y="4495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5" name="Freeform 59"/>
          <p:cNvSpPr>
            <a:spLocks/>
          </p:cNvSpPr>
          <p:nvPr/>
        </p:nvSpPr>
        <p:spPr bwMode="auto">
          <a:xfrm>
            <a:off x="3563938" y="44196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6" name="Freeform 60"/>
          <p:cNvSpPr>
            <a:spLocks/>
          </p:cNvSpPr>
          <p:nvPr/>
        </p:nvSpPr>
        <p:spPr bwMode="auto">
          <a:xfrm>
            <a:off x="3741738" y="4572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7" name="Freeform 61"/>
          <p:cNvSpPr>
            <a:spLocks/>
          </p:cNvSpPr>
          <p:nvPr/>
        </p:nvSpPr>
        <p:spPr bwMode="auto">
          <a:xfrm>
            <a:off x="3741738" y="492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8" name="Freeform 62"/>
          <p:cNvSpPr>
            <a:spLocks/>
          </p:cNvSpPr>
          <p:nvPr/>
        </p:nvSpPr>
        <p:spPr bwMode="auto">
          <a:xfrm>
            <a:off x="3259138" y="3962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9" name="Freeform 63"/>
          <p:cNvSpPr>
            <a:spLocks/>
          </p:cNvSpPr>
          <p:nvPr/>
        </p:nvSpPr>
        <p:spPr bwMode="auto">
          <a:xfrm>
            <a:off x="34877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0" name="Freeform 64"/>
          <p:cNvSpPr>
            <a:spLocks/>
          </p:cNvSpPr>
          <p:nvPr/>
        </p:nvSpPr>
        <p:spPr bwMode="auto">
          <a:xfrm>
            <a:off x="35639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1" name="Freeform 65"/>
          <p:cNvSpPr>
            <a:spLocks/>
          </p:cNvSpPr>
          <p:nvPr/>
        </p:nvSpPr>
        <p:spPr bwMode="auto">
          <a:xfrm>
            <a:off x="3335338" y="2514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2" name="Freeform 66"/>
          <p:cNvSpPr>
            <a:spLocks/>
          </p:cNvSpPr>
          <p:nvPr/>
        </p:nvSpPr>
        <p:spPr bwMode="auto">
          <a:xfrm>
            <a:off x="3792538" y="2667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3" name="Freeform 67"/>
          <p:cNvSpPr>
            <a:spLocks/>
          </p:cNvSpPr>
          <p:nvPr/>
        </p:nvSpPr>
        <p:spPr bwMode="auto">
          <a:xfrm>
            <a:off x="3259138" y="2971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4" name="Freeform 68"/>
          <p:cNvSpPr>
            <a:spLocks/>
          </p:cNvSpPr>
          <p:nvPr/>
        </p:nvSpPr>
        <p:spPr bwMode="auto">
          <a:xfrm>
            <a:off x="3716338" y="1981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5" name="Freeform 69"/>
          <p:cNvSpPr>
            <a:spLocks/>
          </p:cNvSpPr>
          <p:nvPr/>
        </p:nvSpPr>
        <p:spPr bwMode="auto">
          <a:xfrm>
            <a:off x="3563938" y="2895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6" name="Freeform 70"/>
          <p:cNvSpPr>
            <a:spLocks/>
          </p:cNvSpPr>
          <p:nvPr/>
        </p:nvSpPr>
        <p:spPr bwMode="auto">
          <a:xfrm>
            <a:off x="3259138" y="335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7" name="Freeform 71"/>
          <p:cNvSpPr>
            <a:spLocks/>
          </p:cNvSpPr>
          <p:nvPr/>
        </p:nvSpPr>
        <p:spPr bwMode="auto">
          <a:xfrm>
            <a:off x="37163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8" name="Freeform 72"/>
          <p:cNvSpPr>
            <a:spLocks/>
          </p:cNvSpPr>
          <p:nvPr/>
        </p:nvSpPr>
        <p:spPr bwMode="auto">
          <a:xfrm>
            <a:off x="3716338" y="3124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09" name="Freeform 73"/>
          <p:cNvSpPr>
            <a:spLocks/>
          </p:cNvSpPr>
          <p:nvPr/>
        </p:nvSpPr>
        <p:spPr bwMode="auto">
          <a:xfrm>
            <a:off x="3792538" y="3200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0" name="Freeform 74"/>
          <p:cNvSpPr>
            <a:spLocks/>
          </p:cNvSpPr>
          <p:nvPr/>
        </p:nvSpPr>
        <p:spPr bwMode="auto">
          <a:xfrm>
            <a:off x="36401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1" name="Freeform 75"/>
          <p:cNvSpPr>
            <a:spLocks/>
          </p:cNvSpPr>
          <p:nvPr/>
        </p:nvSpPr>
        <p:spPr bwMode="auto">
          <a:xfrm>
            <a:off x="3487738" y="2667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2" name="Freeform 76"/>
          <p:cNvSpPr>
            <a:spLocks/>
          </p:cNvSpPr>
          <p:nvPr/>
        </p:nvSpPr>
        <p:spPr bwMode="auto">
          <a:xfrm>
            <a:off x="3411538" y="3124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3" name="Freeform 77"/>
          <p:cNvSpPr>
            <a:spLocks/>
          </p:cNvSpPr>
          <p:nvPr/>
        </p:nvSpPr>
        <p:spPr bwMode="auto">
          <a:xfrm>
            <a:off x="3259138" y="2743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4" name="Freeform 78"/>
          <p:cNvSpPr>
            <a:spLocks/>
          </p:cNvSpPr>
          <p:nvPr/>
        </p:nvSpPr>
        <p:spPr bwMode="auto">
          <a:xfrm>
            <a:off x="37925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5" name="Freeform 79"/>
          <p:cNvSpPr>
            <a:spLocks/>
          </p:cNvSpPr>
          <p:nvPr/>
        </p:nvSpPr>
        <p:spPr bwMode="auto">
          <a:xfrm>
            <a:off x="35639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6" name="Freeform 80"/>
          <p:cNvSpPr>
            <a:spLocks/>
          </p:cNvSpPr>
          <p:nvPr/>
        </p:nvSpPr>
        <p:spPr bwMode="auto">
          <a:xfrm>
            <a:off x="3487738" y="2413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7" name="Freeform 81"/>
          <p:cNvSpPr>
            <a:spLocks/>
          </p:cNvSpPr>
          <p:nvPr/>
        </p:nvSpPr>
        <p:spPr bwMode="auto">
          <a:xfrm>
            <a:off x="3741738" y="1905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8" name="Freeform 82"/>
          <p:cNvSpPr>
            <a:spLocks/>
          </p:cNvSpPr>
          <p:nvPr/>
        </p:nvSpPr>
        <p:spPr bwMode="auto">
          <a:xfrm>
            <a:off x="3284538" y="20208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19" name="Freeform 83"/>
          <p:cNvSpPr>
            <a:spLocks/>
          </p:cNvSpPr>
          <p:nvPr/>
        </p:nvSpPr>
        <p:spPr bwMode="auto">
          <a:xfrm>
            <a:off x="3640138" y="2108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0" name="Freeform 84"/>
          <p:cNvSpPr>
            <a:spLocks/>
          </p:cNvSpPr>
          <p:nvPr/>
        </p:nvSpPr>
        <p:spPr bwMode="auto">
          <a:xfrm>
            <a:off x="3259138" y="2286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1" name="Freeform 85"/>
          <p:cNvSpPr>
            <a:spLocks/>
          </p:cNvSpPr>
          <p:nvPr/>
        </p:nvSpPr>
        <p:spPr bwMode="auto">
          <a:xfrm>
            <a:off x="3563938" y="22098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2" name="Freeform 86"/>
          <p:cNvSpPr>
            <a:spLocks/>
          </p:cNvSpPr>
          <p:nvPr/>
        </p:nvSpPr>
        <p:spPr bwMode="auto">
          <a:xfrm>
            <a:off x="3741738" y="2362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3" name="Freeform 87"/>
          <p:cNvSpPr>
            <a:spLocks/>
          </p:cNvSpPr>
          <p:nvPr/>
        </p:nvSpPr>
        <p:spPr bwMode="auto">
          <a:xfrm>
            <a:off x="3487738" y="1905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4" name="Freeform 88"/>
          <p:cNvSpPr>
            <a:spLocks/>
          </p:cNvSpPr>
          <p:nvPr/>
        </p:nvSpPr>
        <p:spPr bwMode="auto">
          <a:xfrm>
            <a:off x="3640138" y="2438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5" name="Freeform 89"/>
          <p:cNvSpPr>
            <a:spLocks/>
          </p:cNvSpPr>
          <p:nvPr/>
        </p:nvSpPr>
        <p:spPr bwMode="auto">
          <a:xfrm>
            <a:off x="5189538" y="42672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6" name="Freeform 90"/>
          <p:cNvSpPr>
            <a:spLocks/>
          </p:cNvSpPr>
          <p:nvPr/>
        </p:nvSpPr>
        <p:spPr bwMode="auto">
          <a:xfrm>
            <a:off x="4732338" y="4383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7" name="Freeform 91"/>
          <p:cNvSpPr>
            <a:spLocks/>
          </p:cNvSpPr>
          <p:nvPr/>
        </p:nvSpPr>
        <p:spPr bwMode="auto">
          <a:xfrm>
            <a:off x="5189538" y="4016375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8" name="Freeform 92"/>
          <p:cNvSpPr>
            <a:spLocks/>
          </p:cNvSpPr>
          <p:nvPr/>
        </p:nvSpPr>
        <p:spPr bwMode="auto">
          <a:xfrm>
            <a:off x="4706938" y="38862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29" name="Freeform 93"/>
          <p:cNvSpPr>
            <a:spLocks/>
          </p:cNvSpPr>
          <p:nvPr/>
        </p:nvSpPr>
        <p:spPr bwMode="auto">
          <a:xfrm>
            <a:off x="5011738" y="37338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0" name="Freeform 94"/>
          <p:cNvSpPr>
            <a:spLocks/>
          </p:cNvSpPr>
          <p:nvPr/>
        </p:nvSpPr>
        <p:spPr bwMode="auto">
          <a:xfrm>
            <a:off x="4783138" y="36576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1" name="Freeform 95"/>
          <p:cNvSpPr>
            <a:spLocks/>
          </p:cNvSpPr>
          <p:nvPr/>
        </p:nvSpPr>
        <p:spPr bwMode="auto">
          <a:xfrm>
            <a:off x="4935538" y="4038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2" name="Freeform 96"/>
          <p:cNvSpPr>
            <a:spLocks/>
          </p:cNvSpPr>
          <p:nvPr/>
        </p:nvSpPr>
        <p:spPr bwMode="auto">
          <a:xfrm>
            <a:off x="5087938" y="4470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3" name="Freeform 97"/>
          <p:cNvSpPr>
            <a:spLocks/>
          </p:cNvSpPr>
          <p:nvPr/>
        </p:nvSpPr>
        <p:spPr bwMode="auto">
          <a:xfrm>
            <a:off x="5011738" y="45720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4" name="Freeform 98"/>
          <p:cNvSpPr>
            <a:spLocks/>
          </p:cNvSpPr>
          <p:nvPr/>
        </p:nvSpPr>
        <p:spPr bwMode="auto">
          <a:xfrm>
            <a:off x="5189538" y="4724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5" name="Freeform 99"/>
          <p:cNvSpPr>
            <a:spLocks/>
          </p:cNvSpPr>
          <p:nvPr/>
        </p:nvSpPr>
        <p:spPr bwMode="auto">
          <a:xfrm>
            <a:off x="47069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6" name="Freeform 100"/>
          <p:cNvSpPr>
            <a:spLocks/>
          </p:cNvSpPr>
          <p:nvPr/>
        </p:nvSpPr>
        <p:spPr bwMode="auto">
          <a:xfrm>
            <a:off x="4935538" y="4267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7" name="Freeform 101"/>
          <p:cNvSpPr>
            <a:spLocks/>
          </p:cNvSpPr>
          <p:nvPr/>
        </p:nvSpPr>
        <p:spPr bwMode="auto">
          <a:xfrm>
            <a:off x="5011738" y="3276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8" name="Freeform 102"/>
          <p:cNvSpPr>
            <a:spLocks/>
          </p:cNvSpPr>
          <p:nvPr/>
        </p:nvSpPr>
        <p:spPr bwMode="auto">
          <a:xfrm>
            <a:off x="4783138" y="2667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39" name="Freeform 103"/>
          <p:cNvSpPr>
            <a:spLocks/>
          </p:cNvSpPr>
          <p:nvPr/>
        </p:nvSpPr>
        <p:spPr bwMode="auto">
          <a:xfrm>
            <a:off x="5240338" y="2819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0" name="Freeform 104"/>
          <p:cNvSpPr>
            <a:spLocks/>
          </p:cNvSpPr>
          <p:nvPr/>
        </p:nvSpPr>
        <p:spPr bwMode="auto">
          <a:xfrm>
            <a:off x="47069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1" name="Freeform 105"/>
          <p:cNvSpPr>
            <a:spLocks/>
          </p:cNvSpPr>
          <p:nvPr/>
        </p:nvSpPr>
        <p:spPr bwMode="auto">
          <a:xfrm>
            <a:off x="5164138" y="2133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2" name="Freeform 106"/>
          <p:cNvSpPr>
            <a:spLocks/>
          </p:cNvSpPr>
          <p:nvPr/>
        </p:nvSpPr>
        <p:spPr bwMode="auto">
          <a:xfrm>
            <a:off x="50117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3" name="Freeform 107"/>
          <p:cNvSpPr>
            <a:spLocks/>
          </p:cNvSpPr>
          <p:nvPr/>
        </p:nvSpPr>
        <p:spPr bwMode="auto">
          <a:xfrm>
            <a:off x="47069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4" name="Freeform 108"/>
          <p:cNvSpPr>
            <a:spLocks/>
          </p:cNvSpPr>
          <p:nvPr/>
        </p:nvSpPr>
        <p:spPr bwMode="auto">
          <a:xfrm>
            <a:off x="5164138" y="365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5" name="Freeform 109"/>
          <p:cNvSpPr>
            <a:spLocks/>
          </p:cNvSpPr>
          <p:nvPr/>
        </p:nvSpPr>
        <p:spPr bwMode="auto">
          <a:xfrm>
            <a:off x="5164138" y="3276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6" name="Freeform 110"/>
          <p:cNvSpPr>
            <a:spLocks/>
          </p:cNvSpPr>
          <p:nvPr/>
        </p:nvSpPr>
        <p:spPr bwMode="auto">
          <a:xfrm>
            <a:off x="52403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7" name="Freeform 111"/>
          <p:cNvSpPr>
            <a:spLocks/>
          </p:cNvSpPr>
          <p:nvPr/>
        </p:nvSpPr>
        <p:spPr bwMode="auto">
          <a:xfrm>
            <a:off x="5087938" y="3505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8" name="Freeform 112"/>
          <p:cNvSpPr>
            <a:spLocks/>
          </p:cNvSpPr>
          <p:nvPr/>
        </p:nvSpPr>
        <p:spPr bwMode="auto">
          <a:xfrm>
            <a:off x="4935538" y="2819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49" name="Freeform 113"/>
          <p:cNvSpPr>
            <a:spLocks/>
          </p:cNvSpPr>
          <p:nvPr/>
        </p:nvSpPr>
        <p:spPr bwMode="auto">
          <a:xfrm>
            <a:off x="4859338" y="3276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0" name="Freeform 114"/>
          <p:cNvSpPr>
            <a:spLocks/>
          </p:cNvSpPr>
          <p:nvPr/>
        </p:nvSpPr>
        <p:spPr bwMode="auto">
          <a:xfrm>
            <a:off x="47069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1" name="Freeform 115"/>
          <p:cNvSpPr>
            <a:spLocks/>
          </p:cNvSpPr>
          <p:nvPr/>
        </p:nvSpPr>
        <p:spPr bwMode="auto">
          <a:xfrm>
            <a:off x="5240338" y="3048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2" name="Freeform 116"/>
          <p:cNvSpPr>
            <a:spLocks/>
          </p:cNvSpPr>
          <p:nvPr/>
        </p:nvSpPr>
        <p:spPr bwMode="auto">
          <a:xfrm>
            <a:off x="5011738" y="3200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3" name="Freeform 117"/>
          <p:cNvSpPr>
            <a:spLocks/>
          </p:cNvSpPr>
          <p:nvPr/>
        </p:nvSpPr>
        <p:spPr bwMode="auto">
          <a:xfrm>
            <a:off x="4935538" y="2565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4" name="Freeform 118"/>
          <p:cNvSpPr>
            <a:spLocks/>
          </p:cNvSpPr>
          <p:nvPr/>
        </p:nvSpPr>
        <p:spPr bwMode="auto">
          <a:xfrm>
            <a:off x="4732338" y="21732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5" name="Freeform 119"/>
          <p:cNvSpPr>
            <a:spLocks/>
          </p:cNvSpPr>
          <p:nvPr/>
        </p:nvSpPr>
        <p:spPr bwMode="auto">
          <a:xfrm>
            <a:off x="5087938" y="2260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6" name="Freeform 120"/>
          <p:cNvSpPr>
            <a:spLocks/>
          </p:cNvSpPr>
          <p:nvPr/>
        </p:nvSpPr>
        <p:spPr bwMode="auto">
          <a:xfrm>
            <a:off x="4706938" y="24384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7" name="Freeform 121"/>
          <p:cNvSpPr>
            <a:spLocks/>
          </p:cNvSpPr>
          <p:nvPr/>
        </p:nvSpPr>
        <p:spPr bwMode="auto">
          <a:xfrm>
            <a:off x="5011738" y="23622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8" name="Freeform 122"/>
          <p:cNvSpPr>
            <a:spLocks/>
          </p:cNvSpPr>
          <p:nvPr/>
        </p:nvSpPr>
        <p:spPr bwMode="auto">
          <a:xfrm>
            <a:off x="5189538" y="2514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59" name="Freeform 123"/>
          <p:cNvSpPr>
            <a:spLocks/>
          </p:cNvSpPr>
          <p:nvPr/>
        </p:nvSpPr>
        <p:spPr bwMode="auto">
          <a:xfrm>
            <a:off x="5087938" y="2590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0" name="Freeform 124"/>
          <p:cNvSpPr>
            <a:spLocks/>
          </p:cNvSpPr>
          <p:nvPr/>
        </p:nvSpPr>
        <p:spPr bwMode="auto">
          <a:xfrm>
            <a:off x="6002338" y="42672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1" name="Freeform 125"/>
          <p:cNvSpPr>
            <a:spLocks/>
          </p:cNvSpPr>
          <p:nvPr/>
        </p:nvSpPr>
        <p:spPr bwMode="auto">
          <a:xfrm>
            <a:off x="5545138" y="4383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2" name="Freeform 126"/>
          <p:cNvSpPr>
            <a:spLocks/>
          </p:cNvSpPr>
          <p:nvPr/>
        </p:nvSpPr>
        <p:spPr bwMode="auto">
          <a:xfrm>
            <a:off x="6002338" y="4016375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3" name="Freeform 127"/>
          <p:cNvSpPr>
            <a:spLocks/>
          </p:cNvSpPr>
          <p:nvPr/>
        </p:nvSpPr>
        <p:spPr bwMode="auto">
          <a:xfrm>
            <a:off x="5519738" y="38862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4" name="Freeform 128"/>
          <p:cNvSpPr>
            <a:spLocks/>
          </p:cNvSpPr>
          <p:nvPr/>
        </p:nvSpPr>
        <p:spPr bwMode="auto">
          <a:xfrm>
            <a:off x="5824538" y="37338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5" name="Freeform 129"/>
          <p:cNvSpPr>
            <a:spLocks/>
          </p:cNvSpPr>
          <p:nvPr/>
        </p:nvSpPr>
        <p:spPr bwMode="auto">
          <a:xfrm>
            <a:off x="5595938" y="36576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6" name="Freeform 130"/>
          <p:cNvSpPr>
            <a:spLocks/>
          </p:cNvSpPr>
          <p:nvPr/>
        </p:nvSpPr>
        <p:spPr bwMode="auto">
          <a:xfrm>
            <a:off x="5748338" y="4038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7" name="Freeform 131"/>
          <p:cNvSpPr>
            <a:spLocks/>
          </p:cNvSpPr>
          <p:nvPr/>
        </p:nvSpPr>
        <p:spPr bwMode="auto">
          <a:xfrm>
            <a:off x="5900738" y="4470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8" name="Freeform 132"/>
          <p:cNvSpPr>
            <a:spLocks/>
          </p:cNvSpPr>
          <p:nvPr/>
        </p:nvSpPr>
        <p:spPr bwMode="auto">
          <a:xfrm>
            <a:off x="5824538" y="45720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69" name="Freeform 133"/>
          <p:cNvSpPr>
            <a:spLocks/>
          </p:cNvSpPr>
          <p:nvPr/>
        </p:nvSpPr>
        <p:spPr bwMode="auto">
          <a:xfrm>
            <a:off x="6002338" y="4724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0" name="Freeform 134"/>
          <p:cNvSpPr>
            <a:spLocks/>
          </p:cNvSpPr>
          <p:nvPr/>
        </p:nvSpPr>
        <p:spPr bwMode="auto">
          <a:xfrm>
            <a:off x="55197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1" name="Freeform 135"/>
          <p:cNvSpPr>
            <a:spLocks/>
          </p:cNvSpPr>
          <p:nvPr/>
        </p:nvSpPr>
        <p:spPr bwMode="auto">
          <a:xfrm>
            <a:off x="5748338" y="4267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2" name="Freeform 136"/>
          <p:cNvSpPr>
            <a:spLocks/>
          </p:cNvSpPr>
          <p:nvPr/>
        </p:nvSpPr>
        <p:spPr bwMode="auto">
          <a:xfrm>
            <a:off x="5824538" y="3276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3" name="Freeform 137"/>
          <p:cNvSpPr>
            <a:spLocks/>
          </p:cNvSpPr>
          <p:nvPr/>
        </p:nvSpPr>
        <p:spPr bwMode="auto">
          <a:xfrm>
            <a:off x="5595938" y="2667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4" name="Freeform 138"/>
          <p:cNvSpPr>
            <a:spLocks/>
          </p:cNvSpPr>
          <p:nvPr/>
        </p:nvSpPr>
        <p:spPr bwMode="auto">
          <a:xfrm>
            <a:off x="6053138" y="2819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5" name="Freeform 139"/>
          <p:cNvSpPr>
            <a:spLocks/>
          </p:cNvSpPr>
          <p:nvPr/>
        </p:nvSpPr>
        <p:spPr bwMode="auto">
          <a:xfrm>
            <a:off x="55197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6" name="Freeform 140"/>
          <p:cNvSpPr>
            <a:spLocks/>
          </p:cNvSpPr>
          <p:nvPr/>
        </p:nvSpPr>
        <p:spPr bwMode="auto">
          <a:xfrm>
            <a:off x="5976938" y="2133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7" name="Freeform 141"/>
          <p:cNvSpPr>
            <a:spLocks/>
          </p:cNvSpPr>
          <p:nvPr/>
        </p:nvSpPr>
        <p:spPr bwMode="auto">
          <a:xfrm>
            <a:off x="58245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8" name="Freeform 142"/>
          <p:cNvSpPr>
            <a:spLocks/>
          </p:cNvSpPr>
          <p:nvPr/>
        </p:nvSpPr>
        <p:spPr bwMode="auto">
          <a:xfrm>
            <a:off x="55197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79" name="Freeform 143"/>
          <p:cNvSpPr>
            <a:spLocks/>
          </p:cNvSpPr>
          <p:nvPr/>
        </p:nvSpPr>
        <p:spPr bwMode="auto">
          <a:xfrm>
            <a:off x="5976938" y="365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0" name="Freeform 144"/>
          <p:cNvSpPr>
            <a:spLocks/>
          </p:cNvSpPr>
          <p:nvPr/>
        </p:nvSpPr>
        <p:spPr bwMode="auto">
          <a:xfrm>
            <a:off x="5976938" y="3276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1" name="Freeform 145"/>
          <p:cNvSpPr>
            <a:spLocks/>
          </p:cNvSpPr>
          <p:nvPr/>
        </p:nvSpPr>
        <p:spPr bwMode="auto">
          <a:xfrm>
            <a:off x="60531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2" name="Freeform 146"/>
          <p:cNvSpPr>
            <a:spLocks/>
          </p:cNvSpPr>
          <p:nvPr/>
        </p:nvSpPr>
        <p:spPr bwMode="auto">
          <a:xfrm>
            <a:off x="5900738" y="3505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3" name="Freeform 147"/>
          <p:cNvSpPr>
            <a:spLocks/>
          </p:cNvSpPr>
          <p:nvPr/>
        </p:nvSpPr>
        <p:spPr bwMode="auto">
          <a:xfrm>
            <a:off x="5748338" y="2819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4" name="Freeform 148"/>
          <p:cNvSpPr>
            <a:spLocks/>
          </p:cNvSpPr>
          <p:nvPr/>
        </p:nvSpPr>
        <p:spPr bwMode="auto">
          <a:xfrm>
            <a:off x="5672138" y="3276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5" name="Freeform 149"/>
          <p:cNvSpPr>
            <a:spLocks/>
          </p:cNvSpPr>
          <p:nvPr/>
        </p:nvSpPr>
        <p:spPr bwMode="auto">
          <a:xfrm>
            <a:off x="55197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6" name="Freeform 150"/>
          <p:cNvSpPr>
            <a:spLocks/>
          </p:cNvSpPr>
          <p:nvPr/>
        </p:nvSpPr>
        <p:spPr bwMode="auto">
          <a:xfrm>
            <a:off x="6053138" y="3048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7" name="Freeform 151"/>
          <p:cNvSpPr>
            <a:spLocks/>
          </p:cNvSpPr>
          <p:nvPr/>
        </p:nvSpPr>
        <p:spPr bwMode="auto">
          <a:xfrm>
            <a:off x="5824538" y="3200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8" name="Freeform 152"/>
          <p:cNvSpPr>
            <a:spLocks/>
          </p:cNvSpPr>
          <p:nvPr/>
        </p:nvSpPr>
        <p:spPr bwMode="auto">
          <a:xfrm>
            <a:off x="5748338" y="25654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89" name="Freeform 153"/>
          <p:cNvSpPr>
            <a:spLocks/>
          </p:cNvSpPr>
          <p:nvPr/>
        </p:nvSpPr>
        <p:spPr bwMode="auto">
          <a:xfrm>
            <a:off x="5545138" y="21732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0" name="Freeform 154"/>
          <p:cNvSpPr>
            <a:spLocks/>
          </p:cNvSpPr>
          <p:nvPr/>
        </p:nvSpPr>
        <p:spPr bwMode="auto">
          <a:xfrm>
            <a:off x="5900738" y="2260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1" name="Freeform 155"/>
          <p:cNvSpPr>
            <a:spLocks/>
          </p:cNvSpPr>
          <p:nvPr/>
        </p:nvSpPr>
        <p:spPr bwMode="auto">
          <a:xfrm>
            <a:off x="5519738" y="24384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2" name="Freeform 156"/>
          <p:cNvSpPr>
            <a:spLocks/>
          </p:cNvSpPr>
          <p:nvPr/>
        </p:nvSpPr>
        <p:spPr bwMode="auto">
          <a:xfrm>
            <a:off x="5824538" y="23622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3" name="Freeform 157"/>
          <p:cNvSpPr>
            <a:spLocks/>
          </p:cNvSpPr>
          <p:nvPr/>
        </p:nvSpPr>
        <p:spPr bwMode="auto">
          <a:xfrm>
            <a:off x="6002338" y="2514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4" name="Freeform 158"/>
          <p:cNvSpPr>
            <a:spLocks/>
          </p:cNvSpPr>
          <p:nvPr/>
        </p:nvSpPr>
        <p:spPr bwMode="auto">
          <a:xfrm>
            <a:off x="5900738" y="2590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5" name="Rectangle 159"/>
          <p:cNvSpPr>
            <a:spLocks noChangeArrowheads="1"/>
          </p:cNvSpPr>
          <p:nvPr/>
        </p:nvSpPr>
        <p:spPr bwMode="auto">
          <a:xfrm>
            <a:off x="4579938" y="1828800"/>
            <a:ext cx="1676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96" name="Freeform 160"/>
          <p:cNvSpPr>
            <a:spLocks/>
          </p:cNvSpPr>
          <p:nvPr/>
        </p:nvSpPr>
        <p:spPr bwMode="auto">
          <a:xfrm>
            <a:off x="4579938" y="4800600"/>
            <a:ext cx="2032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7" name="Freeform 161"/>
          <p:cNvSpPr>
            <a:spLocks/>
          </p:cNvSpPr>
          <p:nvPr/>
        </p:nvSpPr>
        <p:spPr bwMode="auto">
          <a:xfrm>
            <a:off x="4859338" y="462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8" name="Freeform 162"/>
          <p:cNvSpPr>
            <a:spLocks/>
          </p:cNvSpPr>
          <p:nvPr/>
        </p:nvSpPr>
        <p:spPr bwMode="auto">
          <a:xfrm>
            <a:off x="5113338" y="4648200"/>
            <a:ext cx="304800" cy="2540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699" name="Freeform 163"/>
          <p:cNvSpPr>
            <a:spLocks/>
          </p:cNvSpPr>
          <p:nvPr/>
        </p:nvSpPr>
        <p:spPr bwMode="auto">
          <a:xfrm>
            <a:off x="5113338" y="4114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0" name="Freeform 164"/>
          <p:cNvSpPr>
            <a:spLocks/>
          </p:cNvSpPr>
          <p:nvPr/>
        </p:nvSpPr>
        <p:spPr bwMode="auto">
          <a:xfrm>
            <a:off x="4656138" y="42306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1" name="Freeform 165"/>
          <p:cNvSpPr>
            <a:spLocks/>
          </p:cNvSpPr>
          <p:nvPr/>
        </p:nvSpPr>
        <p:spPr bwMode="auto">
          <a:xfrm>
            <a:off x="5113338" y="3863975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2" name="Freeform 166"/>
          <p:cNvSpPr>
            <a:spLocks/>
          </p:cNvSpPr>
          <p:nvPr/>
        </p:nvSpPr>
        <p:spPr bwMode="auto">
          <a:xfrm>
            <a:off x="4630738" y="37338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3" name="Freeform 167"/>
          <p:cNvSpPr>
            <a:spLocks/>
          </p:cNvSpPr>
          <p:nvPr/>
        </p:nvSpPr>
        <p:spPr bwMode="auto">
          <a:xfrm>
            <a:off x="4935538" y="35814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4" name="Freeform 168"/>
          <p:cNvSpPr>
            <a:spLocks/>
          </p:cNvSpPr>
          <p:nvPr/>
        </p:nvSpPr>
        <p:spPr bwMode="auto">
          <a:xfrm>
            <a:off x="4706938" y="35052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5" name="Freeform 169"/>
          <p:cNvSpPr>
            <a:spLocks/>
          </p:cNvSpPr>
          <p:nvPr/>
        </p:nvSpPr>
        <p:spPr bwMode="auto">
          <a:xfrm>
            <a:off x="4808538" y="4764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6" name="Freeform 170"/>
          <p:cNvSpPr>
            <a:spLocks/>
          </p:cNvSpPr>
          <p:nvPr/>
        </p:nvSpPr>
        <p:spPr bwMode="auto">
          <a:xfrm>
            <a:off x="4859338" y="3886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7" name="Freeform 171"/>
          <p:cNvSpPr>
            <a:spLocks/>
          </p:cNvSpPr>
          <p:nvPr/>
        </p:nvSpPr>
        <p:spPr bwMode="auto">
          <a:xfrm>
            <a:off x="5011738" y="431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8" name="Freeform 172"/>
          <p:cNvSpPr>
            <a:spLocks/>
          </p:cNvSpPr>
          <p:nvPr/>
        </p:nvSpPr>
        <p:spPr bwMode="auto">
          <a:xfrm>
            <a:off x="4630738" y="4495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09" name="Freeform 173"/>
          <p:cNvSpPr>
            <a:spLocks/>
          </p:cNvSpPr>
          <p:nvPr/>
        </p:nvSpPr>
        <p:spPr bwMode="auto">
          <a:xfrm>
            <a:off x="4935538" y="44196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0" name="Freeform 174"/>
          <p:cNvSpPr>
            <a:spLocks/>
          </p:cNvSpPr>
          <p:nvPr/>
        </p:nvSpPr>
        <p:spPr bwMode="auto">
          <a:xfrm>
            <a:off x="5113338" y="4572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1" name="Freeform 175"/>
          <p:cNvSpPr>
            <a:spLocks/>
          </p:cNvSpPr>
          <p:nvPr/>
        </p:nvSpPr>
        <p:spPr bwMode="auto">
          <a:xfrm>
            <a:off x="5113338" y="492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2" name="Freeform 176"/>
          <p:cNvSpPr>
            <a:spLocks/>
          </p:cNvSpPr>
          <p:nvPr/>
        </p:nvSpPr>
        <p:spPr bwMode="auto">
          <a:xfrm>
            <a:off x="4630738" y="3962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3" name="Freeform 177"/>
          <p:cNvSpPr>
            <a:spLocks/>
          </p:cNvSpPr>
          <p:nvPr/>
        </p:nvSpPr>
        <p:spPr bwMode="auto">
          <a:xfrm>
            <a:off x="48593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4" name="Freeform 178"/>
          <p:cNvSpPr>
            <a:spLocks/>
          </p:cNvSpPr>
          <p:nvPr/>
        </p:nvSpPr>
        <p:spPr bwMode="auto">
          <a:xfrm>
            <a:off x="49355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5" name="Freeform 179"/>
          <p:cNvSpPr>
            <a:spLocks/>
          </p:cNvSpPr>
          <p:nvPr/>
        </p:nvSpPr>
        <p:spPr bwMode="auto">
          <a:xfrm>
            <a:off x="4706938" y="2514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6" name="Freeform 180"/>
          <p:cNvSpPr>
            <a:spLocks/>
          </p:cNvSpPr>
          <p:nvPr/>
        </p:nvSpPr>
        <p:spPr bwMode="auto">
          <a:xfrm>
            <a:off x="5164138" y="2667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7" name="Freeform 181"/>
          <p:cNvSpPr>
            <a:spLocks/>
          </p:cNvSpPr>
          <p:nvPr/>
        </p:nvSpPr>
        <p:spPr bwMode="auto">
          <a:xfrm>
            <a:off x="4630738" y="2971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8" name="Freeform 182"/>
          <p:cNvSpPr>
            <a:spLocks/>
          </p:cNvSpPr>
          <p:nvPr/>
        </p:nvSpPr>
        <p:spPr bwMode="auto">
          <a:xfrm>
            <a:off x="5087938" y="1981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19" name="Freeform 183"/>
          <p:cNvSpPr>
            <a:spLocks/>
          </p:cNvSpPr>
          <p:nvPr/>
        </p:nvSpPr>
        <p:spPr bwMode="auto">
          <a:xfrm>
            <a:off x="4935538" y="2895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0" name="Freeform 184"/>
          <p:cNvSpPr>
            <a:spLocks/>
          </p:cNvSpPr>
          <p:nvPr/>
        </p:nvSpPr>
        <p:spPr bwMode="auto">
          <a:xfrm>
            <a:off x="4630738" y="335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1" name="Freeform 185"/>
          <p:cNvSpPr>
            <a:spLocks/>
          </p:cNvSpPr>
          <p:nvPr/>
        </p:nvSpPr>
        <p:spPr bwMode="auto">
          <a:xfrm>
            <a:off x="50879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2" name="Freeform 186"/>
          <p:cNvSpPr>
            <a:spLocks/>
          </p:cNvSpPr>
          <p:nvPr/>
        </p:nvSpPr>
        <p:spPr bwMode="auto">
          <a:xfrm>
            <a:off x="5087938" y="3124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3" name="Freeform 187"/>
          <p:cNvSpPr>
            <a:spLocks/>
          </p:cNvSpPr>
          <p:nvPr/>
        </p:nvSpPr>
        <p:spPr bwMode="auto">
          <a:xfrm>
            <a:off x="5164138" y="3200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4" name="Freeform 188"/>
          <p:cNvSpPr>
            <a:spLocks/>
          </p:cNvSpPr>
          <p:nvPr/>
        </p:nvSpPr>
        <p:spPr bwMode="auto">
          <a:xfrm>
            <a:off x="50117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5" name="Freeform 189"/>
          <p:cNvSpPr>
            <a:spLocks/>
          </p:cNvSpPr>
          <p:nvPr/>
        </p:nvSpPr>
        <p:spPr bwMode="auto">
          <a:xfrm>
            <a:off x="4859338" y="2667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6" name="Freeform 190"/>
          <p:cNvSpPr>
            <a:spLocks/>
          </p:cNvSpPr>
          <p:nvPr/>
        </p:nvSpPr>
        <p:spPr bwMode="auto">
          <a:xfrm>
            <a:off x="4783138" y="3124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7" name="Freeform 191"/>
          <p:cNvSpPr>
            <a:spLocks/>
          </p:cNvSpPr>
          <p:nvPr/>
        </p:nvSpPr>
        <p:spPr bwMode="auto">
          <a:xfrm>
            <a:off x="4630738" y="2743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8" name="Freeform 192"/>
          <p:cNvSpPr>
            <a:spLocks/>
          </p:cNvSpPr>
          <p:nvPr/>
        </p:nvSpPr>
        <p:spPr bwMode="auto">
          <a:xfrm>
            <a:off x="51641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29" name="Freeform 193"/>
          <p:cNvSpPr>
            <a:spLocks/>
          </p:cNvSpPr>
          <p:nvPr/>
        </p:nvSpPr>
        <p:spPr bwMode="auto">
          <a:xfrm>
            <a:off x="49355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0" name="Freeform 194"/>
          <p:cNvSpPr>
            <a:spLocks/>
          </p:cNvSpPr>
          <p:nvPr/>
        </p:nvSpPr>
        <p:spPr bwMode="auto">
          <a:xfrm>
            <a:off x="4859338" y="2413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1" name="Freeform 195"/>
          <p:cNvSpPr>
            <a:spLocks/>
          </p:cNvSpPr>
          <p:nvPr/>
        </p:nvSpPr>
        <p:spPr bwMode="auto">
          <a:xfrm>
            <a:off x="5113338" y="1905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2" name="Freeform 196"/>
          <p:cNvSpPr>
            <a:spLocks/>
          </p:cNvSpPr>
          <p:nvPr/>
        </p:nvSpPr>
        <p:spPr bwMode="auto">
          <a:xfrm>
            <a:off x="4656138" y="20208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3" name="Freeform 197"/>
          <p:cNvSpPr>
            <a:spLocks/>
          </p:cNvSpPr>
          <p:nvPr/>
        </p:nvSpPr>
        <p:spPr bwMode="auto">
          <a:xfrm>
            <a:off x="5011738" y="2108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4" name="Freeform 198"/>
          <p:cNvSpPr>
            <a:spLocks/>
          </p:cNvSpPr>
          <p:nvPr/>
        </p:nvSpPr>
        <p:spPr bwMode="auto">
          <a:xfrm>
            <a:off x="4630738" y="2286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5" name="Freeform 199"/>
          <p:cNvSpPr>
            <a:spLocks/>
          </p:cNvSpPr>
          <p:nvPr/>
        </p:nvSpPr>
        <p:spPr bwMode="auto">
          <a:xfrm>
            <a:off x="4935538" y="22098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6" name="Freeform 200"/>
          <p:cNvSpPr>
            <a:spLocks/>
          </p:cNvSpPr>
          <p:nvPr/>
        </p:nvSpPr>
        <p:spPr bwMode="auto">
          <a:xfrm>
            <a:off x="5113338" y="2362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7" name="Freeform 201"/>
          <p:cNvSpPr>
            <a:spLocks/>
          </p:cNvSpPr>
          <p:nvPr/>
        </p:nvSpPr>
        <p:spPr bwMode="auto">
          <a:xfrm>
            <a:off x="4859338" y="1905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8" name="Freeform 202"/>
          <p:cNvSpPr>
            <a:spLocks/>
          </p:cNvSpPr>
          <p:nvPr/>
        </p:nvSpPr>
        <p:spPr bwMode="auto">
          <a:xfrm>
            <a:off x="5011738" y="2438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39" name="Freeform 203"/>
          <p:cNvSpPr>
            <a:spLocks/>
          </p:cNvSpPr>
          <p:nvPr/>
        </p:nvSpPr>
        <p:spPr bwMode="auto">
          <a:xfrm>
            <a:off x="5392738" y="4800600"/>
            <a:ext cx="2032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0" name="Freeform 204"/>
          <p:cNvSpPr>
            <a:spLocks/>
          </p:cNvSpPr>
          <p:nvPr/>
        </p:nvSpPr>
        <p:spPr bwMode="auto">
          <a:xfrm>
            <a:off x="5672138" y="462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1" name="Freeform 205"/>
          <p:cNvSpPr>
            <a:spLocks/>
          </p:cNvSpPr>
          <p:nvPr/>
        </p:nvSpPr>
        <p:spPr bwMode="auto">
          <a:xfrm>
            <a:off x="5926138" y="4648200"/>
            <a:ext cx="304800" cy="2540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2" name="Freeform 206"/>
          <p:cNvSpPr>
            <a:spLocks/>
          </p:cNvSpPr>
          <p:nvPr/>
        </p:nvSpPr>
        <p:spPr bwMode="auto">
          <a:xfrm>
            <a:off x="5926138" y="4114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" name="Freeform 207"/>
          <p:cNvSpPr>
            <a:spLocks/>
          </p:cNvSpPr>
          <p:nvPr/>
        </p:nvSpPr>
        <p:spPr bwMode="auto">
          <a:xfrm>
            <a:off x="5468938" y="42306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4" name="Freeform 208"/>
          <p:cNvSpPr>
            <a:spLocks/>
          </p:cNvSpPr>
          <p:nvPr/>
        </p:nvSpPr>
        <p:spPr bwMode="auto">
          <a:xfrm>
            <a:off x="5316538" y="3810000"/>
            <a:ext cx="203200" cy="250825"/>
          </a:xfrm>
          <a:custGeom>
            <a:avLst/>
            <a:gdLst>
              <a:gd name="T0" fmla="*/ 10 w 233"/>
              <a:gd name="T1" fmla="*/ 0 h 254"/>
              <a:gd name="T2" fmla="*/ 186 w 233"/>
              <a:gd name="T3" fmla="*/ 37 h 254"/>
              <a:gd name="T4" fmla="*/ 233 w 233"/>
              <a:gd name="T5" fmla="*/ 158 h 254"/>
              <a:gd name="T6" fmla="*/ 168 w 233"/>
              <a:gd name="T7" fmla="*/ 242 h 254"/>
              <a:gd name="T8" fmla="*/ 28 w 233"/>
              <a:gd name="T9" fmla="*/ 214 h 254"/>
              <a:gd name="T10" fmla="*/ 10 w 233"/>
              <a:gd name="T11" fmla="*/ 158 h 254"/>
              <a:gd name="T12" fmla="*/ 0 w 233"/>
              <a:gd name="T13" fmla="*/ 130 h 254"/>
              <a:gd name="T14" fmla="*/ 37 w 233"/>
              <a:gd name="T15" fmla="*/ 47 h 254"/>
              <a:gd name="T16" fmla="*/ 10 w 233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" h="254">
                <a:moveTo>
                  <a:pt x="10" y="0"/>
                </a:moveTo>
                <a:cubicBezTo>
                  <a:pt x="166" y="12"/>
                  <a:pt x="91" y="6"/>
                  <a:pt x="186" y="37"/>
                </a:cubicBezTo>
                <a:cubicBezTo>
                  <a:pt x="196" y="81"/>
                  <a:pt x="208" y="121"/>
                  <a:pt x="233" y="158"/>
                </a:cubicBezTo>
                <a:cubicBezTo>
                  <a:pt x="218" y="243"/>
                  <a:pt x="227" y="200"/>
                  <a:pt x="168" y="242"/>
                </a:cubicBezTo>
                <a:cubicBezTo>
                  <a:pt x="121" y="238"/>
                  <a:pt x="53" y="254"/>
                  <a:pt x="28" y="214"/>
                </a:cubicBezTo>
                <a:cubicBezTo>
                  <a:pt x="18" y="197"/>
                  <a:pt x="16" y="177"/>
                  <a:pt x="10" y="158"/>
                </a:cubicBezTo>
                <a:cubicBezTo>
                  <a:pt x="7" y="149"/>
                  <a:pt x="0" y="130"/>
                  <a:pt x="0" y="130"/>
                </a:cubicBezTo>
                <a:cubicBezTo>
                  <a:pt x="23" y="65"/>
                  <a:pt x="9" y="91"/>
                  <a:pt x="37" y="47"/>
                </a:cubicBezTo>
                <a:cubicBezTo>
                  <a:pt x="2" y="23"/>
                  <a:pt x="10" y="39"/>
                  <a:pt x="10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5" name="Freeform 209"/>
          <p:cNvSpPr>
            <a:spLocks/>
          </p:cNvSpPr>
          <p:nvPr/>
        </p:nvSpPr>
        <p:spPr bwMode="auto">
          <a:xfrm>
            <a:off x="5443538" y="3733800"/>
            <a:ext cx="341312" cy="185738"/>
          </a:xfrm>
          <a:custGeom>
            <a:avLst/>
            <a:gdLst>
              <a:gd name="T0" fmla="*/ 75 w 199"/>
              <a:gd name="T1" fmla="*/ 1 h 261"/>
              <a:gd name="T2" fmla="*/ 19 w 199"/>
              <a:gd name="T3" fmla="*/ 19 h 261"/>
              <a:gd name="T4" fmla="*/ 0 w 199"/>
              <a:gd name="T5" fmla="*/ 75 h 261"/>
              <a:gd name="T6" fmla="*/ 65 w 199"/>
              <a:gd name="T7" fmla="*/ 242 h 261"/>
              <a:gd name="T8" fmla="*/ 121 w 199"/>
              <a:gd name="T9" fmla="*/ 261 h 261"/>
              <a:gd name="T10" fmla="*/ 195 w 199"/>
              <a:gd name="T11" fmla="*/ 196 h 261"/>
              <a:gd name="T12" fmla="*/ 158 w 199"/>
              <a:gd name="T13" fmla="*/ 47 h 261"/>
              <a:gd name="T14" fmla="*/ 75 w 199"/>
              <a:gd name="T15" fmla="*/ 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" h="261">
                <a:moveTo>
                  <a:pt x="75" y="1"/>
                </a:moveTo>
                <a:cubicBezTo>
                  <a:pt x="56" y="7"/>
                  <a:pt x="25" y="0"/>
                  <a:pt x="19" y="19"/>
                </a:cubicBezTo>
                <a:cubicBezTo>
                  <a:pt x="13" y="38"/>
                  <a:pt x="0" y="75"/>
                  <a:pt x="0" y="75"/>
                </a:cubicBezTo>
                <a:cubicBezTo>
                  <a:pt x="7" y="136"/>
                  <a:pt x="7" y="204"/>
                  <a:pt x="65" y="242"/>
                </a:cubicBezTo>
                <a:cubicBezTo>
                  <a:pt x="81" y="253"/>
                  <a:pt x="102" y="254"/>
                  <a:pt x="121" y="261"/>
                </a:cubicBezTo>
                <a:cubicBezTo>
                  <a:pt x="173" y="250"/>
                  <a:pt x="179" y="245"/>
                  <a:pt x="195" y="196"/>
                </a:cubicBezTo>
                <a:cubicBezTo>
                  <a:pt x="184" y="149"/>
                  <a:pt x="199" y="79"/>
                  <a:pt x="158" y="47"/>
                </a:cubicBezTo>
                <a:cubicBezTo>
                  <a:pt x="138" y="31"/>
                  <a:pt x="75" y="37"/>
                  <a:pt x="75" y="1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6" name="Freeform 210"/>
          <p:cNvSpPr>
            <a:spLocks/>
          </p:cNvSpPr>
          <p:nvPr/>
        </p:nvSpPr>
        <p:spPr bwMode="auto">
          <a:xfrm>
            <a:off x="5748338" y="3581400"/>
            <a:ext cx="431800" cy="228600"/>
          </a:xfrm>
          <a:custGeom>
            <a:avLst/>
            <a:gdLst>
              <a:gd name="T0" fmla="*/ 47 w 369"/>
              <a:gd name="T1" fmla="*/ 20 h 373"/>
              <a:gd name="T2" fmla="*/ 20 w 369"/>
              <a:gd name="T3" fmla="*/ 85 h 373"/>
              <a:gd name="T4" fmla="*/ 1 w 369"/>
              <a:gd name="T5" fmla="*/ 140 h 373"/>
              <a:gd name="T6" fmla="*/ 57 w 369"/>
              <a:gd name="T7" fmla="*/ 336 h 373"/>
              <a:gd name="T8" fmla="*/ 140 w 369"/>
              <a:gd name="T9" fmla="*/ 373 h 373"/>
              <a:gd name="T10" fmla="*/ 270 w 369"/>
              <a:gd name="T11" fmla="*/ 354 h 373"/>
              <a:gd name="T12" fmla="*/ 354 w 369"/>
              <a:gd name="T13" fmla="*/ 289 h 373"/>
              <a:gd name="T14" fmla="*/ 345 w 369"/>
              <a:gd name="T15" fmla="*/ 168 h 373"/>
              <a:gd name="T16" fmla="*/ 289 w 369"/>
              <a:gd name="T17" fmla="*/ 131 h 373"/>
              <a:gd name="T18" fmla="*/ 261 w 369"/>
              <a:gd name="T19" fmla="*/ 113 h 373"/>
              <a:gd name="T20" fmla="*/ 187 w 369"/>
              <a:gd name="T21" fmla="*/ 1 h 373"/>
              <a:gd name="T22" fmla="*/ 103 w 369"/>
              <a:gd name="T23" fmla="*/ 10 h 373"/>
              <a:gd name="T24" fmla="*/ 57 w 369"/>
              <a:gd name="T25" fmla="*/ 48 h 373"/>
              <a:gd name="T26" fmla="*/ 47 w 369"/>
              <a:gd name="T27" fmla="*/ 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9" h="373">
                <a:moveTo>
                  <a:pt x="47" y="20"/>
                </a:moveTo>
                <a:cubicBezTo>
                  <a:pt x="17" y="66"/>
                  <a:pt x="37" y="29"/>
                  <a:pt x="20" y="85"/>
                </a:cubicBezTo>
                <a:cubicBezTo>
                  <a:pt x="14" y="104"/>
                  <a:pt x="1" y="140"/>
                  <a:pt x="1" y="140"/>
                </a:cubicBezTo>
                <a:cubicBezTo>
                  <a:pt x="5" y="188"/>
                  <a:pt x="0" y="299"/>
                  <a:pt x="57" y="336"/>
                </a:cubicBezTo>
                <a:cubicBezTo>
                  <a:pt x="82" y="352"/>
                  <a:pt x="140" y="373"/>
                  <a:pt x="140" y="373"/>
                </a:cubicBezTo>
                <a:cubicBezTo>
                  <a:pt x="183" y="364"/>
                  <a:pt x="227" y="364"/>
                  <a:pt x="270" y="354"/>
                </a:cubicBezTo>
                <a:cubicBezTo>
                  <a:pt x="300" y="347"/>
                  <a:pt x="328" y="306"/>
                  <a:pt x="354" y="289"/>
                </a:cubicBezTo>
                <a:cubicBezTo>
                  <a:pt x="361" y="260"/>
                  <a:pt x="369" y="192"/>
                  <a:pt x="345" y="168"/>
                </a:cubicBezTo>
                <a:cubicBezTo>
                  <a:pt x="329" y="152"/>
                  <a:pt x="308" y="143"/>
                  <a:pt x="289" y="131"/>
                </a:cubicBezTo>
                <a:cubicBezTo>
                  <a:pt x="280" y="125"/>
                  <a:pt x="261" y="113"/>
                  <a:pt x="261" y="113"/>
                </a:cubicBezTo>
                <a:cubicBezTo>
                  <a:pt x="234" y="73"/>
                  <a:pt x="223" y="37"/>
                  <a:pt x="187" y="1"/>
                </a:cubicBezTo>
                <a:cubicBezTo>
                  <a:pt x="159" y="4"/>
                  <a:pt x="129" y="0"/>
                  <a:pt x="103" y="10"/>
                </a:cubicBezTo>
                <a:cubicBezTo>
                  <a:pt x="89" y="15"/>
                  <a:pt x="87" y="62"/>
                  <a:pt x="57" y="48"/>
                </a:cubicBezTo>
                <a:cubicBezTo>
                  <a:pt x="48" y="44"/>
                  <a:pt x="50" y="29"/>
                  <a:pt x="47" y="2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7" name="Freeform 211"/>
          <p:cNvSpPr>
            <a:spLocks/>
          </p:cNvSpPr>
          <p:nvPr/>
        </p:nvSpPr>
        <p:spPr bwMode="auto">
          <a:xfrm>
            <a:off x="5519738" y="3505200"/>
            <a:ext cx="228600" cy="209550"/>
          </a:xfrm>
          <a:custGeom>
            <a:avLst/>
            <a:gdLst>
              <a:gd name="T0" fmla="*/ 47 w 335"/>
              <a:gd name="T1" fmla="*/ 49 h 420"/>
              <a:gd name="T2" fmla="*/ 177 w 335"/>
              <a:gd name="T3" fmla="*/ 40 h 420"/>
              <a:gd name="T4" fmla="*/ 233 w 335"/>
              <a:gd name="T5" fmla="*/ 58 h 420"/>
              <a:gd name="T6" fmla="*/ 288 w 335"/>
              <a:gd name="T7" fmla="*/ 95 h 420"/>
              <a:gd name="T8" fmla="*/ 335 w 335"/>
              <a:gd name="T9" fmla="*/ 179 h 420"/>
              <a:gd name="T10" fmla="*/ 279 w 335"/>
              <a:gd name="T11" fmla="*/ 253 h 420"/>
              <a:gd name="T12" fmla="*/ 242 w 335"/>
              <a:gd name="T13" fmla="*/ 290 h 420"/>
              <a:gd name="T14" fmla="*/ 195 w 335"/>
              <a:gd name="T15" fmla="*/ 328 h 420"/>
              <a:gd name="T16" fmla="*/ 121 w 335"/>
              <a:gd name="T17" fmla="*/ 420 h 420"/>
              <a:gd name="T18" fmla="*/ 19 w 335"/>
              <a:gd name="T19" fmla="*/ 402 h 420"/>
              <a:gd name="T20" fmla="*/ 0 w 335"/>
              <a:gd name="T21" fmla="*/ 346 h 420"/>
              <a:gd name="T22" fmla="*/ 10 w 335"/>
              <a:gd name="T23" fmla="*/ 300 h 420"/>
              <a:gd name="T24" fmla="*/ 47 w 335"/>
              <a:gd name="T25" fmla="*/ 244 h 420"/>
              <a:gd name="T26" fmla="*/ 37 w 335"/>
              <a:gd name="T27" fmla="*/ 123 h 420"/>
              <a:gd name="T28" fmla="*/ 47 w 335"/>
              <a:gd name="T29" fmla="*/ 77 h 420"/>
              <a:gd name="T30" fmla="*/ 75 w 335"/>
              <a:gd name="T31" fmla="*/ 58 h 420"/>
              <a:gd name="T32" fmla="*/ 47 w 335"/>
              <a:gd name="T33" fmla="*/ 4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5" h="420">
                <a:moveTo>
                  <a:pt x="47" y="49"/>
                </a:moveTo>
                <a:cubicBezTo>
                  <a:pt x="104" y="31"/>
                  <a:pt x="107" y="31"/>
                  <a:pt x="177" y="40"/>
                </a:cubicBezTo>
                <a:cubicBezTo>
                  <a:pt x="196" y="46"/>
                  <a:pt x="217" y="47"/>
                  <a:pt x="233" y="58"/>
                </a:cubicBezTo>
                <a:cubicBezTo>
                  <a:pt x="251" y="70"/>
                  <a:pt x="288" y="95"/>
                  <a:pt x="288" y="95"/>
                </a:cubicBezTo>
                <a:cubicBezTo>
                  <a:pt x="330" y="159"/>
                  <a:pt x="317" y="130"/>
                  <a:pt x="335" y="179"/>
                </a:cubicBezTo>
                <a:cubicBezTo>
                  <a:pt x="322" y="216"/>
                  <a:pt x="312" y="232"/>
                  <a:pt x="279" y="253"/>
                </a:cubicBezTo>
                <a:cubicBezTo>
                  <a:pt x="260" y="314"/>
                  <a:pt x="287" y="255"/>
                  <a:pt x="242" y="290"/>
                </a:cubicBezTo>
                <a:cubicBezTo>
                  <a:pt x="178" y="340"/>
                  <a:pt x="268" y="302"/>
                  <a:pt x="195" y="328"/>
                </a:cubicBezTo>
                <a:cubicBezTo>
                  <a:pt x="167" y="370"/>
                  <a:pt x="173" y="403"/>
                  <a:pt x="121" y="420"/>
                </a:cubicBezTo>
                <a:cubicBezTo>
                  <a:pt x="120" y="420"/>
                  <a:pt x="27" y="412"/>
                  <a:pt x="19" y="402"/>
                </a:cubicBezTo>
                <a:cubicBezTo>
                  <a:pt x="7" y="386"/>
                  <a:pt x="0" y="346"/>
                  <a:pt x="0" y="346"/>
                </a:cubicBezTo>
                <a:cubicBezTo>
                  <a:pt x="3" y="331"/>
                  <a:pt x="3" y="314"/>
                  <a:pt x="10" y="300"/>
                </a:cubicBezTo>
                <a:cubicBezTo>
                  <a:pt x="19" y="280"/>
                  <a:pt x="47" y="244"/>
                  <a:pt x="47" y="244"/>
                </a:cubicBezTo>
                <a:cubicBezTo>
                  <a:pt x="67" y="180"/>
                  <a:pt x="76" y="181"/>
                  <a:pt x="37" y="123"/>
                </a:cubicBezTo>
                <a:cubicBezTo>
                  <a:pt x="40" y="108"/>
                  <a:pt x="39" y="91"/>
                  <a:pt x="47" y="77"/>
                </a:cubicBezTo>
                <a:cubicBezTo>
                  <a:pt x="53" y="67"/>
                  <a:pt x="68" y="67"/>
                  <a:pt x="75" y="58"/>
                </a:cubicBezTo>
                <a:cubicBezTo>
                  <a:pt x="120" y="0"/>
                  <a:pt x="47" y="49"/>
                  <a:pt x="47" y="4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8" name="Freeform 212"/>
          <p:cNvSpPr>
            <a:spLocks/>
          </p:cNvSpPr>
          <p:nvPr/>
        </p:nvSpPr>
        <p:spPr bwMode="auto">
          <a:xfrm>
            <a:off x="5621338" y="47640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9" name="Freeform 213"/>
          <p:cNvSpPr>
            <a:spLocks/>
          </p:cNvSpPr>
          <p:nvPr/>
        </p:nvSpPr>
        <p:spPr bwMode="auto">
          <a:xfrm>
            <a:off x="5672138" y="3886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0" name="Freeform 214"/>
          <p:cNvSpPr>
            <a:spLocks/>
          </p:cNvSpPr>
          <p:nvPr/>
        </p:nvSpPr>
        <p:spPr bwMode="auto">
          <a:xfrm>
            <a:off x="5824538" y="431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1" name="Freeform 215"/>
          <p:cNvSpPr>
            <a:spLocks/>
          </p:cNvSpPr>
          <p:nvPr/>
        </p:nvSpPr>
        <p:spPr bwMode="auto">
          <a:xfrm>
            <a:off x="5443538" y="44958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2" name="Freeform 216"/>
          <p:cNvSpPr>
            <a:spLocks/>
          </p:cNvSpPr>
          <p:nvPr/>
        </p:nvSpPr>
        <p:spPr bwMode="auto">
          <a:xfrm>
            <a:off x="5748338" y="44196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3" name="Freeform 217"/>
          <p:cNvSpPr>
            <a:spLocks/>
          </p:cNvSpPr>
          <p:nvPr/>
        </p:nvSpPr>
        <p:spPr bwMode="auto">
          <a:xfrm>
            <a:off x="5926138" y="4572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4" name="Freeform 218"/>
          <p:cNvSpPr>
            <a:spLocks/>
          </p:cNvSpPr>
          <p:nvPr/>
        </p:nvSpPr>
        <p:spPr bwMode="auto">
          <a:xfrm>
            <a:off x="5926138" y="4927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5" name="Freeform 219"/>
          <p:cNvSpPr>
            <a:spLocks/>
          </p:cNvSpPr>
          <p:nvPr/>
        </p:nvSpPr>
        <p:spPr bwMode="auto">
          <a:xfrm>
            <a:off x="5443538" y="3962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6" name="Freeform 220"/>
          <p:cNvSpPr>
            <a:spLocks/>
          </p:cNvSpPr>
          <p:nvPr/>
        </p:nvSpPr>
        <p:spPr bwMode="auto">
          <a:xfrm>
            <a:off x="5672138" y="4114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7" name="Freeform 221"/>
          <p:cNvSpPr>
            <a:spLocks/>
          </p:cNvSpPr>
          <p:nvPr/>
        </p:nvSpPr>
        <p:spPr bwMode="auto">
          <a:xfrm>
            <a:off x="5748338" y="3124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8" name="Freeform 222"/>
          <p:cNvSpPr>
            <a:spLocks/>
          </p:cNvSpPr>
          <p:nvPr/>
        </p:nvSpPr>
        <p:spPr bwMode="auto">
          <a:xfrm>
            <a:off x="5519738" y="25146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59" name="Freeform 223"/>
          <p:cNvSpPr>
            <a:spLocks/>
          </p:cNvSpPr>
          <p:nvPr/>
        </p:nvSpPr>
        <p:spPr bwMode="auto">
          <a:xfrm>
            <a:off x="5316538" y="4495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0" name="Freeform 224"/>
          <p:cNvSpPr>
            <a:spLocks/>
          </p:cNvSpPr>
          <p:nvPr/>
        </p:nvSpPr>
        <p:spPr bwMode="auto">
          <a:xfrm>
            <a:off x="5443538" y="29718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1" name="Freeform 225"/>
          <p:cNvSpPr>
            <a:spLocks/>
          </p:cNvSpPr>
          <p:nvPr/>
        </p:nvSpPr>
        <p:spPr bwMode="auto">
          <a:xfrm>
            <a:off x="5900738" y="19812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2" name="Freeform 226"/>
          <p:cNvSpPr>
            <a:spLocks/>
          </p:cNvSpPr>
          <p:nvPr/>
        </p:nvSpPr>
        <p:spPr bwMode="auto">
          <a:xfrm>
            <a:off x="5748338" y="28956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3" name="Freeform 227"/>
          <p:cNvSpPr>
            <a:spLocks/>
          </p:cNvSpPr>
          <p:nvPr/>
        </p:nvSpPr>
        <p:spPr bwMode="auto">
          <a:xfrm>
            <a:off x="5443538" y="33528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4" name="Freeform 228"/>
          <p:cNvSpPr>
            <a:spLocks/>
          </p:cNvSpPr>
          <p:nvPr/>
        </p:nvSpPr>
        <p:spPr bwMode="auto">
          <a:xfrm>
            <a:off x="5900738" y="3505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5" name="Freeform 229"/>
          <p:cNvSpPr>
            <a:spLocks/>
          </p:cNvSpPr>
          <p:nvPr/>
        </p:nvSpPr>
        <p:spPr bwMode="auto">
          <a:xfrm>
            <a:off x="5900738" y="3124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6" name="Freeform 230"/>
          <p:cNvSpPr>
            <a:spLocks/>
          </p:cNvSpPr>
          <p:nvPr/>
        </p:nvSpPr>
        <p:spPr bwMode="auto">
          <a:xfrm>
            <a:off x="5976938" y="3200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7" name="Freeform 231"/>
          <p:cNvSpPr>
            <a:spLocks/>
          </p:cNvSpPr>
          <p:nvPr/>
        </p:nvSpPr>
        <p:spPr bwMode="auto">
          <a:xfrm>
            <a:off x="58245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8" name="Freeform 232"/>
          <p:cNvSpPr>
            <a:spLocks/>
          </p:cNvSpPr>
          <p:nvPr/>
        </p:nvSpPr>
        <p:spPr bwMode="auto">
          <a:xfrm>
            <a:off x="5672138" y="26670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69" name="Freeform 233"/>
          <p:cNvSpPr>
            <a:spLocks/>
          </p:cNvSpPr>
          <p:nvPr/>
        </p:nvSpPr>
        <p:spPr bwMode="auto">
          <a:xfrm>
            <a:off x="5595938" y="3124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0" name="Freeform 234"/>
          <p:cNvSpPr>
            <a:spLocks/>
          </p:cNvSpPr>
          <p:nvPr/>
        </p:nvSpPr>
        <p:spPr bwMode="auto">
          <a:xfrm>
            <a:off x="5443538" y="27432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1" name="Freeform 235"/>
          <p:cNvSpPr>
            <a:spLocks/>
          </p:cNvSpPr>
          <p:nvPr/>
        </p:nvSpPr>
        <p:spPr bwMode="auto">
          <a:xfrm>
            <a:off x="5976938" y="28956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2" name="Freeform 236"/>
          <p:cNvSpPr>
            <a:spLocks/>
          </p:cNvSpPr>
          <p:nvPr/>
        </p:nvSpPr>
        <p:spPr bwMode="auto">
          <a:xfrm>
            <a:off x="5748338" y="3048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3" name="Freeform 237"/>
          <p:cNvSpPr>
            <a:spLocks/>
          </p:cNvSpPr>
          <p:nvPr/>
        </p:nvSpPr>
        <p:spPr bwMode="auto">
          <a:xfrm>
            <a:off x="5672138" y="24130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4" name="Freeform 238"/>
          <p:cNvSpPr>
            <a:spLocks/>
          </p:cNvSpPr>
          <p:nvPr/>
        </p:nvSpPr>
        <p:spPr bwMode="auto">
          <a:xfrm>
            <a:off x="5926138" y="1905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5" name="Freeform 239"/>
          <p:cNvSpPr>
            <a:spLocks/>
          </p:cNvSpPr>
          <p:nvPr/>
        </p:nvSpPr>
        <p:spPr bwMode="auto">
          <a:xfrm>
            <a:off x="5468938" y="2020888"/>
            <a:ext cx="236537" cy="265112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6" name="Freeform 240"/>
          <p:cNvSpPr>
            <a:spLocks/>
          </p:cNvSpPr>
          <p:nvPr/>
        </p:nvSpPr>
        <p:spPr bwMode="auto">
          <a:xfrm>
            <a:off x="5824538" y="2108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7" name="Freeform 241"/>
          <p:cNvSpPr>
            <a:spLocks/>
          </p:cNvSpPr>
          <p:nvPr/>
        </p:nvSpPr>
        <p:spPr bwMode="auto">
          <a:xfrm>
            <a:off x="5443538" y="2286000"/>
            <a:ext cx="2794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8" name="Freeform 242"/>
          <p:cNvSpPr>
            <a:spLocks/>
          </p:cNvSpPr>
          <p:nvPr/>
        </p:nvSpPr>
        <p:spPr bwMode="auto">
          <a:xfrm>
            <a:off x="5748338" y="2209800"/>
            <a:ext cx="457200" cy="1524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79" name="Freeform 243"/>
          <p:cNvSpPr>
            <a:spLocks/>
          </p:cNvSpPr>
          <p:nvPr/>
        </p:nvSpPr>
        <p:spPr bwMode="auto">
          <a:xfrm>
            <a:off x="5926138" y="2362200"/>
            <a:ext cx="279400" cy="101600"/>
          </a:xfrm>
          <a:custGeom>
            <a:avLst/>
            <a:gdLst>
              <a:gd name="T0" fmla="*/ 183 w 272"/>
              <a:gd name="T1" fmla="*/ 0 h 208"/>
              <a:gd name="T2" fmla="*/ 16 w 272"/>
              <a:gd name="T3" fmla="*/ 56 h 208"/>
              <a:gd name="T4" fmla="*/ 72 w 272"/>
              <a:gd name="T5" fmla="*/ 196 h 208"/>
              <a:gd name="T6" fmla="*/ 220 w 272"/>
              <a:gd name="T7" fmla="*/ 56 h 208"/>
              <a:gd name="T8" fmla="*/ 192 w 272"/>
              <a:gd name="T9" fmla="*/ 47 h 208"/>
              <a:gd name="T10" fmla="*/ 183 w 27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08">
                <a:moveTo>
                  <a:pt x="183" y="0"/>
                </a:moveTo>
                <a:cubicBezTo>
                  <a:pt x="132" y="35"/>
                  <a:pt x="74" y="37"/>
                  <a:pt x="16" y="56"/>
                </a:cubicBezTo>
                <a:cubicBezTo>
                  <a:pt x="0" y="107"/>
                  <a:pt x="36" y="160"/>
                  <a:pt x="72" y="196"/>
                </a:cubicBezTo>
                <a:cubicBezTo>
                  <a:pt x="193" y="187"/>
                  <a:pt x="272" y="208"/>
                  <a:pt x="220" y="56"/>
                </a:cubicBezTo>
                <a:cubicBezTo>
                  <a:pt x="217" y="47"/>
                  <a:pt x="197" y="55"/>
                  <a:pt x="192" y="47"/>
                </a:cubicBezTo>
                <a:cubicBezTo>
                  <a:pt x="183" y="34"/>
                  <a:pt x="186" y="16"/>
                  <a:pt x="183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80" name="Freeform 244"/>
          <p:cNvSpPr>
            <a:spLocks/>
          </p:cNvSpPr>
          <p:nvPr/>
        </p:nvSpPr>
        <p:spPr bwMode="auto">
          <a:xfrm>
            <a:off x="5672138" y="19050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81" name="Freeform 245"/>
          <p:cNvSpPr>
            <a:spLocks/>
          </p:cNvSpPr>
          <p:nvPr/>
        </p:nvSpPr>
        <p:spPr bwMode="auto">
          <a:xfrm>
            <a:off x="5824538" y="2438400"/>
            <a:ext cx="203200" cy="228600"/>
          </a:xfrm>
          <a:custGeom>
            <a:avLst/>
            <a:gdLst>
              <a:gd name="T0" fmla="*/ 207 w 323"/>
              <a:gd name="T1" fmla="*/ 0 h 288"/>
              <a:gd name="T2" fmla="*/ 87 w 323"/>
              <a:gd name="T3" fmla="*/ 28 h 288"/>
              <a:gd name="T4" fmla="*/ 59 w 323"/>
              <a:gd name="T5" fmla="*/ 37 h 288"/>
              <a:gd name="T6" fmla="*/ 12 w 323"/>
              <a:gd name="T7" fmla="*/ 121 h 288"/>
              <a:gd name="T8" fmla="*/ 3 w 323"/>
              <a:gd name="T9" fmla="*/ 148 h 288"/>
              <a:gd name="T10" fmla="*/ 22 w 323"/>
              <a:gd name="T11" fmla="*/ 241 h 288"/>
              <a:gd name="T12" fmla="*/ 105 w 323"/>
              <a:gd name="T13" fmla="*/ 269 h 288"/>
              <a:gd name="T14" fmla="*/ 180 w 323"/>
              <a:gd name="T15" fmla="*/ 288 h 288"/>
              <a:gd name="T16" fmla="*/ 310 w 323"/>
              <a:gd name="T17" fmla="*/ 241 h 288"/>
              <a:gd name="T18" fmla="*/ 245 w 323"/>
              <a:gd name="T19" fmla="*/ 28 h 288"/>
              <a:gd name="T20" fmla="*/ 207 w 323"/>
              <a:gd name="T2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3" h="288">
                <a:moveTo>
                  <a:pt x="207" y="0"/>
                </a:moveTo>
                <a:cubicBezTo>
                  <a:pt x="119" y="12"/>
                  <a:pt x="166" y="1"/>
                  <a:pt x="87" y="28"/>
                </a:cubicBezTo>
                <a:cubicBezTo>
                  <a:pt x="78" y="31"/>
                  <a:pt x="59" y="37"/>
                  <a:pt x="59" y="37"/>
                </a:cubicBezTo>
                <a:cubicBezTo>
                  <a:pt x="17" y="79"/>
                  <a:pt x="35" y="53"/>
                  <a:pt x="12" y="121"/>
                </a:cubicBezTo>
                <a:cubicBezTo>
                  <a:pt x="9" y="130"/>
                  <a:pt x="3" y="148"/>
                  <a:pt x="3" y="148"/>
                </a:cubicBezTo>
                <a:cubicBezTo>
                  <a:pt x="7" y="179"/>
                  <a:pt x="0" y="218"/>
                  <a:pt x="22" y="241"/>
                </a:cubicBezTo>
                <a:cubicBezTo>
                  <a:pt x="42" y="262"/>
                  <a:pt x="77" y="262"/>
                  <a:pt x="105" y="269"/>
                </a:cubicBezTo>
                <a:cubicBezTo>
                  <a:pt x="130" y="275"/>
                  <a:pt x="180" y="288"/>
                  <a:pt x="180" y="288"/>
                </a:cubicBezTo>
                <a:cubicBezTo>
                  <a:pt x="237" y="280"/>
                  <a:pt x="278" y="288"/>
                  <a:pt x="310" y="241"/>
                </a:cubicBezTo>
                <a:cubicBezTo>
                  <a:pt x="323" y="177"/>
                  <a:pt x="321" y="53"/>
                  <a:pt x="245" y="28"/>
                </a:cubicBezTo>
                <a:cubicBezTo>
                  <a:pt x="213" y="6"/>
                  <a:pt x="225" y="17"/>
                  <a:pt x="207" y="0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82" name="Freeform 246"/>
          <p:cNvSpPr>
            <a:spLocks/>
          </p:cNvSpPr>
          <p:nvPr/>
        </p:nvSpPr>
        <p:spPr bwMode="auto">
          <a:xfrm>
            <a:off x="3132138" y="33528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83" name="Freeform 247"/>
          <p:cNvSpPr>
            <a:spLocks/>
          </p:cNvSpPr>
          <p:nvPr/>
        </p:nvSpPr>
        <p:spPr bwMode="auto">
          <a:xfrm>
            <a:off x="3106738" y="2438400"/>
            <a:ext cx="236537" cy="265113"/>
          </a:xfrm>
          <a:custGeom>
            <a:avLst/>
            <a:gdLst>
              <a:gd name="T0" fmla="*/ 0 w 149"/>
              <a:gd name="T1" fmla="*/ 27 h 167"/>
              <a:gd name="T2" fmla="*/ 46 w 149"/>
              <a:gd name="T3" fmla="*/ 110 h 167"/>
              <a:gd name="T4" fmla="*/ 149 w 149"/>
              <a:gd name="T5" fmla="*/ 101 h 167"/>
              <a:gd name="T6" fmla="*/ 93 w 149"/>
              <a:gd name="T7" fmla="*/ 27 h 167"/>
              <a:gd name="T8" fmla="*/ 0 w 149"/>
              <a:gd name="T9" fmla="*/ 2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67">
                <a:moveTo>
                  <a:pt x="0" y="27"/>
                </a:moveTo>
                <a:cubicBezTo>
                  <a:pt x="9" y="74"/>
                  <a:pt x="0" y="95"/>
                  <a:pt x="46" y="110"/>
                </a:cubicBezTo>
                <a:cubicBezTo>
                  <a:pt x="85" y="149"/>
                  <a:pt x="125" y="167"/>
                  <a:pt x="149" y="101"/>
                </a:cubicBezTo>
                <a:cubicBezTo>
                  <a:pt x="138" y="60"/>
                  <a:pt x="135" y="40"/>
                  <a:pt x="93" y="27"/>
                </a:cubicBezTo>
                <a:cubicBezTo>
                  <a:pt x="53" y="0"/>
                  <a:pt x="44" y="6"/>
                  <a:pt x="0" y="27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84" name="Freeform 248"/>
          <p:cNvSpPr>
            <a:spLocks/>
          </p:cNvSpPr>
          <p:nvPr/>
        </p:nvSpPr>
        <p:spPr bwMode="auto">
          <a:xfrm>
            <a:off x="4859338" y="1752600"/>
            <a:ext cx="1092200" cy="3429000"/>
          </a:xfrm>
          <a:custGeom>
            <a:avLst/>
            <a:gdLst>
              <a:gd name="T0" fmla="*/ 152 w 688"/>
              <a:gd name="T1" fmla="*/ 0 h 2160"/>
              <a:gd name="T2" fmla="*/ 152 w 688"/>
              <a:gd name="T3" fmla="*/ 192 h 2160"/>
              <a:gd name="T4" fmla="*/ 56 w 688"/>
              <a:gd name="T5" fmla="*/ 288 h 2160"/>
              <a:gd name="T6" fmla="*/ 56 w 688"/>
              <a:gd name="T7" fmla="*/ 384 h 2160"/>
              <a:gd name="T8" fmla="*/ 152 w 688"/>
              <a:gd name="T9" fmla="*/ 384 h 2160"/>
              <a:gd name="T10" fmla="*/ 392 w 688"/>
              <a:gd name="T11" fmla="*/ 384 h 2160"/>
              <a:gd name="T12" fmla="*/ 392 w 688"/>
              <a:gd name="T13" fmla="*/ 720 h 2160"/>
              <a:gd name="T14" fmla="*/ 344 w 688"/>
              <a:gd name="T15" fmla="*/ 864 h 2160"/>
              <a:gd name="T16" fmla="*/ 152 w 688"/>
              <a:gd name="T17" fmla="*/ 816 h 2160"/>
              <a:gd name="T18" fmla="*/ 8 w 688"/>
              <a:gd name="T19" fmla="*/ 864 h 2160"/>
              <a:gd name="T20" fmla="*/ 104 w 688"/>
              <a:gd name="T21" fmla="*/ 1008 h 2160"/>
              <a:gd name="T22" fmla="*/ 248 w 688"/>
              <a:gd name="T23" fmla="*/ 1056 h 2160"/>
              <a:gd name="T24" fmla="*/ 344 w 688"/>
              <a:gd name="T25" fmla="*/ 1152 h 2160"/>
              <a:gd name="T26" fmla="*/ 440 w 688"/>
              <a:gd name="T27" fmla="*/ 1200 h 2160"/>
              <a:gd name="T28" fmla="*/ 296 w 688"/>
              <a:gd name="T29" fmla="*/ 1296 h 2160"/>
              <a:gd name="T30" fmla="*/ 104 w 688"/>
              <a:gd name="T31" fmla="*/ 1392 h 2160"/>
              <a:gd name="T32" fmla="*/ 152 w 688"/>
              <a:gd name="T33" fmla="*/ 1488 h 2160"/>
              <a:gd name="T34" fmla="*/ 248 w 688"/>
              <a:gd name="T35" fmla="*/ 1584 h 2160"/>
              <a:gd name="T36" fmla="*/ 392 w 688"/>
              <a:gd name="T37" fmla="*/ 1728 h 2160"/>
              <a:gd name="T38" fmla="*/ 632 w 688"/>
              <a:gd name="T39" fmla="*/ 1776 h 2160"/>
              <a:gd name="T40" fmla="*/ 680 w 688"/>
              <a:gd name="T41" fmla="*/ 1872 h 2160"/>
              <a:gd name="T42" fmla="*/ 680 w 688"/>
              <a:gd name="T43" fmla="*/ 2064 h 2160"/>
              <a:gd name="T44" fmla="*/ 632 w 688"/>
              <a:gd name="T45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88" h="2160">
                <a:moveTo>
                  <a:pt x="152" y="0"/>
                </a:moveTo>
                <a:cubicBezTo>
                  <a:pt x="160" y="72"/>
                  <a:pt x="168" y="144"/>
                  <a:pt x="152" y="192"/>
                </a:cubicBezTo>
                <a:cubicBezTo>
                  <a:pt x="136" y="240"/>
                  <a:pt x="72" y="256"/>
                  <a:pt x="56" y="288"/>
                </a:cubicBezTo>
                <a:cubicBezTo>
                  <a:pt x="40" y="320"/>
                  <a:pt x="40" y="368"/>
                  <a:pt x="56" y="384"/>
                </a:cubicBezTo>
                <a:cubicBezTo>
                  <a:pt x="72" y="400"/>
                  <a:pt x="96" y="384"/>
                  <a:pt x="152" y="384"/>
                </a:cubicBezTo>
                <a:cubicBezTo>
                  <a:pt x="208" y="384"/>
                  <a:pt x="352" y="328"/>
                  <a:pt x="392" y="384"/>
                </a:cubicBezTo>
                <a:cubicBezTo>
                  <a:pt x="432" y="440"/>
                  <a:pt x="400" y="640"/>
                  <a:pt x="392" y="720"/>
                </a:cubicBezTo>
                <a:cubicBezTo>
                  <a:pt x="384" y="800"/>
                  <a:pt x="384" y="848"/>
                  <a:pt x="344" y="864"/>
                </a:cubicBezTo>
                <a:cubicBezTo>
                  <a:pt x="304" y="880"/>
                  <a:pt x="208" y="816"/>
                  <a:pt x="152" y="816"/>
                </a:cubicBezTo>
                <a:cubicBezTo>
                  <a:pt x="96" y="816"/>
                  <a:pt x="16" y="832"/>
                  <a:pt x="8" y="864"/>
                </a:cubicBezTo>
                <a:cubicBezTo>
                  <a:pt x="0" y="896"/>
                  <a:pt x="64" y="976"/>
                  <a:pt x="104" y="1008"/>
                </a:cubicBezTo>
                <a:cubicBezTo>
                  <a:pt x="144" y="1040"/>
                  <a:pt x="208" y="1032"/>
                  <a:pt x="248" y="1056"/>
                </a:cubicBezTo>
                <a:cubicBezTo>
                  <a:pt x="288" y="1080"/>
                  <a:pt x="312" y="1128"/>
                  <a:pt x="344" y="1152"/>
                </a:cubicBezTo>
                <a:cubicBezTo>
                  <a:pt x="376" y="1176"/>
                  <a:pt x="448" y="1176"/>
                  <a:pt x="440" y="1200"/>
                </a:cubicBezTo>
                <a:cubicBezTo>
                  <a:pt x="432" y="1224"/>
                  <a:pt x="352" y="1264"/>
                  <a:pt x="296" y="1296"/>
                </a:cubicBezTo>
                <a:cubicBezTo>
                  <a:pt x="240" y="1328"/>
                  <a:pt x="128" y="1360"/>
                  <a:pt x="104" y="1392"/>
                </a:cubicBezTo>
                <a:cubicBezTo>
                  <a:pt x="80" y="1424"/>
                  <a:pt x="128" y="1456"/>
                  <a:pt x="152" y="1488"/>
                </a:cubicBezTo>
                <a:cubicBezTo>
                  <a:pt x="176" y="1520"/>
                  <a:pt x="208" y="1544"/>
                  <a:pt x="248" y="1584"/>
                </a:cubicBezTo>
                <a:cubicBezTo>
                  <a:pt x="288" y="1624"/>
                  <a:pt x="328" y="1696"/>
                  <a:pt x="392" y="1728"/>
                </a:cubicBezTo>
                <a:cubicBezTo>
                  <a:pt x="456" y="1760"/>
                  <a:pt x="584" y="1752"/>
                  <a:pt x="632" y="1776"/>
                </a:cubicBezTo>
                <a:cubicBezTo>
                  <a:pt x="680" y="1800"/>
                  <a:pt x="672" y="1824"/>
                  <a:pt x="680" y="1872"/>
                </a:cubicBezTo>
                <a:cubicBezTo>
                  <a:pt x="688" y="1920"/>
                  <a:pt x="688" y="2016"/>
                  <a:pt x="680" y="2064"/>
                </a:cubicBezTo>
                <a:cubicBezTo>
                  <a:pt x="672" y="2112"/>
                  <a:pt x="640" y="2136"/>
                  <a:pt x="632" y="2160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85" name="Freeform 249"/>
          <p:cNvSpPr>
            <a:spLocks/>
          </p:cNvSpPr>
          <p:nvPr/>
        </p:nvSpPr>
        <p:spPr bwMode="auto">
          <a:xfrm>
            <a:off x="3081338" y="1498600"/>
            <a:ext cx="495300" cy="3733800"/>
          </a:xfrm>
          <a:custGeom>
            <a:avLst/>
            <a:gdLst>
              <a:gd name="T0" fmla="*/ 80 w 312"/>
              <a:gd name="T1" fmla="*/ 0 h 2352"/>
              <a:gd name="T2" fmla="*/ 80 w 312"/>
              <a:gd name="T3" fmla="*/ 288 h 2352"/>
              <a:gd name="T4" fmla="*/ 32 w 312"/>
              <a:gd name="T5" fmla="*/ 528 h 2352"/>
              <a:gd name="T6" fmla="*/ 176 w 312"/>
              <a:gd name="T7" fmla="*/ 624 h 2352"/>
              <a:gd name="T8" fmla="*/ 80 w 312"/>
              <a:gd name="T9" fmla="*/ 768 h 2352"/>
              <a:gd name="T10" fmla="*/ 80 w 312"/>
              <a:gd name="T11" fmla="*/ 1056 h 2352"/>
              <a:gd name="T12" fmla="*/ 176 w 312"/>
              <a:gd name="T13" fmla="*/ 1104 h 2352"/>
              <a:gd name="T14" fmla="*/ 272 w 312"/>
              <a:gd name="T15" fmla="*/ 1200 h 2352"/>
              <a:gd name="T16" fmla="*/ 272 w 312"/>
              <a:gd name="T17" fmla="*/ 1344 h 2352"/>
              <a:gd name="T18" fmla="*/ 32 w 312"/>
              <a:gd name="T19" fmla="*/ 1344 h 2352"/>
              <a:gd name="T20" fmla="*/ 80 w 312"/>
              <a:gd name="T21" fmla="*/ 1584 h 2352"/>
              <a:gd name="T22" fmla="*/ 80 w 312"/>
              <a:gd name="T23" fmla="*/ 1824 h 2352"/>
              <a:gd name="T24" fmla="*/ 32 w 312"/>
              <a:gd name="T25" fmla="*/ 2064 h 2352"/>
              <a:gd name="T26" fmla="*/ 32 w 312"/>
              <a:gd name="T27" fmla="*/ 2352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2" h="2352">
                <a:moveTo>
                  <a:pt x="80" y="0"/>
                </a:moveTo>
                <a:cubicBezTo>
                  <a:pt x="84" y="100"/>
                  <a:pt x="88" y="200"/>
                  <a:pt x="80" y="288"/>
                </a:cubicBezTo>
                <a:cubicBezTo>
                  <a:pt x="72" y="376"/>
                  <a:pt x="16" y="472"/>
                  <a:pt x="32" y="528"/>
                </a:cubicBezTo>
                <a:cubicBezTo>
                  <a:pt x="48" y="584"/>
                  <a:pt x="168" y="584"/>
                  <a:pt x="176" y="624"/>
                </a:cubicBezTo>
                <a:cubicBezTo>
                  <a:pt x="184" y="664"/>
                  <a:pt x="96" y="696"/>
                  <a:pt x="80" y="768"/>
                </a:cubicBezTo>
                <a:cubicBezTo>
                  <a:pt x="64" y="840"/>
                  <a:pt x="64" y="1000"/>
                  <a:pt x="80" y="1056"/>
                </a:cubicBezTo>
                <a:cubicBezTo>
                  <a:pt x="96" y="1112"/>
                  <a:pt x="144" y="1080"/>
                  <a:pt x="176" y="1104"/>
                </a:cubicBezTo>
                <a:cubicBezTo>
                  <a:pt x="208" y="1128"/>
                  <a:pt x="256" y="1160"/>
                  <a:pt x="272" y="1200"/>
                </a:cubicBezTo>
                <a:cubicBezTo>
                  <a:pt x="288" y="1240"/>
                  <a:pt x="312" y="1320"/>
                  <a:pt x="272" y="1344"/>
                </a:cubicBezTo>
                <a:cubicBezTo>
                  <a:pt x="232" y="1368"/>
                  <a:pt x="64" y="1304"/>
                  <a:pt x="32" y="1344"/>
                </a:cubicBezTo>
                <a:cubicBezTo>
                  <a:pt x="0" y="1384"/>
                  <a:pt x="72" y="1504"/>
                  <a:pt x="80" y="1584"/>
                </a:cubicBezTo>
                <a:cubicBezTo>
                  <a:pt x="88" y="1664"/>
                  <a:pt x="88" y="1744"/>
                  <a:pt x="80" y="1824"/>
                </a:cubicBezTo>
                <a:cubicBezTo>
                  <a:pt x="72" y="1904"/>
                  <a:pt x="40" y="1976"/>
                  <a:pt x="32" y="2064"/>
                </a:cubicBezTo>
                <a:cubicBezTo>
                  <a:pt x="24" y="2152"/>
                  <a:pt x="32" y="2312"/>
                  <a:pt x="32" y="235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86" name="Text Box 250"/>
          <p:cNvSpPr txBox="1">
            <a:spLocks noChangeArrowheads="1"/>
          </p:cNvSpPr>
          <p:nvPr/>
        </p:nvSpPr>
        <p:spPr bwMode="auto">
          <a:xfrm>
            <a:off x="2330450" y="5395913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</a:rPr>
              <a:t>Coarse</a:t>
            </a:r>
          </a:p>
          <a:p>
            <a:pPr algn="ctr"/>
            <a:r>
              <a:rPr lang="en-US" sz="2000">
                <a:solidFill>
                  <a:srgbClr val="00FF00"/>
                </a:solidFill>
              </a:rPr>
              <a:t>uncompacted</a:t>
            </a:r>
          </a:p>
        </p:txBody>
      </p:sp>
      <p:sp>
        <p:nvSpPr>
          <p:cNvPr id="65787" name="Text Box 251"/>
          <p:cNvSpPr txBox="1">
            <a:spLocks noChangeArrowheads="1"/>
          </p:cNvSpPr>
          <p:nvPr/>
        </p:nvSpPr>
        <p:spPr bwMode="auto">
          <a:xfrm>
            <a:off x="4738688" y="5395913"/>
            <a:ext cx="1425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</a:rPr>
              <a:t>Fine</a:t>
            </a:r>
          </a:p>
          <a:p>
            <a:pPr algn="ctr"/>
            <a:r>
              <a:rPr lang="en-US" sz="2000">
                <a:solidFill>
                  <a:srgbClr val="00FF00"/>
                </a:solidFill>
              </a:rPr>
              <a:t>compacted</a:t>
            </a:r>
          </a:p>
        </p:txBody>
      </p:sp>
      <p:sp>
        <p:nvSpPr>
          <p:cNvPr id="65788" name="Rectangle 252"/>
          <p:cNvSpPr>
            <a:spLocks noChangeArrowheads="1"/>
          </p:cNvSpPr>
          <p:nvPr/>
        </p:nvSpPr>
        <p:spPr bwMode="auto">
          <a:xfrm>
            <a:off x="0" y="287338"/>
            <a:ext cx="59436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Hydraulic Conductivity</a:t>
            </a:r>
          </a:p>
        </p:txBody>
      </p:sp>
    </p:spTree>
    <p:extLst>
      <p:ext uri="{BB962C8B-B14F-4D97-AF65-F5344CB8AC3E}">
        <p14:creationId xmlns:p14="http://schemas.microsoft.com/office/powerpoint/2010/main" val="12020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6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84" grpId="0" animBg="1"/>
      <p:bldP spid="657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189038" y="1654175"/>
            <a:ext cx="876300" cy="2428875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50000">
                <a:srgbClr val="FFFFFF"/>
              </a:gs>
              <a:gs pos="100000">
                <a:srgbClr val="3333CC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1608138" y="2035175"/>
            <a:ext cx="3175" cy="1773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2590800" y="4117975"/>
            <a:ext cx="876300" cy="1214438"/>
          </a:xfrm>
          <a:prstGeom prst="can">
            <a:avLst>
              <a:gd name="adj" fmla="val 23733"/>
            </a:avLst>
          </a:prstGeom>
          <a:gradFill rotWithShape="0"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2000" b="1">
              <a:latin typeface="Tahoma" pitchFamily="34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828675" y="1782763"/>
            <a:ext cx="3175" cy="68421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828675" y="2924175"/>
            <a:ext cx="20638" cy="9493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600075" y="1655763"/>
            <a:ext cx="438150" cy="15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617538" y="4054475"/>
            <a:ext cx="438150" cy="15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V="1">
            <a:off x="2312988" y="4292600"/>
            <a:ext cx="3175" cy="2619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346325" y="4891088"/>
            <a:ext cx="3175" cy="4079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187575" y="5281613"/>
            <a:ext cx="300038" cy="15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35000" y="246697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ahoma" pitchFamily="34" charset="0"/>
              </a:rPr>
              <a:t>h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212975" y="4532313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ahoma" pitchFamily="34" charset="0"/>
              </a:rPr>
              <a:t>L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2270125" y="37607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FF00"/>
                </a:solidFill>
                <a:latin typeface="Tahoma" pitchFamily="34" charset="0"/>
              </a:rPr>
              <a:t>A</a:t>
            </a:r>
          </a:p>
        </p:txBody>
      </p: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3886200" y="1447800"/>
            <a:ext cx="4038600" cy="1066800"/>
            <a:chOff x="2880" y="821"/>
            <a:chExt cx="2544" cy="672"/>
          </a:xfrm>
        </p:grpSpPr>
        <p:sp>
          <p:nvSpPr>
            <p:cNvPr id="66576" name="Text Box 16"/>
            <p:cNvSpPr txBox="1">
              <a:spLocks noChangeArrowheads="1"/>
            </p:cNvSpPr>
            <p:nvPr/>
          </p:nvSpPr>
          <p:spPr bwMode="auto">
            <a:xfrm>
              <a:off x="2880" y="821"/>
              <a:ext cx="108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Volume</a:t>
              </a:r>
            </a:p>
            <a:p>
              <a:r>
                <a:rPr lang="en-US" b="1">
                  <a:latin typeface="Tahoma" pitchFamily="34" charset="0"/>
                </a:rPr>
                <a:t>   time</a:t>
              </a:r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4019" y="865"/>
              <a:ext cx="3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4000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⃗</a:t>
              </a:r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>
              <a:off x="2890" y="1152"/>
              <a:ext cx="9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4506" y="835"/>
              <a:ext cx="9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h  *  A</a:t>
              </a:r>
            </a:p>
          </p:txBody>
        </p:sp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>
              <a:off x="4567" y="1152"/>
              <a:ext cx="85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81" name="Text Box 21"/>
            <p:cNvSpPr txBox="1">
              <a:spLocks noChangeArrowheads="1"/>
            </p:cNvSpPr>
            <p:nvPr/>
          </p:nvSpPr>
          <p:spPr bwMode="auto">
            <a:xfrm>
              <a:off x="4825" y="1123"/>
              <a:ext cx="2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L</a:t>
              </a:r>
            </a:p>
          </p:txBody>
        </p:sp>
      </p:grp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206500" y="2159000"/>
            <a:ext cx="3937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ahoma" pitchFamily="34" charset="0"/>
              </a:rPr>
              <a:t>W</a:t>
            </a:r>
          </a:p>
          <a:p>
            <a:r>
              <a:rPr lang="en-US" sz="1600" b="1">
                <a:solidFill>
                  <a:srgbClr val="000000"/>
                </a:solidFill>
                <a:latin typeface="Tahoma" pitchFamily="34" charset="0"/>
              </a:rPr>
              <a:t>A</a:t>
            </a:r>
          </a:p>
          <a:p>
            <a:r>
              <a:rPr lang="en-US" sz="1600" b="1">
                <a:solidFill>
                  <a:srgbClr val="000000"/>
                </a:solidFill>
                <a:latin typeface="Tahoma" pitchFamily="34" charset="0"/>
              </a:rPr>
              <a:t>T</a:t>
            </a:r>
          </a:p>
          <a:p>
            <a:r>
              <a:rPr lang="en-US" sz="1600" b="1">
                <a:solidFill>
                  <a:srgbClr val="000000"/>
                </a:solidFill>
                <a:latin typeface="Tahoma" pitchFamily="34" charset="0"/>
              </a:rPr>
              <a:t>E</a:t>
            </a:r>
          </a:p>
          <a:p>
            <a:r>
              <a:rPr lang="en-US" sz="1600" b="1">
                <a:solidFill>
                  <a:srgbClr val="000000"/>
                </a:solidFill>
                <a:latin typeface="Tahoma" pitchFamily="34" charset="0"/>
              </a:rPr>
              <a:t>R</a:t>
            </a:r>
          </a:p>
          <a:p>
            <a:endParaRPr lang="en-U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384300"/>
          </a:xfrm>
          <a:noFill/>
          <a:ln/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</a:rPr>
              <a:t>Determining </a:t>
            </a:r>
            <a:r>
              <a:rPr lang="en-US" sz="2800">
                <a:solidFill>
                  <a:srgbClr val="FFFF00"/>
                </a:solidFill>
              </a:rPr>
              <a:t>Saturated</a:t>
            </a:r>
            <a:r>
              <a:rPr lang="en-US" sz="2800">
                <a:solidFill>
                  <a:schemeClr val="tx1"/>
                </a:solidFill>
              </a:rPr>
              <a:t> Hydraulic Conductivity</a:t>
            </a:r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>
            <a:off x="652463" y="930275"/>
            <a:ext cx="69342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6585" name="Group 25"/>
          <p:cNvGrpSpPr>
            <a:grpSpLocks/>
          </p:cNvGrpSpPr>
          <p:nvPr/>
        </p:nvGrpSpPr>
        <p:grpSpPr bwMode="auto">
          <a:xfrm>
            <a:off x="4495800" y="3190875"/>
            <a:ext cx="4395788" cy="1066800"/>
            <a:chOff x="2832" y="2010"/>
            <a:chExt cx="2769" cy="672"/>
          </a:xfrm>
        </p:grpSpPr>
        <p:sp>
          <p:nvSpPr>
            <p:cNvPr id="66586" name="Text Box 26"/>
            <p:cNvSpPr txBox="1">
              <a:spLocks noChangeArrowheads="1"/>
            </p:cNvSpPr>
            <p:nvPr/>
          </p:nvSpPr>
          <p:spPr bwMode="auto">
            <a:xfrm>
              <a:off x="2832" y="2010"/>
              <a:ext cx="108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Volume</a:t>
              </a:r>
            </a:p>
            <a:p>
              <a:r>
                <a:rPr lang="en-US" b="1">
                  <a:latin typeface="Tahoma" pitchFamily="34" charset="0"/>
                </a:rPr>
                <a:t>   time</a:t>
              </a:r>
            </a:p>
          </p:txBody>
        </p:sp>
        <p:sp>
          <p:nvSpPr>
            <p:cNvPr id="66587" name="Text Box 27"/>
            <p:cNvSpPr txBox="1">
              <a:spLocks noChangeArrowheads="1"/>
            </p:cNvSpPr>
            <p:nvPr/>
          </p:nvSpPr>
          <p:spPr bwMode="auto">
            <a:xfrm>
              <a:off x="3971" y="2054"/>
              <a:ext cx="3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=</a:t>
              </a:r>
              <a:endParaRPr lang="el-GR" sz="4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588" name="Line 28"/>
            <p:cNvSpPr>
              <a:spLocks noChangeShapeType="1"/>
            </p:cNvSpPr>
            <p:nvPr/>
          </p:nvSpPr>
          <p:spPr bwMode="auto">
            <a:xfrm>
              <a:off x="2842" y="2341"/>
              <a:ext cx="9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89" name="Text Box 29"/>
            <p:cNvSpPr txBox="1">
              <a:spLocks noChangeArrowheads="1"/>
            </p:cNvSpPr>
            <p:nvPr/>
          </p:nvSpPr>
          <p:spPr bwMode="auto">
            <a:xfrm>
              <a:off x="4458" y="2024"/>
              <a:ext cx="11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   h  *  A</a:t>
              </a:r>
            </a:p>
          </p:txBody>
        </p:sp>
        <p:sp>
          <p:nvSpPr>
            <p:cNvPr id="66590" name="Line 30"/>
            <p:cNvSpPr>
              <a:spLocks noChangeShapeType="1"/>
            </p:cNvSpPr>
            <p:nvPr/>
          </p:nvSpPr>
          <p:spPr bwMode="auto">
            <a:xfrm>
              <a:off x="4669" y="2341"/>
              <a:ext cx="70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91" name="Text Box 31"/>
            <p:cNvSpPr txBox="1">
              <a:spLocks noChangeArrowheads="1"/>
            </p:cNvSpPr>
            <p:nvPr/>
          </p:nvSpPr>
          <p:spPr bwMode="auto">
            <a:xfrm>
              <a:off x="4777" y="2312"/>
              <a:ext cx="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   L</a:t>
              </a:r>
            </a:p>
          </p:txBody>
        </p:sp>
        <p:sp>
          <p:nvSpPr>
            <p:cNvPr id="66592" name="Text Box 32"/>
            <p:cNvSpPr txBox="1">
              <a:spLocks noChangeArrowheads="1"/>
            </p:cNvSpPr>
            <p:nvPr/>
          </p:nvSpPr>
          <p:spPr bwMode="auto">
            <a:xfrm>
              <a:off x="4261" y="207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FF00"/>
                  </a:solidFill>
                </a:rPr>
                <a:t>K</a:t>
              </a:r>
            </a:p>
          </p:txBody>
        </p:sp>
      </p:grp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4818063" y="4943475"/>
            <a:ext cx="3140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K</a:t>
            </a:r>
            <a:r>
              <a:rPr lang="en-US"/>
              <a:t>   =       </a:t>
            </a:r>
            <a:r>
              <a:rPr lang="en-US" u="sng"/>
              <a:t>V * L</a:t>
            </a:r>
            <a:r>
              <a:rPr lang="en-US"/>
              <a:t> </a:t>
            </a:r>
          </a:p>
          <a:p>
            <a:r>
              <a:rPr lang="en-US"/>
              <a:t>             h * A * t </a:t>
            </a:r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>
            <a:off x="2190750" y="4262438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5" name="Freeform 35"/>
          <p:cNvSpPr>
            <a:spLocks/>
          </p:cNvSpPr>
          <p:nvPr/>
        </p:nvSpPr>
        <p:spPr bwMode="auto">
          <a:xfrm>
            <a:off x="1463675" y="4071938"/>
            <a:ext cx="1684338" cy="1865312"/>
          </a:xfrm>
          <a:custGeom>
            <a:avLst/>
            <a:gdLst>
              <a:gd name="T0" fmla="*/ 45 w 1061"/>
              <a:gd name="T1" fmla="*/ 0 h 1175"/>
              <a:gd name="T2" fmla="*/ 45 w 1061"/>
              <a:gd name="T3" fmla="*/ 978 h 1175"/>
              <a:gd name="T4" fmla="*/ 317 w 1061"/>
              <a:gd name="T5" fmla="*/ 1119 h 1175"/>
              <a:gd name="T6" fmla="*/ 947 w 1061"/>
              <a:gd name="T7" fmla="*/ 1119 h 1175"/>
              <a:gd name="T8" fmla="*/ 1001 w 1061"/>
              <a:gd name="T9" fmla="*/ 782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1" h="1175">
                <a:moveTo>
                  <a:pt x="45" y="0"/>
                </a:moveTo>
                <a:cubicBezTo>
                  <a:pt x="22" y="396"/>
                  <a:pt x="0" y="792"/>
                  <a:pt x="45" y="978"/>
                </a:cubicBezTo>
                <a:cubicBezTo>
                  <a:pt x="90" y="1164"/>
                  <a:pt x="167" y="1096"/>
                  <a:pt x="317" y="1119"/>
                </a:cubicBezTo>
                <a:cubicBezTo>
                  <a:pt x="467" y="1142"/>
                  <a:pt x="833" y="1175"/>
                  <a:pt x="947" y="1119"/>
                </a:cubicBezTo>
                <a:cubicBezTo>
                  <a:pt x="1061" y="1063"/>
                  <a:pt x="992" y="838"/>
                  <a:pt x="1001" y="782"/>
                </a:cubicBezTo>
              </a:path>
            </a:pathLst>
          </a:custGeom>
          <a:noFill/>
          <a:ln w="1047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>
            <a:off x="2570163" y="4002088"/>
            <a:ext cx="1905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7" name="AutoShape 37"/>
          <p:cNvSpPr>
            <a:spLocks noChangeArrowheads="1"/>
          </p:cNvSpPr>
          <p:nvPr/>
        </p:nvSpPr>
        <p:spPr bwMode="auto">
          <a:xfrm>
            <a:off x="2914650" y="3502025"/>
            <a:ext cx="1231900" cy="733425"/>
          </a:xfrm>
          <a:prstGeom prst="curvedDownArrow">
            <a:avLst>
              <a:gd name="adj1" fmla="val 19114"/>
              <a:gd name="adj2" fmla="val 8101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2754313" y="4706938"/>
            <a:ext cx="520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Soil</a:t>
            </a:r>
          </a:p>
        </p:txBody>
      </p:sp>
    </p:spTree>
    <p:extLst>
      <p:ext uri="{BB962C8B-B14F-4D97-AF65-F5344CB8AC3E}">
        <p14:creationId xmlns:p14="http://schemas.microsoft.com/office/powerpoint/2010/main" val="1305918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660400"/>
          </a:xfrm>
        </p:spPr>
        <p:txBody>
          <a:bodyPr/>
          <a:lstStyle/>
          <a:p>
            <a:r>
              <a:rPr lang="en-US" sz="3200" u="sng"/>
              <a:t>Approximate Ksat and Uses</a:t>
            </a:r>
          </a:p>
        </p:txBody>
      </p:sp>
      <p:graphicFrame>
        <p:nvGraphicFramePr>
          <p:cNvPr id="67587" name="Group 3"/>
          <p:cNvGraphicFramePr>
            <a:graphicFrameLocks noGrp="1"/>
          </p:cNvGraphicFramePr>
          <p:nvPr>
            <p:ph type="tbl" idx="1"/>
          </p:nvPr>
        </p:nvGraphicFramePr>
        <p:xfrm>
          <a:off x="739775" y="1193800"/>
          <a:ext cx="7664450" cy="4146551"/>
        </p:xfrm>
        <a:graphic>
          <a:graphicData uri="http://schemas.openxmlformats.org/drawingml/2006/table">
            <a:tbl>
              <a:tblPr/>
              <a:tblGrid>
                <a:gridCol w="3584575"/>
                <a:gridCol w="4079875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Ksat (cm/h)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Beach sand/Golf Course Greens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Very sandy soils, cannot filter pollutants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Suitable for most agricultural, recreational, and urban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0.18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Too slow for most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&lt;3.6 x 10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Extremely slow; good if  compacted material is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533525" y="5789613"/>
            <a:ext cx="5913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Saturated hydraulic conductivity</a:t>
            </a:r>
          </a:p>
        </p:txBody>
      </p:sp>
    </p:spTree>
    <p:extLst>
      <p:ext uri="{BB962C8B-B14F-4D97-AF65-F5344CB8AC3E}">
        <p14:creationId xmlns:p14="http://schemas.microsoft.com/office/powerpoint/2010/main" val="17332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524000" y="2133600"/>
            <a:ext cx="57166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Determining Saturated Flow</a:t>
            </a:r>
          </a:p>
        </p:txBody>
      </p:sp>
    </p:spTree>
    <p:extLst>
      <p:ext uri="{BB962C8B-B14F-4D97-AF65-F5344CB8AC3E}">
        <p14:creationId xmlns:p14="http://schemas.microsoft.com/office/powerpoint/2010/main" val="4198484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69925" y="744538"/>
            <a:ext cx="521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Determining Saturated Flow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667000" y="1840468"/>
            <a:ext cx="2063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Darcy’s Equation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96925" y="2878138"/>
            <a:ext cx="24177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FF00"/>
                </a:solidFill>
              </a:rPr>
              <a:t>Volume flow</a:t>
            </a:r>
          </a:p>
          <a:p>
            <a:r>
              <a:rPr lang="en-US">
                <a:solidFill>
                  <a:srgbClr val="00FF00"/>
                </a:solidFill>
              </a:rPr>
              <a:t>Area  *  time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455988" y="3063875"/>
            <a:ext cx="963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Q</a:t>
            </a:r>
          </a:p>
        </p:txBody>
      </p:sp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3932238" y="4400550"/>
            <a:ext cx="876300" cy="1304925"/>
            <a:chOff x="579" y="2889"/>
            <a:chExt cx="552" cy="822"/>
          </a:xfrm>
        </p:grpSpPr>
        <p:sp>
          <p:nvSpPr>
            <p:cNvPr id="68615" name="AutoShape 7"/>
            <p:cNvSpPr>
              <a:spLocks noChangeArrowheads="1"/>
            </p:cNvSpPr>
            <p:nvPr/>
          </p:nvSpPr>
          <p:spPr bwMode="auto">
            <a:xfrm>
              <a:off x="579" y="2946"/>
              <a:ext cx="552" cy="765"/>
            </a:xfrm>
            <a:prstGeom prst="can">
              <a:avLst>
                <a:gd name="adj" fmla="val 45291"/>
              </a:avLst>
            </a:prstGeom>
            <a:gradFill rotWithShape="0">
              <a:gsLst>
                <a:gs pos="0">
                  <a:srgbClr val="CC9900"/>
                </a:gs>
                <a:gs pos="50000">
                  <a:srgbClr val="FFFFFF"/>
                </a:gs>
                <a:gs pos="100000">
                  <a:srgbClr val="CC990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000" b="1">
                <a:latin typeface="Tahoma" pitchFamily="34" charset="0"/>
              </a:endParaRPr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742" y="2889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637088" y="3046413"/>
            <a:ext cx="3422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Ksat  * gradient</a:t>
            </a:r>
          </a:p>
        </p:txBody>
      </p:sp>
    </p:spTree>
    <p:extLst>
      <p:ext uri="{BB962C8B-B14F-4D97-AF65-F5344CB8AC3E}">
        <p14:creationId xmlns:p14="http://schemas.microsoft.com/office/powerpoint/2010/main" val="25508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 descr="30%"/>
          <p:cNvSpPr>
            <a:spLocks noChangeArrowheads="1"/>
          </p:cNvSpPr>
          <p:nvPr/>
        </p:nvSpPr>
        <p:spPr bwMode="auto">
          <a:xfrm>
            <a:off x="2547938" y="1049338"/>
            <a:ext cx="2370137" cy="2971800"/>
          </a:xfrm>
          <a:prstGeom prst="rect">
            <a:avLst/>
          </a:prstGeom>
          <a:pattFill prst="pct30">
            <a:fgClr>
              <a:schemeClr val="tx2">
                <a:alpha val="73000"/>
              </a:schemeClr>
            </a:fgClr>
            <a:bgClr>
              <a:srgbClr val="CC9900">
                <a:alpha val="73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471738" y="1049338"/>
            <a:ext cx="0" cy="358140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2098675" y="4067175"/>
            <a:ext cx="4191000" cy="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613275" y="4067175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Reference level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947738" y="38322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Ψ</a:t>
            </a:r>
            <a:r>
              <a:rPr lang="en-US" sz="2400" baseline="-25000">
                <a:solidFill>
                  <a:srgbClr val="FFFF00"/>
                </a:solidFill>
              </a:rPr>
              <a:t>g</a:t>
            </a:r>
            <a:r>
              <a:rPr lang="en-US" sz="2400">
                <a:solidFill>
                  <a:srgbClr val="FFFF00"/>
                </a:solidFill>
              </a:rPr>
              <a:t> = 0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947738" y="638175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</a:rPr>
              <a:t>Height (cm)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2166938" y="14303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489075" y="11715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2166938" y="2725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481138" y="24606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3386138" y="12779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auto">
          <a:xfrm>
            <a:off x="3386138" y="29543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598863" y="12414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614738" y="29527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2166938" y="3106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481138" y="2917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5680075" y="1247775"/>
            <a:ext cx="17002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</a:t>
            </a:r>
            <a:r>
              <a:rPr lang="en-US" sz="2000" baseline="-25000">
                <a:solidFill>
                  <a:srgbClr val="FFFF00"/>
                </a:solidFill>
                <a:latin typeface="Tahoma" pitchFamily="34" charset="0"/>
              </a:rPr>
              <a:t>Ta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 = -20 cm</a:t>
            </a:r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5702300" y="2924175"/>
            <a:ext cx="1762125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</a:t>
            </a:r>
            <a:r>
              <a:rPr lang="en-US" sz="2000" baseline="-25000">
                <a:solidFill>
                  <a:srgbClr val="FFFF00"/>
                </a:solidFill>
                <a:latin typeface="Tahoma" pitchFamily="34" charset="0"/>
              </a:rPr>
              <a:t>Tb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 =-100 cm</a:t>
            </a:r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H="1">
            <a:off x="4157663" y="1617663"/>
            <a:ext cx="15875" cy="157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9109" name="Group 21"/>
          <p:cNvGrpSpPr>
            <a:grpSpLocks/>
          </p:cNvGrpSpPr>
          <p:nvPr/>
        </p:nvGrpSpPr>
        <p:grpSpPr bwMode="auto">
          <a:xfrm>
            <a:off x="2557463" y="5643559"/>
            <a:ext cx="5624513" cy="646113"/>
            <a:chOff x="719" y="3106"/>
            <a:chExt cx="3543" cy="407"/>
          </a:xfrm>
        </p:grpSpPr>
        <p:sp>
          <p:nvSpPr>
            <p:cNvPr id="89110" name="Text Box 22"/>
            <p:cNvSpPr txBox="1">
              <a:spLocks noChangeArrowheads="1"/>
            </p:cNvSpPr>
            <p:nvPr/>
          </p:nvSpPr>
          <p:spPr bwMode="auto">
            <a:xfrm>
              <a:off x="719" y="3106"/>
              <a:ext cx="354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u="sng" dirty="0"/>
                <a:t>Difference in total potential</a:t>
              </a:r>
              <a:r>
                <a:rPr lang="en-US" sz="1800" dirty="0"/>
                <a:t>         </a:t>
              </a:r>
              <a:r>
                <a:rPr lang="en-US" sz="1800" dirty="0" smtClean="0"/>
                <a:t>  </a:t>
              </a:r>
              <a:r>
                <a:rPr lang="en-US" sz="1800" u="sng" dirty="0"/>
                <a:t>80 cm</a:t>
              </a:r>
              <a:r>
                <a:rPr lang="en-US" sz="1800" dirty="0"/>
                <a:t>   =  2  </a:t>
              </a:r>
              <a:endParaRPr lang="en-US" sz="1800" u="sng" dirty="0"/>
            </a:p>
            <a:p>
              <a:r>
                <a:rPr lang="en-US" sz="1800" dirty="0"/>
                <a:t>Distance between the points        </a:t>
              </a:r>
              <a:r>
                <a:rPr lang="en-US" sz="1800" dirty="0" smtClean="0"/>
                <a:t>  </a:t>
              </a:r>
              <a:r>
                <a:rPr lang="en-US" sz="1800" dirty="0"/>
                <a:t>40 cm</a:t>
              </a:r>
            </a:p>
          </p:txBody>
        </p:sp>
        <p:sp>
          <p:nvSpPr>
            <p:cNvPr id="89111" name="Text Box 23"/>
            <p:cNvSpPr txBox="1">
              <a:spLocks noChangeArrowheads="1"/>
            </p:cNvSpPr>
            <p:nvPr/>
          </p:nvSpPr>
          <p:spPr bwMode="auto">
            <a:xfrm>
              <a:off x="2768" y="3206"/>
              <a:ext cx="32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  =</a:t>
              </a:r>
              <a:endParaRPr lang="en-US" dirty="0"/>
            </a:p>
          </p:txBody>
        </p:sp>
      </p:grp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3414713" y="23495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Gradient</a:t>
            </a:r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457200" y="4865688"/>
            <a:ext cx="7588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/>
              <a:t>Difference in potential energy = -20 cm – (-100 cm) = 80 cm</a:t>
            </a: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908050" y="5715000"/>
            <a:ext cx="1808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Gradient =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457200" y="5221288"/>
            <a:ext cx="5383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Distance between points A and B = 40 cm</a:t>
            </a:r>
          </a:p>
        </p:txBody>
      </p:sp>
    </p:spTree>
    <p:extLst>
      <p:ext uri="{BB962C8B-B14F-4D97-AF65-F5344CB8AC3E}">
        <p14:creationId xmlns:p14="http://schemas.microsoft.com/office/powerpoint/2010/main" val="6047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3" grpId="0"/>
      <p:bldP spid="89114" grpId="0"/>
      <p:bldP spid="891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35263" y="439738"/>
            <a:ext cx="3252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Darcy’s Equation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198563" y="2843213"/>
            <a:ext cx="2141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00FF00"/>
                </a:solidFill>
              </a:rPr>
              <a:t>Volume flow</a:t>
            </a:r>
          </a:p>
          <a:p>
            <a:r>
              <a:rPr lang="en-US" sz="2800">
                <a:solidFill>
                  <a:srgbClr val="00FF00"/>
                </a:solidFill>
              </a:rPr>
              <a:t>Area  *  time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508375" y="2979738"/>
            <a:ext cx="963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Q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689475" y="2962275"/>
            <a:ext cx="3422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Ksat  * gradient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827463" y="3654425"/>
            <a:ext cx="37592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(Q) =  5 cm/hr  *  2  </a:t>
            </a:r>
          </a:p>
          <a:p>
            <a:endParaRPr lang="en-US" sz="1200"/>
          </a:p>
          <a:p>
            <a:r>
              <a:rPr lang="en-US"/>
              <a:t>= 10 cm/hr</a:t>
            </a: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1462088" y="4827588"/>
            <a:ext cx="876300" cy="1214437"/>
          </a:xfrm>
          <a:prstGeom prst="can">
            <a:avLst>
              <a:gd name="adj" fmla="val 22103"/>
            </a:avLst>
          </a:prstGeom>
          <a:gradFill rotWithShape="0"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2000" b="1">
              <a:latin typeface="Tahoma" pitchFamily="34" charset="0"/>
            </a:endParaRPr>
          </a:p>
        </p:txBody>
      </p:sp>
      <p:grpSp>
        <p:nvGrpSpPr>
          <p:cNvPr id="92176" name="Group 16"/>
          <p:cNvGrpSpPr>
            <a:grpSpLocks/>
          </p:cNvGrpSpPr>
          <p:nvPr/>
        </p:nvGrpSpPr>
        <p:grpSpPr bwMode="auto">
          <a:xfrm>
            <a:off x="2624138" y="1566863"/>
            <a:ext cx="5365750" cy="646112"/>
            <a:chOff x="719" y="3103"/>
            <a:chExt cx="3380" cy="407"/>
          </a:xfrm>
        </p:grpSpPr>
        <p:sp>
          <p:nvSpPr>
            <p:cNvPr id="92177" name="Text Box 17"/>
            <p:cNvSpPr txBox="1">
              <a:spLocks noChangeArrowheads="1"/>
            </p:cNvSpPr>
            <p:nvPr/>
          </p:nvSpPr>
          <p:spPr bwMode="auto">
            <a:xfrm>
              <a:off x="719" y="3106"/>
              <a:ext cx="33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u="sng">
                  <a:solidFill>
                    <a:srgbClr val="FFFF00"/>
                  </a:solidFill>
                </a:rPr>
                <a:t>Difference in total potential</a:t>
              </a:r>
              <a:r>
                <a:rPr lang="en-US" sz="1800">
                  <a:solidFill>
                    <a:srgbClr val="FFFF00"/>
                  </a:solidFill>
                </a:rPr>
                <a:t>             =   </a:t>
              </a:r>
              <a:r>
                <a:rPr lang="en-US" sz="1800" u="sng">
                  <a:solidFill>
                    <a:srgbClr val="FFFF00"/>
                  </a:solidFill>
                </a:rPr>
                <a:t>80 cm</a:t>
              </a:r>
              <a:r>
                <a:rPr lang="en-US" sz="1800">
                  <a:solidFill>
                    <a:srgbClr val="FFFF00"/>
                  </a:solidFill>
                </a:rPr>
                <a:t>   =  2  </a:t>
              </a:r>
              <a:endParaRPr lang="en-US" sz="1800" u="sng">
                <a:solidFill>
                  <a:srgbClr val="FFFF00"/>
                </a:solidFill>
              </a:endParaRPr>
            </a:p>
            <a:p>
              <a:r>
                <a:rPr lang="en-US" sz="1800">
                  <a:solidFill>
                    <a:srgbClr val="FFFF00"/>
                  </a:solidFill>
                </a:rPr>
                <a:t>Distance between the points               40 cm</a:t>
              </a:r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2651" y="3103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=</a:t>
              </a:r>
            </a:p>
          </p:txBody>
        </p:sp>
      </p:grp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974725" y="1657350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Gradient =</a:t>
            </a:r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1462088" y="4846638"/>
            <a:ext cx="876300" cy="180975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2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0017 0.1307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 animBg="1"/>
      <p:bldP spid="9218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 descr="30%"/>
          <p:cNvSpPr>
            <a:spLocks noChangeArrowheads="1"/>
          </p:cNvSpPr>
          <p:nvPr/>
        </p:nvSpPr>
        <p:spPr bwMode="auto">
          <a:xfrm>
            <a:off x="2547938" y="1049338"/>
            <a:ext cx="2370137" cy="2971800"/>
          </a:xfrm>
          <a:prstGeom prst="rect">
            <a:avLst/>
          </a:prstGeom>
          <a:pattFill prst="pct30">
            <a:fgClr>
              <a:schemeClr val="tx2">
                <a:alpha val="73000"/>
              </a:schemeClr>
            </a:fgClr>
            <a:bgClr>
              <a:srgbClr val="CC9900">
                <a:alpha val="73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2471738" y="1049338"/>
            <a:ext cx="0" cy="358140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2098675" y="4067175"/>
            <a:ext cx="4191000" cy="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259388" y="4067175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Distance (cm)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576388" y="38322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947738" y="638175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</a:rPr>
              <a:t>Height (cm)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2166938" y="14303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489075" y="11715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2166938" y="2725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1481138" y="24606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auto">
          <a:xfrm>
            <a:off x="2657475" y="25479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auto">
          <a:xfrm>
            <a:off x="4046538" y="25638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2600325" y="1970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4019550" y="1989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2166938" y="3106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1481138" y="2917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1074738" y="5068888"/>
            <a:ext cx="708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u="sng">
                <a:solidFill>
                  <a:srgbClr val="00FF00"/>
                </a:solidFill>
              </a:rPr>
              <a:t>Difference in total potential</a:t>
            </a:r>
            <a:r>
              <a:rPr lang="en-US" sz="1800">
                <a:solidFill>
                  <a:srgbClr val="00FF00"/>
                </a:solidFill>
              </a:rPr>
              <a:t>             </a:t>
            </a:r>
            <a:r>
              <a:rPr lang="en-US" sz="1800" u="sng">
                <a:solidFill>
                  <a:srgbClr val="00FF00"/>
                </a:solidFill>
              </a:rPr>
              <a:t>-100  -  (-200)</a:t>
            </a:r>
            <a:r>
              <a:rPr lang="en-US" sz="1800">
                <a:solidFill>
                  <a:srgbClr val="00FF00"/>
                </a:solidFill>
              </a:rPr>
              <a:t>   =   </a:t>
            </a:r>
            <a:r>
              <a:rPr lang="en-US" sz="1800" u="sng">
                <a:solidFill>
                  <a:srgbClr val="00FF00"/>
                </a:solidFill>
              </a:rPr>
              <a:t>100 cm</a:t>
            </a:r>
            <a:r>
              <a:rPr lang="en-US" sz="1800">
                <a:solidFill>
                  <a:srgbClr val="00FF00"/>
                </a:solidFill>
              </a:rPr>
              <a:t>   =  5  </a:t>
            </a:r>
            <a:endParaRPr lang="en-US" sz="1800" u="sng">
              <a:solidFill>
                <a:srgbClr val="00FF00"/>
              </a:solidFill>
            </a:endParaRPr>
          </a:p>
          <a:p>
            <a:r>
              <a:rPr lang="en-US" sz="1800">
                <a:solidFill>
                  <a:srgbClr val="00FF00"/>
                </a:solidFill>
              </a:rPr>
              <a:t>Distance between the points                20 cm                20 cm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4141788" y="5064125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2725738" y="394493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2514600" y="4256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4249738" y="3944938"/>
            <a:ext cx="1587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4000500" y="42529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5400675" y="1160463"/>
            <a:ext cx="199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Ψma = -100 cm</a:t>
            </a:r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5402263" y="1550988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Ψga = 0 cm</a:t>
            </a:r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5383213" y="2328863"/>
            <a:ext cx="199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Ψmb = -200 cm</a:t>
            </a:r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5367338" y="2720975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Ψgb = 0 cm</a:t>
            </a:r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3003550" y="2249488"/>
            <a:ext cx="879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141" name="Group 29"/>
          <p:cNvGrpSpPr>
            <a:grpSpLocks/>
          </p:cNvGrpSpPr>
          <p:nvPr/>
        </p:nvGrpSpPr>
        <p:grpSpPr bwMode="auto">
          <a:xfrm>
            <a:off x="269875" y="2487613"/>
            <a:ext cx="4802188" cy="457200"/>
            <a:chOff x="170" y="1567"/>
            <a:chExt cx="3025" cy="288"/>
          </a:xfrm>
        </p:grpSpPr>
        <p:sp>
          <p:nvSpPr>
            <p:cNvPr id="90142" name="Line 30"/>
            <p:cNvSpPr>
              <a:spLocks noChangeShapeType="1"/>
            </p:cNvSpPr>
            <p:nvPr/>
          </p:nvSpPr>
          <p:spPr bwMode="auto">
            <a:xfrm>
              <a:off x="728" y="1717"/>
              <a:ext cx="2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43" name="Text Box 31"/>
            <p:cNvSpPr txBox="1">
              <a:spLocks noChangeArrowheads="1"/>
            </p:cNvSpPr>
            <p:nvPr/>
          </p:nvSpPr>
          <p:spPr bwMode="auto">
            <a:xfrm>
              <a:off x="170" y="1567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Ref.</a:t>
              </a:r>
            </a:p>
          </p:txBody>
        </p:sp>
      </p:grp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368300" y="6034088"/>
            <a:ext cx="82942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If Ksat = 5 cm/hr, then the flow (Q) =  5 cm/hr  *  5  = 25 cm/hr</a:t>
            </a:r>
          </a:p>
        </p:txBody>
      </p:sp>
    </p:spTree>
    <p:extLst>
      <p:ext uri="{BB962C8B-B14F-4D97-AF65-F5344CB8AC3E}">
        <p14:creationId xmlns:p14="http://schemas.microsoft.com/office/powerpoint/2010/main" val="23744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0" grpId="0"/>
      <p:bldP spid="90131" grpId="0"/>
      <p:bldP spid="90136" grpId="0"/>
      <p:bldP spid="90137" grpId="0"/>
      <p:bldP spid="90138" grpId="0"/>
      <p:bldP spid="90139" grpId="0"/>
      <p:bldP spid="90140" grpId="0" animBg="1"/>
      <p:bldP spid="90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 descr="30%"/>
          <p:cNvSpPr>
            <a:spLocks noChangeArrowheads="1"/>
          </p:cNvSpPr>
          <p:nvPr/>
        </p:nvSpPr>
        <p:spPr bwMode="auto">
          <a:xfrm>
            <a:off x="2547938" y="1049338"/>
            <a:ext cx="2370137" cy="2971800"/>
          </a:xfrm>
          <a:prstGeom prst="rect">
            <a:avLst/>
          </a:prstGeom>
          <a:pattFill prst="pct30">
            <a:fgClr>
              <a:schemeClr val="tx2">
                <a:alpha val="73000"/>
              </a:schemeClr>
            </a:fgClr>
            <a:bgClr>
              <a:srgbClr val="CC9900">
                <a:alpha val="73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2471738" y="1049338"/>
            <a:ext cx="0" cy="358140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2098675" y="4067175"/>
            <a:ext cx="4191000" cy="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613275" y="4067175"/>
            <a:ext cx="2432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Reference level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947738" y="3832225"/>
            <a:ext cx="1173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/>
              <a:t>Ψ</a:t>
            </a:r>
            <a:r>
              <a:rPr lang="en-US" sz="2400" baseline="-25000" dirty="0" err="1"/>
              <a:t>g</a:t>
            </a:r>
            <a:r>
              <a:rPr lang="en-US" sz="2400" dirty="0"/>
              <a:t> = 0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947738" y="63817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/>
              <a:t>Height (cm)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2166938" y="14303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489075" y="117157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50</a:t>
            </a: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2166938" y="2725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481138" y="24606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20</a:t>
            </a: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3386138" y="12779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Oval 13"/>
          <p:cNvSpPr>
            <a:spLocks noChangeArrowheads="1"/>
          </p:cNvSpPr>
          <p:nvPr/>
        </p:nvSpPr>
        <p:spPr bwMode="auto">
          <a:xfrm>
            <a:off x="3386138" y="29543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598863" y="12414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614738" y="29527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2166938" y="3106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1481138" y="29178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10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5680075" y="1247775"/>
            <a:ext cx="17002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ahoma" pitchFamily="34" charset="0"/>
              </a:rPr>
              <a:t>Ψ</a:t>
            </a:r>
            <a:r>
              <a:rPr lang="en-US" sz="2000" baseline="-25000" dirty="0" err="1">
                <a:latin typeface="Tahoma" pitchFamily="34" charset="0"/>
              </a:rPr>
              <a:t>Ta</a:t>
            </a:r>
            <a:r>
              <a:rPr lang="en-US" sz="2000" dirty="0">
                <a:latin typeface="Tahoma" pitchFamily="34" charset="0"/>
              </a:rPr>
              <a:t> = -20 cm</a:t>
            </a:r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5702300" y="2924175"/>
            <a:ext cx="1762125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Ψ</a:t>
            </a:r>
            <a:r>
              <a:rPr lang="en-US" sz="2000" baseline="-25000">
                <a:latin typeface="Tahoma" pitchFamily="34" charset="0"/>
              </a:rPr>
              <a:t>Tb</a:t>
            </a:r>
            <a:r>
              <a:rPr lang="en-US" sz="2000">
                <a:latin typeface="Tahoma" pitchFamily="34" charset="0"/>
              </a:rPr>
              <a:t> =-100 cm</a:t>
            </a: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4157663" y="1617663"/>
            <a:ext cx="15875" cy="157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6037" name="Group 21"/>
          <p:cNvGrpSpPr>
            <a:grpSpLocks/>
          </p:cNvGrpSpPr>
          <p:nvPr/>
        </p:nvGrpSpPr>
        <p:grpSpPr bwMode="auto">
          <a:xfrm>
            <a:off x="2557463" y="5886454"/>
            <a:ext cx="6176963" cy="650876"/>
            <a:chOff x="719" y="3103"/>
            <a:chExt cx="3891" cy="410"/>
          </a:xfrm>
        </p:grpSpPr>
        <p:sp>
          <p:nvSpPr>
            <p:cNvPr id="86038" name="Text Box 22"/>
            <p:cNvSpPr txBox="1">
              <a:spLocks noChangeArrowheads="1"/>
            </p:cNvSpPr>
            <p:nvPr/>
          </p:nvSpPr>
          <p:spPr bwMode="auto">
            <a:xfrm>
              <a:off x="719" y="3106"/>
              <a:ext cx="389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u="sng" dirty="0"/>
                <a:t>Difference in total potential</a:t>
              </a:r>
              <a:r>
                <a:rPr lang="en-US" sz="1800" dirty="0"/>
                <a:t>             =   </a:t>
              </a:r>
              <a:r>
                <a:rPr lang="en-US" sz="1800" u="sng" dirty="0"/>
                <a:t>80 cm</a:t>
              </a:r>
              <a:r>
                <a:rPr lang="en-US" sz="1800" dirty="0"/>
                <a:t>   =  2  </a:t>
              </a:r>
              <a:endParaRPr lang="en-US" sz="1800" u="sng" dirty="0"/>
            </a:p>
            <a:p>
              <a:r>
                <a:rPr lang="en-US" sz="1800" dirty="0"/>
                <a:t>Distance between the points               40 cm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2651" y="3103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</p:grp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3414713" y="234950"/>
            <a:ext cx="1678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/>
              <a:t>Gradient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708025" y="4865688"/>
            <a:ext cx="7588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Difference in potential energy = -20 cm – (-100 cm) = 80 cm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908050" y="5976938"/>
            <a:ext cx="1808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Gradient =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685800" y="5221288"/>
            <a:ext cx="5383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Distance between points A and B = 40 cm</a:t>
            </a:r>
          </a:p>
        </p:txBody>
      </p:sp>
    </p:spTree>
    <p:extLst>
      <p:ext uri="{BB962C8B-B14F-4D97-AF65-F5344CB8AC3E}">
        <p14:creationId xmlns:p14="http://schemas.microsoft.com/office/powerpoint/2010/main" val="32533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1" grpId="0"/>
      <p:bldP spid="86042" grpId="0"/>
      <p:bldP spid="860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 descr="30%"/>
          <p:cNvSpPr>
            <a:spLocks noChangeArrowheads="1"/>
          </p:cNvSpPr>
          <p:nvPr/>
        </p:nvSpPr>
        <p:spPr bwMode="auto">
          <a:xfrm>
            <a:off x="2547938" y="1049338"/>
            <a:ext cx="2370137" cy="2971800"/>
          </a:xfrm>
          <a:prstGeom prst="rect">
            <a:avLst/>
          </a:prstGeom>
          <a:pattFill prst="pct30">
            <a:fgClr>
              <a:schemeClr val="tx2">
                <a:alpha val="73000"/>
              </a:schemeClr>
            </a:fgClr>
            <a:bgClr>
              <a:srgbClr val="CC9900">
                <a:alpha val="73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2471738" y="1049338"/>
            <a:ext cx="0" cy="358140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2098675" y="4067175"/>
            <a:ext cx="4191000" cy="0"/>
          </a:xfrm>
          <a:prstGeom prst="line">
            <a:avLst/>
          </a:prstGeom>
          <a:noFill/>
          <a:ln w="25400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259388" y="4067175"/>
            <a:ext cx="22076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Distance (cm)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576388" y="3832225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0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947738" y="63817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/>
              <a:t>Height (cm)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2166938" y="14303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1489075" y="117157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50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2166938" y="2725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1481138" y="24606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20</a:t>
            </a:r>
          </a:p>
        </p:txBody>
      </p:sp>
      <p:sp>
        <p:nvSpPr>
          <p:cNvPr id="87052" name="Oval 12"/>
          <p:cNvSpPr>
            <a:spLocks noChangeArrowheads="1"/>
          </p:cNvSpPr>
          <p:nvPr/>
        </p:nvSpPr>
        <p:spPr bwMode="auto">
          <a:xfrm>
            <a:off x="2657475" y="25479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4046538" y="25638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2600325" y="1970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4019550" y="1989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2166938" y="3106738"/>
            <a:ext cx="304800" cy="0"/>
          </a:xfrm>
          <a:prstGeom prst="line">
            <a:avLst/>
          </a:prstGeom>
          <a:noFill/>
          <a:ln w="9525">
            <a:solidFill>
              <a:srgbClr val="FFB1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1481138" y="29178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10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762000" y="5389563"/>
            <a:ext cx="82638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u="sng" dirty="0"/>
              <a:t>Difference in total potential</a:t>
            </a:r>
            <a:r>
              <a:rPr lang="en-US" sz="1800" dirty="0"/>
              <a:t>             </a:t>
            </a:r>
            <a:r>
              <a:rPr lang="en-US" sz="1800" u="sng" dirty="0"/>
              <a:t>-100  -  (-200)</a:t>
            </a:r>
            <a:r>
              <a:rPr lang="en-US" sz="1800" dirty="0"/>
              <a:t>   =   </a:t>
            </a:r>
            <a:r>
              <a:rPr lang="en-US" sz="1800" u="sng" dirty="0"/>
              <a:t>100 cm</a:t>
            </a:r>
            <a:r>
              <a:rPr lang="en-US" sz="1800" dirty="0"/>
              <a:t>   =  5  </a:t>
            </a:r>
            <a:endParaRPr lang="en-US" sz="1800" u="sng" dirty="0"/>
          </a:p>
          <a:p>
            <a:r>
              <a:rPr lang="en-US" sz="1800" dirty="0"/>
              <a:t>Distance between the points                20 cm                20 cm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141788" y="538480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2725738" y="394493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514600" y="4256088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5</a:t>
            </a:r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>
            <a:off x="4249738" y="3944938"/>
            <a:ext cx="1587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4000500" y="4252913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/>
              <a:t>25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5400675" y="1160463"/>
            <a:ext cx="199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ahoma" pitchFamily="34" charset="0"/>
              </a:rPr>
              <a:t>Ψma</a:t>
            </a:r>
            <a:r>
              <a:rPr lang="en-US" sz="2000" dirty="0">
                <a:latin typeface="Tahoma" pitchFamily="34" charset="0"/>
              </a:rPr>
              <a:t> = -100 cm</a:t>
            </a:r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5402263" y="1550988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ahoma" pitchFamily="34" charset="0"/>
              </a:rPr>
              <a:t>Ψga</a:t>
            </a:r>
            <a:r>
              <a:rPr lang="en-US" sz="2000" dirty="0">
                <a:latin typeface="Tahoma" pitchFamily="34" charset="0"/>
              </a:rPr>
              <a:t> = 0 cm</a:t>
            </a:r>
          </a:p>
        </p:txBody>
      </p:sp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5383213" y="2328863"/>
            <a:ext cx="199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ahoma" pitchFamily="34" charset="0"/>
              </a:rPr>
              <a:t>Ψmb</a:t>
            </a:r>
            <a:r>
              <a:rPr lang="en-US" sz="2000" dirty="0">
                <a:latin typeface="Tahoma" pitchFamily="34" charset="0"/>
              </a:rPr>
              <a:t> = -200 cm</a:t>
            </a:r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5367338" y="2720975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ahoma" pitchFamily="34" charset="0"/>
              </a:rPr>
              <a:t>Ψgb</a:t>
            </a:r>
            <a:r>
              <a:rPr lang="en-US" sz="2000" dirty="0">
                <a:latin typeface="Tahoma" pitchFamily="34" charset="0"/>
              </a:rPr>
              <a:t> = 0 cm</a:t>
            </a:r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3003550" y="2249488"/>
            <a:ext cx="879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9" name="Group 29"/>
          <p:cNvGrpSpPr>
            <a:grpSpLocks/>
          </p:cNvGrpSpPr>
          <p:nvPr/>
        </p:nvGrpSpPr>
        <p:grpSpPr bwMode="auto">
          <a:xfrm>
            <a:off x="269875" y="2487613"/>
            <a:ext cx="4802188" cy="457200"/>
            <a:chOff x="170" y="1567"/>
            <a:chExt cx="3025" cy="288"/>
          </a:xfrm>
        </p:grpSpPr>
        <p:sp>
          <p:nvSpPr>
            <p:cNvPr id="87070" name="Line 30"/>
            <p:cNvSpPr>
              <a:spLocks noChangeShapeType="1"/>
            </p:cNvSpPr>
            <p:nvPr/>
          </p:nvSpPr>
          <p:spPr bwMode="auto">
            <a:xfrm>
              <a:off x="728" y="1717"/>
              <a:ext cx="2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1" name="Text Box 31"/>
            <p:cNvSpPr txBox="1">
              <a:spLocks noChangeArrowheads="1"/>
            </p:cNvSpPr>
            <p:nvPr/>
          </p:nvSpPr>
          <p:spPr bwMode="auto">
            <a:xfrm>
              <a:off x="170" y="1567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Ref.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93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8" grpId="0"/>
      <p:bldP spid="87059" grpId="0"/>
      <p:bldP spid="87064" grpId="0"/>
      <p:bldP spid="87065" grpId="0"/>
      <p:bldP spid="87066" grpId="0"/>
      <p:bldP spid="87067" grpId="0"/>
      <p:bldP spid="870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33597" y="2162175"/>
            <a:ext cx="650530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The stronger the gradient,</a:t>
            </a:r>
          </a:p>
          <a:p>
            <a:pPr algn="ctr"/>
            <a:r>
              <a:rPr lang="en-US" sz="3600" dirty="0"/>
              <a:t>the greater the driving force</a:t>
            </a:r>
          </a:p>
          <a:p>
            <a:pPr algn="ctr"/>
            <a:r>
              <a:rPr lang="en-US" sz="3600" dirty="0"/>
              <a:t>for water movement.</a:t>
            </a:r>
          </a:p>
        </p:txBody>
      </p:sp>
    </p:spTree>
    <p:extLst>
      <p:ext uri="{BB962C8B-B14F-4D97-AF65-F5344CB8AC3E}">
        <p14:creationId xmlns:p14="http://schemas.microsoft.com/office/powerpoint/2010/main" val="16579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429000" y="1993900"/>
            <a:ext cx="54102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23875" y="373063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Soil Water Content</a:t>
            </a:r>
          </a:p>
        </p:txBody>
      </p:sp>
      <p:pic>
        <p:nvPicPr>
          <p:cNvPr id="27652" name="Picture 4" descr="F28150~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2100"/>
            <a:ext cx="220980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83113" y="1511300"/>
            <a:ext cx="32015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Water content by weight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05200" y="2106613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Moist weight – Dry weight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505200" y="2451100"/>
            <a:ext cx="2895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110038" y="2451100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Dry soil weight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553200" y="2254250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994525" y="2106613"/>
            <a:ext cx="160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Water weight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964363" y="2451100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Dry soil weight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24511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803650" y="3097213"/>
            <a:ext cx="49151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/>
              <a:t>Multiply by 100 to yield % water by weight</a:t>
            </a:r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1295400" y="4067175"/>
            <a:ext cx="7570788" cy="1955800"/>
            <a:chOff x="816" y="2562"/>
            <a:chExt cx="4769" cy="1232"/>
          </a:xfrm>
        </p:grpSpPr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816" y="2640"/>
              <a:ext cx="816" cy="1056"/>
            </a:xfrm>
            <a:prstGeom prst="can">
              <a:avLst>
                <a:gd name="adj" fmla="val 32353"/>
              </a:avLst>
            </a:prstGeom>
            <a:gradFill rotWithShape="1">
              <a:gsLst>
                <a:gs pos="0">
                  <a:srgbClr val="808080"/>
                </a:gs>
                <a:gs pos="50000">
                  <a:schemeClr val="tx2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V = </a:t>
              </a:r>
              <a:r>
                <a:rPr lang="el-GR" sz="1600" b="1">
                  <a:solidFill>
                    <a:srgbClr val="000000"/>
                  </a:solidFill>
                  <a:cs typeface="Tahoma" pitchFamily="34" charset="0"/>
                </a:rPr>
                <a:t>Π</a:t>
              </a:r>
              <a:r>
                <a:rPr lang="en-US" sz="1600" b="1">
                  <a:solidFill>
                    <a:srgbClr val="000000"/>
                  </a:solidFill>
                  <a:cs typeface="Tahoma" pitchFamily="34" charset="0"/>
                </a:rPr>
                <a:t>r</a:t>
              </a:r>
              <a:r>
                <a:rPr lang="en-US" sz="1600" b="1" baseline="30000">
                  <a:solidFill>
                    <a:srgbClr val="000000"/>
                  </a:solidFill>
                  <a:cs typeface="Tahoma" pitchFamily="34" charset="0"/>
                </a:rPr>
                <a:t>2</a:t>
              </a:r>
              <a:r>
                <a:rPr lang="en-US" sz="1600" b="1">
                  <a:solidFill>
                    <a:srgbClr val="000000"/>
                  </a:solidFill>
                  <a:cs typeface="Tahoma" pitchFamily="34" charset="0"/>
                </a:rPr>
                <a:t>h</a:t>
              </a:r>
              <a:endParaRPr lang="el-GR" sz="1600" b="1" baseline="30000">
                <a:solidFill>
                  <a:srgbClr val="000000"/>
                </a:solidFill>
                <a:cs typeface="Tahoma" pitchFamily="34" charset="0"/>
              </a:endParaRP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2976" y="2866"/>
              <a:ext cx="1920" cy="57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2935" y="2562"/>
              <a:ext cx="20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Water content by Volume</a:t>
              </a: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3292" y="2937"/>
              <a:ext cx="10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</a:rPr>
                <a:t>Volume Water</a:t>
              </a: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3380" y="3154"/>
              <a:ext cx="9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</a:rPr>
                <a:t>Volume Soil</a:t>
              </a: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2444" y="3561"/>
              <a:ext cx="314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/>
                <a:t>Multiply by 100 to yield % water by volume</a:t>
              </a:r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3312" y="3168"/>
              <a:ext cx="100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74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52463" y="642938"/>
            <a:ext cx="1876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23925" y="1708150"/>
            <a:ext cx="7312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You collect a 200 cm</a:t>
            </a:r>
            <a:r>
              <a:rPr lang="en-US" sz="2400" baseline="30000"/>
              <a:t>3</a:t>
            </a:r>
            <a:r>
              <a:rPr lang="en-US" sz="2400"/>
              <a:t> soil sample. Its moist weight is</a:t>
            </a:r>
          </a:p>
          <a:p>
            <a:r>
              <a:rPr lang="en-US" sz="2400"/>
              <a:t>150 g. After drying, the dry weight is 100 g.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1663" y="3016250"/>
            <a:ext cx="31550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Gravimetric water content: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73263" y="3690938"/>
            <a:ext cx="54102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049463" y="3803650"/>
            <a:ext cx="299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Moist weight – Dry weight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049463" y="4148138"/>
            <a:ext cx="2895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811463" y="4148138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Dry weight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097463" y="3951288"/>
            <a:ext cx="371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538788" y="3803650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Water weight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630863" y="4148138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Dry weight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630863" y="4148138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363788" y="4959350"/>
            <a:ext cx="2012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/>
              <a:t>150 g  -  100g</a:t>
            </a:r>
          </a:p>
          <a:p>
            <a:r>
              <a:rPr lang="en-US" sz="2000"/>
              <a:t>         100g	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530725" y="494665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410200" y="4891088"/>
            <a:ext cx="2889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/>
              <a:t>50 g</a:t>
            </a:r>
            <a:r>
              <a:rPr lang="en-US" sz="2000"/>
              <a:t>     =    0.5   or  50%</a:t>
            </a:r>
          </a:p>
          <a:p>
            <a:r>
              <a:rPr lang="en-US" sz="2000"/>
              <a:t>100g</a:t>
            </a:r>
          </a:p>
        </p:txBody>
      </p:sp>
    </p:spTree>
    <p:extLst>
      <p:ext uri="{BB962C8B-B14F-4D97-AF65-F5344CB8AC3E}">
        <p14:creationId xmlns:p14="http://schemas.microsoft.com/office/powerpoint/2010/main" val="14150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52463" y="642938"/>
            <a:ext cx="1876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23925" y="1708150"/>
            <a:ext cx="7312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You collect a 200 cm</a:t>
            </a:r>
            <a:r>
              <a:rPr lang="en-US" sz="2400" baseline="30000"/>
              <a:t>3</a:t>
            </a:r>
            <a:r>
              <a:rPr lang="en-US" sz="2400"/>
              <a:t> soil sample. Its moist weight is</a:t>
            </a:r>
          </a:p>
          <a:p>
            <a:r>
              <a:rPr lang="en-US" sz="2400"/>
              <a:t>150 g. After drying the dry weight is 100 g.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01663" y="2897188"/>
            <a:ext cx="30796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Volumetric water content: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855663" y="4976813"/>
            <a:ext cx="2012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/>
              <a:t>150 g  -  100g</a:t>
            </a:r>
          </a:p>
          <a:p>
            <a:r>
              <a:rPr lang="en-US" sz="2000"/>
              <a:t>       200 cm</a:t>
            </a:r>
            <a:r>
              <a:rPr lang="en-US" sz="2000" baseline="30000"/>
              <a:t>3</a:t>
            </a:r>
            <a:r>
              <a:rPr lang="en-US" sz="2000"/>
              <a:t>	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36850" y="504825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391025" y="4992688"/>
            <a:ext cx="44614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= </a:t>
            </a:r>
            <a:r>
              <a:rPr lang="en-US" sz="2000" u="sng" dirty="0"/>
              <a:t>50 cm</a:t>
            </a:r>
            <a:r>
              <a:rPr lang="en-US" sz="2000" u="sng" baseline="30000" dirty="0"/>
              <a:t>3</a:t>
            </a:r>
            <a:r>
              <a:rPr lang="en-US" sz="2000" u="sng" dirty="0"/>
              <a:t> water</a:t>
            </a:r>
            <a:r>
              <a:rPr lang="en-US" sz="2000" dirty="0"/>
              <a:t>  =  0.25  or 25%   </a:t>
            </a:r>
          </a:p>
          <a:p>
            <a:r>
              <a:rPr lang="en-US" sz="2000" dirty="0"/>
              <a:t>   200 cm</a:t>
            </a:r>
            <a:r>
              <a:rPr lang="en-US" sz="2000" baseline="30000" dirty="0"/>
              <a:t>3</a:t>
            </a:r>
            <a:r>
              <a:rPr lang="en-US" sz="2000" dirty="0"/>
              <a:t> soil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62125" y="3686175"/>
            <a:ext cx="3048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263775" y="37988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Volume Water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403475" y="4143375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Volume Soil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2295525" y="4165600"/>
            <a:ext cx="1600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289019" y="3906838"/>
            <a:ext cx="22108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Density of water</a:t>
            </a:r>
          </a:p>
          <a:p>
            <a:pPr algn="ctr"/>
            <a:r>
              <a:rPr lang="en-US" sz="2000" dirty="0"/>
              <a:t>1 g/cm</a:t>
            </a:r>
            <a:r>
              <a:rPr lang="en-US" sz="2000" baseline="30000" dirty="0"/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208338" y="5005388"/>
            <a:ext cx="1108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   </a:t>
            </a:r>
            <a:r>
              <a:rPr lang="en-US" sz="2000" u="sng"/>
              <a:t>50 g</a:t>
            </a:r>
            <a:endParaRPr lang="en-US" sz="2000"/>
          </a:p>
          <a:p>
            <a:r>
              <a:rPr lang="en-US" sz="2000"/>
              <a:t>200 cm</a:t>
            </a:r>
            <a:r>
              <a:rPr lang="en-US" sz="2000" baseline="30000"/>
              <a:t>3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611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/>
      <p:bldP spid="29720" grpId="0"/>
      <p:bldP spid="29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22588" y="2590800"/>
            <a:ext cx="2584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Energy-Based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79936" y="1574800"/>
            <a:ext cx="62840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Characterizing Soil Moisture Status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41451" y="3527425"/>
            <a:ext cx="67119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Relating water content and matric potential (suction)</a:t>
            </a:r>
          </a:p>
        </p:txBody>
      </p:sp>
    </p:spTree>
    <p:extLst>
      <p:ext uri="{BB962C8B-B14F-4D97-AF65-F5344CB8AC3E}">
        <p14:creationId xmlns:p14="http://schemas.microsoft.com/office/powerpoint/2010/main" val="4163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912</Words>
  <Application>Microsoft Office PowerPoint</Application>
  <PresentationFormat>On-screen Show (4:3)</PresentationFormat>
  <Paragraphs>297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Water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Hydraulic Conductivity</vt:lpstr>
      <vt:lpstr>PowerPoint Presentation</vt:lpstr>
      <vt:lpstr>Determining Saturated Hydraulic Conductivity</vt:lpstr>
      <vt:lpstr>Approximate Ksat and Uses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potential</dc:title>
  <dc:creator>FAST</dc:creator>
  <cp:lastModifiedBy>FAST</cp:lastModifiedBy>
  <cp:revision>12</cp:revision>
  <dcterms:created xsi:type="dcterms:W3CDTF">2006-08-16T00:00:00Z</dcterms:created>
  <dcterms:modified xsi:type="dcterms:W3CDTF">2020-09-16T07:46:54Z</dcterms:modified>
</cp:coreProperties>
</file>