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5" r:id="rId2"/>
    <p:sldId id="266" r:id="rId3"/>
    <p:sldId id="267" r:id="rId4"/>
    <p:sldId id="268" r:id="rId5"/>
    <p:sldId id="269" r:id="rId6"/>
    <p:sldId id="270" r:id="rId7"/>
    <p:sldId id="27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BB3310-7448-4045-B424-251629DF8D48}" type="datetimeFigureOut">
              <a:rPr lang="en-US" smtClean="0"/>
              <a:t>9/16/2020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619BDA-D61C-43BE-8D8A-4E161005DE15}" type="slidenum">
              <a:rPr lang="en-US" smtClean="0"/>
              <a:t>‹#›</a:t>
            </a:fld>
            <a:endParaRPr lang="en-US"/>
          </a:p>
        </p:txBody>
      </p:sp>
    </p:spTree>
    <p:extLst>
      <p:ext uri="{BB962C8B-B14F-4D97-AF65-F5344CB8AC3E}">
        <p14:creationId xmlns:p14="http://schemas.microsoft.com/office/powerpoint/2010/main" val="3437893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75E63-4DA6-4285-A75F-14F1EE2D6D41}" type="slidenum">
              <a:rPr lang="en-US"/>
              <a:pPr/>
              <a:t>4</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t>Now, we bury one end of the tube in the soil and attach a porous block to the end through which water can pass. Capillary forces in the soil will essentially suck the water from the tube and lower its level on the left side in relation to the suction. When the system reaches equilibrium and no more water is being removed, we can measure the level of water below the original level, in this case, 100 cm. Therefore the capillary potential energy is -100cm. We refer to this potential energy as “matric potential energy” because it arises from the soil matrix.</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9/16/2020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9/16/2020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Characterizing Soil Water</a:t>
            </a:r>
          </a:p>
        </p:txBody>
      </p:sp>
    </p:spTree>
    <p:extLst>
      <p:ext uri="{BB962C8B-B14F-4D97-AF65-F5344CB8AC3E}">
        <p14:creationId xmlns:p14="http://schemas.microsoft.com/office/powerpoint/2010/main" val="3718884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914400" y="762000"/>
            <a:ext cx="574869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b="1" dirty="0"/>
              <a:t>Three Potential Energies:</a:t>
            </a:r>
          </a:p>
        </p:txBody>
      </p:sp>
      <p:sp>
        <p:nvSpPr>
          <p:cNvPr id="53253" name="Text Box 5"/>
          <p:cNvSpPr txBox="1">
            <a:spLocks noChangeArrowheads="1"/>
          </p:cNvSpPr>
          <p:nvPr/>
        </p:nvSpPr>
        <p:spPr bwMode="auto">
          <a:xfrm>
            <a:off x="1008063" y="1695450"/>
            <a:ext cx="530145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285750" indent="-285750">
              <a:buFont typeface="Arial" pitchFamily="34" charset="0"/>
              <a:buChar char="•"/>
            </a:pPr>
            <a:r>
              <a:rPr lang="en-US" sz="2800" dirty="0"/>
              <a:t>Gravitational Potential</a:t>
            </a:r>
          </a:p>
          <a:p>
            <a:pPr marL="285750" indent="-285750">
              <a:buFont typeface="Arial" pitchFamily="34" charset="0"/>
              <a:buChar char="•"/>
            </a:pPr>
            <a:r>
              <a:rPr lang="en-US" sz="2800" dirty="0"/>
              <a:t>Capillary or Matric Potential</a:t>
            </a:r>
          </a:p>
          <a:p>
            <a:pPr marL="285750" indent="-285750">
              <a:buFont typeface="Arial" pitchFamily="34" charset="0"/>
              <a:buChar char="•"/>
            </a:pPr>
            <a:r>
              <a:rPr lang="en-US" sz="2800" dirty="0"/>
              <a:t>Submergence Potential</a:t>
            </a:r>
          </a:p>
        </p:txBody>
      </p:sp>
    </p:spTree>
    <p:extLst>
      <p:ext uri="{BB962C8B-B14F-4D97-AF65-F5344CB8AC3E}">
        <p14:creationId xmlns:p14="http://schemas.microsoft.com/office/powerpoint/2010/main" val="46826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228600" y="457200"/>
            <a:ext cx="784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4400" u="sng">
                <a:solidFill>
                  <a:schemeClr val="tx2"/>
                </a:solidFill>
                <a:effectLst>
                  <a:outerShdw blurRad="38100" dist="38100" dir="2700000" algn="tl">
                    <a:srgbClr val="000000"/>
                  </a:outerShdw>
                </a:effectLst>
              </a:rPr>
              <a:t>Gravitational Potential</a:t>
            </a:r>
          </a:p>
        </p:txBody>
      </p:sp>
      <p:sp>
        <p:nvSpPr>
          <p:cNvPr id="43011" name="Text Box 3"/>
          <p:cNvSpPr txBox="1">
            <a:spLocks noChangeArrowheads="1"/>
          </p:cNvSpPr>
          <p:nvPr/>
        </p:nvSpPr>
        <p:spPr bwMode="auto">
          <a:xfrm>
            <a:off x="871538" y="2655888"/>
            <a:ext cx="451117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 Gravitational potential energy is</a:t>
            </a:r>
          </a:p>
          <a:p>
            <a:r>
              <a:rPr lang="en-US" dirty="0"/>
              <a:t>    due only to the height of an object</a:t>
            </a:r>
          </a:p>
          <a:p>
            <a:r>
              <a:rPr lang="en-US" dirty="0"/>
              <a:t>    (water) above some reference point.</a:t>
            </a:r>
          </a:p>
          <a:p>
            <a:endParaRPr lang="en-US" dirty="0"/>
          </a:p>
          <a:p>
            <a:r>
              <a:rPr lang="en-US" dirty="0"/>
              <a:t>2. Gravitational potential energy is </a:t>
            </a:r>
          </a:p>
          <a:p>
            <a:r>
              <a:rPr lang="en-US" dirty="0"/>
              <a:t>    independent of soil properties.</a:t>
            </a:r>
          </a:p>
        </p:txBody>
      </p:sp>
      <p:sp>
        <p:nvSpPr>
          <p:cNvPr id="43012" name="Text Box 4"/>
          <p:cNvSpPr txBox="1">
            <a:spLocks noChangeArrowheads="1"/>
          </p:cNvSpPr>
          <p:nvPr/>
        </p:nvSpPr>
        <p:spPr bwMode="auto">
          <a:xfrm>
            <a:off x="907334" y="1502374"/>
            <a:ext cx="665118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t>We will use gravitational potential</a:t>
            </a:r>
          </a:p>
          <a:p>
            <a:r>
              <a:rPr lang="en-US" sz="2800" dirty="0"/>
              <a:t>energy per unit weight of water (cm).</a:t>
            </a:r>
          </a:p>
        </p:txBody>
      </p:sp>
    </p:spTree>
    <p:extLst>
      <p:ext uri="{BB962C8B-B14F-4D97-AF65-F5344CB8AC3E}">
        <p14:creationId xmlns:p14="http://schemas.microsoft.com/office/powerpoint/2010/main" val="64989212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descr="30%"/>
          <p:cNvSpPr>
            <a:spLocks noChangeArrowheads="1"/>
          </p:cNvSpPr>
          <p:nvPr/>
        </p:nvSpPr>
        <p:spPr bwMode="auto">
          <a:xfrm>
            <a:off x="2209800" y="1939925"/>
            <a:ext cx="3733800" cy="3200400"/>
          </a:xfrm>
          <a:prstGeom prst="rect">
            <a:avLst/>
          </a:prstGeom>
          <a:pattFill prst="pct30">
            <a:fgClr>
              <a:schemeClr val="tx2">
                <a:alpha val="75999"/>
              </a:schemeClr>
            </a:fgClr>
            <a:bgClr>
              <a:srgbClr val="CC9900">
                <a:alpha val="75999"/>
              </a:srgbClr>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44035" name="AutoShape 3"/>
          <p:cNvSpPr>
            <a:spLocks noChangeArrowheads="1"/>
          </p:cNvSpPr>
          <p:nvPr/>
        </p:nvSpPr>
        <p:spPr bwMode="auto">
          <a:xfrm rot="-10776102">
            <a:off x="3352800" y="3997325"/>
            <a:ext cx="914400" cy="9144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ChangeArrowheads="1"/>
          </p:cNvSpPr>
          <p:nvPr/>
        </p:nvSpPr>
        <p:spPr bwMode="auto">
          <a:xfrm>
            <a:off x="4038600" y="3159125"/>
            <a:ext cx="228600" cy="1295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7" name="Rectangle 5"/>
          <p:cNvSpPr>
            <a:spLocks noChangeArrowheads="1"/>
          </p:cNvSpPr>
          <p:nvPr/>
        </p:nvSpPr>
        <p:spPr bwMode="auto">
          <a:xfrm>
            <a:off x="3352800" y="1863725"/>
            <a:ext cx="228600" cy="2590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8" name="Rectangle 6"/>
          <p:cNvSpPr>
            <a:spLocks noChangeArrowheads="1"/>
          </p:cNvSpPr>
          <p:nvPr/>
        </p:nvSpPr>
        <p:spPr bwMode="auto">
          <a:xfrm>
            <a:off x="3352800" y="1558925"/>
            <a:ext cx="228600" cy="2514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AutoShape 7"/>
          <p:cNvSpPr>
            <a:spLocks noChangeArrowheads="1"/>
          </p:cNvSpPr>
          <p:nvPr/>
        </p:nvSpPr>
        <p:spPr bwMode="auto">
          <a:xfrm>
            <a:off x="4038600" y="2320925"/>
            <a:ext cx="762000" cy="86677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0" name="Rectangle 8" descr="70%"/>
          <p:cNvSpPr>
            <a:spLocks noChangeArrowheads="1"/>
          </p:cNvSpPr>
          <p:nvPr/>
        </p:nvSpPr>
        <p:spPr bwMode="auto">
          <a:xfrm>
            <a:off x="4572000" y="2320925"/>
            <a:ext cx="304800" cy="533400"/>
          </a:xfrm>
          <a:prstGeom prst="rect">
            <a:avLst/>
          </a:prstGeom>
          <a:pattFill prst="pct70">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4041" name="Group 9"/>
          <p:cNvGrpSpPr>
            <a:grpSpLocks/>
          </p:cNvGrpSpPr>
          <p:nvPr/>
        </p:nvGrpSpPr>
        <p:grpSpPr bwMode="auto">
          <a:xfrm>
            <a:off x="4876800" y="990600"/>
            <a:ext cx="2552700" cy="1330325"/>
            <a:chOff x="3120" y="1034"/>
            <a:chExt cx="1561" cy="790"/>
          </a:xfrm>
        </p:grpSpPr>
        <p:sp>
          <p:nvSpPr>
            <p:cNvPr id="44042" name="Text Box 10"/>
            <p:cNvSpPr txBox="1">
              <a:spLocks noChangeArrowheads="1"/>
            </p:cNvSpPr>
            <p:nvPr/>
          </p:nvSpPr>
          <p:spPr bwMode="auto">
            <a:xfrm>
              <a:off x="3590" y="1034"/>
              <a:ext cx="1091"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latin typeface="Times New Roman" pitchFamily="18" charset="0"/>
                </a:rPr>
                <a:t>Porous block</a:t>
              </a:r>
            </a:p>
          </p:txBody>
        </p:sp>
        <p:sp>
          <p:nvSpPr>
            <p:cNvPr id="44043" name="Line 11"/>
            <p:cNvSpPr>
              <a:spLocks noChangeShapeType="1"/>
            </p:cNvSpPr>
            <p:nvPr/>
          </p:nvSpPr>
          <p:spPr bwMode="auto">
            <a:xfrm flipH="1">
              <a:off x="3120" y="1344"/>
              <a:ext cx="768" cy="48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44044" name="Line 12"/>
          <p:cNvSpPr>
            <a:spLocks noChangeShapeType="1"/>
          </p:cNvSpPr>
          <p:nvPr/>
        </p:nvSpPr>
        <p:spPr bwMode="auto">
          <a:xfrm>
            <a:off x="4953000" y="2549525"/>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045" name="Text Box 13"/>
          <p:cNvSpPr txBox="1">
            <a:spLocks noChangeArrowheads="1"/>
          </p:cNvSpPr>
          <p:nvPr/>
        </p:nvSpPr>
        <p:spPr bwMode="auto">
          <a:xfrm>
            <a:off x="5200650" y="2333625"/>
            <a:ext cx="211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t>Suction (capillarity)</a:t>
            </a:r>
          </a:p>
        </p:txBody>
      </p:sp>
      <p:sp>
        <p:nvSpPr>
          <p:cNvPr id="44046" name="Rectangle 14"/>
          <p:cNvSpPr>
            <a:spLocks noGrp="1" noChangeArrowheads="1"/>
          </p:cNvSpPr>
          <p:nvPr>
            <p:ph type="title" idx="4294967295"/>
          </p:nvPr>
        </p:nvSpPr>
        <p:spPr>
          <a:xfrm>
            <a:off x="0" y="87313"/>
            <a:ext cx="6648450" cy="685800"/>
          </a:xfrm>
        </p:spPr>
        <p:txBody>
          <a:bodyPr/>
          <a:lstStyle/>
          <a:p>
            <a:r>
              <a:rPr lang="en-US" sz="3200" u="sng"/>
              <a:t>Matric or Capillary Potential</a:t>
            </a:r>
          </a:p>
        </p:txBody>
      </p:sp>
      <p:grpSp>
        <p:nvGrpSpPr>
          <p:cNvPr id="44047" name="Group 15"/>
          <p:cNvGrpSpPr>
            <a:grpSpLocks/>
          </p:cNvGrpSpPr>
          <p:nvPr/>
        </p:nvGrpSpPr>
        <p:grpSpPr bwMode="auto">
          <a:xfrm>
            <a:off x="609600" y="2701925"/>
            <a:ext cx="2667000" cy="1371600"/>
            <a:chOff x="384" y="2112"/>
            <a:chExt cx="1680" cy="864"/>
          </a:xfrm>
        </p:grpSpPr>
        <p:sp>
          <p:nvSpPr>
            <p:cNvPr id="44048" name="Line 16"/>
            <p:cNvSpPr>
              <a:spLocks noChangeShapeType="1"/>
            </p:cNvSpPr>
            <p:nvPr/>
          </p:nvSpPr>
          <p:spPr bwMode="auto">
            <a:xfrm>
              <a:off x="672" y="2976"/>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049" name="Line 17"/>
            <p:cNvSpPr>
              <a:spLocks noChangeShapeType="1"/>
            </p:cNvSpPr>
            <p:nvPr/>
          </p:nvSpPr>
          <p:spPr bwMode="auto">
            <a:xfrm>
              <a:off x="720" y="2112"/>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050" name="Text Box 18"/>
            <p:cNvSpPr txBox="1">
              <a:spLocks noChangeArrowheads="1"/>
            </p:cNvSpPr>
            <p:nvPr/>
          </p:nvSpPr>
          <p:spPr bwMode="auto">
            <a:xfrm>
              <a:off x="384" y="2400"/>
              <a:ext cx="6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latin typeface="Times New Roman" pitchFamily="18" charset="0"/>
                </a:rPr>
                <a:t>100 cm</a:t>
              </a:r>
            </a:p>
          </p:txBody>
        </p:sp>
        <p:sp>
          <p:nvSpPr>
            <p:cNvPr id="44051" name="Line 19"/>
            <p:cNvSpPr>
              <a:spLocks noChangeShapeType="1"/>
            </p:cNvSpPr>
            <p:nvPr/>
          </p:nvSpPr>
          <p:spPr bwMode="auto">
            <a:xfrm flipV="1">
              <a:off x="720" y="2208"/>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052" name="Line 20"/>
            <p:cNvSpPr>
              <a:spLocks noChangeShapeType="1"/>
            </p:cNvSpPr>
            <p:nvPr/>
          </p:nvSpPr>
          <p:spPr bwMode="auto">
            <a:xfrm>
              <a:off x="720" y="2688"/>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44053" name="Text Box 21"/>
          <p:cNvSpPr txBox="1">
            <a:spLocks noChangeArrowheads="1"/>
          </p:cNvSpPr>
          <p:nvPr/>
        </p:nvSpPr>
        <p:spPr bwMode="auto">
          <a:xfrm>
            <a:off x="4648200" y="4648200"/>
            <a:ext cx="117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latin typeface="Times New Roman" pitchFamily="18" charset="0"/>
              </a:rPr>
              <a:t>Dry soil</a:t>
            </a:r>
          </a:p>
        </p:txBody>
      </p:sp>
      <p:sp>
        <p:nvSpPr>
          <p:cNvPr id="44054" name="Rectangle 22"/>
          <p:cNvSpPr>
            <a:spLocks noChangeArrowheads="1"/>
          </p:cNvSpPr>
          <p:nvPr/>
        </p:nvSpPr>
        <p:spPr bwMode="auto">
          <a:xfrm>
            <a:off x="4038600" y="3159125"/>
            <a:ext cx="228600" cy="152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5" name="Rectangle 23"/>
          <p:cNvSpPr>
            <a:spLocks noChangeArrowheads="1"/>
          </p:cNvSpPr>
          <p:nvPr/>
        </p:nvSpPr>
        <p:spPr bwMode="auto">
          <a:xfrm>
            <a:off x="4038600" y="4454525"/>
            <a:ext cx="228600" cy="76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6" name="Rectangle 24"/>
          <p:cNvSpPr>
            <a:spLocks noChangeArrowheads="1"/>
          </p:cNvSpPr>
          <p:nvPr/>
        </p:nvSpPr>
        <p:spPr bwMode="auto">
          <a:xfrm>
            <a:off x="3352800" y="4454525"/>
            <a:ext cx="228600" cy="76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4057" name="Group 25"/>
          <p:cNvGrpSpPr>
            <a:grpSpLocks/>
          </p:cNvGrpSpPr>
          <p:nvPr/>
        </p:nvGrpSpPr>
        <p:grpSpPr bwMode="auto">
          <a:xfrm>
            <a:off x="152400" y="3157538"/>
            <a:ext cx="8764588" cy="2882900"/>
            <a:chOff x="96" y="2399"/>
            <a:chExt cx="5521" cy="1816"/>
          </a:xfrm>
        </p:grpSpPr>
        <p:grpSp>
          <p:nvGrpSpPr>
            <p:cNvPr id="44058" name="Group 26"/>
            <p:cNvGrpSpPr>
              <a:grpSpLocks/>
            </p:cNvGrpSpPr>
            <p:nvPr/>
          </p:nvGrpSpPr>
          <p:grpSpPr bwMode="auto">
            <a:xfrm>
              <a:off x="4080" y="2399"/>
              <a:ext cx="1537" cy="529"/>
              <a:chOff x="4080" y="2399"/>
              <a:chExt cx="1537" cy="529"/>
            </a:xfrm>
          </p:grpSpPr>
          <p:sp>
            <p:nvSpPr>
              <p:cNvPr id="44059" name="Rectangle 27"/>
              <p:cNvSpPr>
                <a:spLocks noChangeArrowheads="1"/>
              </p:cNvSpPr>
              <p:nvPr/>
            </p:nvSpPr>
            <p:spPr bwMode="auto">
              <a:xfrm>
                <a:off x="4080" y="2399"/>
                <a:ext cx="153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err="1"/>
                  <a:t>Ψm</a:t>
                </a:r>
                <a:r>
                  <a:rPr lang="en-US" sz="2400" dirty="0"/>
                  <a:t> = -100 cm</a:t>
                </a:r>
              </a:p>
            </p:txBody>
          </p:sp>
          <p:sp>
            <p:nvSpPr>
              <p:cNvPr id="44060" name="Text Box 28"/>
              <p:cNvSpPr txBox="1">
                <a:spLocks noChangeArrowheads="1"/>
              </p:cNvSpPr>
              <p:nvPr/>
            </p:nvSpPr>
            <p:spPr bwMode="auto">
              <a:xfrm>
                <a:off x="4274" y="2640"/>
                <a:ext cx="7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latin typeface="Times New Roman" pitchFamily="18" charset="0"/>
                  </a:rPr>
                  <a:t>(suction)</a:t>
                </a:r>
              </a:p>
            </p:txBody>
          </p:sp>
        </p:grpSp>
        <p:sp>
          <p:nvSpPr>
            <p:cNvPr id="44061" name="Text Box 29"/>
            <p:cNvSpPr txBox="1">
              <a:spLocks noChangeArrowheads="1"/>
            </p:cNvSpPr>
            <p:nvPr/>
          </p:nvSpPr>
          <p:spPr bwMode="auto">
            <a:xfrm>
              <a:off x="96" y="3965"/>
              <a:ext cx="548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t>Vertical distance between the surface of the water and the porous cup.</a:t>
              </a:r>
            </a:p>
          </p:txBody>
        </p:sp>
      </p:grpSp>
      <p:sp>
        <p:nvSpPr>
          <p:cNvPr id="44062" name="Line 30"/>
          <p:cNvSpPr>
            <a:spLocks noChangeShapeType="1"/>
          </p:cNvSpPr>
          <p:nvPr/>
        </p:nvSpPr>
        <p:spPr bwMode="auto">
          <a:xfrm>
            <a:off x="3352800" y="2778125"/>
            <a:ext cx="0" cy="1752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063" name="Line 31"/>
          <p:cNvSpPr>
            <a:spLocks noChangeShapeType="1"/>
          </p:cNvSpPr>
          <p:nvPr/>
        </p:nvSpPr>
        <p:spPr bwMode="auto">
          <a:xfrm>
            <a:off x="3581400" y="2701925"/>
            <a:ext cx="0" cy="1828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064" name="Line 32"/>
          <p:cNvSpPr>
            <a:spLocks noChangeShapeType="1"/>
          </p:cNvSpPr>
          <p:nvPr/>
        </p:nvSpPr>
        <p:spPr bwMode="auto">
          <a:xfrm>
            <a:off x="4038600" y="3159125"/>
            <a:ext cx="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065" name="Line 33"/>
          <p:cNvSpPr>
            <a:spLocks noChangeShapeType="1"/>
          </p:cNvSpPr>
          <p:nvPr/>
        </p:nvSpPr>
        <p:spPr bwMode="auto">
          <a:xfrm flipH="1">
            <a:off x="4267200" y="3159125"/>
            <a:ext cx="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066" name="Rectangle 34"/>
          <p:cNvSpPr>
            <a:spLocks noChangeArrowheads="1"/>
          </p:cNvSpPr>
          <p:nvPr/>
        </p:nvSpPr>
        <p:spPr bwMode="auto">
          <a:xfrm>
            <a:off x="3370263" y="2778125"/>
            <a:ext cx="193675" cy="1346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232240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2000"/>
                                        <p:tgtEl>
                                          <p:spTgt spid="44066"/>
                                        </p:tgtEl>
                                      </p:cBhvr>
                                    </p:animEffect>
                                    <p:set>
                                      <p:cBhvr>
                                        <p:cTn id="7" dur="1" fill="hold">
                                          <p:stCondLst>
                                            <p:cond delay="1999"/>
                                          </p:stCondLst>
                                        </p:cTn>
                                        <p:tgtEl>
                                          <p:spTgt spid="44066"/>
                                        </p:tgtEl>
                                        <p:attrNameLst>
                                          <p:attrName>style.visibility</p:attrName>
                                        </p:attrNameLst>
                                      </p:cBhvr>
                                      <p:to>
                                        <p:strVal val="hidden"/>
                                      </p:to>
                                    </p:set>
                                  </p:childTnLst>
                                  <p:subTnLst>
                                    <p:set>
                                      <p:cBhvr override="childStyle">
                                        <p:cTn dur="1" fill="hold" display="0" masterRel="nextClick" afterEffect="1"/>
                                        <p:tgtEl>
                                          <p:spTgt spid="44066"/>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44047"/>
                                        </p:tgtEl>
                                        <p:attrNameLst>
                                          <p:attrName>style.visibility</p:attrName>
                                        </p:attrNameLst>
                                      </p:cBhvr>
                                      <p:to>
                                        <p:strVal val="visible"/>
                                      </p:to>
                                    </p:set>
                                    <p:anim calcmode="lin" valueType="num">
                                      <p:cBhvr additive="base">
                                        <p:cTn id="12" dur="500" fill="hold"/>
                                        <p:tgtEl>
                                          <p:spTgt spid="44047"/>
                                        </p:tgtEl>
                                        <p:attrNameLst>
                                          <p:attrName>ppt_x</p:attrName>
                                        </p:attrNameLst>
                                      </p:cBhvr>
                                      <p:tavLst>
                                        <p:tav tm="0">
                                          <p:val>
                                            <p:strVal val="0-#ppt_w/2"/>
                                          </p:val>
                                        </p:tav>
                                        <p:tav tm="100000">
                                          <p:val>
                                            <p:strVal val="#ppt_x"/>
                                          </p:val>
                                        </p:tav>
                                      </p:tavLst>
                                    </p:anim>
                                    <p:anim calcmode="lin" valueType="num">
                                      <p:cBhvr additive="base">
                                        <p:cTn id="13" dur="500" fill="hold"/>
                                        <p:tgtEl>
                                          <p:spTgt spid="4404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44057"/>
                                        </p:tgtEl>
                                        <p:attrNameLst>
                                          <p:attrName>style.visibility</p:attrName>
                                        </p:attrNameLst>
                                      </p:cBhvr>
                                      <p:to>
                                        <p:strVal val="visible"/>
                                      </p:to>
                                    </p:set>
                                    <p:anim calcmode="lin" valueType="num">
                                      <p:cBhvr additive="base">
                                        <p:cTn id="18" dur="500" fill="hold"/>
                                        <p:tgtEl>
                                          <p:spTgt spid="44057"/>
                                        </p:tgtEl>
                                        <p:attrNameLst>
                                          <p:attrName>ppt_x</p:attrName>
                                        </p:attrNameLst>
                                      </p:cBhvr>
                                      <p:tavLst>
                                        <p:tav tm="0">
                                          <p:val>
                                            <p:strVal val="1+#ppt_w/2"/>
                                          </p:val>
                                        </p:tav>
                                        <p:tav tm="100000">
                                          <p:val>
                                            <p:strVal val="#ppt_x"/>
                                          </p:val>
                                        </p:tav>
                                      </p:tavLst>
                                    </p:anim>
                                    <p:anim calcmode="lin" valueType="num">
                                      <p:cBhvr additive="base">
                                        <p:cTn id="19" dur="500" fill="hold"/>
                                        <p:tgtEl>
                                          <p:spTgt spid="440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6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33388" y="608013"/>
            <a:ext cx="53213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u="sng"/>
              <a:t>Submergence Potential</a:t>
            </a:r>
            <a:r>
              <a:rPr lang="en-US"/>
              <a:t>  (</a:t>
            </a:r>
            <a:r>
              <a:rPr lang="el-GR">
                <a:cs typeface="Arial" pitchFamily="34" charset="0"/>
              </a:rPr>
              <a:t>ψ</a:t>
            </a:r>
            <a:r>
              <a:rPr lang="en-US" baseline="-25000">
                <a:cs typeface="Arial" pitchFamily="34" charset="0"/>
              </a:rPr>
              <a:t>s</a:t>
            </a:r>
            <a:r>
              <a:rPr lang="en-US">
                <a:cs typeface="Arial" pitchFamily="34" charset="0"/>
              </a:rPr>
              <a:t>)</a:t>
            </a:r>
            <a:endParaRPr lang="el-GR" u="sng">
              <a:cs typeface="Arial" pitchFamily="34" charset="0"/>
            </a:endParaRPr>
          </a:p>
        </p:txBody>
      </p:sp>
      <p:sp>
        <p:nvSpPr>
          <p:cNvPr id="46083" name="Text Box 3"/>
          <p:cNvSpPr txBox="1">
            <a:spLocks noChangeArrowheads="1"/>
          </p:cNvSpPr>
          <p:nvPr/>
        </p:nvSpPr>
        <p:spPr bwMode="auto">
          <a:xfrm>
            <a:off x="703263" y="1604963"/>
            <a:ext cx="77866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Equal to the distance below a free water surface</a:t>
            </a:r>
          </a:p>
        </p:txBody>
      </p:sp>
      <p:sp>
        <p:nvSpPr>
          <p:cNvPr id="46084" name="Rectangle 4" descr="Large confetti"/>
          <p:cNvSpPr>
            <a:spLocks noChangeArrowheads="1"/>
          </p:cNvSpPr>
          <p:nvPr/>
        </p:nvSpPr>
        <p:spPr bwMode="auto">
          <a:xfrm>
            <a:off x="3084513" y="2506663"/>
            <a:ext cx="3733800" cy="3200400"/>
          </a:xfrm>
          <a:prstGeom prst="rect">
            <a:avLst/>
          </a:prstGeom>
          <a:pattFill prst="lgConfetti">
            <a:fgClr>
              <a:schemeClr val="tx2">
                <a:alpha val="75000"/>
              </a:schemeClr>
            </a:fgClr>
            <a:bgClr>
              <a:srgbClr val="CC9900">
                <a:alpha val="75000"/>
              </a:srgbClr>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46085" name="Rectangle 5"/>
          <p:cNvSpPr>
            <a:spLocks noChangeArrowheads="1"/>
          </p:cNvSpPr>
          <p:nvPr/>
        </p:nvSpPr>
        <p:spPr bwMode="auto">
          <a:xfrm>
            <a:off x="3048000" y="4300538"/>
            <a:ext cx="3759200" cy="1406525"/>
          </a:xfrm>
          <a:prstGeom prst="rect">
            <a:avLst/>
          </a:prstGeom>
          <a:solidFill>
            <a:schemeClr val="accent1">
              <a:alpha val="44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6" name="Line 6"/>
          <p:cNvSpPr>
            <a:spLocks noChangeShapeType="1"/>
          </p:cNvSpPr>
          <p:nvPr/>
        </p:nvSpPr>
        <p:spPr bwMode="auto">
          <a:xfrm flipH="1">
            <a:off x="2590800" y="4267200"/>
            <a:ext cx="5029200" cy="17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7" name="Text Box 7"/>
          <p:cNvSpPr txBox="1">
            <a:spLocks noChangeArrowheads="1"/>
          </p:cNvSpPr>
          <p:nvPr/>
        </p:nvSpPr>
        <p:spPr bwMode="auto">
          <a:xfrm>
            <a:off x="703263" y="3976688"/>
            <a:ext cx="184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Water Table</a:t>
            </a:r>
          </a:p>
        </p:txBody>
      </p:sp>
      <p:sp>
        <p:nvSpPr>
          <p:cNvPr id="46088" name="Oval 8"/>
          <p:cNvSpPr>
            <a:spLocks noChangeArrowheads="1"/>
          </p:cNvSpPr>
          <p:nvPr/>
        </p:nvSpPr>
        <p:spPr bwMode="auto">
          <a:xfrm>
            <a:off x="4808538" y="5503863"/>
            <a:ext cx="203200" cy="185737"/>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9" name="Text Box 9"/>
          <p:cNvSpPr txBox="1">
            <a:spLocks noChangeArrowheads="1"/>
          </p:cNvSpPr>
          <p:nvPr/>
        </p:nvSpPr>
        <p:spPr bwMode="auto">
          <a:xfrm>
            <a:off x="4445000" y="4737100"/>
            <a:ext cx="903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a:t>10 cm</a:t>
            </a:r>
          </a:p>
        </p:txBody>
      </p:sp>
      <p:sp>
        <p:nvSpPr>
          <p:cNvPr id="46090" name="Line 10"/>
          <p:cNvSpPr>
            <a:spLocks noChangeShapeType="1"/>
          </p:cNvSpPr>
          <p:nvPr/>
        </p:nvSpPr>
        <p:spPr bwMode="auto">
          <a:xfrm flipV="1">
            <a:off x="4910138" y="4351338"/>
            <a:ext cx="0" cy="4746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1" name="Line 11"/>
          <p:cNvSpPr>
            <a:spLocks noChangeShapeType="1"/>
          </p:cNvSpPr>
          <p:nvPr/>
        </p:nvSpPr>
        <p:spPr bwMode="auto">
          <a:xfrm>
            <a:off x="4894263" y="5097463"/>
            <a:ext cx="0" cy="355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2" name="Rectangle 12" descr="70%"/>
          <p:cNvSpPr>
            <a:spLocks noChangeArrowheads="1"/>
          </p:cNvSpPr>
          <p:nvPr/>
        </p:nvSpPr>
        <p:spPr bwMode="auto">
          <a:xfrm>
            <a:off x="3065463" y="5722938"/>
            <a:ext cx="3741737" cy="642937"/>
          </a:xfrm>
          <a:prstGeom prst="rect">
            <a:avLst/>
          </a:prstGeom>
          <a:pattFill prst="pct70">
            <a:fgClr>
              <a:srgbClr val="663300"/>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3" name="Text Box 13"/>
          <p:cNvSpPr txBox="1">
            <a:spLocks noChangeArrowheads="1"/>
          </p:cNvSpPr>
          <p:nvPr/>
        </p:nvSpPr>
        <p:spPr bwMode="auto">
          <a:xfrm>
            <a:off x="4413250" y="2790825"/>
            <a:ext cx="896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Sand</a:t>
            </a:r>
          </a:p>
        </p:txBody>
      </p:sp>
      <p:sp>
        <p:nvSpPr>
          <p:cNvPr id="46094" name="Text Box 14"/>
          <p:cNvSpPr txBox="1">
            <a:spLocks noChangeArrowheads="1"/>
          </p:cNvSpPr>
          <p:nvPr/>
        </p:nvSpPr>
        <p:spPr bwMode="auto">
          <a:xfrm>
            <a:off x="4514850" y="5788025"/>
            <a:ext cx="795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Clay</a:t>
            </a:r>
          </a:p>
        </p:txBody>
      </p:sp>
    </p:spTree>
    <p:extLst>
      <p:ext uri="{BB962C8B-B14F-4D97-AF65-F5344CB8AC3E}">
        <p14:creationId xmlns:p14="http://schemas.microsoft.com/office/powerpoint/2010/main" val="1873175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1484313" y="1185863"/>
            <a:ext cx="411843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Total Potential Energy is the sum</a:t>
            </a:r>
          </a:p>
          <a:p>
            <a:r>
              <a:rPr lang="en-US" dirty="0"/>
              <a:t>of the gravitational, submergence, </a:t>
            </a:r>
          </a:p>
          <a:p>
            <a:r>
              <a:rPr lang="en-US" dirty="0"/>
              <a:t>and matric potential energies.</a:t>
            </a:r>
          </a:p>
        </p:txBody>
      </p:sp>
      <p:sp>
        <p:nvSpPr>
          <p:cNvPr id="15366" name="Text Box 6"/>
          <p:cNvSpPr txBox="1">
            <a:spLocks noChangeArrowheads="1"/>
          </p:cNvSpPr>
          <p:nvPr/>
        </p:nvSpPr>
        <p:spPr bwMode="auto">
          <a:xfrm>
            <a:off x="2159000" y="3487738"/>
            <a:ext cx="27510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dirty="0">
                <a:cs typeface="Arial" pitchFamily="34" charset="0"/>
              </a:rPr>
              <a:t>Ψ</a:t>
            </a:r>
            <a:r>
              <a:rPr lang="en-US" baseline="-25000" dirty="0">
                <a:cs typeface="Arial" pitchFamily="34" charset="0"/>
              </a:rPr>
              <a:t>g</a:t>
            </a:r>
            <a:r>
              <a:rPr lang="en-US" dirty="0">
                <a:cs typeface="Arial" pitchFamily="34" charset="0"/>
              </a:rPr>
              <a:t>  +  </a:t>
            </a:r>
            <a:r>
              <a:rPr lang="el-GR" dirty="0">
                <a:cs typeface="Arial" pitchFamily="34" charset="0"/>
              </a:rPr>
              <a:t>ψ</a:t>
            </a:r>
            <a:r>
              <a:rPr lang="en-US" baseline="-25000" dirty="0">
                <a:cs typeface="Arial" pitchFamily="34" charset="0"/>
              </a:rPr>
              <a:t>m</a:t>
            </a:r>
            <a:r>
              <a:rPr lang="en-US" dirty="0">
                <a:cs typeface="Arial" pitchFamily="34" charset="0"/>
              </a:rPr>
              <a:t>  +   </a:t>
            </a:r>
            <a:r>
              <a:rPr lang="el-GR" dirty="0">
                <a:cs typeface="Arial" pitchFamily="34" charset="0"/>
              </a:rPr>
              <a:t>ψ</a:t>
            </a:r>
            <a:r>
              <a:rPr lang="en-US" baseline="-25000" dirty="0">
                <a:cs typeface="Arial" pitchFamily="34" charset="0"/>
              </a:rPr>
              <a:t>s</a:t>
            </a:r>
            <a:r>
              <a:rPr lang="en-US" dirty="0">
                <a:cs typeface="Arial" pitchFamily="34" charset="0"/>
              </a:rPr>
              <a:t> =  </a:t>
            </a:r>
            <a:r>
              <a:rPr lang="el-GR" dirty="0">
                <a:cs typeface="Arial" pitchFamily="34" charset="0"/>
              </a:rPr>
              <a:t>ψ</a:t>
            </a:r>
            <a:r>
              <a:rPr lang="en-US" baseline="-25000" dirty="0">
                <a:cs typeface="Arial" pitchFamily="34" charset="0"/>
              </a:rPr>
              <a:t>T</a:t>
            </a:r>
            <a:endParaRPr lang="el-GR" baseline="-25000" dirty="0">
              <a:cs typeface="Arial" pitchFamily="34" charset="0"/>
            </a:endParaRPr>
          </a:p>
        </p:txBody>
      </p:sp>
    </p:spTree>
    <p:extLst>
      <p:ext uri="{BB962C8B-B14F-4D97-AF65-F5344CB8AC3E}">
        <p14:creationId xmlns:p14="http://schemas.microsoft.com/office/powerpoint/2010/main" val="944917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28600" y="685800"/>
            <a:ext cx="7983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u="sng" dirty="0">
                <a:latin typeface="Tahoma" pitchFamily="34" charset="0"/>
              </a:rPr>
              <a:t>Gravitational Potential  +  Matric Potential  =  Total Potential</a:t>
            </a:r>
          </a:p>
        </p:txBody>
      </p:sp>
      <p:sp>
        <p:nvSpPr>
          <p:cNvPr id="20483" name="Rectangle 3" descr="30%"/>
          <p:cNvSpPr>
            <a:spLocks noChangeArrowheads="1"/>
          </p:cNvSpPr>
          <p:nvPr/>
        </p:nvSpPr>
        <p:spPr bwMode="auto">
          <a:xfrm>
            <a:off x="1973263" y="2011363"/>
            <a:ext cx="2370137" cy="2971800"/>
          </a:xfrm>
          <a:prstGeom prst="rect">
            <a:avLst/>
          </a:prstGeom>
          <a:pattFill prst="pct30">
            <a:fgClr>
              <a:schemeClr val="tx2">
                <a:alpha val="73000"/>
              </a:schemeClr>
            </a:fgClr>
            <a:bgClr>
              <a:srgbClr val="CC9900">
                <a:alpha val="73000"/>
              </a:srgbClr>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solidFill>
                <a:srgbClr val="FFFF00"/>
              </a:solidFill>
            </a:endParaRPr>
          </a:p>
        </p:txBody>
      </p:sp>
      <p:sp>
        <p:nvSpPr>
          <p:cNvPr id="20484" name="Line 4"/>
          <p:cNvSpPr>
            <a:spLocks noChangeShapeType="1"/>
          </p:cNvSpPr>
          <p:nvPr/>
        </p:nvSpPr>
        <p:spPr bwMode="auto">
          <a:xfrm>
            <a:off x="1897063" y="2011363"/>
            <a:ext cx="0" cy="3581400"/>
          </a:xfrm>
          <a:prstGeom prst="line">
            <a:avLst/>
          </a:prstGeom>
          <a:noFill/>
          <a:ln w="25400">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5" name="Line 5"/>
          <p:cNvSpPr>
            <a:spLocks noChangeShapeType="1"/>
          </p:cNvSpPr>
          <p:nvPr/>
        </p:nvSpPr>
        <p:spPr bwMode="auto">
          <a:xfrm>
            <a:off x="1524000" y="5029200"/>
            <a:ext cx="4191000" cy="0"/>
          </a:xfrm>
          <a:prstGeom prst="line">
            <a:avLst/>
          </a:prstGeom>
          <a:noFill/>
          <a:ln w="25400">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6" name="Text Box 6"/>
          <p:cNvSpPr txBox="1">
            <a:spLocks noChangeArrowheads="1"/>
          </p:cNvSpPr>
          <p:nvPr/>
        </p:nvSpPr>
        <p:spPr bwMode="auto">
          <a:xfrm>
            <a:off x="4038600" y="5029200"/>
            <a:ext cx="24320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t>Reference level</a:t>
            </a:r>
          </a:p>
        </p:txBody>
      </p:sp>
      <p:sp>
        <p:nvSpPr>
          <p:cNvPr id="20487" name="Text Box 7"/>
          <p:cNvSpPr txBox="1">
            <a:spLocks noChangeArrowheads="1"/>
          </p:cNvSpPr>
          <p:nvPr/>
        </p:nvSpPr>
        <p:spPr bwMode="auto">
          <a:xfrm>
            <a:off x="373063" y="4794250"/>
            <a:ext cx="11737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err="1"/>
              <a:t>Ψ</a:t>
            </a:r>
            <a:r>
              <a:rPr lang="en-US" sz="2400" baseline="-25000" dirty="0" err="1"/>
              <a:t>g</a:t>
            </a:r>
            <a:r>
              <a:rPr lang="en-US" sz="2400" dirty="0"/>
              <a:t> = 0</a:t>
            </a:r>
          </a:p>
        </p:txBody>
      </p:sp>
      <p:sp>
        <p:nvSpPr>
          <p:cNvPr id="20488" name="Text Box 8"/>
          <p:cNvSpPr txBox="1">
            <a:spLocks noChangeArrowheads="1"/>
          </p:cNvSpPr>
          <p:nvPr/>
        </p:nvSpPr>
        <p:spPr bwMode="auto">
          <a:xfrm>
            <a:off x="373063" y="1600200"/>
            <a:ext cx="16241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dirty="0"/>
              <a:t>Height (cm)</a:t>
            </a:r>
          </a:p>
        </p:txBody>
      </p:sp>
      <p:sp>
        <p:nvSpPr>
          <p:cNvPr id="20489" name="Line 9"/>
          <p:cNvSpPr>
            <a:spLocks noChangeShapeType="1"/>
          </p:cNvSpPr>
          <p:nvPr/>
        </p:nvSpPr>
        <p:spPr bwMode="auto">
          <a:xfrm>
            <a:off x="1592263" y="2392363"/>
            <a:ext cx="304800" cy="0"/>
          </a:xfrm>
          <a:prstGeom prst="line">
            <a:avLst/>
          </a:prstGeom>
          <a:noFill/>
          <a:ln w="9525">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0" name="Text Box 10"/>
          <p:cNvSpPr txBox="1">
            <a:spLocks noChangeArrowheads="1"/>
          </p:cNvSpPr>
          <p:nvPr/>
        </p:nvSpPr>
        <p:spPr bwMode="auto">
          <a:xfrm>
            <a:off x="914400" y="2133600"/>
            <a:ext cx="5725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t>50</a:t>
            </a:r>
          </a:p>
        </p:txBody>
      </p:sp>
      <p:sp>
        <p:nvSpPr>
          <p:cNvPr id="20491" name="Line 11"/>
          <p:cNvSpPr>
            <a:spLocks noChangeShapeType="1"/>
          </p:cNvSpPr>
          <p:nvPr/>
        </p:nvSpPr>
        <p:spPr bwMode="auto">
          <a:xfrm>
            <a:off x="1592263" y="3687763"/>
            <a:ext cx="304800" cy="0"/>
          </a:xfrm>
          <a:prstGeom prst="line">
            <a:avLst/>
          </a:prstGeom>
          <a:noFill/>
          <a:ln w="9525">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2" name="Text Box 12"/>
          <p:cNvSpPr txBox="1">
            <a:spLocks noChangeArrowheads="1"/>
          </p:cNvSpPr>
          <p:nvPr/>
        </p:nvSpPr>
        <p:spPr bwMode="auto">
          <a:xfrm>
            <a:off x="906463" y="3422650"/>
            <a:ext cx="5725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t>20</a:t>
            </a:r>
          </a:p>
        </p:txBody>
      </p:sp>
      <p:sp>
        <p:nvSpPr>
          <p:cNvPr id="20493" name="Oval 13"/>
          <p:cNvSpPr>
            <a:spLocks noChangeArrowheads="1"/>
          </p:cNvSpPr>
          <p:nvPr/>
        </p:nvSpPr>
        <p:spPr bwMode="auto">
          <a:xfrm>
            <a:off x="2811463" y="2239963"/>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4" name="Text Box 14"/>
          <p:cNvSpPr txBox="1">
            <a:spLocks noChangeArrowheads="1"/>
          </p:cNvSpPr>
          <p:nvPr/>
        </p:nvSpPr>
        <p:spPr bwMode="auto">
          <a:xfrm>
            <a:off x="3024188" y="220345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solidFill>
                  <a:srgbClr val="FFFF00"/>
                </a:solidFill>
              </a:rPr>
              <a:t>a</a:t>
            </a:r>
          </a:p>
        </p:txBody>
      </p:sp>
      <p:sp>
        <p:nvSpPr>
          <p:cNvPr id="20495" name="Line 15"/>
          <p:cNvSpPr>
            <a:spLocks noChangeShapeType="1"/>
          </p:cNvSpPr>
          <p:nvPr/>
        </p:nvSpPr>
        <p:spPr bwMode="auto">
          <a:xfrm>
            <a:off x="1592263" y="4068763"/>
            <a:ext cx="304800" cy="0"/>
          </a:xfrm>
          <a:prstGeom prst="line">
            <a:avLst/>
          </a:prstGeom>
          <a:noFill/>
          <a:ln w="9525">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6" name="Text Box 16"/>
          <p:cNvSpPr txBox="1">
            <a:spLocks noChangeArrowheads="1"/>
          </p:cNvSpPr>
          <p:nvPr/>
        </p:nvSpPr>
        <p:spPr bwMode="auto">
          <a:xfrm>
            <a:off x="906463" y="3879850"/>
            <a:ext cx="5725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t>10</a:t>
            </a:r>
          </a:p>
        </p:txBody>
      </p:sp>
      <p:grpSp>
        <p:nvGrpSpPr>
          <p:cNvPr id="20497" name="Group 17"/>
          <p:cNvGrpSpPr>
            <a:grpSpLocks/>
          </p:cNvGrpSpPr>
          <p:nvPr/>
        </p:nvGrpSpPr>
        <p:grpSpPr bwMode="auto">
          <a:xfrm>
            <a:off x="3429000" y="2209800"/>
            <a:ext cx="3014663" cy="396875"/>
            <a:chOff x="2160" y="1536"/>
            <a:chExt cx="1899" cy="250"/>
          </a:xfrm>
        </p:grpSpPr>
        <p:sp>
          <p:nvSpPr>
            <p:cNvPr id="20498" name="Line 18"/>
            <p:cNvSpPr>
              <a:spLocks noChangeShapeType="1"/>
            </p:cNvSpPr>
            <p:nvPr/>
          </p:nvSpPr>
          <p:spPr bwMode="auto">
            <a:xfrm flipH="1">
              <a:off x="2160" y="1680"/>
              <a:ext cx="76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9" name="Rectangle 19"/>
            <p:cNvSpPr>
              <a:spLocks noChangeArrowheads="1"/>
            </p:cNvSpPr>
            <p:nvPr/>
          </p:nvSpPr>
          <p:spPr bwMode="auto">
            <a:xfrm>
              <a:off x="2976" y="1536"/>
              <a:ext cx="108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err="1">
                  <a:latin typeface="Tahoma" pitchFamily="34" charset="0"/>
                </a:rPr>
                <a:t>Ψm</a:t>
              </a:r>
              <a:r>
                <a:rPr lang="en-US" sz="2000" dirty="0">
                  <a:latin typeface="Tahoma" pitchFamily="34" charset="0"/>
                </a:rPr>
                <a:t> = -95 cm</a:t>
              </a:r>
            </a:p>
          </p:txBody>
        </p:sp>
      </p:grpSp>
      <p:sp>
        <p:nvSpPr>
          <p:cNvPr id="20500" name="Rectangle 20"/>
          <p:cNvSpPr>
            <a:spLocks noChangeArrowheads="1"/>
          </p:cNvSpPr>
          <p:nvPr/>
        </p:nvSpPr>
        <p:spPr bwMode="auto">
          <a:xfrm>
            <a:off x="6553200" y="2193925"/>
            <a:ext cx="155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err="1">
                <a:latin typeface="Tahoma" pitchFamily="34" charset="0"/>
              </a:rPr>
              <a:t>Ψg</a:t>
            </a:r>
            <a:r>
              <a:rPr lang="en-US" sz="2000" dirty="0">
                <a:latin typeface="Tahoma" pitchFamily="34" charset="0"/>
              </a:rPr>
              <a:t> = 50 cm</a:t>
            </a:r>
          </a:p>
        </p:txBody>
      </p:sp>
      <p:sp>
        <p:nvSpPr>
          <p:cNvPr id="20501" name="Rectangle 21"/>
          <p:cNvSpPr>
            <a:spLocks noChangeArrowheads="1"/>
          </p:cNvSpPr>
          <p:nvPr/>
        </p:nvSpPr>
        <p:spPr bwMode="auto">
          <a:xfrm>
            <a:off x="5562600" y="2743200"/>
            <a:ext cx="1612900" cy="406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Tahoma" pitchFamily="34" charset="0"/>
              </a:rPr>
              <a:t>Ψ</a:t>
            </a:r>
            <a:r>
              <a:rPr lang="en-US" sz="2000" baseline="-25000" dirty="0">
                <a:latin typeface="Tahoma" pitchFamily="34" charset="0"/>
              </a:rPr>
              <a:t>T</a:t>
            </a:r>
            <a:r>
              <a:rPr lang="en-US" sz="2000" dirty="0">
                <a:latin typeface="Tahoma" pitchFamily="34" charset="0"/>
              </a:rPr>
              <a:t> = -45 cm</a:t>
            </a:r>
          </a:p>
        </p:txBody>
      </p:sp>
    </p:spTree>
    <p:extLst>
      <p:ext uri="{BB962C8B-B14F-4D97-AF65-F5344CB8AC3E}">
        <p14:creationId xmlns:p14="http://schemas.microsoft.com/office/powerpoint/2010/main" val="4262810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0497"/>
                                        </p:tgtEl>
                                        <p:attrNameLst>
                                          <p:attrName>style.visibility</p:attrName>
                                        </p:attrNameLst>
                                      </p:cBhvr>
                                      <p:to>
                                        <p:strVal val="visible"/>
                                      </p:to>
                                    </p:set>
                                    <p:anim calcmode="lin" valueType="num">
                                      <p:cBhvr additive="base">
                                        <p:cTn id="7" dur="500" fill="hold"/>
                                        <p:tgtEl>
                                          <p:spTgt spid="20497"/>
                                        </p:tgtEl>
                                        <p:attrNameLst>
                                          <p:attrName>ppt_x</p:attrName>
                                        </p:attrNameLst>
                                      </p:cBhvr>
                                      <p:tavLst>
                                        <p:tav tm="0">
                                          <p:val>
                                            <p:strVal val="1+#ppt_w/2"/>
                                          </p:val>
                                        </p:tav>
                                        <p:tav tm="100000">
                                          <p:val>
                                            <p:strVal val="#ppt_x"/>
                                          </p:val>
                                        </p:tav>
                                      </p:tavLst>
                                    </p:anim>
                                    <p:anim calcmode="lin" valueType="num">
                                      <p:cBhvr additive="base">
                                        <p:cTn id="8" dur="500" fill="hold"/>
                                        <p:tgtEl>
                                          <p:spTgt spid="2049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00"/>
                                        </p:tgtEl>
                                        <p:attrNameLst>
                                          <p:attrName>style.visibility</p:attrName>
                                        </p:attrNameLst>
                                      </p:cBhvr>
                                      <p:to>
                                        <p:strVal val="visible"/>
                                      </p:to>
                                    </p:set>
                                    <p:anim calcmode="lin" valueType="num">
                                      <p:cBhvr additive="base">
                                        <p:cTn id="13" dur="500" fill="hold"/>
                                        <p:tgtEl>
                                          <p:spTgt spid="20500"/>
                                        </p:tgtEl>
                                        <p:attrNameLst>
                                          <p:attrName>ppt_x</p:attrName>
                                        </p:attrNameLst>
                                      </p:cBhvr>
                                      <p:tavLst>
                                        <p:tav tm="0">
                                          <p:val>
                                            <p:strVal val="1+#ppt_w/2"/>
                                          </p:val>
                                        </p:tav>
                                        <p:tav tm="100000">
                                          <p:val>
                                            <p:strVal val="#ppt_x"/>
                                          </p:val>
                                        </p:tav>
                                      </p:tavLst>
                                    </p:anim>
                                    <p:anim calcmode="lin" valueType="num">
                                      <p:cBhvr additive="base">
                                        <p:cTn id="14" dur="500" fill="hold"/>
                                        <p:tgtEl>
                                          <p:spTgt spid="205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5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0" grpId="0" autoUpdateAnimBg="0"/>
      <p:bldP spid="2050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228600" y="685800"/>
            <a:ext cx="7983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u="sng" dirty="0">
                <a:latin typeface="Tahoma" pitchFamily="34" charset="0"/>
              </a:rPr>
              <a:t>Gravitational Potential  +  Matric Potential  =  Total Potential</a:t>
            </a:r>
          </a:p>
        </p:txBody>
      </p:sp>
      <p:sp>
        <p:nvSpPr>
          <p:cNvPr id="21509" name="Rectangle 5" descr="30%"/>
          <p:cNvSpPr>
            <a:spLocks noChangeArrowheads="1"/>
          </p:cNvSpPr>
          <p:nvPr/>
        </p:nvSpPr>
        <p:spPr bwMode="auto">
          <a:xfrm>
            <a:off x="1973263" y="2011363"/>
            <a:ext cx="2370137" cy="2971800"/>
          </a:xfrm>
          <a:prstGeom prst="rect">
            <a:avLst/>
          </a:prstGeom>
          <a:pattFill prst="pct30">
            <a:fgClr>
              <a:schemeClr val="tx2">
                <a:alpha val="73000"/>
              </a:schemeClr>
            </a:fgClr>
            <a:bgClr>
              <a:srgbClr val="CC9900">
                <a:alpha val="73000"/>
              </a:srgbClr>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solidFill>
                <a:srgbClr val="FFFF00"/>
              </a:solidFill>
            </a:endParaRPr>
          </a:p>
        </p:txBody>
      </p:sp>
      <p:sp>
        <p:nvSpPr>
          <p:cNvPr id="21510" name="Line 6"/>
          <p:cNvSpPr>
            <a:spLocks noChangeShapeType="1"/>
          </p:cNvSpPr>
          <p:nvPr/>
        </p:nvSpPr>
        <p:spPr bwMode="auto">
          <a:xfrm>
            <a:off x="1897063" y="2011363"/>
            <a:ext cx="0" cy="3581400"/>
          </a:xfrm>
          <a:prstGeom prst="line">
            <a:avLst/>
          </a:prstGeom>
          <a:noFill/>
          <a:ln w="25400">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11" name="Line 7"/>
          <p:cNvSpPr>
            <a:spLocks noChangeShapeType="1"/>
          </p:cNvSpPr>
          <p:nvPr/>
        </p:nvSpPr>
        <p:spPr bwMode="auto">
          <a:xfrm>
            <a:off x="1524000" y="5029200"/>
            <a:ext cx="4191000" cy="0"/>
          </a:xfrm>
          <a:prstGeom prst="line">
            <a:avLst/>
          </a:prstGeom>
          <a:noFill/>
          <a:ln w="25400">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12" name="Text Box 8"/>
          <p:cNvSpPr txBox="1">
            <a:spLocks noChangeArrowheads="1"/>
          </p:cNvSpPr>
          <p:nvPr/>
        </p:nvSpPr>
        <p:spPr bwMode="auto">
          <a:xfrm>
            <a:off x="4038600" y="5029200"/>
            <a:ext cx="24320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t>Reference level</a:t>
            </a:r>
          </a:p>
        </p:txBody>
      </p:sp>
      <p:sp>
        <p:nvSpPr>
          <p:cNvPr id="21513" name="Text Box 9"/>
          <p:cNvSpPr txBox="1">
            <a:spLocks noChangeArrowheads="1"/>
          </p:cNvSpPr>
          <p:nvPr/>
        </p:nvSpPr>
        <p:spPr bwMode="auto">
          <a:xfrm>
            <a:off x="373063" y="4794250"/>
            <a:ext cx="11737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err="1"/>
              <a:t>Ψ</a:t>
            </a:r>
            <a:r>
              <a:rPr lang="en-US" sz="2400" baseline="-25000" dirty="0" err="1"/>
              <a:t>g</a:t>
            </a:r>
            <a:r>
              <a:rPr lang="en-US" sz="2400" dirty="0"/>
              <a:t> = 0</a:t>
            </a:r>
          </a:p>
        </p:txBody>
      </p:sp>
      <p:sp>
        <p:nvSpPr>
          <p:cNvPr id="21514" name="Text Box 10"/>
          <p:cNvSpPr txBox="1">
            <a:spLocks noChangeArrowheads="1"/>
          </p:cNvSpPr>
          <p:nvPr/>
        </p:nvSpPr>
        <p:spPr bwMode="auto">
          <a:xfrm>
            <a:off x="373063" y="1600200"/>
            <a:ext cx="16241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dirty="0"/>
              <a:t>Height (cm)</a:t>
            </a:r>
          </a:p>
        </p:txBody>
      </p:sp>
      <p:sp>
        <p:nvSpPr>
          <p:cNvPr id="21515" name="Line 11"/>
          <p:cNvSpPr>
            <a:spLocks noChangeShapeType="1"/>
          </p:cNvSpPr>
          <p:nvPr/>
        </p:nvSpPr>
        <p:spPr bwMode="auto">
          <a:xfrm>
            <a:off x="1592263" y="2392363"/>
            <a:ext cx="304800" cy="0"/>
          </a:xfrm>
          <a:prstGeom prst="line">
            <a:avLst/>
          </a:prstGeom>
          <a:noFill/>
          <a:ln w="9525">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16" name="Text Box 12"/>
          <p:cNvSpPr txBox="1">
            <a:spLocks noChangeArrowheads="1"/>
          </p:cNvSpPr>
          <p:nvPr/>
        </p:nvSpPr>
        <p:spPr bwMode="auto">
          <a:xfrm>
            <a:off x="914400" y="2133600"/>
            <a:ext cx="5725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t>50</a:t>
            </a:r>
          </a:p>
        </p:txBody>
      </p:sp>
      <p:sp>
        <p:nvSpPr>
          <p:cNvPr id="21517" name="Line 13"/>
          <p:cNvSpPr>
            <a:spLocks noChangeShapeType="1"/>
          </p:cNvSpPr>
          <p:nvPr/>
        </p:nvSpPr>
        <p:spPr bwMode="auto">
          <a:xfrm>
            <a:off x="1592263" y="3687763"/>
            <a:ext cx="304800" cy="0"/>
          </a:xfrm>
          <a:prstGeom prst="line">
            <a:avLst/>
          </a:prstGeom>
          <a:noFill/>
          <a:ln w="9525">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18" name="Text Box 14"/>
          <p:cNvSpPr txBox="1">
            <a:spLocks noChangeArrowheads="1"/>
          </p:cNvSpPr>
          <p:nvPr/>
        </p:nvSpPr>
        <p:spPr bwMode="auto">
          <a:xfrm>
            <a:off x="906463" y="3422650"/>
            <a:ext cx="5725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t>20</a:t>
            </a:r>
          </a:p>
        </p:txBody>
      </p:sp>
      <p:sp>
        <p:nvSpPr>
          <p:cNvPr id="21519" name="Oval 15"/>
          <p:cNvSpPr>
            <a:spLocks noChangeArrowheads="1"/>
          </p:cNvSpPr>
          <p:nvPr/>
        </p:nvSpPr>
        <p:spPr bwMode="auto">
          <a:xfrm>
            <a:off x="2811463" y="2239963"/>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0" name="Oval 16"/>
          <p:cNvSpPr>
            <a:spLocks noChangeArrowheads="1"/>
          </p:cNvSpPr>
          <p:nvPr/>
        </p:nvSpPr>
        <p:spPr bwMode="auto">
          <a:xfrm>
            <a:off x="2811463" y="3916363"/>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1" name="Text Box 17"/>
          <p:cNvSpPr txBox="1">
            <a:spLocks noChangeArrowheads="1"/>
          </p:cNvSpPr>
          <p:nvPr/>
        </p:nvSpPr>
        <p:spPr bwMode="auto">
          <a:xfrm>
            <a:off x="3024188" y="220345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solidFill>
                  <a:srgbClr val="FFFF00"/>
                </a:solidFill>
              </a:rPr>
              <a:t>a</a:t>
            </a:r>
          </a:p>
        </p:txBody>
      </p:sp>
      <p:sp>
        <p:nvSpPr>
          <p:cNvPr id="21522" name="Text Box 18"/>
          <p:cNvSpPr txBox="1">
            <a:spLocks noChangeArrowheads="1"/>
          </p:cNvSpPr>
          <p:nvPr/>
        </p:nvSpPr>
        <p:spPr bwMode="auto">
          <a:xfrm>
            <a:off x="3040063" y="3914775"/>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solidFill>
                  <a:srgbClr val="FFFF00"/>
                </a:solidFill>
              </a:rPr>
              <a:t>b</a:t>
            </a:r>
          </a:p>
        </p:txBody>
      </p:sp>
      <p:sp>
        <p:nvSpPr>
          <p:cNvPr id="21523" name="Line 19"/>
          <p:cNvSpPr>
            <a:spLocks noChangeShapeType="1"/>
          </p:cNvSpPr>
          <p:nvPr/>
        </p:nvSpPr>
        <p:spPr bwMode="auto">
          <a:xfrm>
            <a:off x="1592263" y="4068763"/>
            <a:ext cx="304800" cy="0"/>
          </a:xfrm>
          <a:prstGeom prst="line">
            <a:avLst/>
          </a:prstGeom>
          <a:noFill/>
          <a:ln w="9525">
            <a:solidFill>
              <a:srgbClr val="FFB13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24" name="Text Box 20"/>
          <p:cNvSpPr txBox="1">
            <a:spLocks noChangeArrowheads="1"/>
          </p:cNvSpPr>
          <p:nvPr/>
        </p:nvSpPr>
        <p:spPr bwMode="auto">
          <a:xfrm>
            <a:off x="906463" y="3879850"/>
            <a:ext cx="5725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dirty="0"/>
              <a:t>10</a:t>
            </a:r>
          </a:p>
        </p:txBody>
      </p:sp>
      <p:grpSp>
        <p:nvGrpSpPr>
          <p:cNvPr id="21525" name="Group 21"/>
          <p:cNvGrpSpPr>
            <a:grpSpLocks/>
          </p:cNvGrpSpPr>
          <p:nvPr/>
        </p:nvGrpSpPr>
        <p:grpSpPr bwMode="auto">
          <a:xfrm>
            <a:off x="3429000" y="2209800"/>
            <a:ext cx="3014663" cy="396875"/>
            <a:chOff x="2160" y="1536"/>
            <a:chExt cx="1899" cy="250"/>
          </a:xfrm>
        </p:grpSpPr>
        <p:sp>
          <p:nvSpPr>
            <p:cNvPr id="21526" name="Line 22"/>
            <p:cNvSpPr>
              <a:spLocks noChangeShapeType="1"/>
            </p:cNvSpPr>
            <p:nvPr/>
          </p:nvSpPr>
          <p:spPr bwMode="auto">
            <a:xfrm flipH="1">
              <a:off x="2160" y="1680"/>
              <a:ext cx="76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27" name="Rectangle 23"/>
            <p:cNvSpPr>
              <a:spLocks noChangeArrowheads="1"/>
            </p:cNvSpPr>
            <p:nvPr/>
          </p:nvSpPr>
          <p:spPr bwMode="auto">
            <a:xfrm>
              <a:off x="2976" y="1536"/>
              <a:ext cx="108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err="1">
                  <a:latin typeface="Tahoma" pitchFamily="34" charset="0"/>
                </a:rPr>
                <a:t>Ψm</a:t>
              </a:r>
              <a:r>
                <a:rPr lang="en-US" sz="2000" dirty="0">
                  <a:latin typeface="Tahoma" pitchFamily="34" charset="0"/>
                </a:rPr>
                <a:t> = -95 cm</a:t>
              </a:r>
            </a:p>
          </p:txBody>
        </p:sp>
      </p:grpSp>
      <p:grpSp>
        <p:nvGrpSpPr>
          <p:cNvPr id="21528" name="Group 24"/>
          <p:cNvGrpSpPr>
            <a:grpSpLocks/>
          </p:cNvGrpSpPr>
          <p:nvPr/>
        </p:nvGrpSpPr>
        <p:grpSpPr bwMode="auto">
          <a:xfrm>
            <a:off x="3429000" y="3810000"/>
            <a:ext cx="3014663" cy="396875"/>
            <a:chOff x="2160" y="2544"/>
            <a:chExt cx="1899" cy="250"/>
          </a:xfrm>
        </p:grpSpPr>
        <p:sp>
          <p:nvSpPr>
            <p:cNvPr id="21529" name="Line 25"/>
            <p:cNvSpPr>
              <a:spLocks noChangeShapeType="1"/>
            </p:cNvSpPr>
            <p:nvPr/>
          </p:nvSpPr>
          <p:spPr bwMode="auto">
            <a:xfrm flipH="1">
              <a:off x="2160" y="2688"/>
              <a:ext cx="76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30" name="Rectangle 26"/>
            <p:cNvSpPr>
              <a:spLocks noChangeArrowheads="1"/>
            </p:cNvSpPr>
            <p:nvPr/>
          </p:nvSpPr>
          <p:spPr bwMode="auto">
            <a:xfrm>
              <a:off x="2976" y="2544"/>
              <a:ext cx="108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err="1">
                  <a:latin typeface="Tahoma" pitchFamily="34" charset="0"/>
                </a:rPr>
                <a:t>Ψm</a:t>
              </a:r>
              <a:r>
                <a:rPr lang="en-US" sz="2000" dirty="0">
                  <a:latin typeface="Tahoma" pitchFamily="34" charset="0"/>
                </a:rPr>
                <a:t> = -25 cm</a:t>
              </a:r>
            </a:p>
          </p:txBody>
        </p:sp>
      </p:grpSp>
      <p:sp>
        <p:nvSpPr>
          <p:cNvPr id="21531" name="Rectangle 27"/>
          <p:cNvSpPr>
            <a:spLocks noChangeArrowheads="1"/>
          </p:cNvSpPr>
          <p:nvPr/>
        </p:nvSpPr>
        <p:spPr bwMode="auto">
          <a:xfrm>
            <a:off x="6553200" y="3810000"/>
            <a:ext cx="155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err="1">
                <a:latin typeface="Tahoma" pitchFamily="34" charset="0"/>
              </a:rPr>
              <a:t>Ψg</a:t>
            </a:r>
            <a:r>
              <a:rPr lang="en-US" sz="2000" dirty="0">
                <a:latin typeface="Tahoma" pitchFamily="34" charset="0"/>
              </a:rPr>
              <a:t> = 10 cm</a:t>
            </a:r>
          </a:p>
        </p:txBody>
      </p:sp>
      <p:sp>
        <p:nvSpPr>
          <p:cNvPr id="21532" name="Rectangle 28"/>
          <p:cNvSpPr>
            <a:spLocks noChangeArrowheads="1"/>
          </p:cNvSpPr>
          <p:nvPr/>
        </p:nvSpPr>
        <p:spPr bwMode="auto">
          <a:xfrm>
            <a:off x="6553200" y="2193925"/>
            <a:ext cx="155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err="1">
                <a:latin typeface="Tahoma" pitchFamily="34" charset="0"/>
              </a:rPr>
              <a:t>Ψg</a:t>
            </a:r>
            <a:r>
              <a:rPr lang="en-US" sz="2000" dirty="0">
                <a:latin typeface="Tahoma" pitchFamily="34" charset="0"/>
              </a:rPr>
              <a:t> = 50 cm</a:t>
            </a:r>
          </a:p>
        </p:txBody>
      </p:sp>
      <p:sp>
        <p:nvSpPr>
          <p:cNvPr id="21533" name="Rectangle 29"/>
          <p:cNvSpPr>
            <a:spLocks noChangeArrowheads="1"/>
          </p:cNvSpPr>
          <p:nvPr/>
        </p:nvSpPr>
        <p:spPr bwMode="auto">
          <a:xfrm>
            <a:off x="5562600" y="2743200"/>
            <a:ext cx="1612900" cy="406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Tahoma" pitchFamily="34" charset="0"/>
              </a:rPr>
              <a:t>Ψ</a:t>
            </a:r>
            <a:r>
              <a:rPr lang="en-US" sz="2000" baseline="-25000" dirty="0">
                <a:latin typeface="Tahoma" pitchFamily="34" charset="0"/>
              </a:rPr>
              <a:t>T</a:t>
            </a:r>
            <a:r>
              <a:rPr lang="en-US" sz="2000" dirty="0">
                <a:latin typeface="Tahoma" pitchFamily="34" charset="0"/>
              </a:rPr>
              <a:t> = -45 cm</a:t>
            </a:r>
          </a:p>
        </p:txBody>
      </p:sp>
      <p:sp>
        <p:nvSpPr>
          <p:cNvPr id="21534" name="Rectangle 30"/>
          <p:cNvSpPr>
            <a:spLocks noChangeArrowheads="1"/>
          </p:cNvSpPr>
          <p:nvPr/>
        </p:nvSpPr>
        <p:spPr bwMode="auto">
          <a:xfrm>
            <a:off x="5626100" y="4318000"/>
            <a:ext cx="1612900" cy="406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Tahoma" pitchFamily="34" charset="0"/>
              </a:rPr>
              <a:t>Ψ</a:t>
            </a:r>
            <a:r>
              <a:rPr lang="en-US" sz="2000" baseline="-25000" dirty="0">
                <a:latin typeface="Tahoma" pitchFamily="34" charset="0"/>
              </a:rPr>
              <a:t>T</a:t>
            </a:r>
            <a:r>
              <a:rPr lang="en-US" sz="2000" dirty="0">
                <a:latin typeface="Tahoma" pitchFamily="34" charset="0"/>
              </a:rPr>
              <a:t> = -15 cm</a:t>
            </a:r>
          </a:p>
        </p:txBody>
      </p:sp>
      <p:sp>
        <p:nvSpPr>
          <p:cNvPr id="21536" name="Rectangle 32"/>
          <p:cNvSpPr>
            <a:spLocks noChangeArrowheads="1"/>
          </p:cNvSpPr>
          <p:nvPr/>
        </p:nvSpPr>
        <p:spPr bwMode="auto">
          <a:xfrm>
            <a:off x="1473200" y="5867400"/>
            <a:ext cx="68624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err="1">
                <a:latin typeface="Tahoma" pitchFamily="34" charset="0"/>
              </a:rPr>
              <a:t>Ψ</a:t>
            </a:r>
            <a:r>
              <a:rPr lang="en-US" sz="2400" baseline="-25000" dirty="0" err="1">
                <a:latin typeface="Tahoma" pitchFamily="34" charset="0"/>
              </a:rPr>
              <a:t>Ta</a:t>
            </a:r>
            <a:r>
              <a:rPr lang="en-US" sz="2400" dirty="0">
                <a:latin typeface="Tahoma" pitchFamily="34" charset="0"/>
              </a:rPr>
              <a:t> – </a:t>
            </a:r>
            <a:r>
              <a:rPr lang="en-US" sz="2400" b="1" dirty="0" err="1"/>
              <a:t>Ψ</a:t>
            </a:r>
            <a:r>
              <a:rPr lang="en-US" sz="2400" b="1" baseline="-25000" dirty="0" err="1"/>
              <a:t>Tb</a:t>
            </a:r>
            <a:r>
              <a:rPr lang="en-US" sz="2400" b="1" dirty="0"/>
              <a:t>  =  (- 45cm) -  (-15cm)  =  -30 cm</a:t>
            </a:r>
          </a:p>
        </p:txBody>
      </p:sp>
      <p:sp>
        <p:nvSpPr>
          <p:cNvPr id="21537" name="Line 33"/>
          <p:cNvSpPr>
            <a:spLocks noChangeShapeType="1"/>
          </p:cNvSpPr>
          <p:nvPr/>
        </p:nvSpPr>
        <p:spPr bwMode="auto">
          <a:xfrm flipV="1">
            <a:off x="2582863" y="2395538"/>
            <a:ext cx="0" cy="167640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347713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1525"/>
                                        </p:tgtEl>
                                        <p:attrNameLst>
                                          <p:attrName>style.visibility</p:attrName>
                                        </p:attrNameLst>
                                      </p:cBhvr>
                                      <p:to>
                                        <p:strVal val="visible"/>
                                      </p:to>
                                    </p:set>
                                    <p:anim calcmode="lin" valueType="num">
                                      <p:cBhvr additive="base">
                                        <p:cTn id="7" dur="1000" fill="hold"/>
                                        <p:tgtEl>
                                          <p:spTgt spid="21525"/>
                                        </p:tgtEl>
                                        <p:attrNameLst>
                                          <p:attrName>ppt_x</p:attrName>
                                        </p:attrNameLst>
                                      </p:cBhvr>
                                      <p:tavLst>
                                        <p:tav tm="0">
                                          <p:val>
                                            <p:strVal val="1+#ppt_w/2"/>
                                          </p:val>
                                        </p:tav>
                                        <p:tav tm="100000">
                                          <p:val>
                                            <p:strVal val="#ppt_x"/>
                                          </p:val>
                                        </p:tav>
                                      </p:tavLst>
                                    </p:anim>
                                    <p:anim calcmode="lin" valueType="num">
                                      <p:cBhvr additive="base">
                                        <p:cTn id="8" dur="1000" fill="hold"/>
                                        <p:tgtEl>
                                          <p:spTgt spid="215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1528"/>
                                        </p:tgtEl>
                                        <p:attrNameLst>
                                          <p:attrName>style.visibility</p:attrName>
                                        </p:attrNameLst>
                                      </p:cBhvr>
                                      <p:to>
                                        <p:strVal val="visible"/>
                                      </p:to>
                                    </p:set>
                                    <p:anim calcmode="lin" valueType="num">
                                      <p:cBhvr additive="base">
                                        <p:cTn id="13" dur="1000" fill="hold"/>
                                        <p:tgtEl>
                                          <p:spTgt spid="21528"/>
                                        </p:tgtEl>
                                        <p:attrNameLst>
                                          <p:attrName>ppt_x</p:attrName>
                                        </p:attrNameLst>
                                      </p:cBhvr>
                                      <p:tavLst>
                                        <p:tav tm="0">
                                          <p:val>
                                            <p:strVal val="1+#ppt_w/2"/>
                                          </p:val>
                                        </p:tav>
                                        <p:tav tm="100000">
                                          <p:val>
                                            <p:strVal val="#ppt_x"/>
                                          </p:val>
                                        </p:tav>
                                      </p:tavLst>
                                    </p:anim>
                                    <p:anim calcmode="lin" valueType="num">
                                      <p:cBhvr additive="base">
                                        <p:cTn id="14" dur="1000" fill="hold"/>
                                        <p:tgtEl>
                                          <p:spTgt spid="2152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32"/>
                                        </p:tgtEl>
                                        <p:attrNameLst>
                                          <p:attrName>style.visibility</p:attrName>
                                        </p:attrNameLst>
                                      </p:cBhvr>
                                      <p:to>
                                        <p:strVal val="visible"/>
                                      </p:to>
                                    </p:set>
                                    <p:anim calcmode="lin" valueType="num">
                                      <p:cBhvr additive="base">
                                        <p:cTn id="19" dur="1000" fill="hold"/>
                                        <p:tgtEl>
                                          <p:spTgt spid="21532"/>
                                        </p:tgtEl>
                                        <p:attrNameLst>
                                          <p:attrName>ppt_x</p:attrName>
                                        </p:attrNameLst>
                                      </p:cBhvr>
                                      <p:tavLst>
                                        <p:tav tm="0">
                                          <p:val>
                                            <p:strVal val="1+#ppt_w/2"/>
                                          </p:val>
                                        </p:tav>
                                        <p:tav tm="100000">
                                          <p:val>
                                            <p:strVal val="#ppt_x"/>
                                          </p:val>
                                        </p:tav>
                                      </p:tavLst>
                                    </p:anim>
                                    <p:anim calcmode="lin" valueType="num">
                                      <p:cBhvr additive="base">
                                        <p:cTn id="20" dur="1000" fill="hold"/>
                                        <p:tgtEl>
                                          <p:spTgt spid="2153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153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1531"/>
                                        </p:tgtEl>
                                        <p:attrNameLst>
                                          <p:attrName>style.visibility</p:attrName>
                                        </p:attrNameLst>
                                      </p:cBhvr>
                                      <p:to>
                                        <p:strVal val="visible"/>
                                      </p:to>
                                    </p:set>
                                    <p:anim calcmode="lin" valueType="num">
                                      <p:cBhvr additive="base">
                                        <p:cTn id="29" dur="1000" fill="hold"/>
                                        <p:tgtEl>
                                          <p:spTgt spid="21531"/>
                                        </p:tgtEl>
                                        <p:attrNameLst>
                                          <p:attrName>ppt_x</p:attrName>
                                        </p:attrNameLst>
                                      </p:cBhvr>
                                      <p:tavLst>
                                        <p:tav tm="0">
                                          <p:val>
                                            <p:strVal val="1+#ppt_w/2"/>
                                          </p:val>
                                        </p:tav>
                                        <p:tav tm="100000">
                                          <p:val>
                                            <p:strVal val="#ppt_x"/>
                                          </p:val>
                                        </p:tav>
                                      </p:tavLst>
                                    </p:anim>
                                    <p:anim calcmode="lin" valueType="num">
                                      <p:cBhvr additive="base">
                                        <p:cTn id="30" dur="1000" fill="hold"/>
                                        <p:tgtEl>
                                          <p:spTgt spid="21531"/>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153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153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1537"/>
                                        </p:tgtEl>
                                        <p:attrNameLst>
                                          <p:attrName>style.visibility</p:attrName>
                                        </p:attrNameLst>
                                      </p:cBhvr>
                                      <p:to>
                                        <p:strVal val="visible"/>
                                      </p:to>
                                    </p:set>
                                    <p:animEffect transition="in" filter="wipe(down)">
                                      <p:cBhvr>
                                        <p:cTn id="43" dur="2000"/>
                                        <p:tgtEl>
                                          <p:spTgt spid="21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1" grpId="0" autoUpdateAnimBg="0"/>
      <p:bldP spid="21532" grpId="0" autoUpdateAnimBg="0"/>
      <p:bldP spid="21533" grpId="0" animBg="1" autoUpdateAnimBg="0"/>
      <p:bldP spid="21534" grpId="0" animBg="1" autoUpdateAnimBg="0"/>
      <p:bldP spid="21536" grpId="0"/>
      <p:bldP spid="2153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124</TotalTime>
  <Words>366</Words>
  <Application>Microsoft Office PowerPoint</Application>
  <PresentationFormat>On-screen Show (4:3)</PresentationFormat>
  <Paragraphs>61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Characterizing Soil Water</vt:lpstr>
      <vt:lpstr>PowerPoint Presentation</vt:lpstr>
      <vt:lpstr>PowerPoint Presentation</vt:lpstr>
      <vt:lpstr>Matric or Capillary Potential</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potential</dc:title>
  <dc:creator>FAST</dc:creator>
  <cp:lastModifiedBy>FAST</cp:lastModifiedBy>
  <cp:revision>11</cp:revision>
  <dcterms:created xsi:type="dcterms:W3CDTF">2006-08-16T00:00:00Z</dcterms:created>
  <dcterms:modified xsi:type="dcterms:W3CDTF">2020-09-16T07:47:48Z</dcterms:modified>
</cp:coreProperties>
</file>