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3" r:id="rId2"/>
    <p:sldId id="256" r:id="rId3"/>
    <p:sldId id="257" r:id="rId4"/>
    <p:sldId id="258" r:id="rId5"/>
    <p:sldId id="264" r:id="rId6"/>
    <p:sldId id="259" r:id="rId7"/>
    <p:sldId id="265" r:id="rId8"/>
    <p:sldId id="266" r:id="rId9"/>
    <p:sldId id="269" r:id="rId10"/>
    <p:sldId id="270" r:id="rId11"/>
    <p:sldId id="271" r:id="rId12"/>
    <p:sldId id="272" r:id="rId13"/>
    <p:sldId id="273" r:id="rId14"/>
    <p:sldId id="274" r:id="rId15"/>
    <p:sldId id="276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B3310-7448-4045-B424-251629DF8D48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19BDA-D61C-43BE-8D8A-4E161005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9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E668B1-18C3-4659-9C19-B1CE8F622246}" type="slidenum">
              <a:rPr lang="en-US"/>
              <a:pPr/>
              <a:t>9</a:t>
            </a:fld>
            <a:endParaRPr 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>
              <a:solidFill>
                <a:srgbClr val="034694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51F099-1B5D-4F60-B53B-5F07E0922EC8}" type="slidenum">
              <a:rPr lang="en-US"/>
              <a:pPr/>
              <a:t>10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Figure 36.8a Water potential and water movement: an artificial model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0945B-8F85-43BA-BEEE-A8FB5194704C}" type="slidenum">
              <a:rPr lang="en-US"/>
              <a:pPr/>
              <a:t>11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Figure 36.8b Water potential and water movement: an artificial model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EDE8A4-5677-41B2-8DF7-3FBB9977F567}" type="slidenum">
              <a:rPr lang="en-US"/>
              <a:pPr/>
              <a:t>12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Figure 36.8c Water potential and water movement: an artificial model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BDA78-FD46-4314-BF80-FD2154E38245}" type="slidenum">
              <a:rPr lang="en-US"/>
              <a:pPr/>
              <a:t>13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Figure 36.9 Water relations in plant cells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DAC6FD-7CD1-4F92-B913-2BBD387DF0B0}" type="slidenum">
              <a:rPr lang="en-US"/>
              <a:pPr/>
              <a:t>14</a:t>
            </a:fld>
            <a:endParaRPr 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Figure 36.9 Water relations in plant cells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a/ab/Turgor_pressure_on_plant_cells_diagram.sv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algn="l"/>
            <a:r>
              <a:rPr lang="en-US" b="1" dirty="0" smtClean="0"/>
              <a:t>WATER RELATIONS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6400800" cy="3810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Water potential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Osmotic potential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Pressure potential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atric potential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Absorption </a:t>
            </a:r>
            <a:r>
              <a:rPr lang="en-US" dirty="0">
                <a:solidFill>
                  <a:schemeClr val="tx1"/>
                </a:solidFill>
              </a:rPr>
              <a:t>and translocation of </a:t>
            </a:r>
            <a:r>
              <a:rPr lang="en-US" dirty="0" smtClean="0">
                <a:solidFill>
                  <a:schemeClr val="tx1"/>
                </a:solidFill>
              </a:rPr>
              <a:t>water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Stomatal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regulation.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388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36_08aWaterPotential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3" y="133350"/>
            <a:ext cx="4486275" cy="658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87875" y="5854700"/>
            <a:ext cx="21113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  <a:cs typeface="Arial" pitchFamily="34" charset="0"/>
              </a:rPr>
              <a:t>   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= 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0.23 MPa</a:t>
            </a:r>
            <a:r>
              <a:rPr lang="en-US" sz="2200" b="1">
                <a:latin typeface="Arial" pitchFamily="34" charset="0"/>
              </a:rPr>
              <a:t/>
            </a:r>
            <a:br>
              <a:rPr lang="en-US" sz="2200" b="1">
                <a:latin typeface="Arial" pitchFamily="34" charset="0"/>
              </a:rPr>
            </a:br>
            <a:endParaRPr lang="el-GR" sz="2200" b="1">
              <a:latin typeface="Arial" pitchFamily="34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549525" y="314325"/>
            <a:ext cx="369888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200" b="1">
                <a:latin typeface="Arial" pitchFamily="34" charset="0"/>
              </a:rPr>
              <a:t>(a)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781550" y="787400"/>
            <a:ext cx="15398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latin typeface="Arial" pitchFamily="34" charset="0"/>
              </a:rPr>
              <a:t>0.1 </a:t>
            </a:r>
            <a:r>
              <a:rPr lang="en-US" sz="2200" b="1" i="1">
                <a:latin typeface="Arial" pitchFamily="34" charset="0"/>
              </a:rPr>
              <a:t>M</a:t>
            </a:r>
            <a:r>
              <a:rPr lang="en-US" sz="2200" b="1">
                <a:latin typeface="Arial" pitchFamily="34" charset="0"/>
              </a:rPr>
              <a:t/>
            </a:r>
            <a:br>
              <a:rPr lang="en-US" sz="2200" b="1">
                <a:latin typeface="Arial" pitchFamily="34" charset="0"/>
              </a:rPr>
            </a:br>
            <a:r>
              <a:rPr lang="en-US" sz="2200" b="1">
                <a:latin typeface="Arial" pitchFamily="34" charset="0"/>
              </a:rPr>
              <a:t>solution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628900" y="3713163"/>
            <a:ext cx="10890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200" b="1">
                <a:latin typeface="Arial" pitchFamily="34" charset="0"/>
              </a:rPr>
              <a:t>Pure</a:t>
            </a:r>
            <a:br>
              <a:rPr lang="en-US" sz="2200" b="1">
                <a:latin typeface="Arial" pitchFamily="34" charset="0"/>
              </a:rPr>
            </a:br>
            <a:r>
              <a:rPr lang="en-US" sz="2200" b="1">
                <a:latin typeface="Arial" pitchFamily="34" charset="0"/>
              </a:rPr>
              <a:t>water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035425" y="4349750"/>
            <a:ext cx="8286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200" b="1">
                <a:latin typeface="Arial" pitchFamily="34" charset="0"/>
              </a:rPr>
              <a:t>H</a:t>
            </a:r>
            <a:r>
              <a:rPr lang="en-US" sz="2200" b="1" baseline="-25000">
                <a:latin typeface="Arial" pitchFamily="34" charset="0"/>
              </a:rPr>
              <a:t>2</a:t>
            </a:r>
            <a:r>
              <a:rPr lang="en-US" sz="2200" b="1">
                <a:latin typeface="Arial" pitchFamily="34" charset="0"/>
              </a:rPr>
              <a:t>O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784475" y="5159375"/>
            <a:ext cx="9969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= </a:t>
            </a:r>
            <a:r>
              <a:rPr lang="en-US" sz="7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0</a:t>
            </a:r>
            <a:br>
              <a:rPr lang="en-US" sz="2200" b="1">
                <a:latin typeface="Arial" pitchFamily="34" charset="0"/>
                <a:cs typeface="Arial" pitchFamily="34" charset="0"/>
              </a:rPr>
            </a:b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= </a:t>
            </a:r>
            <a:r>
              <a:rPr lang="en-US" sz="7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0</a:t>
            </a:r>
            <a:endParaRPr lang="el-GR" sz="2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591050" y="5143500"/>
            <a:ext cx="1554163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  <a:cs typeface="Arial" pitchFamily="34" charset="0"/>
              </a:rPr>
              <a:t>P</a:t>
            </a:r>
            <a:r>
              <a:rPr lang="en-US" sz="30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=  </a:t>
            </a:r>
            <a:r>
              <a:rPr lang="en-US" sz="24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0</a:t>
            </a:r>
            <a:br>
              <a:rPr lang="en-US" sz="2200" b="1">
                <a:latin typeface="Arial" pitchFamily="34" charset="0"/>
                <a:cs typeface="Arial" pitchFamily="34" charset="0"/>
              </a:rPr>
            </a:b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</a:rPr>
              <a:t>S</a:t>
            </a:r>
            <a:r>
              <a:rPr lang="en-US" sz="2200" b="1">
                <a:latin typeface="Arial" pitchFamily="34" charset="0"/>
              </a:rPr>
              <a:t> = 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0.23</a:t>
            </a:r>
            <a:endParaRPr lang="el-GR" sz="2200" b="1">
              <a:latin typeface="Arial" pitchFamily="34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801938" y="5861050"/>
            <a:ext cx="1587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= </a:t>
            </a:r>
            <a:r>
              <a:rPr lang="en-US" sz="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0 MPa</a:t>
            </a:r>
            <a:r>
              <a:rPr lang="en-US" sz="2200" b="1">
                <a:latin typeface="Arial" pitchFamily="34" charset="0"/>
              </a:rPr>
              <a:t/>
            </a:r>
            <a:br>
              <a:rPr lang="en-US" sz="2200" b="1">
                <a:latin typeface="Arial" pitchFamily="34" charset="0"/>
              </a:rPr>
            </a:br>
            <a:endParaRPr lang="el-GR" sz="2200" b="1">
              <a:latin typeface="Arial" pitchFamily="34" charset="0"/>
            </a:endParaRP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5314950" y="1527175"/>
            <a:ext cx="20638" cy="1104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V="1">
            <a:off x="3403600" y="3911600"/>
            <a:ext cx="642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2876550" y="5924550"/>
            <a:ext cx="869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4673600" y="5918200"/>
            <a:ext cx="1384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57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36_08bWaterPotential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133350"/>
            <a:ext cx="4438650" cy="658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516188" y="304800"/>
            <a:ext cx="36988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200" b="1">
                <a:latin typeface="Arial" pitchFamily="34" charset="0"/>
              </a:rPr>
              <a:t>(b)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94325" y="431800"/>
            <a:ext cx="1438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latin typeface="Arial" pitchFamily="34" charset="0"/>
              </a:rPr>
              <a:t>Positive</a:t>
            </a:r>
            <a:br>
              <a:rPr lang="en-US" sz="2200" b="1">
                <a:latin typeface="Arial" pitchFamily="34" charset="0"/>
              </a:rPr>
            </a:br>
            <a:r>
              <a:rPr lang="en-US" sz="2200" b="1">
                <a:latin typeface="Arial" pitchFamily="34" charset="0"/>
              </a:rPr>
              <a:t>pressure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302125" y="4691063"/>
            <a:ext cx="7889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200" b="1">
                <a:latin typeface="Arial" pitchFamily="34" charset="0"/>
              </a:rPr>
              <a:t>H</a:t>
            </a:r>
            <a:r>
              <a:rPr lang="en-US" sz="2200" b="1" baseline="-25000">
                <a:latin typeface="Arial" pitchFamily="34" charset="0"/>
              </a:rPr>
              <a:t>2</a:t>
            </a:r>
            <a:r>
              <a:rPr lang="en-US" sz="2200" b="1">
                <a:latin typeface="Arial" pitchFamily="34" charset="0"/>
              </a:rPr>
              <a:t>O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738688" y="5154613"/>
            <a:ext cx="18557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  <a:cs typeface="Arial" pitchFamily="34" charset="0"/>
              </a:rPr>
              <a:t>P</a:t>
            </a:r>
            <a:r>
              <a:rPr lang="en-US" sz="28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=   </a:t>
            </a:r>
            <a:r>
              <a:rPr lang="en-US" sz="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0.23</a:t>
            </a:r>
            <a:br>
              <a:rPr lang="en-US" sz="2200" b="1">
                <a:latin typeface="Arial" pitchFamily="34" charset="0"/>
                <a:cs typeface="Arial" pitchFamily="34" charset="0"/>
              </a:rPr>
            </a:b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</a:rPr>
              <a:t>S</a:t>
            </a:r>
            <a:r>
              <a:rPr lang="en-US" sz="2200" b="1">
                <a:latin typeface="Arial" pitchFamily="34" charset="0"/>
              </a:rPr>
              <a:t> = 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0.23</a:t>
            </a:r>
            <a:endParaRPr lang="el-GR" sz="2200" b="1">
              <a:latin typeface="Arial" pitchFamily="34" charset="0"/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5456238" y="1135063"/>
            <a:ext cx="501650" cy="1617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784475" y="5159375"/>
            <a:ext cx="9969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= </a:t>
            </a:r>
            <a:r>
              <a:rPr lang="en-US" sz="7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0</a:t>
            </a:r>
            <a:br>
              <a:rPr lang="en-US" sz="2200" b="1">
                <a:latin typeface="Arial" pitchFamily="34" charset="0"/>
                <a:cs typeface="Arial" pitchFamily="34" charset="0"/>
              </a:rPr>
            </a:b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= </a:t>
            </a:r>
            <a:r>
              <a:rPr lang="en-US" sz="7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0</a:t>
            </a:r>
            <a:endParaRPr lang="el-GR" sz="2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801938" y="5861050"/>
            <a:ext cx="1587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= </a:t>
            </a:r>
            <a:r>
              <a:rPr lang="en-US" sz="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0 MPa</a:t>
            </a:r>
            <a:r>
              <a:rPr lang="en-US" sz="2200" b="1">
                <a:latin typeface="Arial" pitchFamily="34" charset="0"/>
              </a:rPr>
              <a:t/>
            </a:r>
            <a:br>
              <a:rPr lang="en-US" sz="2200" b="1">
                <a:latin typeface="Arial" pitchFamily="34" charset="0"/>
              </a:rPr>
            </a:br>
            <a:endParaRPr lang="el-GR" sz="2200" b="1">
              <a:latin typeface="Arial" pitchFamily="34" charset="0"/>
            </a:endParaRP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876550" y="5924550"/>
            <a:ext cx="869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727575" y="5861050"/>
            <a:ext cx="21113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  <a:cs typeface="Arial" pitchFamily="34" charset="0"/>
              </a:rPr>
              <a:t>   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=   0 MPa</a:t>
            </a:r>
            <a:r>
              <a:rPr lang="en-US" sz="2200" b="1">
                <a:latin typeface="Arial" pitchFamily="34" charset="0"/>
              </a:rPr>
              <a:t/>
            </a:r>
            <a:br>
              <a:rPr lang="en-US" sz="2200" b="1">
                <a:latin typeface="Arial" pitchFamily="34" charset="0"/>
              </a:rPr>
            </a:br>
            <a:endParaRPr lang="el-GR" sz="2200" b="1">
              <a:latin typeface="Arial" pitchFamily="34" charset="0"/>
            </a:endParaRP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4813300" y="5918200"/>
            <a:ext cx="1384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4987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36_08cWaterPotential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3350"/>
            <a:ext cx="4419600" cy="658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495800" y="5153025"/>
            <a:ext cx="170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  <a:cs typeface="Arial" pitchFamily="34" charset="0"/>
              </a:rPr>
              <a:t>P </a:t>
            </a:r>
            <a:r>
              <a:rPr lang="en-US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=  </a:t>
            </a:r>
            <a:br>
              <a:rPr lang="en-US" sz="2200" b="1">
                <a:latin typeface="Arial" pitchFamily="34" charset="0"/>
                <a:cs typeface="Arial" pitchFamily="34" charset="0"/>
              </a:rPr>
            </a:b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</a:rPr>
              <a:t>S  </a:t>
            </a:r>
            <a:r>
              <a:rPr lang="en-US" sz="2200" b="1">
                <a:latin typeface="Arial" pitchFamily="34" charset="0"/>
              </a:rPr>
              <a:t>= 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0.23</a:t>
            </a:r>
            <a:endParaRPr lang="el-GR" sz="2200" b="1">
              <a:latin typeface="Arial" pitchFamily="34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562225" y="307975"/>
            <a:ext cx="369888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5448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200" b="1">
                <a:latin typeface="Arial" pitchFamily="34" charset="0"/>
              </a:rPr>
              <a:t>(c)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73688" y="704850"/>
            <a:ext cx="1539875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100" b="1">
                <a:latin typeface="Arial" pitchFamily="34" charset="0"/>
              </a:rPr>
              <a:t>Increased</a:t>
            </a:r>
            <a:br>
              <a:rPr lang="en-US" sz="2100" b="1">
                <a:latin typeface="Arial" pitchFamily="34" charset="0"/>
              </a:rPr>
            </a:br>
            <a:r>
              <a:rPr lang="en-US" sz="2100" b="1">
                <a:latin typeface="Arial" pitchFamily="34" charset="0"/>
              </a:rPr>
              <a:t>positive</a:t>
            </a:r>
            <a:br>
              <a:rPr lang="en-US" sz="2100" b="1">
                <a:latin typeface="Arial" pitchFamily="34" charset="0"/>
              </a:rPr>
            </a:br>
            <a:r>
              <a:rPr lang="en-US" sz="2100" b="1">
                <a:latin typeface="Arial" pitchFamily="34" charset="0"/>
              </a:rPr>
              <a:t>pressure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464050" y="4330700"/>
            <a:ext cx="8286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200" b="1">
                <a:latin typeface="Arial" pitchFamily="34" charset="0"/>
              </a:rPr>
              <a:t>H</a:t>
            </a:r>
            <a:r>
              <a:rPr lang="en-US" sz="2200" b="1" baseline="-25000">
                <a:latin typeface="Arial" pitchFamily="34" charset="0"/>
              </a:rPr>
              <a:t>2</a:t>
            </a:r>
            <a:r>
              <a:rPr lang="en-US" sz="2200" b="1">
                <a:latin typeface="Arial" pitchFamily="34" charset="0"/>
              </a:rPr>
              <a:t>O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522788" y="5854700"/>
            <a:ext cx="24463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  <a:cs typeface="Arial" pitchFamily="34" charset="0"/>
              </a:rPr>
              <a:t>   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= 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0.07 MPa</a:t>
            </a:r>
            <a:r>
              <a:rPr lang="en-US" sz="2200" b="1">
                <a:latin typeface="Arial" pitchFamily="34" charset="0"/>
              </a:rPr>
              <a:t/>
            </a:r>
            <a:br>
              <a:rPr lang="en-US" sz="2200" b="1">
                <a:latin typeface="Arial" pitchFamily="34" charset="0"/>
              </a:rPr>
            </a:br>
            <a:endParaRPr lang="el-GR" sz="2200" b="1">
              <a:latin typeface="Arial" pitchFamily="34" charset="0"/>
            </a:endParaRP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>
            <a:off x="5386388" y="1597025"/>
            <a:ext cx="601662" cy="1598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4605338" y="5903913"/>
            <a:ext cx="1416050" cy="17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784475" y="5159375"/>
            <a:ext cx="9969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= </a:t>
            </a:r>
            <a:r>
              <a:rPr lang="en-US" sz="7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0</a:t>
            </a:r>
            <a:br>
              <a:rPr lang="en-US" sz="2200" b="1">
                <a:latin typeface="Arial" pitchFamily="34" charset="0"/>
                <a:cs typeface="Arial" pitchFamily="34" charset="0"/>
              </a:rPr>
            </a:b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= </a:t>
            </a:r>
            <a:r>
              <a:rPr lang="en-US" sz="7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0</a:t>
            </a:r>
            <a:endParaRPr lang="el-GR" sz="2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2801938" y="5861050"/>
            <a:ext cx="1587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l-GR" sz="22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22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= </a:t>
            </a:r>
            <a:r>
              <a:rPr lang="en-US" sz="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0 MPa</a:t>
            </a:r>
            <a:r>
              <a:rPr lang="en-US" sz="2200" b="1">
                <a:latin typeface="Arial" pitchFamily="34" charset="0"/>
              </a:rPr>
              <a:t/>
            </a:r>
            <a:br>
              <a:rPr lang="en-US" sz="2200" b="1">
                <a:latin typeface="Arial" pitchFamily="34" charset="0"/>
              </a:rPr>
            </a:br>
            <a:endParaRPr lang="el-GR" sz="2200" b="1">
              <a:latin typeface="Arial" pitchFamily="34" charset="0"/>
            </a:endParaRP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2876550" y="5924550"/>
            <a:ext cx="869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340350" y="5172075"/>
            <a:ext cx="693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n-US" sz="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>
                <a:latin typeface="Arial" pitchFamily="34" charset="0"/>
                <a:cs typeface="Arial" pitchFamily="34" charset="0"/>
              </a:rPr>
              <a:t>0.30</a:t>
            </a:r>
            <a:endParaRPr lang="el-GR" sz="2200" b="1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71890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36_09aWaterRelations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547100" cy="467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38125" y="5233988"/>
            <a:ext cx="6261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b="1">
                <a:latin typeface="Arial" pitchFamily="34" charset="0"/>
              </a:rPr>
              <a:t>(a) Initial conditions: cellular </a:t>
            </a: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>
                <a:latin typeface="" charset="0"/>
              </a:rPr>
              <a:t> &gt; environmental </a:t>
            </a: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endParaRPr lang="en-US" sz="1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406775" y="2117725"/>
            <a:ext cx="18049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 baseline="-25000">
                <a:latin typeface="Arial" pitchFamily="34" charset="0"/>
                <a:cs typeface="Arial" pitchFamily="34" charset="0"/>
              </a:rPr>
              <a:t>P</a:t>
            </a:r>
            <a:r>
              <a:rPr lang="en-US" sz="16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5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>
                <a:latin typeface="Arial" pitchFamily="34" charset="0"/>
                <a:cs typeface="Arial" pitchFamily="34" charset="0"/>
              </a:rPr>
              <a:t>= </a:t>
            </a:r>
            <a:r>
              <a:rPr lang="en-US" sz="19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>
                <a:latin typeface="Arial" pitchFamily="34" charset="0"/>
                <a:cs typeface="Arial" pitchFamily="34" charset="0"/>
              </a:rPr>
              <a:t>0 </a:t>
            </a:r>
            <a:br>
              <a:rPr lang="en-US" sz="1900" b="1">
                <a:latin typeface="Arial" pitchFamily="34" charset="0"/>
                <a:cs typeface="Arial" pitchFamily="34" charset="0"/>
              </a:rPr>
            </a:b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 baseline="-25000">
                <a:latin typeface="Arial" pitchFamily="34" charset="0"/>
              </a:rPr>
              <a:t>S</a:t>
            </a:r>
            <a:r>
              <a:rPr lang="en-US" sz="1900" b="1">
                <a:latin typeface="Arial" pitchFamily="34" charset="0"/>
              </a:rPr>
              <a:t> = </a:t>
            </a:r>
            <a:r>
              <a:rPr lang="en-US" sz="1900" b="1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1900" b="1">
                <a:latin typeface="Arial" pitchFamily="34" charset="0"/>
              </a:rPr>
              <a:t>0.9</a:t>
            </a:r>
            <a:br>
              <a:rPr lang="en-US" sz="1900" b="1">
                <a:latin typeface="Arial" pitchFamily="34" charset="0"/>
              </a:rPr>
            </a:br>
            <a:endParaRPr lang="el-GR" sz="1900" b="1">
              <a:latin typeface="Arial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765175" y="3871913"/>
            <a:ext cx="18049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 baseline="-25000">
                <a:latin typeface="Arial" pitchFamily="34" charset="0"/>
                <a:cs typeface="Arial" pitchFamily="34" charset="0"/>
              </a:rPr>
              <a:t>P</a:t>
            </a:r>
            <a:r>
              <a:rPr lang="en-US" sz="16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5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>
                <a:latin typeface="Arial" pitchFamily="34" charset="0"/>
                <a:cs typeface="Arial" pitchFamily="34" charset="0"/>
              </a:rPr>
              <a:t>= </a:t>
            </a:r>
            <a:r>
              <a:rPr lang="en-US" sz="19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>
                <a:latin typeface="Arial" pitchFamily="34" charset="0"/>
                <a:cs typeface="Arial" pitchFamily="34" charset="0"/>
              </a:rPr>
              <a:t>0 </a:t>
            </a:r>
            <a:br>
              <a:rPr lang="en-US" sz="1900" b="1">
                <a:latin typeface="Arial" pitchFamily="34" charset="0"/>
                <a:cs typeface="Arial" pitchFamily="34" charset="0"/>
              </a:rPr>
            </a:b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 baseline="-25000">
                <a:latin typeface="Arial" pitchFamily="34" charset="0"/>
              </a:rPr>
              <a:t>S</a:t>
            </a:r>
            <a:r>
              <a:rPr lang="en-US" sz="1900" b="1">
                <a:latin typeface="Arial" pitchFamily="34" charset="0"/>
              </a:rPr>
              <a:t> = </a:t>
            </a:r>
            <a:r>
              <a:rPr lang="en-US" sz="1900" b="1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1900" b="1">
                <a:latin typeface="Arial" pitchFamily="34" charset="0"/>
              </a:rPr>
              <a:t>0.9</a:t>
            </a:r>
            <a:br>
              <a:rPr lang="en-US" sz="1900" b="1">
                <a:latin typeface="Arial" pitchFamily="34" charset="0"/>
              </a:rPr>
            </a:br>
            <a:endParaRPr lang="el-GR" sz="1900" b="1">
              <a:latin typeface="Arial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7132638" y="1290638"/>
            <a:ext cx="18049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 baseline="-25000">
                <a:latin typeface="Arial" pitchFamily="34" charset="0"/>
                <a:cs typeface="Arial" pitchFamily="34" charset="0"/>
              </a:rPr>
              <a:t>P</a:t>
            </a:r>
            <a:r>
              <a:rPr lang="en-US" sz="16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5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>
                <a:latin typeface="Arial" pitchFamily="34" charset="0"/>
                <a:cs typeface="Arial" pitchFamily="34" charset="0"/>
              </a:rPr>
              <a:t>= </a:t>
            </a:r>
            <a:r>
              <a:rPr lang="en-US" sz="19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>
                <a:latin typeface="Arial" pitchFamily="34" charset="0"/>
                <a:cs typeface="Arial" pitchFamily="34" charset="0"/>
              </a:rPr>
              <a:t>0</a:t>
            </a:r>
            <a:br>
              <a:rPr lang="en-US" sz="1900" b="1">
                <a:latin typeface="Arial" pitchFamily="34" charset="0"/>
                <a:cs typeface="Arial" pitchFamily="34" charset="0"/>
              </a:rPr>
            </a:b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 baseline="-25000">
                <a:latin typeface="Arial" pitchFamily="34" charset="0"/>
              </a:rPr>
              <a:t>S</a:t>
            </a:r>
            <a:r>
              <a:rPr lang="en-US" sz="1900" b="1">
                <a:latin typeface="Arial" pitchFamily="34" charset="0"/>
              </a:rPr>
              <a:t> = </a:t>
            </a:r>
            <a:r>
              <a:rPr lang="en-US" sz="1900" b="1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1900" b="1">
                <a:latin typeface="Arial" pitchFamily="34" charset="0"/>
              </a:rPr>
              <a:t>0.7</a:t>
            </a:r>
            <a:br>
              <a:rPr lang="en-US" sz="1900" b="1">
                <a:latin typeface="Arial" pitchFamily="34" charset="0"/>
              </a:rPr>
            </a:br>
            <a:endParaRPr lang="el-GR" sz="1900" b="1">
              <a:latin typeface="Arial" pitchFamily="34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771525" y="4498975"/>
            <a:ext cx="1804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>
                <a:latin typeface="Arial" pitchFamily="34" charset="0"/>
              </a:rPr>
              <a:t>  </a:t>
            </a:r>
            <a:r>
              <a:rPr lang="en-US" sz="1000" b="1">
                <a:latin typeface="Arial" pitchFamily="34" charset="0"/>
              </a:rPr>
              <a:t> </a:t>
            </a:r>
            <a:r>
              <a:rPr lang="en-US" sz="1900" b="1">
                <a:latin typeface="Arial" pitchFamily="34" charset="0"/>
              </a:rPr>
              <a:t>= </a:t>
            </a:r>
            <a:r>
              <a:rPr lang="en-US" sz="1900" b="1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1900" b="1">
                <a:latin typeface="Arial" pitchFamily="34" charset="0"/>
              </a:rPr>
              <a:t>0.9 MPa</a:t>
            </a:r>
            <a:br>
              <a:rPr lang="en-US" sz="1900" b="1">
                <a:latin typeface="Arial" pitchFamily="34" charset="0"/>
              </a:rPr>
            </a:br>
            <a:endParaRPr lang="el-GR" sz="1900" b="1">
              <a:latin typeface="Arial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417888" y="2730500"/>
            <a:ext cx="1804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>
                <a:latin typeface="Arial" pitchFamily="34" charset="0"/>
              </a:rPr>
              <a:t>  </a:t>
            </a:r>
            <a:r>
              <a:rPr lang="en-US" sz="1000" b="1">
                <a:latin typeface="Arial" pitchFamily="34" charset="0"/>
              </a:rPr>
              <a:t> </a:t>
            </a:r>
            <a:r>
              <a:rPr lang="en-US" sz="1900" b="1">
                <a:latin typeface="Arial" pitchFamily="34" charset="0"/>
              </a:rPr>
              <a:t>= </a:t>
            </a:r>
            <a:r>
              <a:rPr lang="en-US" sz="1900" b="1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1900" b="1">
                <a:latin typeface="Arial" pitchFamily="34" charset="0"/>
              </a:rPr>
              <a:t>0.9 MPa</a:t>
            </a:r>
            <a:br>
              <a:rPr lang="en-US" sz="1900" b="1">
                <a:latin typeface="Arial" pitchFamily="34" charset="0"/>
              </a:rPr>
            </a:br>
            <a:endParaRPr lang="el-GR" sz="1900" b="1">
              <a:latin typeface="Arial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7162800" y="1905000"/>
            <a:ext cx="1804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l-GR" sz="1900" b="1">
                <a:solidFill>
                  <a:srgbClr val="000000"/>
                </a:solidFill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>
                <a:solidFill>
                  <a:srgbClr val="000000"/>
                </a:solidFill>
                <a:latin typeface="Arial" pitchFamily="34" charset="0"/>
              </a:rPr>
              <a:t>  </a:t>
            </a:r>
            <a:r>
              <a:rPr lang="en-US" sz="1000" b="1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900" b="1">
                <a:solidFill>
                  <a:srgbClr val="000000"/>
                </a:solidFill>
                <a:latin typeface="Arial" pitchFamily="34" charset="0"/>
              </a:rPr>
              <a:t>= </a:t>
            </a:r>
            <a:r>
              <a:rPr lang="en-US" sz="19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1900" b="1">
                <a:solidFill>
                  <a:srgbClr val="000000"/>
                </a:solidFill>
                <a:latin typeface="Arial" pitchFamily="34" charset="0"/>
              </a:rPr>
              <a:t>0.7 MPa</a:t>
            </a:r>
            <a:br>
              <a:rPr lang="en-US" sz="1900" b="1">
                <a:solidFill>
                  <a:srgbClr val="000000"/>
                </a:solidFill>
                <a:latin typeface="Arial" pitchFamily="34" charset="0"/>
              </a:rPr>
            </a:br>
            <a:endParaRPr lang="el-GR" sz="19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965450" y="1862138"/>
            <a:ext cx="26606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b="1">
                <a:latin typeface="Arial" pitchFamily="34" charset="0"/>
                <a:cs typeface="Arial" pitchFamily="34" charset="0"/>
              </a:rPr>
              <a:t>0.4 </a:t>
            </a:r>
            <a:r>
              <a:rPr lang="en-US" b="1" i="1">
                <a:latin typeface="Arial" pitchFamily="34" charset="0"/>
                <a:cs typeface="Arial" pitchFamily="34" charset="0"/>
              </a:rPr>
              <a:t>M</a:t>
            </a:r>
            <a:r>
              <a:rPr lang="en-US" b="1">
                <a:latin typeface="Arial" pitchFamily="34" charset="0"/>
                <a:cs typeface="Arial" pitchFamily="34" charset="0"/>
              </a:rPr>
              <a:t> sucrose solution:</a:t>
            </a:r>
            <a:br>
              <a:rPr lang="en-US" b="1">
                <a:latin typeface="Arial" pitchFamily="34" charset="0"/>
                <a:cs typeface="Arial" pitchFamily="34" charset="0"/>
              </a:rPr>
            </a:br>
            <a:endParaRPr lang="el-GR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306388" y="3582988"/>
            <a:ext cx="2293937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b="1">
                <a:latin typeface="Arial" pitchFamily="34" charset="0"/>
                <a:cs typeface="Arial" pitchFamily="34" charset="0"/>
              </a:rPr>
              <a:t>Plasmolyzed cell</a:t>
            </a:r>
            <a:endParaRPr lang="el-GR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V="1">
            <a:off x="3505200" y="2760663"/>
            <a:ext cx="1054100" cy="7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7239000" y="19812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V="1">
            <a:off x="862013" y="4519613"/>
            <a:ext cx="1066800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6823075" y="1065213"/>
            <a:ext cx="2119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Initial flaccid</a:t>
            </a:r>
            <a:r>
              <a:rPr lang="en-US" b="1">
                <a:latin typeface="Arial" pitchFamily="34" charset="0"/>
              </a:rPr>
              <a:t> cell: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3664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36_09bWaterRelations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321675" cy="467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90563" y="1290638"/>
            <a:ext cx="18049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 baseline="-25000">
                <a:latin typeface="Arial" pitchFamily="34" charset="0"/>
                <a:cs typeface="Arial" pitchFamily="34" charset="0"/>
              </a:rPr>
              <a:t>P </a:t>
            </a:r>
            <a:r>
              <a:rPr lang="en-US" sz="1900" b="1">
                <a:latin typeface="Arial" pitchFamily="34" charset="0"/>
                <a:cs typeface="Arial" pitchFamily="34" charset="0"/>
              </a:rPr>
              <a:t>= </a:t>
            </a:r>
            <a:r>
              <a:rPr lang="en-US" sz="19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>
                <a:latin typeface="Arial" pitchFamily="34" charset="0"/>
                <a:cs typeface="Arial" pitchFamily="34" charset="0"/>
              </a:rPr>
              <a:t>0</a:t>
            </a:r>
            <a:br>
              <a:rPr lang="en-US" sz="1900" b="1">
                <a:latin typeface="Arial" pitchFamily="34" charset="0"/>
                <a:cs typeface="Arial" pitchFamily="34" charset="0"/>
              </a:rPr>
            </a:b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 baseline="-25000">
                <a:latin typeface="Arial" pitchFamily="34" charset="0"/>
              </a:rPr>
              <a:t>S</a:t>
            </a:r>
            <a:r>
              <a:rPr lang="en-US" sz="1900" b="1">
                <a:latin typeface="Arial" pitchFamily="34" charset="0"/>
              </a:rPr>
              <a:t> = </a:t>
            </a:r>
            <a:r>
              <a:rPr lang="en-US" sz="1900" b="1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1900" b="1">
                <a:latin typeface="Arial" pitchFamily="34" charset="0"/>
              </a:rPr>
              <a:t>0.7</a:t>
            </a:r>
            <a:br>
              <a:rPr lang="en-US" sz="1900" b="1">
                <a:latin typeface="Arial" pitchFamily="34" charset="0"/>
              </a:rPr>
            </a:br>
            <a:endParaRPr lang="el-GR" sz="1900" b="1">
              <a:latin typeface="Arial" pitchFamily="34" charset="0"/>
            </a:endParaRP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773113" y="1941513"/>
            <a:ext cx="1098550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49250" y="1017588"/>
            <a:ext cx="2119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Initial flaccid cell: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514850" y="186213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Pure water: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686300" y="2119313"/>
            <a:ext cx="1143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 baseline="-25000">
                <a:latin typeface="Arial" pitchFamily="34" charset="0"/>
                <a:cs typeface="Arial" pitchFamily="34" charset="0"/>
              </a:rPr>
              <a:t>P </a:t>
            </a:r>
            <a:r>
              <a:rPr lang="en-US" sz="1900" b="1">
                <a:latin typeface="Arial" pitchFamily="34" charset="0"/>
                <a:cs typeface="Arial" pitchFamily="34" charset="0"/>
              </a:rPr>
              <a:t>= 0</a:t>
            </a:r>
            <a:br>
              <a:rPr lang="en-US" sz="1900" b="1">
                <a:latin typeface="Arial" pitchFamily="34" charset="0"/>
                <a:cs typeface="Arial" pitchFamily="34" charset="0"/>
              </a:rPr>
            </a:b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 baseline="-25000">
                <a:latin typeface="Arial" pitchFamily="34" charset="0"/>
              </a:rPr>
              <a:t>S</a:t>
            </a:r>
            <a:r>
              <a:rPr lang="en-US" sz="1900" b="1">
                <a:latin typeface="Arial" pitchFamily="34" charset="0"/>
              </a:rPr>
              <a:t> = 0</a:t>
            </a:r>
            <a:br>
              <a:rPr lang="en-US" sz="1900" b="1">
                <a:latin typeface="Arial" pitchFamily="34" charset="0"/>
              </a:rPr>
            </a:br>
            <a:endParaRPr lang="el-GR" sz="1900" b="1">
              <a:latin typeface="Arial" pitchFamily="34" charset="0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683125" y="2727325"/>
            <a:ext cx="1839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>
                <a:latin typeface="Arial" pitchFamily="34" charset="0"/>
              </a:rPr>
              <a:t>  </a:t>
            </a:r>
            <a:r>
              <a:rPr lang="en-US" sz="1200" b="1">
                <a:latin typeface="Arial" pitchFamily="34" charset="0"/>
              </a:rPr>
              <a:t> </a:t>
            </a:r>
            <a:r>
              <a:rPr lang="en-US" sz="1900" b="1">
                <a:latin typeface="Arial" pitchFamily="34" charset="0"/>
              </a:rPr>
              <a:t>= 0 MPa</a:t>
            </a:r>
            <a:endParaRPr lang="el-GR" sz="1900" b="1">
              <a:latin typeface="Arial" pitchFamily="34" charset="0"/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85800" y="1905000"/>
            <a:ext cx="1839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l-GR" sz="1900" b="1">
                <a:solidFill>
                  <a:srgbClr val="000000"/>
                </a:solidFill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>
                <a:solidFill>
                  <a:srgbClr val="000000"/>
                </a:solidFill>
                <a:latin typeface="Arial" pitchFamily="34" charset="0"/>
              </a:rPr>
              <a:t>  </a:t>
            </a:r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900" b="1">
                <a:solidFill>
                  <a:srgbClr val="000000"/>
                </a:solidFill>
                <a:latin typeface="Arial" pitchFamily="34" charset="0"/>
              </a:rPr>
              <a:t>= </a:t>
            </a:r>
            <a:r>
              <a:rPr lang="en-US" sz="19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1900" b="1">
                <a:solidFill>
                  <a:srgbClr val="000000"/>
                </a:solidFill>
                <a:latin typeface="Arial" pitchFamily="34" charset="0"/>
              </a:rPr>
              <a:t>0.7 MPa</a:t>
            </a:r>
            <a:endParaRPr lang="el-GR" sz="19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7094538" y="3873500"/>
            <a:ext cx="12747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 baseline="-25000">
                <a:latin typeface="Arial" pitchFamily="34" charset="0"/>
                <a:cs typeface="Arial" pitchFamily="34" charset="0"/>
              </a:rPr>
              <a:t>P </a:t>
            </a:r>
            <a:r>
              <a:rPr lang="en-US" sz="1900" b="1">
                <a:latin typeface="Arial" pitchFamily="34" charset="0"/>
                <a:cs typeface="Arial" pitchFamily="34" charset="0"/>
              </a:rPr>
              <a:t>= </a:t>
            </a:r>
            <a:r>
              <a:rPr lang="en-US" sz="19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3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>
                <a:latin typeface="Arial" pitchFamily="34" charset="0"/>
                <a:cs typeface="Arial" pitchFamily="34" charset="0"/>
              </a:rPr>
              <a:t>0.7</a:t>
            </a:r>
            <a:br>
              <a:rPr lang="en-US" sz="1900" b="1">
                <a:latin typeface="Arial" pitchFamily="34" charset="0"/>
                <a:cs typeface="Arial" pitchFamily="34" charset="0"/>
              </a:rPr>
            </a:b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 baseline="-25000">
                <a:latin typeface="Arial" pitchFamily="34" charset="0"/>
              </a:rPr>
              <a:t>S</a:t>
            </a:r>
            <a:r>
              <a:rPr lang="en-US" sz="1900" b="1">
                <a:latin typeface="Arial" pitchFamily="34" charset="0"/>
              </a:rPr>
              <a:t> = </a:t>
            </a:r>
            <a:r>
              <a:rPr lang="en-US" sz="1900" b="1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1900" b="1">
                <a:latin typeface="Arial" pitchFamily="34" charset="0"/>
              </a:rPr>
              <a:t>0.7</a:t>
            </a:r>
            <a:br>
              <a:rPr lang="en-US" sz="1900" b="1">
                <a:latin typeface="Arial" pitchFamily="34" charset="0"/>
              </a:rPr>
            </a:br>
            <a:endParaRPr lang="el-GR" sz="1900" b="1">
              <a:latin typeface="Arial" pitchFamily="34" charset="0"/>
            </a:endParaRP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7094538" y="4495800"/>
            <a:ext cx="1839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200" b="1">
                <a:latin typeface="Arial" pitchFamily="34" charset="0"/>
              </a:rPr>
              <a:t> </a:t>
            </a:r>
            <a:r>
              <a:rPr lang="en-US" sz="1900" b="1">
                <a:latin typeface="Arial" pitchFamily="34" charset="0"/>
              </a:rPr>
              <a:t>  =   0 MPa</a:t>
            </a:r>
            <a:endParaRPr lang="el-GR" sz="1900" b="1">
              <a:latin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6604000" y="3546475"/>
            <a:ext cx="15128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b="1">
                <a:latin typeface="Arial" pitchFamily="34" charset="0"/>
              </a:rPr>
              <a:t>Turgid cell</a:t>
            </a:r>
            <a:endParaRPr lang="en-US" sz="1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2046288" y="5232400"/>
            <a:ext cx="6261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b="1">
                <a:latin typeface="Arial" pitchFamily="34" charset="0"/>
              </a:rPr>
              <a:t>(b) Initial conditions: cellular </a:t>
            </a: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r>
              <a:rPr lang="en-US" sz="1900" b="1">
                <a:latin typeface="" charset="0"/>
              </a:rPr>
              <a:t> &lt; environmental </a:t>
            </a:r>
            <a:r>
              <a:rPr lang="el-GR" sz="1900" b="1">
                <a:latin typeface="Lucida Grande" pitchFamily="48" charset="0"/>
                <a:cs typeface="Times New Roman" pitchFamily="18" charset="0"/>
              </a:rPr>
              <a:t>ψ</a:t>
            </a:r>
            <a:endParaRPr lang="en-US" sz="1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7192963" y="4537075"/>
            <a:ext cx="105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4762500" y="2768600"/>
            <a:ext cx="728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3078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Ψs   =   -iCRT</a:t>
            </a:r>
          </a:p>
          <a:p>
            <a:r>
              <a:rPr lang="en-US" sz="2800"/>
              <a:t>i = ionization constant</a:t>
            </a:r>
          </a:p>
          <a:p>
            <a:r>
              <a:rPr lang="en-US" sz="2800"/>
              <a:t>Sucrose=1.0 (sucrose does not ionize water)</a:t>
            </a:r>
          </a:p>
          <a:p>
            <a:r>
              <a:rPr lang="en-US" sz="2800"/>
              <a:t>C = Molar concentration (from experiment)</a:t>
            </a:r>
          </a:p>
          <a:p>
            <a:r>
              <a:rPr lang="en-US" sz="2800"/>
              <a:t>R = Pressure constant </a:t>
            </a:r>
            <a:r>
              <a:rPr lang="en-US" sz="2000"/>
              <a:t>(R=0.0831</a:t>
            </a:r>
            <a:r>
              <a:rPr lang="en-US" sz="2800"/>
              <a:t> </a:t>
            </a:r>
            <a:r>
              <a:rPr lang="en-US" sz="2000"/>
              <a:t>liter bars/mole K)</a:t>
            </a:r>
          </a:p>
          <a:p>
            <a:r>
              <a:rPr lang="en-US" sz="2800"/>
              <a:t>T = temperature in K (273 + C)</a:t>
            </a:r>
          </a:p>
        </p:txBody>
      </p:sp>
    </p:spTree>
    <p:extLst>
      <p:ext uri="{BB962C8B-B14F-4D97-AF65-F5344CB8AC3E}">
        <p14:creationId xmlns:p14="http://schemas.microsoft.com/office/powerpoint/2010/main" val="5519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494665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923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48196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376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5988050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974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Water </a:t>
            </a:r>
            <a:r>
              <a:rPr lang="en-US" dirty="0" smtClean="0"/>
              <a:t>Potential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Difference b/w free energy of water in that system and free energy of pure water at atmospheric pressure and a defined temperature</a:t>
            </a:r>
            <a:r>
              <a:rPr lang="en-US" dirty="0" smtClean="0"/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/>
              <a:t>Water potential is the potential energy of water per unit volume relative to pure water in reference conditions. </a:t>
            </a:r>
            <a:endParaRPr lang="en-US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/>
              <a:t>Water </a:t>
            </a:r>
            <a:r>
              <a:rPr lang="en-US" dirty="0"/>
              <a:t>potential quantifies the tendency of water to move from one area to another due to osmosis, gravity, mechanical pressure and matrix effects such as capillary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580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34400" cy="4572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/>
              <a:t>Unit of measurement</a:t>
            </a:r>
            <a:r>
              <a:rPr lang="en-US" dirty="0" smtClean="0"/>
              <a:t>: </a:t>
            </a:r>
            <a:r>
              <a:rPr lang="en-US" dirty="0" smtClean="0"/>
              <a:t>Energy units, Joules </a:t>
            </a:r>
            <a:r>
              <a:rPr lang="en-US" dirty="0" smtClean="0"/>
              <a:t>per </a:t>
            </a:r>
            <a:r>
              <a:rPr lang="en-US" dirty="0" smtClean="0"/>
              <a:t>m</a:t>
            </a:r>
            <a:r>
              <a:rPr lang="en-US" baseline="30000" dirty="0" smtClean="0"/>
              <a:t>3</a:t>
            </a:r>
            <a:r>
              <a:rPr lang="en-US" dirty="0" smtClean="0"/>
              <a:t>, </a:t>
            </a:r>
            <a:r>
              <a:rPr lang="en-US" dirty="0" err="1" smtClean="0"/>
              <a:t>Pascals</a:t>
            </a: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Pure water    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=0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Adding solute lowers potential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Less free water molecules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Water moves from a higher water potential to a lower water potential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Less concentrated (hypotonic) to a more concentrated (hypertonic)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17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Osmosis</a:t>
            </a:r>
          </a:p>
          <a:p>
            <a:pPr algn="just"/>
            <a:r>
              <a:rPr lang="en-US" dirty="0" smtClean="0"/>
              <a:t>Movement of </a:t>
            </a:r>
            <a:r>
              <a:rPr lang="en-US" dirty="0" smtClean="0"/>
              <a:t>water molecules from a  region of higher water potential to a region of lower water potential through a </a:t>
            </a:r>
            <a:r>
              <a:rPr lang="en-US" dirty="0" smtClean="0"/>
              <a:t>semi-</a:t>
            </a:r>
            <a:r>
              <a:rPr lang="en-US" dirty="0" err="1" smtClean="0"/>
              <a:t>permiable</a:t>
            </a:r>
            <a:r>
              <a:rPr lang="en-US" dirty="0" smtClean="0"/>
              <a:t> </a:t>
            </a:r>
            <a:r>
              <a:rPr lang="en-US" dirty="0" smtClean="0"/>
              <a:t>membrane.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 and Diffusion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646237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500" b="1" dirty="0" smtClean="0"/>
              <a:t>Diffusion</a:t>
            </a:r>
          </a:p>
          <a:p>
            <a:pPr algn="just"/>
            <a:r>
              <a:rPr lang="en-US" dirty="0" smtClean="0"/>
              <a:t>Net movement from one point to another because of random kinetic activities of molecules or ions from a region of their own higher concentration to a region of their lesser concentration.</a:t>
            </a:r>
          </a:p>
          <a:p>
            <a:pPr algn="just"/>
            <a:r>
              <a:rPr lang="en-US" dirty="0" smtClean="0"/>
              <a:t>It is spontaneous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59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"/>
            <a:ext cx="79248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13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8513" y="1524000"/>
            <a:ext cx="31242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/>
              <a:t>Pressure potential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Equivalent </a:t>
            </a:r>
            <a:r>
              <a:rPr lang="en-US" sz="2600" dirty="0"/>
              <a:t>to </a:t>
            </a:r>
            <a:r>
              <a:rPr lang="en-US" sz="2600" dirty="0" err="1"/>
              <a:t>pumpimg</a:t>
            </a:r>
            <a:r>
              <a:rPr lang="en-US" sz="2600" dirty="0"/>
              <a:t> water from one place to another.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If </a:t>
            </a:r>
            <a:r>
              <a:rPr lang="en-US" sz="2600" dirty="0" smtClean="0"/>
              <a:t>pressure greater than atmospheric pressure is applied to pure water or a solution, its water potential increases.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95600" y="1496961"/>
            <a:ext cx="3048000" cy="53610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/>
              <a:t>Osmotic potential</a:t>
            </a:r>
          </a:p>
          <a:p>
            <a:r>
              <a:rPr lang="en-US" sz="2800" dirty="0" smtClean="0"/>
              <a:t>Solute potential</a:t>
            </a:r>
          </a:p>
          <a:p>
            <a:r>
              <a:rPr lang="en-US" sz="2800" dirty="0" smtClean="0"/>
              <a:t>Pressure that a solution have to build to increase its chemical potential to that of pure water.</a:t>
            </a:r>
          </a:p>
          <a:p>
            <a:r>
              <a:rPr lang="en-US" sz="2800" dirty="0" smtClean="0"/>
              <a:t>Solute potential is always negative.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0" y="1573161"/>
            <a:ext cx="2819400" cy="51324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/>
              <a:t>Water potential</a:t>
            </a:r>
          </a:p>
          <a:p>
            <a:r>
              <a:rPr lang="en-US" sz="2800" dirty="0" smtClean="0"/>
              <a:t>Tendency of water to leave the system</a:t>
            </a:r>
          </a:p>
          <a:p>
            <a:r>
              <a:rPr lang="en-US" sz="2800" dirty="0" smtClean="0"/>
              <a:t>Higher water potential, greater tendency to leave</a:t>
            </a:r>
          </a:p>
          <a:p>
            <a:r>
              <a:rPr lang="en-US" sz="2800" dirty="0" smtClean="0"/>
              <a:t>Water passes from one system to the other, through membrane by osmosis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" y="265093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Water potential = Solute potential + Pressure potential</a:t>
            </a:r>
          </a:p>
          <a:p>
            <a:pPr algn="ctr"/>
            <a:r>
              <a:rPr lang="en-US" sz="3200" dirty="0">
                <a:latin typeface="Comic Sans MS" pitchFamily="66" charset="0"/>
                <a:sym typeface="Symbol" pitchFamily="18" charset="2"/>
              </a:rPr>
              <a:t>= </a:t>
            </a:r>
            <a:r>
              <a:rPr lang="en-US" sz="3200" baseline="-25000" dirty="0"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3200" dirty="0">
                <a:latin typeface="Comic Sans MS" pitchFamily="66" charset="0"/>
                <a:sym typeface="Symbol" pitchFamily="18" charset="2"/>
              </a:rPr>
              <a:t>  + </a:t>
            </a:r>
            <a:r>
              <a:rPr lang="en-US" sz="3200" baseline="-25000" dirty="0" smtClean="0">
                <a:latin typeface="Comic Sans MS" pitchFamily="66" charset="0"/>
                <a:sym typeface="Symbol" pitchFamily="18" charset="2"/>
              </a:rPr>
              <a:t>p</a:t>
            </a:r>
            <a:endParaRPr lang="en-US" sz="3200" baseline="-25000" dirty="0">
              <a:latin typeface="Comic Sans MS" pitchFamily="66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9466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Plant cells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mic Sans MS" pitchFamily="66" charset="0"/>
              </a:rPr>
              <a:t>Flaccid:</a:t>
            </a:r>
          </a:p>
          <a:p>
            <a:pPr marL="109728" indent="0">
              <a:buNone/>
            </a:pPr>
            <a:r>
              <a:rPr lang="en-US" dirty="0" smtClean="0">
                <a:latin typeface="Comic Sans MS" pitchFamily="66" charset="0"/>
              </a:rPr>
              <a:t>	Limp-lost </a:t>
            </a:r>
            <a:r>
              <a:rPr lang="en-US" dirty="0">
                <a:latin typeface="Comic Sans MS" pitchFamily="66" charset="0"/>
              </a:rPr>
              <a:t>water</a:t>
            </a:r>
          </a:p>
          <a:p>
            <a:r>
              <a:rPr lang="en-US" dirty="0">
                <a:latin typeface="Comic Sans MS" pitchFamily="66" charset="0"/>
              </a:rPr>
              <a:t>Turgid:</a:t>
            </a:r>
          </a:p>
          <a:p>
            <a:pPr marL="109728" indent="0">
              <a:buNone/>
            </a:pPr>
            <a:r>
              <a:rPr lang="en-US" dirty="0" smtClean="0">
                <a:latin typeface="Comic Sans MS" pitchFamily="66" charset="0"/>
              </a:rPr>
              <a:t>	Firm-gained </a:t>
            </a:r>
            <a:r>
              <a:rPr lang="en-US" dirty="0">
                <a:latin typeface="Comic Sans MS" pitchFamily="66" charset="0"/>
              </a:rPr>
              <a:t>water</a:t>
            </a:r>
          </a:p>
          <a:p>
            <a:r>
              <a:rPr lang="en-US" dirty="0">
                <a:latin typeface="Comic Sans MS" pitchFamily="66" charset="0"/>
              </a:rPr>
              <a:t>Plasmolysis:</a:t>
            </a:r>
          </a:p>
          <a:p>
            <a:pPr marL="109728" indent="0">
              <a:buNone/>
            </a:pPr>
            <a:r>
              <a:rPr lang="en-US" dirty="0" smtClean="0">
                <a:latin typeface="Comic Sans MS" pitchFamily="66" charset="0"/>
              </a:rPr>
              <a:t>	Plant </a:t>
            </a:r>
            <a:r>
              <a:rPr lang="en-US" dirty="0">
                <a:latin typeface="Comic Sans MS" pitchFamily="66" charset="0"/>
              </a:rPr>
              <a:t>cell shrinks from cell wall</a:t>
            </a:r>
          </a:p>
          <a:p>
            <a:pPr marL="109728" indent="0">
              <a:buNone/>
            </a:pPr>
            <a:r>
              <a:rPr lang="en-US" dirty="0" smtClean="0">
                <a:latin typeface="Comic Sans MS" pitchFamily="66" charset="0"/>
              </a:rPr>
              <a:t>	Lost water</a:t>
            </a:r>
          </a:p>
          <a:p>
            <a:r>
              <a:rPr lang="en-US" dirty="0" err="1" smtClean="0">
                <a:latin typeface="Comic Sans MS" pitchFamily="66" charset="0"/>
              </a:rPr>
              <a:t>Deplasmolysis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pPr marL="109728" indent="0">
              <a:buNone/>
            </a:pPr>
            <a:r>
              <a:rPr lang="en-US" dirty="0">
                <a:latin typeface="Comic Sans MS" pitchFamily="66" charset="0"/>
              </a:rPr>
              <a:t>	Plant cell </a:t>
            </a:r>
            <a:r>
              <a:rPr lang="en-US" dirty="0" smtClean="0">
                <a:latin typeface="Comic Sans MS" pitchFamily="66" charset="0"/>
              </a:rPr>
              <a:t>resumes turgidity</a:t>
            </a:r>
            <a:endParaRPr lang="en-US" dirty="0">
              <a:latin typeface="Comic Sans MS" pitchFamily="66" charset="0"/>
            </a:endParaRPr>
          </a:p>
          <a:p>
            <a:pPr marL="109728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Gained </a:t>
            </a:r>
            <a:r>
              <a:rPr lang="en-US" dirty="0">
                <a:latin typeface="Comic Sans MS" pitchFamily="66" charset="0"/>
              </a:rPr>
              <a:t>water</a:t>
            </a:r>
          </a:p>
          <a:p>
            <a:pPr marL="109728" indent="0">
              <a:buNone/>
            </a:pP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96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Plant cell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8717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/>
            </a:r>
            <a:br>
              <a:rPr lang="en-US" sz="2400">
                <a:latin typeface="Times New Roman" pitchFamily="18" charset="0"/>
              </a:rPr>
            </a:br>
            <a:endParaRPr lang="en-US" sz="2400">
              <a:latin typeface="Times New Roman" pitchFamily="18" charset="0"/>
            </a:endParaRPr>
          </a:p>
        </p:txBody>
      </p:sp>
      <p:pic>
        <p:nvPicPr>
          <p:cNvPr id="18436" name="Picture 4" descr="Image:Turgor pressure on plant cells diagram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0"/>
            <a:ext cx="7064375" cy="278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916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07_UN03SQQ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222250"/>
            <a:ext cx="8561387" cy="641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118225" y="2170113"/>
            <a:ext cx="2774950" cy="196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CC6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800" b="1">
                <a:latin typeface="Arial" pitchFamily="34" charset="0"/>
              </a:rPr>
              <a:t>Environment:</a:t>
            </a:r>
          </a:p>
          <a:p>
            <a:r>
              <a:rPr lang="en-US" sz="2800" b="1">
                <a:latin typeface="Arial" pitchFamily="34" charset="0"/>
              </a:rPr>
              <a:t>0.01 </a:t>
            </a:r>
            <a:r>
              <a:rPr lang="en-US" sz="2800" b="1" i="1">
                <a:latin typeface="Arial" pitchFamily="34" charset="0"/>
              </a:rPr>
              <a:t>M</a:t>
            </a:r>
            <a:r>
              <a:rPr lang="en-US" sz="2800" b="1">
                <a:latin typeface="Arial" pitchFamily="34" charset="0"/>
              </a:rPr>
              <a:t> sucrose</a:t>
            </a:r>
          </a:p>
          <a:p>
            <a:pPr>
              <a:lnSpc>
                <a:spcPct val="130000"/>
              </a:lnSpc>
            </a:pPr>
            <a:r>
              <a:rPr lang="en-US" sz="2800" b="1">
                <a:latin typeface="Arial" pitchFamily="34" charset="0"/>
              </a:rPr>
              <a:t>0.01 </a:t>
            </a:r>
            <a:r>
              <a:rPr lang="en-US" sz="2800" b="1" i="1">
                <a:latin typeface="Arial" pitchFamily="34" charset="0"/>
              </a:rPr>
              <a:t>M</a:t>
            </a:r>
            <a:r>
              <a:rPr lang="en-US" sz="2800" b="1">
                <a:latin typeface="Arial" pitchFamily="34" charset="0"/>
              </a:rPr>
              <a:t> glucose</a:t>
            </a:r>
          </a:p>
          <a:p>
            <a:pPr>
              <a:lnSpc>
                <a:spcPct val="130000"/>
              </a:lnSpc>
            </a:pPr>
            <a:r>
              <a:rPr lang="en-US" sz="2800" b="1">
                <a:latin typeface="Arial" pitchFamily="34" charset="0"/>
              </a:rPr>
              <a:t>0.01 </a:t>
            </a:r>
            <a:r>
              <a:rPr lang="en-US" sz="2800" b="1" i="1">
                <a:latin typeface="Arial" pitchFamily="34" charset="0"/>
              </a:rPr>
              <a:t>M</a:t>
            </a:r>
            <a:r>
              <a:rPr lang="en-US" sz="2800" b="1">
                <a:latin typeface="Arial" pitchFamily="34" charset="0"/>
              </a:rPr>
              <a:t> fructose </a:t>
            </a:r>
            <a:endParaRPr lang="en-US" sz="2800" b="1">
              <a:latin typeface="Times" pitchFamily="18" charset="0"/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5194300" y="2381250"/>
            <a:ext cx="806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01625" y="2500313"/>
            <a:ext cx="10477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CC6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800" b="1">
                <a:latin typeface="Arial" pitchFamily="34" charset="0"/>
              </a:rPr>
              <a:t>“Cell” </a:t>
            </a:r>
            <a:endParaRPr lang="en-US" sz="2800" b="1">
              <a:latin typeface="Times" pitchFamily="18" charset="0"/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1371600" y="2717800"/>
            <a:ext cx="21463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587625" y="3097213"/>
            <a:ext cx="2774950" cy="98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CC6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800" b="1">
                <a:latin typeface="Arial" pitchFamily="34" charset="0"/>
              </a:rPr>
              <a:t>0.03 </a:t>
            </a:r>
            <a:r>
              <a:rPr lang="en-US" sz="2800" b="1" i="1">
                <a:latin typeface="Arial" pitchFamily="34" charset="0"/>
              </a:rPr>
              <a:t>M</a:t>
            </a:r>
            <a:r>
              <a:rPr lang="en-US" sz="2800" b="1">
                <a:latin typeface="Arial" pitchFamily="34" charset="0"/>
              </a:rPr>
              <a:t> sucrose</a:t>
            </a:r>
          </a:p>
          <a:p>
            <a:pPr>
              <a:lnSpc>
                <a:spcPct val="130000"/>
              </a:lnSpc>
            </a:pPr>
            <a:r>
              <a:rPr lang="en-US" sz="2800" b="1">
                <a:latin typeface="Arial" pitchFamily="34" charset="0"/>
              </a:rPr>
              <a:t>0.02 </a:t>
            </a:r>
            <a:r>
              <a:rPr lang="en-US" sz="2800" b="1" i="1">
                <a:latin typeface="Arial" pitchFamily="34" charset="0"/>
              </a:rPr>
              <a:t>M</a:t>
            </a:r>
            <a:r>
              <a:rPr lang="en-US" sz="2800" b="1">
                <a:latin typeface="Arial" pitchFamily="34" charset="0"/>
              </a:rPr>
              <a:t> glucose </a:t>
            </a:r>
            <a:endParaRPr lang="en-US" sz="2800" b="1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298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</TotalTime>
  <Words>594</Words>
  <Application>Microsoft Office PowerPoint</Application>
  <PresentationFormat>On-screen Show (4:3)</PresentationFormat>
  <Paragraphs>116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WATER RELATIONS</vt:lpstr>
      <vt:lpstr>Water Potential</vt:lpstr>
      <vt:lpstr>PowerPoint Presentation</vt:lpstr>
      <vt:lpstr>Osmosis and Diffusion</vt:lpstr>
      <vt:lpstr>PowerPoint Presentation</vt:lpstr>
      <vt:lpstr>PowerPoint Presentation</vt:lpstr>
      <vt:lpstr>Plant cells</vt:lpstr>
      <vt:lpstr>Plant cell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potential </dc:title>
  <dc:creator>FAST</dc:creator>
  <cp:lastModifiedBy>FAST</cp:lastModifiedBy>
  <cp:revision>8</cp:revision>
  <dcterms:created xsi:type="dcterms:W3CDTF">2006-08-16T00:00:00Z</dcterms:created>
  <dcterms:modified xsi:type="dcterms:W3CDTF">2020-09-16T07:16:53Z</dcterms:modified>
</cp:coreProperties>
</file>