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0" r:id="rId2"/>
    <p:sldId id="271" r:id="rId3"/>
    <p:sldId id="298" r:id="rId4"/>
    <p:sldId id="286" r:id="rId5"/>
    <p:sldId id="272" r:id="rId6"/>
    <p:sldId id="269" r:id="rId7"/>
    <p:sldId id="323" r:id="rId8"/>
    <p:sldId id="284" r:id="rId9"/>
    <p:sldId id="324" r:id="rId10"/>
    <p:sldId id="330" r:id="rId11"/>
    <p:sldId id="311" r:id="rId12"/>
    <p:sldId id="312" r:id="rId13"/>
    <p:sldId id="313" r:id="rId14"/>
    <p:sldId id="314" r:id="rId15"/>
    <p:sldId id="315" r:id="rId16"/>
    <p:sldId id="316" r:id="rId17"/>
    <p:sldId id="325" r:id="rId18"/>
    <p:sldId id="317" r:id="rId19"/>
    <p:sldId id="275" r:id="rId20"/>
    <p:sldId id="273" r:id="rId21"/>
    <p:sldId id="322" r:id="rId22"/>
    <p:sldId id="318" r:id="rId23"/>
    <p:sldId id="319" r:id="rId24"/>
    <p:sldId id="320" r:id="rId25"/>
    <p:sldId id="256" r:id="rId26"/>
    <p:sldId id="303" r:id="rId27"/>
    <p:sldId id="297" r:id="rId28"/>
    <p:sldId id="259" r:id="rId29"/>
    <p:sldId id="260" r:id="rId30"/>
    <p:sldId id="262" r:id="rId31"/>
    <p:sldId id="261" r:id="rId32"/>
    <p:sldId id="257" r:id="rId33"/>
    <p:sldId id="302" r:id="rId34"/>
    <p:sldId id="295" r:id="rId35"/>
    <p:sldId id="266" r:id="rId36"/>
    <p:sldId id="267" r:id="rId37"/>
    <p:sldId id="268" r:id="rId38"/>
    <p:sldId id="258" r:id="rId39"/>
    <p:sldId id="301" r:id="rId40"/>
    <p:sldId id="296" r:id="rId41"/>
    <p:sldId id="264" r:id="rId42"/>
    <p:sldId id="265" r:id="rId43"/>
    <p:sldId id="287" r:id="rId44"/>
    <p:sldId id="300" r:id="rId45"/>
    <p:sldId id="290" r:id="rId46"/>
    <p:sldId id="291" r:id="rId47"/>
    <p:sldId id="304" r:id="rId48"/>
    <p:sldId id="288" r:id="rId49"/>
    <p:sldId id="289" r:id="rId50"/>
    <p:sldId id="326" r:id="rId51"/>
    <p:sldId id="305" r:id="rId52"/>
    <p:sldId id="328" r:id="rId53"/>
    <p:sldId id="331" r:id="rId54"/>
    <p:sldId id="329" r:id="rId55"/>
    <p:sldId id="308" r:id="rId56"/>
    <p:sldId id="309" r:id="rId57"/>
    <p:sldId id="327" r:id="rId58"/>
    <p:sldId id="292" r:id="rId59"/>
    <p:sldId id="299" r:id="rId60"/>
    <p:sldId id="294"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82" autoAdjust="0"/>
    <p:restoredTop sz="94660"/>
  </p:normalViewPr>
  <p:slideViewPr>
    <p:cSldViewPr>
      <p:cViewPr>
        <p:scale>
          <a:sx n="76" d="100"/>
          <a:sy n="76" d="100"/>
        </p:scale>
        <p:origin x="-1470" y="1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hyperlink" Target="http://www.croppro.com.au/crop_disease_manual/ch02s07.php"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28171172"/>
              </p:ext>
            </p:extLst>
          </p:nvPr>
        </p:nvGraphicFramePr>
        <p:xfrm>
          <a:off x="533400" y="767544"/>
          <a:ext cx="8305800" cy="5877096"/>
        </p:xfrm>
        <a:graphic>
          <a:graphicData uri="http://schemas.openxmlformats.org/drawingml/2006/table">
            <a:tbl>
              <a:tblPr firstRow="1" bandRow="1">
                <a:tableStyleId>{5C22544A-7EE6-4342-B048-85BDC9FD1C3A}</a:tableStyleId>
              </a:tblPr>
              <a:tblGrid>
                <a:gridCol w="1142048">
                  <a:extLst>
                    <a:ext uri="{9D8B030D-6E8A-4147-A177-3AD203B41FA5}">
                      <a16:colId xmlns:a16="http://schemas.microsoft.com/office/drawing/2014/main" xmlns="" val="20000"/>
                    </a:ext>
                  </a:extLst>
                </a:gridCol>
                <a:gridCol w="2591752">
                  <a:extLst>
                    <a:ext uri="{9D8B030D-6E8A-4147-A177-3AD203B41FA5}">
                      <a16:colId xmlns:a16="http://schemas.microsoft.com/office/drawing/2014/main" xmlns="" val="20001"/>
                    </a:ext>
                  </a:extLst>
                </a:gridCol>
                <a:gridCol w="4572000">
                  <a:extLst>
                    <a:ext uri="{9D8B030D-6E8A-4147-A177-3AD203B41FA5}">
                      <a16:colId xmlns:a16="http://schemas.microsoft.com/office/drawing/2014/main" xmlns="" val="20002"/>
                    </a:ext>
                  </a:extLst>
                </a:gridCol>
              </a:tblGrid>
              <a:tr h="415636">
                <a:tc>
                  <a:txBody>
                    <a:bodyPr/>
                    <a:lstStyle/>
                    <a:p>
                      <a:r>
                        <a:rPr lang="en-US" sz="1600" b="1" dirty="0">
                          <a:solidFill>
                            <a:srgbClr val="002060"/>
                          </a:solidFill>
                          <a:latin typeface="Arial" pitchFamily="34" charset="0"/>
                          <a:cs typeface="Arial" pitchFamily="34" charset="0"/>
                        </a:rPr>
                        <a:t>SL. No.</a:t>
                      </a:r>
                    </a:p>
                  </a:txBody>
                  <a:tcPr/>
                </a:tc>
                <a:tc>
                  <a:txBody>
                    <a:bodyPr/>
                    <a:lstStyle/>
                    <a:p>
                      <a:r>
                        <a:rPr lang="en-US" sz="1600" b="1" dirty="0">
                          <a:solidFill>
                            <a:srgbClr val="002060"/>
                          </a:solidFill>
                          <a:latin typeface="Arial" pitchFamily="34" charset="0"/>
                          <a:cs typeface="Arial" pitchFamily="34" charset="0"/>
                        </a:rPr>
                        <a:t>Disease</a:t>
                      </a:r>
                    </a:p>
                  </a:txBody>
                  <a:tcPr/>
                </a:tc>
                <a:tc>
                  <a:txBody>
                    <a:bodyPr/>
                    <a:lstStyle/>
                    <a:p>
                      <a:r>
                        <a:rPr lang="en-US" dirty="0"/>
                        <a:t>Causal organism</a:t>
                      </a:r>
                    </a:p>
                  </a:txBody>
                  <a:tcPr/>
                </a:tc>
                <a:extLst>
                  <a:ext uri="{0D108BD9-81ED-4DB2-BD59-A6C34878D82A}">
                    <a16:rowId xmlns:a16="http://schemas.microsoft.com/office/drawing/2014/main" xmlns="" val="10000"/>
                  </a:ext>
                </a:extLst>
              </a:tr>
              <a:tr h="415636">
                <a:tc>
                  <a:txBody>
                    <a:bodyPr/>
                    <a:lstStyle/>
                    <a:p>
                      <a:r>
                        <a:rPr lang="en-US" sz="1600" b="1" dirty="0">
                          <a:solidFill>
                            <a:srgbClr val="002060"/>
                          </a:solidFill>
                          <a:latin typeface="Arial" pitchFamily="34" charset="0"/>
                          <a:cs typeface="Arial" pitchFamily="34" charset="0"/>
                        </a:rPr>
                        <a:t>1.</a:t>
                      </a:r>
                    </a:p>
                  </a:txBody>
                  <a:tcPr/>
                </a:tc>
                <a:tc>
                  <a:txBody>
                    <a:bodyPr/>
                    <a:lstStyle/>
                    <a:p>
                      <a:r>
                        <a:rPr lang="en-US" sz="1600" b="1" dirty="0">
                          <a:solidFill>
                            <a:srgbClr val="002060"/>
                          </a:solidFill>
                          <a:latin typeface="Arial" pitchFamily="34" charset="0"/>
                          <a:cs typeface="Arial" pitchFamily="34" charset="0"/>
                        </a:rPr>
                        <a:t>Blast </a:t>
                      </a:r>
                    </a:p>
                  </a:txBody>
                  <a:tcPr/>
                </a:tc>
                <a:tc>
                  <a:txBody>
                    <a:bodyPr/>
                    <a:lstStyle/>
                    <a:p>
                      <a:r>
                        <a:rPr lang="en-US" sz="1600" b="1" i="1" dirty="0" err="1">
                          <a:solidFill>
                            <a:srgbClr val="002060"/>
                          </a:solidFill>
                          <a:latin typeface="Arial" pitchFamily="34" charset="0"/>
                          <a:cs typeface="Arial" pitchFamily="34" charset="0"/>
                        </a:rPr>
                        <a:t>Magnaporthe</a:t>
                      </a:r>
                      <a:r>
                        <a:rPr lang="en-US" sz="1600" b="1" i="1" dirty="0">
                          <a:solidFill>
                            <a:srgbClr val="002060"/>
                          </a:solidFill>
                          <a:latin typeface="Arial" pitchFamily="34" charset="0"/>
                          <a:cs typeface="Arial" pitchFamily="34" charset="0"/>
                        </a:rPr>
                        <a:t> </a:t>
                      </a:r>
                      <a:r>
                        <a:rPr lang="en-US" sz="1600" b="1" i="1" dirty="0" err="1">
                          <a:solidFill>
                            <a:srgbClr val="002060"/>
                          </a:solidFill>
                          <a:latin typeface="Arial" pitchFamily="34" charset="0"/>
                          <a:cs typeface="Arial" pitchFamily="34" charset="0"/>
                        </a:rPr>
                        <a:t>oryzae</a:t>
                      </a:r>
                      <a:r>
                        <a:rPr lang="en-US" sz="1600" b="1" i="1" dirty="0">
                          <a:solidFill>
                            <a:srgbClr val="002060"/>
                          </a:solidFill>
                          <a:latin typeface="Arial" pitchFamily="34" charset="0"/>
                          <a:cs typeface="Arial" pitchFamily="34" charset="0"/>
                        </a:rPr>
                        <a:t> </a:t>
                      </a:r>
                      <a:r>
                        <a:rPr lang="en-US" sz="1600" b="1" dirty="0" err="1">
                          <a:solidFill>
                            <a:srgbClr val="002060"/>
                          </a:solidFill>
                          <a:latin typeface="Arial" pitchFamily="34" charset="0"/>
                          <a:cs typeface="Arial" pitchFamily="34" charset="0"/>
                        </a:rPr>
                        <a:t>triticum</a:t>
                      </a:r>
                      <a:r>
                        <a:rPr lang="en-US" sz="1600" b="1" dirty="0">
                          <a:solidFill>
                            <a:srgbClr val="002060"/>
                          </a:solidFill>
                          <a:latin typeface="Arial" pitchFamily="34" charset="0"/>
                          <a:cs typeface="Arial" pitchFamily="34" charset="0"/>
                        </a:rPr>
                        <a:t> </a:t>
                      </a:r>
                      <a:r>
                        <a:rPr lang="en-US" sz="1600" b="1" dirty="0" err="1">
                          <a:solidFill>
                            <a:srgbClr val="002060"/>
                          </a:solidFill>
                          <a:latin typeface="Arial" pitchFamily="34" charset="0"/>
                          <a:cs typeface="Arial" pitchFamily="34" charset="0"/>
                        </a:rPr>
                        <a:t>pathotype</a:t>
                      </a:r>
                      <a:r>
                        <a:rPr lang="en-US" sz="1600" b="1" dirty="0">
                          <a:solidFill>
                            <a:srgbClr val="002060"/>
                          </a:solidFill>
                          <a:latin typeface="Arial" pitchFamily="34" charset="0"/>
                          <a:cs typeface="Arial" pitchFamily="34" charset="0"/>
                        </a:rPr>
                        <a:t> (</a:t>
                      </a:r>
                      <a:r>
                        <a:rPr lang="en-US" sz="1600" b="1" dirty="0" err="1">
                          <a:solidFill>
                            <a:srgbClr val="002060"/>
                          </a:solidFill>
                          <a:latin typeface="Arial" pitchFamily="34" charset="0"/>
                          <a:cs typeface="Arial" pitchFamily="34" charset="0"/>
                        </a:rPr>
                        <a:t>MoT</a:t>
                      </a:r>
                      <a:r>
                        <a:rPr lang="en-US" sz="1600" b="1" dirty="0">
                          <a:solidFill>
                            <a:srgbClr val="002060"/>
                          </a:solidFill>
                          <a:latin typeface="Arial" pitchFamily="34" charset="0"/>
                          <a:cs typeface="Arial" pitchFamily="34" charset="0"/>
                        </a:rPr>
                        <a:t>)</a:t>
                      </a:r>
                    </a:p>
                  </a:txBody>
                  <a:tcPr/>
                </a:tc>
                <a:extLst>
                  <a:ext uri="{0D108BD9-81ED-4DB2-BD59-A6C34878D82A}">
                    <a16:rowId xmlns:a16="http://schemas.microsoft.com/office/drawing/2014/main" xmlns="" val="10001"/>
                  </a:ext>
                </a:extLst>
              </a:tr>
              <a:tr h="415636">
                <a:tc>
                  <a:txBody>
                    <a:bodyPr/>
                    <a:lstStyle/>
                    <a:p>
                      <a:r>
                        <a:rPr lang="en-US" sz="1600" b="1" dirty="0">
                          <a:solidFill>
                            <a:srgbClr val="002060"/>
                          </a:solidFill>
                          <a:latin typeface="Arial" pitchFamily="34" charset="0"/>
                          <a:cs typeface="Arial" pitchFamily="34" charset="0"/>
                        </a:rPr>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rgbClr val="002060"/>
                          </a:solidFill>
                          <a:latin typeface="Arial" pitchFamily="34" charset="0"/>
                          <a:cs typeface="Arial" pitchFamily="34" charset="0"/>
                        </a:rPr>
                        <a:t>Fusarium</a:t>
                      </a:r>
                      <a:r>
                        <a:rPr lang="en-US" sz="1600" b="1" dirty="0">
                          <a:solidFill>
                            <a:srgbClr val="002060"/>
                          </a:solidFill>
                          <a:latin typeface="Arial" pitchFamily="34" charset="0"/>
                          <a:cs typeface="Arial" pitchFamily="34" charset="0"/>
                        </a:rPr>
                        <a:t> head blight</a:t>
                      </a:r>
                    </a:p>
                    <a:p>
                      <a:endParaRPr lang="en-US" sz="1600" b="1" dirty="0">
                        <a:solidFill>
                          <a:srgbClr val="002060"/>
                        </a:solidFill>
                        <a:latin typeface="Arial" pitchFamily="34" charset="0"/>
                        <a:cs typeface="Arial" pitchFamily="34" charset="0"/>
                      </a:endParaRPr>
                    </a:p>
                  </a:txBody>
                  <a:tcPr/>
                </a:tc>
                <a:tc>
                  <a:txBody>
                    <a:bodyPr/>
                    <a:lstStyle/>
                    <a:p>
                      <a:r>
                        <a:rPr lang="en-US" sz="1600" b="1" i="1" dirty="0" err="1">
                          <a:solidFill>
                            <a:srgbClr val="002060"/>
                          </a:solidFill>
                          <a:latin typeface="Arial" pitchFamily="34" charset="0"/>
                          <a:cs typeface="Arial" pitchFamily="34" charset="0"/>
                        </a:rPr>
                        <a:t>Fusarium</a:t>
                      </a:r>
                      <a:r>
                        <a:rPr lang="en-US" sz="1600" b="1" i="1" dirty="0">
                          <a:solidFill>
                            <a:srgbClr val="002060"/>
                          </a:solidFill>
                          <a:latin typeface="Arial" pitchFamily="34" charset="0"/>
                          <a:cs typeface="Arial" pitchFamily="34" charset="0"/>
                        </a:rPr>
                        <a:t> </a:t>
                      </a:r>
                      <a:r>
                        <a:rPr lang="en-US" sz="1600" b="1" i="1" dirty="0" err="1">
                          <a:solidFill>
                            <a:srgbClr val="002060"/>
                          </a:solidFill>
                          <a:latin typeface="Arial" pitchFamily="34" charset="0"/>
                          <a:cs typeface="Arial" pitchFamily="34" charset="0"/>
                        </a:rPr>
                        <a:t>graminearum</a:t>
                      </a:r>
                      <a:r>
                        <a:rPr lang="en-US" sz="1600" b="1" i="1" dirty="0">
                          <a:solidFill>
                            <a:srgbClr val="002060"/>
                          </a:solidFill>
                          <a:latin typeface="Arial" pitchFamily="34" charset="0"/>
                          <a:cs typeface="Arial" pitchFamily="34" charset="0"/>
                        </a:rPr>
                        <a:t> (Imperfect stage)</a:t>
                      </a:r>
                    </a:p>
                    <a:p>
                      <a:r>
                        <a:rPr lang="en-US" sz="1600" b="1" i="1" dirty="0" err="1">
                          <a:solidFill>
                            <a:srgbClr val="002060"/>
                          </a:solidFill>
                          <a:latin typeface="Arial" pitchFamily="34" charset="0"/>
                          <a:cs typeface="Arial" pitchFamily="34" charset="0"/>
                        </a:rPr>
                        <a:t>Gibberella</a:t>
                      </a:r>
                      <a:r>
                        <a:rPr lang="en-US" sz="1600" b="1" i="1" dirty="0">
                          <a:solidFill>
                            <a:srgbClr val="002060"/>
                          </a:solidFill>
                          <a:latin typeface="Arial" pitchFamily="34" charset="0"/>
                          <a:cs typeface="Arial" pitchFamily="34" charset="0"/>
                        </a:rPr>
                        <a:t> </a:t>
                      </a:r>
                      <a:r>
                        <a:rPr lang="en-US" sz="1600" b="1" i="1" dirty="0" err="1">
                          <a:solidFill>
                            <a:srgbClr val="002060"/>
                          </a:solidFill>
                          <a:latin typeface="Arial" pitchFamily="34" charset="0"/>
                          <a:cs typeface="Arial" pitchFamily="34" charset="0"/>
                        </a:rPr>
                        <a:t>zeae</a:t>
                      </a:r>
                      <a:r>
                        <a:rPr lang="en-US" sz="1600" b="1" i="1" dirty="0">
                          <a:solidFill>
                            <a:srgbClr val="002060"/>
                          </a:solidFill>
                          <a:latin typeface="Arial" pitchFamily="34" charset="0"/>
                          <a:cs typeface="Arial" pitchFamily="34" charset="0"/>
                        </a:rPr>
                        <a:t> (Perfect stage) </a:t>
                      </a:r>
                      <a:endParaRPr lang="en-US" sz="1600" b="1" dirty="0">
                        <a:solidFill>
                          <a:srgbClr val="002060"/>
                        </a:solidFill>
                        <a:latin typeface="Arial" pitchFamily="34" charset="0"/>
                        <a:cs typeface="Arial" pitchFamily="34" charset="0"/>
                      </a:endParaRPr>
                    </a:p>
                  </a:txBody>
                  <a:tcPr/>
                </a:tc>
                <a:extLst>
                  <a:ext uri="{0D108BD9-81ED-4DB2-BD59-A6C34878D82A}">
                    <a16:rowId xmlns:a16="http://schemas.microsoft.com/office/drawing/2014/main" xmlns="" val="10002"/>
                  </a:ext>
                </a:extLst>
              </a:tr>
              <a:tr h="415636">
                <a:tc>
                  <a:txBody>
                    <a:bodyPr/>
                    <a:lstStyle/>
                    <a:p>
                      <a:r>
                        <a:rPr lang="en-US" sz="1600" b="1" dirty="0">
                          <a:solidFill>
                            <a:srgbClr val="002060"/>
                          </a:solidFill>
                          <a:latin typeface="Arial" pitchFamily="34" charset="0"/>
                          <a:cs typeface="Arial" pitchFamily="34" charset="0"/>
                        </a:rPr>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Arial" pitchFamily="34" charset="0"/>
                          <a:cs typeface="Arial" pitchFamily="34" charset="0"/>
                        </a:rPr>
                        <a:t>Leaf blight or Black point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002060"/>
                        </a:solidFill>
                        <a:latin typeface="Arial" pitchFamily="34" charset="0"/>
                        <a:cs typeface="Arial" pitchFamily="34" charset="0"/>
                      </a:endParaRPr>
                    </a:p>
                  </a:txBody>
                  <a:tcPr/>
                </a:tc>
                <a:tc>
                  <a:txBody>
                    <a:bodyPr/>
                    <a:lstStyle/>
                    <a:p>
                      <a:r>
                        <a:rPr lang="en-US" sz="1600" b="1" dirty="0">
                          <a:solidFill>
                            <a:srgbClr val="002060"/>
                          </a:solidFill>
                          <a:latin typeface="Arial" pitchFamily="34" charset="0"/>
                          <a:cs typeface="Arial" pitchFamily="34" charset="0"/>
                        </a:rPr>
                        <a:t> </a:t>
                      </a:r>
                      <a:r>
                        <a:rPr lang="en-US" sz="1600" b="1" i="1" dirty="0" err="1">
                          <a:solidFill>
                            <a:srgbClr val="002060"/>
                          </a:solidFill>
                          <a:latin typeface="Arial" pitchFamily="34" charset="0"/>
                          <a:cs typeface="Arial" pitchFamily="34" charset="0"/>
                        </a:rPr>
                        <a:t>Bipolaris</a:t>
                      </a:r>
                      <a:r>
                        <a:rPr lang="en-US" sz="1600" b="1" i="1" dirty="0">
                          <a:solidFill>
                            <a:srgbClr val="002060"/>
                          </a:solidFill>
                          <a:latin typeface="Arial" pitchFamily="34" charset="0"/>
                          <a:cs typeface="Arial" pitchFamily="34" charset="0"/>
                        </a:rPr>
                        <a:t> </a:t>
                      </a:r>
                      <a:r>
                        <a:rPr lang="en-US" sz="1600" b="1" i="1" dirty="0" err="1">
                          <a:solidFill>
                            <a:srgbClr val="002060"/>
                          </a:solidFill>
                          <a:latin typeface="Arial" pitchFamily="34" charset="0"/>
                          <a:cs typeface="Arial" pitchFamily="34" charset="0"/>
                        </a:rPr>
                        <a:t>sorokinina</a:t>
                      </a:r>
                      <a:endParaRPr lang="en-US" sz="1600" b="1" i="1" dirty="0">
                        <a:solidFill>
                          <a:srgbClr val="002060"/>
                        </a:solidFill>
                        <a:latin typeface="Arial" pitchFamily="34" charset="0"/>
                        <a:cs typeface="Arial" pitchFamily="34" charset="0"/>
                      </a:endParaRPr>
                    </a:p>
                    <a:p>
                      <a:r>
                        <a:rPr lang="en-US" sz="1600" b="1" i="1" dirty="0">
                          <a:solidFill>
                            <a:srgbClr val="002060"/>
                          </a:solidFill>
                          <a:latin typeface="Arial" pitchFamily="34" charset="0"/>
                          <a:cs typeface="Arial" pitchFamily="34" charset="0"/>
                        </a:rPr>
                        <a:t> </a:t>
                      </a:r>
                      <a:r>
                        <a:rPr lang="en-US" sz="1600" b="1" i="1" dirty="0" err="1">
                          <a:solidFill>
                            <a:srgbClr val="002060"/>
                          </a:solidFill>
                          <a:latin typeface="Arial" pitchFamily="34" charset="0"/>
                          <a:cs typeface="Arial" pitchFamily="34" charset="0"/>
                        </a:rPr>
                        <a:t>Alternaria</a:t>
                      </a:r>
                      <a:r>
                        <a:rPr lang="en-US" sz="1600" b="1" i="1" dirty="0">
                          <a:solidFill>
                            <a:srgbClr val="002060"/>
                          </a:solidFill>
                          <a:latin typeface="Arial" pitchFamily="34" charset="0"/>
                          <a:cs typeface="Arial" pitchFamily="34" charset="0"/>
                        </a:rPr>
                        <a:t> </a:t>
                      </a:r>
                      <a:r>
                        <a:rPr lang="en-US" sz="1600" b="1" i="1" dirty="0" err="1">
                          <a:solidFill>
                            <a:srgbClr val="002060"/>
                          </a:solidFill>
                          <a:latin typeface="Arial" pitchFamily="34" charset="0"/>
                          <a:cs typeface="Arial" pitchFamily="34" charset="0"/>
                        </a:rPr>
                        <a:t>triticiana</a:t>
                      </a:r>
                      <a:endParaRPr lang="en-US" sz="1600" b="1" i="1" dirty="0">
                        <a:solidFill>
                          <a:srgbClr val="002060"/>
                        </a:solidFill>
                        <a:latin typeface="Arial" pitchFamily="34" charset="0"/>
                        <a:cs typeface="Arial" pitchFamily="34" charset="0"/>
                      </a:endParaRPr>
                    </a:p>
                  </a:txBody>
                  <a:tcPr/>
                </a:tc>
                <a:extLst>
                  <a:ext uri="{0D108BD9-81ED-4DB2-BD59-A6C34878D82A}">
                    <a16:rowId xmlns:a16="http://schemas.microsoft.com/office/drawing/2014/main" xmlns="" val="10003"/>
                  </a:ext>
                </a:extLst>
              </a:tr>
              <a:tr h="415636">
                <a:tc>
                  <a:txBody>
                    <a:bodyPr/>
                    <a:lstStyle/>
                    <a:p>
                      <a:r>
                        <a:rPr lang="en-US" sz="1600" b="1" dirty="0">
                          <a:solidFill>
                            <a:srgbClr val="002060"/>
                          </a:solidFill>
                          <a:latin typeface="Arial" pitchFamily="34" charset="0"/>
                          <a:cs typeface="Arial" pitchFamily="34" charset="0"/>
                        </a:rPr>
                        <a:t>4.</a:t>
                      </a:r>
                    </a:p>
                  </a:txBody>
                  <a:tcPr/>
                </a:tc>
                <a:tc>
                  <a:txBody>
                    <a:bodyPr/>
                    <a:lstStyle/>
                    <a:p>
                      <a:r>
                        <a:rPr lang="en-US" sz="1600" b="1" dirty="0">
                          <a:solidFill>
                            <a:srgbClr val="002060"/>
                          </a:solidFill>
                          <a:latin typeface="Arial" pitchFamily="34" charset="0"/>
                          <a:cs typeface="Arial" pitchFamily="34" charset="0"/>
                        </a:rPr>
                        <a:t>Rusts</a:t>
                      </a:r>
                    </a:p>
                  </a:txBody>
                  <a:tcPr/>
                </a:tc>
                <a:tc>
                  <a:txBody>
                    <a:bodyPr/>
                    <a:lstStyle/>
                    <a:p>
                      <a:endParaRPr lang="en-US" sz="1600" b="1" dirty="0">
                        <a:solidFill>
                          <a:srgbClr val="002060"/>
                        </a:solidFill>
                        <a:latin typeface="Arial" pitchFamily="34" charset="0"/>
                        <a:cs typeface="Arial" pitchFamily="34" charset="0"/>
                      </a:endParaRPr>
                    </a:p>
                  </a:txBody>
                  <a:tcPr/>
                </a:tc>
                <a:extLst>
                  <a:ext uri="{0D108BD9-81ED-4DB2-BD59-A6C34878D82A}">
                    <a16:rowId xmlns:a16="http://schemas.microsoft.com/office/drawing/2014/main" xmlns="" val="10004"/>
                  </a:ext>
                </a:extLst>
              </a:tr>
              <a:tr h="415636">
                <a:tc>
                  <a:txBody>
                    <a:bodyPr/>
                    <a:lstStyle/>
                    <a:p>
                      <a:endParaRPr lang="en-US" sz="1600" b="1">
                        <a:solidFill>
                          <a:srgbClr val="002060"/>
                        </a:solidFill>
                        <a:latin typeface="Arial" pitchFamily="34" charset="0"/>
                        <a:cs typeface="Arial" pitchFamily="34" charset="0"/>
                      </a:endParaRPr>
                    </a:p>
                  </a:txBody>
                  <a:tcPr/>
                </a:tc>
                <a:tc>
                  <a:txBody>
                    <a:bodyPr/>
                    <a:lstStyle/>
                    <a:p>
                      <a:r>
                        <a:rPr lang="en-US" sz="1600" b="1" dirty="0">
                          <a:solidFill>
                            <a:srgbClr val="002060"/>
                          </a:solidFill>
                          <a:latin typeface="Arial" pitchFamily="34" charset="0"/>
                          <a:cs typeface="Arial" pitchFamily="34" charset="0"/>
                        </a:rPr>
                        <a:t>Stem rust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dirty="0" err="1">
                          <a:solidFill>
                            <a:srgbClr val="002060"/>
                          </a:solidFill>
                          <a:latin typeface="Arial" pitchFamily="34" charset="0"/>
                          <a:cs typeface="Arial" pitchFamily="34" charset="0"/>
                        </a:rPr>
                        <a:t>Puccinia</a:t>
                      </a:r>
                      <a:r>
                        <a:rPr lang="en-US" sz="1600" b="1" i="1" dirty="0">
                          <a:solidFill>
                            <a:srgbClr val="002060"/>
                          </a:solidFill>
                          <a:latin typeface="Arial" pitchFamily="34" charset="0"/>
                          <a:cs typeface="Arial" pitchFamily="34" charset="0"/>
                        </a:rPr>
                        <a:t> </a:t>
                      </a:r>
                      <a:r>
                        <a:rPr lang="en-US" sz="1600" b="1" i="1" dirty="0" err="1">
                          <a:solidFill>
                            <a:srgbClr val="002060"/>
                          </a:solidFill>
                          <a:latin typeface="Arial" pitchFamily="34" charset="0"/>
                          <a:cs typeface="Arial" pitchFamily="34" charset="0"/>
                        </a:rPr>
                        <a:t>graminis</a:t>
                      </a:r>
                      <a:r>
                        <a:rPr lang="en-US" sz="1600" b="1" i="1" dirty="0">
                          <a:solidFill>
                            <a:srgbClr val="002060"/>
                          </a:solidFill>
                          <a:latin typeface="Arial" pitchFamily="34" charset="0"/>
                          <a:cs typeface="Arial" pitchFamily="34" charset="0"/>
                        </a:rPr>
                        <a:t>  f. sp. </a:t>
                      </a:r>
                      <a:r>
                        <a:rPr lang="en-US" sz="1600" b="1" i="1" dirty="0" err="1">
                          <a:solidFill>
                            <a:srgbClr val="002060"/>
                          </a:solidFill>
                          <a:latin typeface="Arial" pitchFamily="34" charset="0"/>
                          <a:cs typeface="Arial" pitchFamily="34" charset="0"/>
                        </a:rPr>
                        <a:t>tritici</a:t>
                      </a:r>
                      <a:r>
                        <a:rPr lang="en-US" sz="1600" b="1" dirty="0">
                          <a:solidFill>
                            <a:srgbClr val="002060"/>
                          </a:solidFill>
                          <a:latin typeface="Arial" pitchFamily="34" charset="0"/>
                          <a:cs typeface="Arial" pitchFamily="34" charset="0"/>
                        </a:rPr>
                        <a:t> </a:t>
                      </a:r>
                    </a:p>
                  </a:txBody>
                  <a:tcPr/>
                </a:tc>
                <a:extLst>
                  <a:ext uri="{0D108BD9-81ED-4DB2-BD59-A6C34878D82A}">
                    <a16:rowId xmlns:a16="http://schemas.microsoft.com/office/drawing/2014/main" xmlns="" val="10005"/>
                  </a:ext>
                </a:extLst>
              </a:tr>
              <a:tr h="415636">
                <a:tc>
                  <a:txBody>
                    <a:bodyPr/>
                    <a:lstStyle/>
                    <a:p>
                      <a:endParaRPr lang="en-US" sz="1600" b="1">
                        <a:solidFill>
                          <a:srgbClr val="002060"/>
                        </a:solidFill>
                        <a:latin typeface="Arial" pitchFamily="34" charset="0"/>
                        <a:cs typeface="Arial" pitchFamily="34" charset="0"/>
                      </a:endParaRPr>
                    </a:p>
                  </a:txBody>
                  <a:tcPr/>
                </a:tc>
                <a:tc>
                  <a:txBody>
                    <a:bodyPr/>
                    <a:lstStyle/>
                    <a:p>
                      <a:r>
                        <a:rPr lang="en-US" sz="1600" b="1" dirty="0">
                          <a:solidFill>
                            <a:srgbClr val="002060"/>
                          </a:solidFill>
                          <a:latin typeface="Arial" pitchFamily="34" charset="0"/>
                          <a:cs typeface="Arial" pitchFamily="34" charset="0"/>
                        </a:rPr>
                        <a:t>Leaf rust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600" b="1" i="1" dirty="0">
                          <a:solidFill>
                            <a:srgbClr val="002060"/>
                          </a:solidFill>
                          <a:latin typeface="Arial" pitchFamily="34" charset="0"/>
                          <a:cs typeface="Arial" pitchFamily="34" charset="0"/>
                        </a:rPr>
                        <a:t>Puccinia triticina </a:t>
                      </a:r>
                      <a:r>
                        <a:rPr lang="it-IT" sz="1600" b="1" dirty="0">
                          <a:solidFill>
                            <a:srgbClr val="002060"/>
                          </a:solidFill>
                          <a:latin typeface="Arial" pitchFamily="34" charset="0"/>
                          <a:cs typeface="Arial" pitchFamily="34" charset="0"/>
                        </a:rPr>
                        <a:t>(formally </a:t>
                      </a:r>
                      <a:r>
                        <a:rPr lang="it-IT" sz="1600" b="1" i="1" dirty="0">
                          <a:solidFill>
                            <a:srgbClr val="002060"/>
                          </a:solidFill>
                          <a:latin typeface="Arial" pitchFamily="34" charset="0"/>
                          <a:cs typeface="Arial" pitchFamily="34" charset="0"/>
                        </a:rPr>
                        <a:t>Puccinia recondita</a:t>
                      </a:r>
                      <a:r>
                        <a:rPr lang="it-IT" sz="1600" b="1" dirty="0">
                          <a:solidFill>
                            <a:srgbClr val="002060"/>
                          </a:solidFill>
                          <a:latin typeface="Arial" pitchFamily="34" charset="0"/>
                          <a:cs typeface="Arial" pitchFamily="34" charset="0"/>
                        </a:rPr>
                        <a:t>) </a:t>
                      </a:r>
                      <a:endParaRPr lang="en-US" sz="1600" b="1" dirty="0">
                        <a:solidFill>
                          <a:srgbClr val="002060"/>
                        </a:solidFill>
                        <a:latin typeface="Arial" pitchFamily="34" charset="0"/>
                        <a:cs typeface="Arial" pitchFamily="34" charset="0"/>
                      </a:endParaRPr>
                    </a:p>
                  </a:txBody>
                  <a:tcPr/>
                </a:tc>
                <a:extLst>
                  <a:ext uri="{0D108BD9-81ED-4DB2-BD59-A6C34878D82A}">
                    <a16:rowId xmlns:a16="http://schemas.microsoft.com/office/drawing/2014/main" xmlns="" val="10006"/>
                  </a:ext>
                </a:extLst>
              </a:tr>
              <a:tr h="415636">
                <a:tc>
                  <a:txBody>
                    <a:bodyPr/>
                    <a:lstStyle/>
                    <a:p>
                      <a:endParaRPr lang="en-US" sz="1600" b="1">
                        <a:solidFill>
                          <a:srgbClr val="002060"/>
                        </a:solidFill>
                        <a:latin typeface="Arial" pitchFamily="34" charset="0"/>
                        <a:cs typeface="Arial" pitchFamily="34" charset="0"/>
                      </a:endParaRPr>
                    </a:p>
                  </a:txBody>
                  <a:tcPr/>
                </a:tc>
                <a:tc>
                  <a:txBody>
                    <a:bodyPr/>
                    <a:lstStyle/>
                    <a:p>
                      <a:r>
                        <a:rPr lang="en-US" sz="1600" b="1" dirty="0">
                          <a:solidFill>
                            <a:srgbClr val="002060"/>
                          </a:solidFill>
                          <a:latin typeface="Arial" pitchFamily="34" charset="0"/>
                          <a:cs typeface="Arial" pitchFamily="34" charset="0"/>
                        </a:rPr>
                        <a:t>Stripe rust</a:t>
                      </a:r>
                    </a:p>
                  </a:txBody>
                  <a:tcPr/>
                </a:tc>
                <a:tc>
                  <a:txBody>
                    <a:bodyPr/>
                    <a:lstStyle/>
                    <a:p>
                      <a:r>
                        <a:rPr lang="en-US" sz="1600" b="1" i="1" dirty="0" err="1">
                          <a:solidFill>
                            <a:srgbClr val="002060"/>
                          </a:solidFill>
                          <a:latin typeface="Arial" pitchFamily="34" charset="0"/>
                          <a:cs typeface="Arial" pitchFamily="34" charset="0"/>
                        </a:rPr>
                        <a:t>Puccinia</a:t>
                      </a:r>
                      <a:r>
                        <a:rPr lang="en-US" sz="1600" b="1" i="1" dirty="0">
                          <a:solidFill>
                            <a:srgbClr val="002060"/>
                          </a:solidFill>
                          <a:latin typeface="Arial" pitchFamily="34" charset="0"/>
                          <a:cs typeface="Arial" pitchFamily="34" charset="0"/>
                        </a:rPr>
                        <a:t> </a:t>
                      </a:r>
                      <a:r>
                        <a:rPr lang="en-US" sz="1600" b="1" i="1" dirty="0" err="1">
                          <a:solidFill>
                            <a:srgbClr val="002060"/>
                          </a:solidFill>
                          <a:latin typeface="Arial" pitchFamily="34" charset="0"/>
                          <a:cs typeface="Arial" pitchFamily="34" charset="0"/>
                        </a:rPr>
                        <a:t>striiformis</a:t>
                      </a:r>
                      <a:r>
                        <a:rPr lang="en-US" sz="1600" b="1" dirty="0">
                          <a:solidFill>
                            <a:srgbClr val="002060"/>
                          </a:solidFill>
                          <a:latin typeface="Arial" pitchFamily="34" charset="0"/>
                          <a:cs typeface="Arial" pitchFamily="34" charset="0"/>
                        </a:rPr>
                        <a:t> </a:t>
                      </a:r>
                    </a:p>
                  </a:txBody>
                  <a:tcPr/>
                </a:tc>
                <a:extLst>
                  <a:ext uri="{0D108BD9-81ED-4DB2-BD59-A6C34878D82A}">
                    <a16:rowId xmlns:a16="http://schemas.microsoft.com/office/drawing/2014/main" xmlns="" val="10007"/>
                  </a:ext>
                </a:extLst>
              </a:tr>
              <a:tr h="415636">
                <a:tc>
                  <a:txBody>
                    <a:bodyPr/>
                    <a:lstStyle/>
                    <a:p>
                      <a:r>
                        <a:rPr lang="en-US" sz="1600" b="1" dirty="0">
                          <a:solidFill>
                            <a:srgbClr val="002060"/>
                          </a:solidFill>
                          <a:latin typeface="Arial" pitchFamily="34" charset="0"/>
                          <a:cs typeface="Arial" pitchFamily="34" charset="0"/>
                        </a:rPr>
                        <a:t>5.</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Arial" pitchFamily="34" charset="0"/>
                          <a:cs typeface="Arial" pitchFamily="34" charset="0"/>
                        </a:rPr>
                        <a:t>Foot and root rot</a:t>
                      </a:r>
                    </a:p>
                  </a:txBody>
                  <a:tcPr/>
                </a:tc>
                <a:tc>
                  <a:txBody>
                    <a:bodyPr/>
                    <a:lstStyle/>
                    <a:p>
                      <a:r>
                        <a:rPr lang="en-US" sz="1600" b="1" i="1" dirty="0">
                          <a:solidFill>
                            <a:srgbClr val="002060"/>
                          </a:solidFill>
                          <a:latin typeface="Arial" pitchFamily="34" charset="0"/>
                          <a:cs typeface="Arial" pitchFamily="34" charset="0"/>
                        </a:rPr>
                        <a:t>Fusarium </a:t>
                      </a:r>
                      <a:r>
                        <a:rPr lang="en-US" sz="1600" b="1" i="1" dirty="0" err="1">
                          <a:solidFill>
                            <a:srgbClr val="002060"/>
                          </a:solidFill>
                          <a:latin typeface="Arial" pitchFamily="34" charset="0"/>
                          <a:cs typeface="Arial" pitchFamily="34" charset="0"/>
                        </a:rPr>
                        <a:t>graminearum</a:t>
                      </a:r>
                      <a:r>
                        <a:rPr lang="en-US" sz="1600" b="1" i="1" dirty="0">
                          <a:solidFill>
                            <a:srgbClr val="002060"/>
                          </a:solidFill>
                          <a:latin typeface="Arial" pitchFamily="34" charset="0"/>
                          <a:cs typeface="Arial" pitchFamily="34" charset="0"/>
                        </a:rPr>
                        <a:t>/F. </a:t>
                      </a:r>
                      <a:r>
                        <a:rPr lang="en-US" sz="1600" b="1" i="1" dirty="0" err="1">
                          <a:solidFill>
                            <a:srgbClr val="002060"/>
                          </a:solidFill>
                          <a:latin typeface="Arial" pitchFamily="34" charset="0"/>
                          <a:cs typeface="Arial" pitchFamily="34" charset="0"/>
                        </a:rPr>
                        <a:t>cilmorum</a:t>
                      </a:r>
                      <a:endParaRPr lang="en-US" sz="1600" b="1" i="1" dirty="0">
                        <a:solidFill>
                          <a:srgbClr val="002060"/>
                        </a:solidFill>
                        <a:latin typeface="Arial" pitchFamily="34" charset="0"/>
                        <a:cs typeface="Arial" pitchFamily="34" charset="0"/>
                      </a:endParaRPr>
                    </a:p>
                    <a:p>
                      <a:r>
                        <a:rPr lang="en-US" sz="1600" b="1" i="1" dirty="0" err="1">
                          <a:solidFill>
                            <a:srgbClr val="002060"/>
                          </a:solidFill>
                          <a:latin typeface="Arial" pitchFamily="34" charset="0"/>
                          <a:cs typeface="Arial" pitchFamily="34" charset="0"/>
                        </a:rPr>
                        <a:t>Rhizoctonia</a:t>
                      </a:r>
                      <a:r>
                        <a:rPr lang="en-US" sz="1600" b="1" i="1" dirty="0">
                          <a:solidFill>
                            <a:srgbClr val="002060"/>
                          </a:solidFill>
                          <a:latin typeface="Arial" pitchFamily="34" charset="0"/>
                          <a:cs typeface="Arial" pitchFamily="34" charset="0"/>
                        </a:rPr>
                        <a:t> </a:t>
                      </a:r>
                      <a:r>
                        <a:rPr lang="en-US" sz="1600" b="1" i="1" dirty="0" err="1">
                          <a:solidFill>
                            <a:srgbClr val="002060"/>
                          </a:solidFill>
                          <a:latin typeface="Arial" pitchFamily="34" charset="0"/>
                          <a:cs typeface="Arial" pitchFamily="34" charset="0"/>
                        </a:rPr>
                        <a:t>solani</a:t>
                      </a:r>
                      <a:endParaRPr lang="en-US" sz="1600" b="1" i="1" dirty="0">
                        <a:solidFill>
                          <a:srgbClr val="002060"/>
                        </a:solidFill>
                        <a:latin typeface="Arial" pitchFamily="34" charset="0"/>
                        <a:cs typeface="Arial" pitchFamily="34" charset="0"/>
                      </a:endParaRPr>
                    </a:p>
                    <a:p>
                      <a:r>
                        <a:rPr lang="en-US" sz="1600" b="1" i="1" dirty="0" err="1">
                          <a:solidFill>
                            <a:srgbClr val="002060"/>
                          </a:solidFill>
                          <a:latin typeface="Arial" pitchFamily="34" charset="0"/>
                          <a:cs typeface="Arial" pitchFamily="34" charset="0"/>
                        </a:rPr>
                        <a:t>Pythium</a:t>
                      </a:r>
                      <a:r>
                        <a:rPr lang="en-US" sz="1600" b="1" dirty="0">
                          <a:solidFill>
                            <a:srgbClr val="002060"/>
                          </a:solidFill>
                          <a:latin typeface="Arial" pitchFamily="34" charset="0"/>
                          <a:cs typeface="Arial" pitchFamily="34" charset="0"/>
                        </a:rPr>
                        <a:t> spp.</a:t>
                      </a:r>
                    </a:p>
                  </a:txBody>
                  <a:tcPr/>
                </a:tc>
                <a:extLst>
                  <a:ext uri="{0D108BD9-81ED-4DB2-BD59-A6C34878D82A}">
                    <a16:rowId xmlns:a16="http://schemas.microsoft.com/office/drawing/2014/main" xmlns="" val="10008"/>
                  </a:ext>
                </a:extLst>
              </a:tr>
              <a:tr h="415636">
                <a:tc>
                  <a:txBody>
                    <a:bodyPr/>
                    <a:lstStyle/>
                    <a:p>
                      <a:r>
                        <a:rPr lang="en-US" sz="1600" b="1" dirty="0">
                          <a:solidFill>
                            <a:srgbClr val="002060"/>
                          </a:solidFill>
                          <a:latin typeface="Arial" pitchFamily="34" charset="0"/>
                          <a:cs typeface="Arial" pitchFamily="34" charset="0"/>
                        </a:rPr>
                        <a:t>6.</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Arial" pitchFamily="34" charset="0"/>
                          <a:cs typeface="Arial" pitchFamily="34" charset="0"/>
                        </a:rPr>
                        <a:t>Loose smut</a:t>
                      </a:r>
                    </a:p>
                  </a:txBody>
                  <a:tcPr/>
                </a:tc>
                <a:tc>
                  <a:txBody>
                    <a:bodyPr/>
                    <a:lstStyle/>
                    <a:p>
                      <a:r>
                        <a:rPr lang="en-US" sz="1600" b="1" i="1" dirty="0" err="1">
                          <a:solidFill>
                            <a:srgbClr val="002060"/>
                          </a:solidFill>
                          <a:latin typeface="Arial" pitchFamily="34" charset="0"/>
                          <a:cs typeface="Arial" pitchFamily="34" charset="0"/>
                        </a:rPr>
                        <a:t>Ustilago</a:t>
                      </a:r>
                      <a:r>
                        <a:rPr lang="en-US" sz="1600" b="1" i="1" dirty="0">
                          <a:solidFill>
                            <a:srgbClr val="002060"/>
                          </a:solidFill>
                          <a:latin typeface="Arial" pitchFamily="34" charset="0"/>
                          <a:cs typeface="Arial" pitchFamily="34" charset="0"/>
                        </a:rPr>
                        <a:t> </a:t>
                      </a:r>
                      <a:r>
                        <a:rPr lang="en-US" sz="1600" b="1" i="1" dirty="0" err="1">
                          <a:solidFill>
                            <a:srgbClr val="002060"/>
                          </a:solidFill>
                          <a:latin typeface="Arial" pitchFamily="34" charset="0"/>
                          <a:cs typeface="Arial" pitchFamily="34" charset="0"/>
                        </a:rPr>
                        <a:t>tritici</a:t>
                      </a:r>
                      <a:r>
                        <a:rPr lang="en-US" sz="1600" b="1" i="1" dirty="0">
                          <a:solidFill>
                            <a:srgbClr val="002060"/>
                          </a:solidFill>
                          <a:latin typeface="Arial" pitchFamily="34" charset="0"/>
                          <a:cs typeface="Arial" pitchFamily="34" charset="0"/>
                        </a:rPr>
                        <a:t> (</a:t>
                      </a:r>
                      <a:r>
                        <a:rPr lang="en-US" sz="1600" b="1" i="0" dirty="0">
                          <a:solidFill>
                            <a:srgbClr val="002060"/>
                          </a:solidFill>
                          <a:latin typeface="Arial" pitchFamily="34" charset="0"/>
                          <a:cs typeface="Arial" pitchFamily="34" charset="0"/>
                        </a:rPr>
                        <a:t>Syn. </a:t>
                      </a:r>
                      <a:r>
                        <a:rPr lang="en-US" sz="1600" b="1" i="1" dirty="0">
                          <a:solidFill>
                            <a:srgbClr val="002060"/>
                          </a:solidFill>
                          <a:latin typeface="Arial" pitchFamily="34" charset="0"/>
                          <a:cs typeface="Arial" pitchFamily="34" charset="0"/>
                        </a:rPr>
                        <a:t>U. </a:t>
                      </a:r>
                      <a:r>
                        <a:rPr lang="en-US" sz="1600" b="1" i="1" dirty="0" err="1">
                          <a:solidFill>
                            <a:srgbClr val="002060"/>
                          </a:solidFill>
                          <a:latin typeface="Arial" pitchFamily="34" charset="0"/>
                          <a:cs typeface="Arial" pitchFamily="34" charset="0"/>
                        </a:rPr>
                        <a:t>nuda</a:t>
                      </a:r>
                      <a:r>
                        <a:rPr lang="en-US" sz="1600" b="1" i="1" dirty="0">
                          <a:solidFill>
                            <a:srgbClr val="002060"/>
                          </a:solidFill>
                          <a:latin typeface="Arial" pitchFamily="34" charset="0"/>
                          <a:cs typeface="Arial" pitchFamily="34" charset="0"/>
                        </a:rPr>
                        <a:t> </a:t>
                      </a:r>
                      <a:r>
                        <a:rPr lang="en-US" sz="1600" b="1" i="0" dirty="0">
                          <a:solidFill>
                            <a:srgbClr val="002060"/>
                          </a:solidFill>
                          <a:latin typeface="Arial" pitchFamily="34" charset="0"/>
                          <a:cs typeface="Arial" pitchFamily="34" charset="0"/>
                        </a:rPr>
                        <a:t>var.</a:t>
                      </a:r>
                      <a:r>
                        <a:rPr lang="en-US" sz="1600" b="1" i="1" dirty="0">
                          <a:solidFill>
                            <a:srgbClr val="002060"/>
                          </a:solidFill>
                          <a:latin typeface="Arial" pitchFamily="34" charset="0"/>
                          <a:cs typeface="Arial" pitchFamily="34" charset="0"/>
                        </a:rPr>
                        <a:t> </a:t>
                      </a:r>
                      <a:r>
                        <a:rPr lang="en-US" sz="1600" b="1" i="1" dirty="0" err="1">
                          <a:solidFill>
                            <a:srgbClr val="002060"/>
                          </a:solidFill>
                          <a:latin typeface="Arial" pitchFamily="34" charset="0"/>
                          <a:cs typeface="Arial" pitchFamily="34" charset="0"/>
                        </a:rPr>
                        <a:t>tritici</a:t>
                      </a:r>
                      <a:r>
                        <a:rPr lang="en-US" sz="1600" b="1" i="1" dirty="0">
                          <a:solidFill>
                            <a:srgbClr val="002060"/>
                          </a:solidFill>
                          <a:latin typeface="Arial" pitchFamily="34" charset="0"/>
                          <a:cs typeface="Arial" pitchFamily="34" charset="0"/>
                        </a:rPr>
                        <a:t>)</a:t>
                      </a:r>
                    </a:p>
                  </a:txBody>
                  <a:tcPr/>
                </a:tc>
                <a:extLst>
                  <a:ext uri="{0D108BD9-81ED-4DB2-BD59-A6C34878D82A}">
                    <a16:rowId xmlns:a16="http://schemas.microsoft.com/office/drawing/2014/main" xmlns="" val="10009"/>
                  </a:ext>
                </a:extLst>
              </a:tr>
              <a:tr h="415636">
                <a:tc>
                  <a:txBody>
                    <a:bodyPr/>
                    <a:lstStyle/>
                    <a:p>
                      <a:r>
                        <a:rPr lang="en-US" sz="1600" b="1" dirty="0">
                          <a:solidFill>
                            <a:srgbClr val="002060"/>
                          </a:solidFill>
                          <a:latin typeface="Arial" pitchFamily="34" charset="0"/>
                          <a:cs typeface="Arial" pitchFamily="34" charset="0"/>
                        </a:rPr>
                        <a:t>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002060"/>
                          </a:solidFill>
                          <a:latin typeface="Arial" pitchFamily="34" charset="0"/>
                          <a:cs typeface="Arial" pitchFamily="34" charset="0"/>
                        </a:rPr>
                        <a:t>Powdery mildew</a:t>
                      </a:r>
                    </a:p>
                  </a:txBody>
                  <a:tcPr/>
                </a:tc>
                <a:tc>
                  <a:txBody>
                    <a:bodyPr/>
                    <a:lstStyle/>
                    <a:p>
                      <a:r>
                        <a:rPr lang="en-US" sz="1600" b="1" i="1" dirty="0" err="1">
                          <a:solidFill>
                            <a:srgbClr val="002060"/>
                          </a:solidFill>
                          <a:latin typeface="Arial" pitchFamily="34" charset="0"/>
                          <a:cs typeface="Arial" pitchFamily="34" charset="0"/>
                        </a:rPr>
                        <a:t>Blumeria</a:t>
                      </a:r>
                      <a:r>
                        <a:rPr lang="en-US" sz="1600" b="1" i="1" dirty="0">
                          <a:solidFill>
                            <a:srgbClr val="002060"/>
                          </a:solidFill>
                          <a:latin typeface="Arial" pitchFamily="34" charset="0"/>
                          <a:cs typeface="Arial" pitchFamily="34" charset="0"/>
                        </a:rPr>
                        <a:t> </a:t>
                      </a:r>
                      <a:r>
                        <a:rPr lang="en-US" sz="1600" b="1" i="1" dirty="0" err="1">
                          <a:solidFill>
                            <a:srgbClr val="002060"/>
                          </a:solidFill>
                          <a:latin typeface="Arial" pitchFamily="34" charset="0"/>
                          <a:cs typeface="Arial" pitchFamily="34" charset="0"/>
                        </a:rPr>
                        <a:t>graminis</a:t>
                      </a:r>
                      <a:r>
                        <a:rPr lang="en-US" sz="1600" b="1" i="1" dirty="0">
                          <a:solidFill>
                            <a:srgbClr val="002060"/>
                          </a:solidFill>
                          <a:latin typeface="Arial" pitchFamily="34" charset="0"/>
                          <a:cs typeface="Arial" pitchFamily="34" charset="0"/>
                        </a:rPr>
                        <a:t>  </a:t>
                      </a:r>
                      <a:r>
                        <a:rPr lang="en-US" sz="1600" b="1" dirty="0">
                          <a:solidFill>
                            <a:srgbClr val="002060"/>
                          </a:solidFill>
                          <a:latin typeface="Arial" pitchFamily="34" charset="0"/>
                          <a:cs typeface="Arial" pitchFamily="34" charset="0"/>
                        </a:rPr>
                        <a:t>f. sp. </a:t>
                      </a:r>
                      <a:r>
                        <a:rPr lang="en-US" sz="1600" b="1" i="1" dirty="0" err="1">
                          <a:solidFill>
                            <a:srgbClr val="002060"/>
                          </a:solidFill>
                          <a:latin typeface="Arial" pitchFamily="34" charset="0"/>
                          <a:cs typeface="Arial" pitchFamily="34" charset="0"/>
                        </a:rPr>
                        <a:t>tritici</a:t>
                      </a:r>
                      <a:endParaRPr lang="en-US" sz="1600" b="1" i="1" dirty="0">
                        <a:solidFill>
                          <a:srgbClr val="002060"/>
                        </a:solidFill>
                        <a:latin typeface="Arial" pitchFamily="34" charset="0"/>
                        <a:cs typeface="Arial" pitchFamily="34" charset="0"/>
                      </a:endParaRPr>
                    </a:p>
                  </a:txBody>
                  <a:tcPr/>
                </a:tc>
                <a:extLst>
                  <a:ext uri="{0D108BD9-81ED-4DB2-BD59-A6C34878D82A}">
                    <a16:rowId xmlns:a16="http://schemas.microsoft.com/office/drawing/2014/main" xmlns="" val="10010"/>
                  </a:ext>
                </a:extLst>
              </a:tr>
            </a:tbl>
          </a:graphicData>
        </a:graphic>
      </p:graphicFrame>
      <p:sp>
        <p:nvSpPr>
          <p:cNvPr id="3" name="TextBox 2"/>
          <p:cNvSpPr txBox="1"/>
          <p:nvPr/>
        </p:nvSpPr>
        <p:spPr>
          <a:xfrm>
            <a:off x="2209800" y="228600"/>
            <a:ext cx="4800600" cy="400110"/>
          </a:xfrm>
          <a:prstGeom prst="rect">
            <a:avLst/>
          </a:prstGeom>
          <a:noFill/>
        </p:spPr>
        <p:txBody>
          <a:bodyPr wrap="square" rtlCol="0">
            <a:spAutoFit/>
          </a:bodyPr>
          <a:lstStyle/>
          <a:p>
            <a:r>
              <a:rPr lang="en-US" sz="2000" b="1" u="sng" dirty="0">
                <a:solidFill>
                  <a:srgbClr val="C00000"/>
                </a:solidFill>
                <a:latin typeface="Arial" pitchFamily="34" charset="0"/>
                <a:cs typeface="Arial" pitchFamily="34" charset="0"/>
              </a:rPr>
              <a:t>List of important diseases of wheat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wheat blast">
            <a:extLst>
              <a:ext uri="{FF2B5EF4-FFF2-40B4-BE49-F238E27FC236}">
                <a16:creationId xmlns:a16="http://schemas.microsoft.com/office/drawing/2014/main" xmlns="" id="{0A5AA738-7D0A-48E9-B448-6320516D6C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914400"/>
            <a:ext cx="3294034" cy="24705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Fusarium head Head blight">
            <a:extLst>
              <a:ext uri="{FF2B5EF4-FFF2-40B4-BE49-F238E27FC236}">
                <a16:creationId xmlns:a16="http://schemas.microsoft.com/office/drawing/2014/main" xmlns="" id="{1F7B8E4B-A010-4381-B1B2-0780732C9D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902267"/>
            <a:ext cx="3294034" cy="24623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460A783E-5C23-4741-AF23-D92B2267707C}"/>
              </a:ext>
            </a:extLst>
          </p:cNvPr>
          <p:cNvSpPr txBox="1"/>
          <p:nvPr/>
        </p:nvSpPr>
        <p:spPr>
          <a:xfrm>
            <a:off x="4038600" y="3733800"/>
            <a:ext cx="1524000" cy="1107996"/>
          </a:xfrm>
          <a:prstGeom prst="rect">
            <a:avLst/>
          </a:prstGeom>
          <a:noFill/>
        </p:spPr>
        <p:txBody>
          <a:bodyPr wrap="square" rtlCol="0">
            <a:spAutoFit/>
          </a:bodyPr>
          <a:lstStyle/>
          <a:p>
            <a:r>
              <a:rPr lang="en-US" sz="6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67192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4800600"/>
            <a:ext cx="8458200" cy="1877437"/>
          </a:xfrm>
          <a:prstGeom prst="rect">
            <a:avLst/>
          </a:prstGeom>
        </p:spPr>
        <p:txBody>
          <a:bodyPr wrap="square">
            <a:spAutoFit/>
          </a:bodyPr>
          <a:lstStyle/>
          <a:p>
            <a:pPr marL="285750" indent="-285750">
              <a:buFont typeface="Wingdings" panose="05000000000000000000" pitchFamily="2" charset="2"/>
              <a:buChar char="q"/>
            </a:pPr>
            <a:r>
              <a:rPr lang="en-US" b="1" dirty="0">
                <a:solidFill>
                  <a:srgbClr val="C00000"/>
                </a:solidFill>
                <a:latin typeface="Arial" panose="020B0604020202020204" pitchFamily="34" charset="0"/>
                <a:cs typeface="Arial" panose="020B0604020202020204" pitchFamily="34" charset="0"/>
              </a:rPr>
              <a:t>Environment and FHB</a:t>
            </a:r>
          </a:p>
          <a:p>
            <a:pPr marL="285750" indent="-285750">
              <a:buFont typeface="Wingdings" panose="05000000000000000000" pitchFamily="2" charset="2"/>
              <a:buChar char="q"/>
            </a:pPr>
            <a:endParaRPr lang="en-US" b="1" dirty="0">
              <a:solidFill>
                <a:srgbClr val="C00000"/>
              </a:solidFill>
            </a:endParaRPr>
          </a:p>
          <a:p>
            <a:pPr algn="just">
              <a:buFont typeface="Wingdings" pitchFamily="2" charset="2"/>
              <a:buChar char="§"/>
            </a:pPr>
            <a:r>
              <a:rPr lang="en-US" sz="1600" b="1" dirty="0">
                <a:latin typeface="Arial" pitchFamily="34" charset="0"/>
                <a:cs typeface="Arial" pitchFamily="34" charset="0"/>
              </a:rPr>
              <a:t> </a:t>
            </a:r>
            <a:r>
              <a:rPr lang="en-US" sz="1600" b="1" dirty="0">
                <a:solidFill>
                  <a:srgbClr val="002060"/>
                </a:solidFill>
                <a:latin typeface="Arial" pitchFamily="34" charset="0"/>
                <a:cs typeface="Arial" pitchFamily="34" charset="0"/>
              </a:rPr>
              <a:t>FHB infection is favored by extended periods of high moisture or relative humidity (&gt;90%) and moderately warm temperatures (between 15 to 30°C). </a:t>
            </a:r>
          </a:p>
          <a:p>
            <a:pPr algn="just"/>
            <a:endParaRPr lang="en-US" sz="1600" b="1" dirty="0">
              <a:solidFill>
                <a:srgbClr val="002060"/>
              </a:solidFill>
              <a:latin typeface="Arial" pitchFamily="34" charset="0"/>
              <a:cs typeface="Arial" pitchFamily="34" charset="0"/>
            </a:endParaRPr>
          </a:p>
          <a:p>
            <a:pPr algn="just">
              <a:buFont typeface="Wingdings" pitchFamily="2" charset="2"/>
              <a:buChar char="§"/>
            </a:pPr>
            <a:r>
              <a:rPr lang="en-US" sz="1600" b="1" dirty="0">
                <a:solidFill>
                  <a:srgbClr val="002060"/>
                </a:solidFill>
                <a:latin typeface="Arial" pitchFamily="34" charset="0"/>
                <a:cs typeface="Arial" pitchFamily="34" charset="0"/>
              </a:rPr>
              <a:t> These conditions present before, during, and after flowering favor </a:t>
            </a:r>
            <a:r>
              <a:rPr lang="en-US" sz="1600" b="1" dirty="0" err="1">
                <a:solidFill>
                  <a:srgbClr val="002060"/>
                </a:solidFill>
                <a:latin typeface="Arial" pitchFamily="34" charset="0"/>
                <a:cs typeface="Arial" pitchFamily="34" charset="0"/>
              </a:rPr>
              <a:t>inoculum</a:t>
            </a:r>
            <a:r>
              <a:rPr lang="en-US" sz="1600" b="1" dirty="0">
                <a:solidFill>
                  <a:srgbClr val="002060"/>
                </a:solidFill>
                <a:latin typeface="Arial" pitchFamily="34" charset="0"/>
                <a:cs typeface="Arial" pitchFamily="34" charset="0"/>
              </a:rPr>
              <a:t> production, floret infection, and colonization of developing grains.</a:t>
            </a:r>
          </a:p>
        </p:txBody>
      </p:sp>
      <p:sp>
        <p:nvSpPr>
          <p:cNvPr id="4" name="Rectangle 3"/>
          <p:cNvSpPr/>
          <p:nvPr/>
        </p:nvSpPr>
        <p:spPr>
          <a:xfrm>
            <a:off x="1143000" y="247946"/>
            <a:ext cx="8229600" cy="1015663"/>
          </a:xfrm>
          <a:prstGeom prst="rect">
            <a:avLst/>
          </a:prstGeom>
        </p:spPr>
        <p:txBody>
          <a:bodyPr wrap="square">
            <a:spAutoFit/>
          </a:bodyPr>
          <a:lstStyle/>
          <a:p>
            <a:r>
              <a:rPr lang="en-US" sz="2000" b="1" dirty="0">
                <a:solidFill>
                  <a:srgbClr val="C00000"/>
                </a:solidFill>
                <a:latin typeface="Arial" pitchFamily="34" charset="0"/>
                <a:cs typeface="Arial" pitchFamily="34" charset="0"/>
              </a:rPr>
              <a:t>Disease: </a:t>
            </a:r>
            <a:r>
              <a:rPr lang="en-US" sz="2000" b="1" dirty="0" err="1">
                <a:latin typeface="Arial" pitchFamily="34" charset="0"/>
                <a:cs typeface="Arial" pitchFamily="34" charset="0"/>
              </a:rPr>
              <a:t>Fusarium</a:t>
            </a:r>
            <a:r>
              <a:rPr lang="en-US" sz="2000" b="1" dirty="0">
                <a:latin typeface="Arial" pitchFamily="34" charset="0"/>
                <a:cs typeface="Arial" pitchFamily="34" charset="0"/>
              </a:rPr>
              <a:t> head blight (FHB)</a:t>
            </a:r>
          </a:p>
          <a:p>
            <a:r>
              <a:rPr lang="en-US" sz="2000" b="1" dirty="0">
                <a:solidFill>
                  <a:srgbClr val="C00000"/>
                </a:solidFill>
                <a:latin typeface="Arial" pitchFamily="34" charset="0"/>
                <a:cs typeface="Arial" pitchFamily="34" charset="0"/>
              </a:rPr>
              <a:t>Causal organisms :</a:t>
            </a:r>
            <a:r>
              <a:rPr lang="en-US" sz="2000" b="1" i="1" dirty="0">
                <a:latin typeface="Arial" pitchFamily="34" charset="0"/>
                <a:cs typeface="Arial" pitchFamily="34" charset="0"/>
              </a:rPr>
              <a:t> </a:t>
            </a:r>
            <a:r>
              <a:rPr lang="en-US" sz="2000" b="1" i="1" dirty="0" err="1">
                <a:latin typeface="Arial" pitchFamily="34" charset="0"/>
                <a:cs typeface="Arial" pitchFamily="34" charset="0"/>
              </a:rPr>
              <a:t>Fusarium</a:t>
            </a:r>
            <a:r>
              <a:rPr lang="en-US" sz="2000" b="1" i="1" dirty="0">
                <a:latin typeface="Arial" pitchFamily="34" charset="0"/>
                <a:cs typeface="Arial" pitchFamily="34" charset="0"/>
              </a:rPr>
              <a:t> </a:t>
            </a:r>
            <a:r>
              <a:rPr lang="en-US" sz="2000" b="1" i="1" dirty="0" err="1">
                <a:latin typeface="Arial" pitchFamily="34" charset="0"/>
                <a:cs typeface="Arial" pitchFamily="34" charset="0"/>
              </a:rPr>
              <a:t>graminearum</a:t>
            </a:r>
            <a:r>
              <a:rPr lang="en-US" sz="2000" b="1" i="1" dirty="0">
                <a:latin typeface="Arial" pitchFamily="34" charset="0"/>
                <a:cs typeface="Arial" pitchFamily="34" charset="0"/>
              </a:rPr>
              <a:t> </a:t>
            </a:r>
            <a:r>
              <a:rPr lang="en-US" sz="2000" b="1" dirty="0">
                <a:latin typeface="Arial" pitchFamily="34" charset="0"/>
                <a:cs typeface="Arial" pitchFamily="34" charset="0"/>
              </a:rPr>
              <a:t>(Imperfect stage)</a:t>
            </a:r>
          </a:p>
          <a:p>
            <a:r>
              <a:rPr lang="en-US" sz="2000" b="1" i="1" dirty="0">
                <a:latin typeface="Arial" pitchFamily="34" charset="0"/>
                <a:cs typeface="Arial" pitchFamily="34" charset="0"/>
              </a:rPr>
              <a:t>                                   </a:t>
            </a:r>
            <a:r>
              <a:rPr lang="en-US" sz="2000" b="1" i="1" dirty="0" err="1">
                <a:latin typeface="Arial" pitchFamily="34" charset="0"/>
                <a:cs typeface="Arial" pitchFamily="34" charset="0"/>
              </a:rPr>
              <a:t>Gibberella</a:t>
            </a:r>
            <a:r>
              <a:rPr lang="en-US" sz="2000" b="1" i="1" dirty="0">
                <a:latin typeface="Arial" pitchFamily="34" charset="0"/>
                <a:cs typeface="Arial" pitchFamily="34" charset="0"/>
              </a:rPr>
              <a:t> </a:t>
            </a:r>
            <a:r>
              <a:rPr lang="en-US" sz="2000" b="1" i="1" dirty="0" err="1">
                <a:latin typeface="Arial" pitchFamily="34" charset="0"/>
                <a:cs typeface="Arial" pitchFamily="34" charset="0"/>
              </a:rPr>
              <a:t>zeae</a:t>
            </a:r>
            <a:r>
              <a:rPr lang="en-US" sz="2000" b="1" i="1" dirty="0">
                <a:latin typeface="Arial" pitchFamily="34" charset="0"/>
                <a:cs typeface="Arial" pitchFamily="34" charset="0"/>
              </a:rPr>
              <a:t> </a:t>
            </a:r>
            <a:r>
              <a:rPr lang="en-US" sz="2000" b="1" dirty="0">
                <a:latin typeface="Arial" pitchFamily="34" charset="0"/>
                <a:cs typeface="Arial" pitchFamily="34" charset="0"/>
              </a:rPr>
              <a:t>(Perfect stage) </a:t>
            </a:r>
          </a:p>
        </p:txBody>
      </p:sp>
      <p:pic>
        <p:nvPicPr>
          <p:cNvPr id="5" name="Picture 2" descr="Wheat spike exhibiting premature bleaching. "/>
          <p:cNvPicPr>
            <a:picLocks noChangeAspect="1" noChangeArrowheads="1"/>
          </p:cNvPicPr>
          <p:nvPr/>
        </p:nvPicPr>
        <p:blipFill>
          <a:blip r:embed="rId2"/>
          <a:srcRect/>
          <a:stretch>
            <a:fillRect/>
          </a:stretch>
        </p:blipFill>
        <p:spPr bwMode="auto">
          <a:xfrm>
            <a:off x="1767730" y="1352321"/>
            <a:ext cx="2193637" cy="1877437"/>
          </a:xfrm>
          <a:prstGeom prst="rect">
            <a:avLst/>
          </a:prstGeom>
          <a:noFill/>
        </p:spPr>
      </p:pic>
      <p:pic>
        <p:nvPicPr>
          <p:cNvPr id="7" name="Picture 10" descr="Fusarium head blight in wheat. (Courtesy G. Bergstrom)"/>
          <p:cNvPicPr>
            <a:picLocks noChangeAspect="1" noChangeArrowheads="1"/>
          </p:cNvPicPr>
          <p:nvPr/>
        </p:nvPicPr>
        <p:blipFill>
          <a:blip r:embed="rId3"/>
          <a:srcRect/>
          <a:stretch>
            <a:fillRect/>
          </a:stretch>
        </p:blipFill>
        <p:spPr bwMode="auto">
          <a:xfrm rot="5400000">
            <a:off x="142373" y="1668356"/>
            <a:ext cx="1877438" cy="1245368"/>
          </a:xfrm>
          <a:prstGeom prst="rect">
            <a:avLst/>
          </a:prstGeom>
          <a:noFill/>
        </p:spPr>
      </p:pic>
      <p:sp>
        <p:nvSpPr>
          <p:cNvPr id="8" name="Rectangle 7"/>
          <p:cNvSpPr/>
          <p:nvPr/>
        </p:nvSpPr>
        <p:spPr>
          <a:xfrm>
            <a:off x="1137684" y="3910222"/>
            <a:ext cx="4972493" cy="830997"/>
          </a:xfrm>
          <a:prstGeom prst="rect">
            <a:avLst/>
          </a:prstGeom>
        </p:spPr>
        <p:txBody>
          <a:bodyPr wrap="square">
            <a:spAutoFit/>
          </a:bodyPr>
          <a:lstStyle/>
          <a:p>
            <a:pPr algn="just"/>
            <a:r>
              <a:rPr lang="en-US" sz="1600" b="1" dirty="0">
                <a:solidFill>
                  <a:srgbClr val="C00000"/>
                </a:solidFill>
                <a:latin typeface="Arial" pitchFamily="34" charset="0"/>
                <a:cs typeface="Arial" pitchFamily="34" charset="0"/>
              </a:rPr>
              <a:t>Diseased </a:t>
            </a:r>
            <a:r>
              <a:rPr lang="en-US" sz="1600" b="1" dirty="0" err="1">
                <a:solidFill>
                  <a:srgbClr val="C00000"/>
                </a:solidFill>
                <a:latin typeface="Arial" pitchFamily="34" charset="0"/>
                <a:cs typeface="Arial" pitchFamily="34" charset="0"/>
              </a:rPr>
              <a:t>spikelets</a:t>
            </a:r>
            <a:r>
              <a:rPr lang="en-US" sz="1600" b="1" dirty="0">
                <a:solidFill>
                  <a:srgbClr val="C00000"/>
                </a:solidFill>
                <a:latin typeface="Arial" pitchFamily="34" charset="0"/>
                <a:cs typeface="Arial" pitchFamily="34" charset="0"/>
              </a:rPr>
              <a:t> exhibit premature bleaching with one or more </a:t>
            </a:r>
            <a:r>
              <a:rPr lang="en-US" sz="1600" b="1" dirty="0" err="1">
                <a:solidFill>
                  <a:srgbClr val="C00000"/>
                </a:solidFill>
                <a:latin typeface="Arial" pitchFamily="34" charset="0"/>
                <a:cs typeface="Arial" pitchFamily="34" charset="0"/>
              </a:rPr>
              <a:t>spikelets</a:t>
            </a:r>
            <a:r>
              <a:rPr lang="en-US" sz="1600" b="1" dirty="0">
                <a:solidFill>
                  <a:srgbClr val="C00000"/>
                </a:solidFill>
                <a:latin typeface="Arial" pitchFamily="34" charset="0"/>
                <a:cs typeface="Arial" pitchFamily="34" charset="0"/>
              </a:rPr>
              <a:t> located in the top, middle, or bottom of the head may be bleached.</a:t>
            </a:r>
          </a:p>
        </p:txBody>
      </p:sp>
      <p:pic>
        <p:nvPicPr>
          <p:cNvPr id="10" name="Picture 4" descr="Discolored wheat kernels resulting from FHB infection.">
            <a:extLst>
              <a:ext uri="{FF2B5EF4-FFF2-40B4-BE49-F238E27FC236}">
                <a16:creationId xmlns:a16="http://schemas.microsoft.com/office/drawing/2014/main" xmlns="" id="{B25BE17C-5F4E-465A-BDE2-E7B1EEAD4CCE}"/>
              </a:ext>
            </a:extLst>
          </p:cNvPr>
          <p:cNvPicPr>
            <a:picLocks noChangeAspect="1" noChangeArrowheads="1"/>
          </p:cNvPicPr>
          <p:nvPr/>
        </p:nvPicPr>
        <p:blipFill>
          <a:blip r:embed="rId4"/>
          <a:srcRect/>
          <a:stretch>
            <a:fillRect/>
          </a:stretch>
        </p:blipFill>
        <p:spPr bwMode="auto">
          <a:xfrm>
            <a:off x="6447127" y="1676400"/>
            <a:ext cx="2312329" cy="1527101"/>
          </a:xfrm>
          <a:prstGeom prst="rect">
            <a:avLst/>
          </a:prstGeom>
          <a:noFill/>
        </p:spPr>
      </p:pic>
      <p:sp>
        <p:nvSpPr>
          <p:cNvPr id="2" name="Rectangle 1">
            <a:extLst>
              <a:ext uri="{FF2B5EF4-FFF2-40B4-BE49-F238E27FC236}">
                <a16:creationId xmlns:a16="http://schemas.microsoft.com/office/drawing/2014/main" xmlns="" id="{19D48882-D6BB-47F5-A27D-E68B4BAF880A}"/>
              </a:ext>
            </a:extLst>
          </p:cNvPr>
          <p:cNvSpPr/>
          <p:nvPr/>
        </p:nvSpPr>
        <p:spPr>
          <a:xfrm>
            <a:off x="6309046" y="3177447"/>
            <a:ext cx="2530153" cy="738664"/>
          </a:xfrm>
          <a:prstGeom prst="rect">
            <a:avLst/>
          </a:prstGeom>
        </p:spPr>
        <p:txBody>
          <a:bodyPr wrap="square">
            <a:spAutoFit/>
          </a:bodyPr>
          <a:lstStyle/>
          <a:p>
            <a:pPr algn="ctr"/>
            <a:r>
              <a:rPr lang="en-US" sz="1400" b="1" dirty="0">
                <a:solidFill>
                  <a:srgbClr val="002060"/>
                </a:solidFill>
                <a:latin typeface="Arial" pitchFamily="34" charset="0"/>
                <a:cs typeface="Arial" pitchFamily="34" charset="0"/>
              </a:rPr>
              <a:t>Shriveled and wrinkled grains of  pink, soft-</a:t>
            </a:r>
            <a:r>
              <a:rPr lang="en-US" sz="1400" b="1" dirty="0" err="1">
                <a:solidFill>
                  <a:srgbClr val="002060"/>
                </a:solidFill>
                <a:latin typeface="Arial" pitchFamily="34" charset="0"/>
                <a:cs typeface="Arial" pitchFamily="34" charset="0"/>
              </a:rPr>
              <a:t>grayto</a:t>
            </a:r>
            <a:r>
              <a:rPr lang="en-US" sz="1400" b="1" dirty="0">
                <a:solidFill>
                  <a:srgbClr val="002060"/>
                </a:solidFill>
                <a:latin typeface="Arial" pitchFamily="34" charset="0"/>
                <a:cs typeface="Arial" pitchFamily="34" charset="0"/>
              </a:rPr>
              <a:t> light-brown color</a:t>
            </a:r>
            <a:endParaRPr lang="en-US" sz="1400" dirty="0"/>
          </a:p>
        </p:txBody>
      </p:sp>
      <p:pic>
        <p:nvPicPr>
          <p:cNvPr id="11" name="Picture 10">
            <a:extLst>
              <a:ext uri="{FF2B5EF4-FFF2-40B4-BE49-F238E27FC236}">
                <a16:creationId xmlns:a16="http://schemas.microsoft.com/office/drawing/2014/main" xmlns="" id="{570D6539-2AF5-4F70-A2CC-51732A4EE349}"/>
              </a:ext>
            </a:extLst>
          </p:cNvPr>
          <p:cNvPicPr>
            <a:picLocks noChangeAspect="1"/>
          </p:cNvPicPr>
          <p:nvPr/>
        </p:nvPicPr>
        <p:blipFill rotWithShape="1">
          <a:blip r:embed="rId5"/>
          <a:srcRect l="44907" t="38250" r="28499" b="18889"/>
          <a:stretch/>
        </p:blipFill>
        <p:spPr>
          <a:xfrm>
            <a:off x="4124795" y="1306646"/>
            <a:ext cx="2193637" cy="1984115"/>
          </a:xfrm>
          <a:prstGeom prst="rect">
            <a:avLst/>
          </a:prstGeom>
        </p:spPr>
      </p:pic>
      <p:cxnSp>
        <p:nvCxnSpPr>
          <p:cNvPr id="13" name="Straight Arrow Connector 12">
            <a:extLst>
              <a:ext uri="{FF2B5EF4-FFF2-40B4-BE49-F238E27FC236}">
                <a16:creationId xmlns:a16="http://schemas.microsoft.com/office/drawing/2014/main" xmlns="" id="{29E85625-8705-47E8-AEF7-0EF6FDA8EFF3}"/>
              </a:ext>
            </a:extLst>
          </p:cNvPr>
          <p:cNvCxnSpPr>
            <a:cxnSpLocks/>
            <a:stCxn id="8" idx="0"/>
          </p:cNvCxnSpPr>
          <p:nvPr/>
        </p:nvCxnSpPr>
        <p:spPr>
          <a:xfrm flipH="1" flipV="1">
            <a:off x="1524000" y="3229758"/>
            <a:ext cx="2099931" cy="680464"/>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B216BAA1-70B7-4335-8E1B-8C979CC1EE1E}"/>
              </a:ext>
            </a:extLst>
          </p:cNvPr>
          <p:cNvCxnSpPr>
            <a:cxnSpLocks/>
            <a:stCxn id="8" idx="0"/>
          </p:cNvCxnSpPr>
          <p:nvPr/>
        </p:nvCxnSpPr>
        <p:spPr>
          <a:xfrm flipH="1" flipV="1">
            <a:off x="3200401" y="3289140"/>
            <a:ext cx="423530" cy="62108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94DB60E3-5A95-47B8-8863-35351598A490}"/>
              </a:ext>
            </a:extLst>
          </p:cNvPr>
          <p:cNvCxnSpPr>
            <a:cxnSpLocks/>
            <a:stCxn id="8" idx="0"/>
          </p:cNvCxnSpPr>
          <p:nvPr/>
        </p:nvCxnSpPr>
        <p:spPr>
          <a:xfrm flipV="1">
            <a:off x="3623931" y="3305024"/>
            <a:ext cx="681369" cy="60519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7200" y="838200"/>
            <a:ext cx="8382000" cy="4247317"/>
          </a:xfrm>
          <a:prstGeom prst="rect">
            <a:avLst/>
          </a:prstGeom>
        </p:spPr>
        <p:txBody>
          <a:bodyPr wrap="square">
            <a:spAutoFit/>
          </a:bodyPr>
          <a:lstStyle/>
          <a:p>
            <a:pPr>
              <a:buFont typeface="Wingdings" pitchFamily="2" charset="2"/>
              <a:buChar char="q"/>
            </a:pPr>
            <a:r>
              <a:rPr lang="en-US" b="1" dirty="0">
                <a:solidFill>
                  <a:srgbClr val="C00000"/>
                </a:solidFill>
                <a:latin typeface="Arial" pitchFamily="34" charset="0"/>
                <a:cs typeface="Arial" pitchFamily="34" charset="0"/>
              </a:rPr>
              <a:t> Symptoms of Fusarium head blight</a:t>
            </a:r>
            <a:endParaRPr lang="en-US" dirty="0"/>
          </a:p>
          <a:p>
            <a:pPr algn="just"/>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The first symptoms of </a:t>
            </a:r>
            <a:r>
              <a:rPr lang="en-US" b="1" dirty="0" err="1">
                <a:solidFill>
                  <a:srgbClr val="002060"/>
                </a:solidFill>
                <a:latin typeface="Arial" pitchFamily="34" charset="0"/>
                <a:cs typeface="Arial" pitchFamily="34" charset="0"/>
              </a:rPr>
              <a:t>Fusarium</a:t>
            </a:r>
            <a:r>
              <a:rPr lang="en-US" b="1" dirty="0">
                <a:solidFill>
                  <a:srgbClr val="002060"/>
                </a:solidFill>
                <a:latin typeface="Arial" pitchFamily="34" charset="0"/>
                <a:cs typeface="Arial" pitchFamily="34" charset="0"/>
              </a:rPr>
              <a:t> head blight occur shortly after flowering. Diseased </a:t>
            </a:r>
            <a:r>
              <a:rPr lang="en-US" b="1" dirty="0" err="1">
                <a:solidFill>
                  <a:srgbClr val="002060"/>
                </a:solidFill>
                <a:latin typeface="Arial" pitchFamily="34" charset="0"/>
                <a:cs typeface="Arial" pitchFamily="34" charset="0"/>
              </a:rPr>
              <a:t>spikelets</a:t>
            </a:r>
            <a:r>
              <a:rPr lang="en-US" b="1" dirty="0">
                <a:solidFill>
                  <a:srgbClr val="002060"/>
                </a:solidFill>
                <a:latin typeface="Arial" pitchFamily="34" charset="0"/>
                <a:cs typeface="Arial" pitchFamily="34" charset="0"/>
              </a:rPr>
              <a:t> exhibit symptoms of  premature bleaching as the pathogen grows and spreads within the head shortly after infection . </a:t>
            </a:r>
          </a:p>
          <a:p>
            <a:pPr algn="just"/>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One or more </a:t>
            </a:r>
            <a:r>
              <a:rPr lang="en-US" b="1" dirty="0" err="1">
                <a:solidFill>
                  <a:srgbClr val="002060"/>
                </a:solidFill>
                <a:latin typeface="Arial" pitchFamily="34" charset="0"/>
                <a:cs typeface="Arial" pitchFamily="34" charset="0"/>
              </a:rPr>
              <a:t>spikelets</a:t>
            </a:r>
            <a:r>
              <a:rPr lang="en-US" b="1" dirty="0">
                <a:solidFill>
                  <a:srgbClr val="002060"/>
                </a:solidFill>
                <a:latin typeface="Arial" pitchFamily="34" charset="0"/>
                <a:cs typeface="Arial" pitchFamily="34" charset="0"/>
              </a:rPr>
              <a:t> located in the top, middle, or bottom of the head may be bleached. </a:t>
            </a:r>
          </a:p>
          <a:p>
            <a:pPr algn="just"/>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Over time, the premature bleaching of the </a:t>
            </a:r>
            <a:r>
              <a:rPr lang="en-US" b="1" dirty="0" err="1">
                <a:solidFill>
                  <a:srgbClr val="002060"/>
                </a:solidFill>
                <a:latin typeface="Arial" pitchFamily="34" charset="0"/>
                <a:cs typeface="Arial" pitchFamily="34" charset="0"/>
              </a:rPr>
              <a:t>spikelets</a:t>
            </a:r>
            <a:r>
              <a:rPr lang="en-US" b="1" dirty="0">
                <a:solidFill>
                  <a:srgbClr val="002060"/>
                </a:solidFill>
                <a:latin typeface="Arial" pitchFamily="34" charset="0"/>
                <a:cs typeface="Arial" pitchFamily="34" charset="0"/>
              </a:rPr>
              <a:t> may progress throughout the entire head.</a:t>
            </a:r>
          </a:p>
          <a:p>
            <a:pPr algn="just"/>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Bleached </a:t>
            </a:r>
            <a:r>
              <a:rPr lang="en-US" b="1" dirty="0" err="1">
                <a:solidFill>
                  <a:srgbClr val="002060"/>
                </a:solidFill>
                <a:latin typeface="Arial" pitchFamily="34" charset="0"/>
                <a:cs typeface="Arial" pitchFamily="34" charset="0"/>
              </a:rPr>
              <a:t>spikelets</a:t>
            </a:r>
            <a:r>
              <a:rPr lang="en-US" b="1" dirty="0">
                <a:solidFill>
                  <a:srgbClr val="002060"/>
                </a:solidFill>
                <a:latin typeface="Arial" pitchFamily="34" charset="0"/>
                <a:cs typeface="Arial" pitchFamily="34" charset="0"/>
              </a:rPr>
              <a:t> usually are sterile or contain shriveled and/or </a:t>
            </a:r>
            <a:r>
              <a:rPr lang="en-US" b="1" dirty="0" err="1">
                <a:solidFill>
                  <a:srgbClr val="002060"/>
                </a:solidFill>
                <a:latin typeface="Arial" pitchFamily="34" charset="0"/>
                <a:cs typeface="Arial" pitchFamily="34" charset="0"/>
              </a:rPr>
              <a:t>discoloured</a:t>
            </a:r>
            <a:r>
              <a:rPr lang="en-US" b="1" dirty="0">
                <a:solidFill>
                  <a:srgbClr val="002060"/>
                </a:solidFill>
                <a:latin typeface="Arial" pitchFamily="34" charset="0"/>
                <a:cs typeface="Arial" pitchFamily="34" charset="0"/>
              </a:rPr>
              <a:t> seed.</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3400" y="3581400"/>
            <a:ext cx="8077200" cy="2308324"/>
          </a:xfrm>
          <a:prstGeom prst="rect">
            <a:avLst/>
          </a:prstGeom>
        </p:spPr>
        <p:txBody>
          <a:bodyPr wrap="square">
            <a:spAutoFit/>
          </a:bodyPr>
          <a:lstStyle/>
          <a:p>
            <a:pPr algn="just">
              <a:buFont typeface="Wingdings" pitchFamily="2" charset="2"/>
              <a:buChar char="§"/>
            </a:pPr>
            <a:r>
              <a:rPr lang="en-US" b="1" dirty="0">
                <a:solidFill>
                  <a:srgbClr val="002060"/>
                </a:solidFill>
                <a:latin typeface="Arial" pitchFamily="34" charset="0"/>
                <a:cs typeface="Arial" pitchFamily="34" charset="0"/>
              </a:rPr>
              <a:t> If the environment is warm and moist, aggregations of light pink/salmon colored spores (</a:t>
            </a:r>
            <a:r>
              <a:rPr lang="en-US" b="1" dirty="0" err="1">
                <a:solidFill>
                  <a:srgbClr val="002060"/>
                </a:solidFill>
                <a:latin typeface="Arial" pitchFamily="34" charset="0"/>
                <a:cs typeface="Arial" pitchFamily="34" charset="0"/>
              </a:rPr>
              <a:t>sporodochia</a:t>
            </a:r>
            <a:r>
              <a:rPr lang="en-US" b="1" dirty="0">
                <a:solidFill>
                  <a:srgbClr val="002060"/>
                </a:solidFill>
                <a:latin typeface="Arial" pitchFamily="34" charset="0"/>
                <a:cs typeface="Arial" pitchFamily="34" charset="0"/>
              </a:rPr>
              <a:t>) may appear on the rachis and glumes of individual </a:t>
            </a:r>
            <a:r>
              <a:rPr lang="en-US" b="1" dirty="0" err="1">
                <a:solidFill>
                  <a:srgbClr val="002060"/>
                </a:solidFill>
                <a:latin typeface="Arial" pitchFamily="34" charset="0"/>
                <a:cs typeface="Arial" pitchFamily="34" charset="0"/>
              </a:rPr>
              <a:t>spikelets</a:t>
            </a:r>
            <a:r>
              <a:rPr lang="en-US" b="1" dirty="0">
                <a:solidFill>
                  <a:srgbClr val="002060"/>
                </a:solidFill>
                <a:latin typeface="Arial" pitchFamily="34" charset="0"/>
                <a:cs typeface="Arial" pitchFamily="34" charset="0"/>
              </a:rPr>
              <a:t>.</a:t>
            </a:r>
          </a:p>
          <a:p>
            <a:pPr algn="just"/>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Later in the season, bluish- black spherical bodies may appear on the surface of affected </a:t>
            </a:r>
            <a:r>
              <a:rPr lang="en-US" b="1" dirty="0" err="1">
                <a:solidFill>
                  <a:srgbClr val="002060"/>
                </a:solidFill>
                <a:latin typeface="Arial" pitchFamily="34" charset="0"/>
                <a:cs typeface="Arial" pitchFamily="34" charset="0"/>
              </a:rPr>
              <a:t>spikelets</a:t>
            </a:r>
            <a:r>
              <a:rPr lang="en-US" b="1" dirty="0">
                <a:solidFill>
                  <a:srgbClr val="002060"/>
                </a:solidFill>
                <a:latin typeface="Arial" pitchFamily="34" charset="0"/>
                <a:cs typeface="Arial" pitchFamily="34" charset="0"/>
              </a:rPr>
              <a:t>. These bodies are sexual structures of the fungus known as perithecia, and can be seen readily in laboratory cultures on carrot agar medium.</a:t>
            </a:r>
          </a:p>
        </p:txBody>
      </p:sp>
      <p:sp>
        <p:nvSpPr>
          <p:cNvPr id="7" name="Rectangle 6"/>
          <p:cNvSpPr/>
          <p:nvPr/>
        </p:nvSpPr>
        <p:spPr>
          <a:xfrm>
            <a:off x="457200" y="6019800"/>
            <a:ext cx="8153400" cy="615553"/>
          </a:xfrm>
          <a:prstGeom prst="rect">
            <a:avLst/>
          </a:prstGeom>
        </p:spPr>
        <p:txBody>
          <a:bodyPr wrap="square">
            <a:spAutoFit/>
          </a:bodyPr>
          <a:lstStyle/>
          <a:p>
            <a:r>
              <a:rPr lang="en-US" b="1" dirty="0">
                <a:solidFill>
                  <a:srgbClr val="C00000"/>
                </a:solidFill>
                <a:latin typeface="Arial" pitchFamily="34" charset="0"/>
                <a:cs typeface="Arial" pitchFamily="34" charset="0"/>
              </a:rPr>
              <a:t> Note: </a:t>
            </a:r>
            <a:r>
              <a:rPr lang="en-US" sz="1600" b="1" dirty="0">
                <a:solidFill>
                  <a:srgbClr val="002060"/>
                </a:solidFill>
                <a:latin typeface="Arial" pitchFamily="34" charset="0"/>
                <a:cs typeface="Arial" pitchFamily="34" charset="0"/>
              </a:rPr>
              <a:t>The fungus produces a mycotoxin known as deoxynivalenol that poses a </a:t>
            </a:r>
          </a:p>
          <a:p>
            <a:r>
              <a:rPr lang="en-US" sz="1600" b="1" dirty="0">
                <a:solidFill>
                  <a:srgbClr val="002060"/>
                </a:solidFill>
                <a:latin typeface="Arial" pitchFamily="34" charset="0"/>
                <a:cs typeface="Arial" pitchFamily="34" charset="0"/>
              </a:rPr>
              <a:t>             significant threat to the health of domestic animals and humans.</a:t>
            </a:r>
          </a:p>
        </p:txBody>
      </p:sp>
      <p:pic>
        <p:nvPicPr>
          <p:cNvPr id="8" name="Picture 6" descr="Salmon-colored sporodochia on wheat spike."/>
          <p:cNvPicPr>
            <a:picLocks noChangeAspect="1" noChangeArrowheads="1"/>
          </p:cNvPicPr>
          <p:nvPr/>
        </p:nvPicPr>
        <p:blipFill>
          <a:blip r:embed="rId2"/>
          <a:srcRect/>
          <a:stretch>
            <a:fillRect/>
          </a:stretch>
        </p:blipFill>
        <p:spPr bwMode="auto">
          <a:xfrm>
            <a:off x="1460433" y="330874"/>
            <a:ext cx="1752600" cy="2653338"/>
          </a:xfrm>
          <a:prstGeom prst="rect">
            <a:avLst/>
          </a:prstGeom>
          <a:noFill/>
        </p:spPr>
      </p:pic>
      <p:pic>
        <p:nvPicPr>
          <p:cNvPr id="9" name="Picture 8" descr="Perithecia of Gibberella zeae on carrot agar medium."/>
          <p:cNvPicPr>
            <a:picLocks noChangeAspect="1" noChangeArrowheads="1"/>
          </p:cNvPicPr>
          <p:nvPr/>
        </p:nvPicPr>
        <p:blipFill>
          <a:blip r:embed="rId3"/>
          <a:srcRect/>
          <a:stretch>
            <a:fillRect/>
          </a:stretch>
        </p:blipFill>
        <p:spPr bwMode="auto">
          <a:xfrm>
            <a:off x="5257800" y="327124"/>
            <a:ext cx="2031733" cy="2590800"/>
          </a:xfrm>
          <a:prstGeom prst="rect">
            <a:avLst/>
          </a:prstGeom>
          <a:noFill/>
        </p:spPr>
      </p:pic>
      <p:sp>
        <p:nvSpPr>
          <p:cNvPr id="10" name="Rectangle 9"/>
          <p:cNvSpPr/>
          <p:nvPr/>
        </p:nvSpPr>
        <p:spPr>
          <a:xfrm>
            <a:off x="4140066" y="2984212"/>
            <a:ext cx="4267200" cy="584775"/>
          </a:xfrm>
          <a:prstGeom prst="rect">
            <a:avLst/>
          </a:prstGeom>
        </p:spPr>
        <p:txBody>
          <a:bodyPr wrap="square">
            <a:spAutoFit/>
          </a:bodyPr>
          <a:lstStyle/>
          <a:p>
            <a:pPr algn="ctr"/>
            <a:r>
              <a:rPr lang="en-US" sz="1600" b="1" dirty="0" err="1">
                <a:solidFill>
                  <a:srgbClr val="C00000"/>
                </a:solidFill>
                <a:latin typeface="Arial" pitchFamily="34" charset="0"/>
                <a:cs typeface="Arial" pitchFamily="34" charset="0"/>
              </a:rPr>
              <a:t>Perithecia</a:t>
            </a:r>
            <a:r>
              <a:rPr lang="en-US" sz="1600" b="1" dirty="0">
                <a:solidFill>
                  <a:srgbClr val="C00000"/>
                </a:solidFill>
                <a:latin typeface="Arial" pitchFamily="34" charset="0"/>
                <a:cs typeface="Arial" pitchFamily="34" charset="0"/>
              </a:rPr>
              <a:t> of </a:t>
            </a:r>
            <a:r>
              <a:rPr lang="en-US" sz="1600" b="1" i="1" dirty="0" err="1">
                <a:solidFill>
                  <a:srgbClr val="C00000"/>
                </a:solidFill>
                <a:latin typeface="Arial" pitchFamily="34" charset="0"/>
                <a:cs typeface="Arial" pitchFamily="34" charset="0"/>
              </a:rPr>
              <a:t>Gibberella</a:t>
            </a:r>
            <a:r>
              <a:rPr lang="en-US" sz="1600" b="1" i="1" dirty="0">
                <a:solidFill>
                  <a:srgbClr val="C00000"/>
                </a:solidFill>
                <a:latin typeface="Arial" pitchFamily="34" charset="0"/>
                <a:cs typeface="Arial" pitchFamily="34" charset="0"/>
              </a:rPr>
              <a:t> </a:t>
            </a:r>
            <a:r>
              <a:rPr lang="en-US" sz="1600" b="1" i="1" dirty="0" err="1">
                <a:solidFill>
                  <a:srgbClr val="C00000"/>
                </a:solidFill>
                <a:latin typeface="Arial" pitchFamily="34" charset="0"/>
                <a:cs typeface="Arial" pitchFamily="34" charset="0"/>
              </a:rPr>
              <a:t>zeae</a:t>
            </a:r>
            <a:r>
              <a:rPr lang="en-US" sz="1600" b="1" i="1" dirty="0">
                <a:solidFill>
                  <a:srgbClr val="C00000"/>
                </a:solidFill>
                <a:latin typeface="Arial" pitchFamily="34" charset="0"/>
                <a:cs typeface="Arial" pitchFamily="34" charset="0"/>
              </a:rPr>
              <a:t> </a:t>
            </a:r>
            <a:r>
              <a:rPr lang="en-US" sz="1600" b="1" dirty="0">
                <a:solidFill>
                  <a:srgbClr val="C00000"/>
                </a:solidFill>
                <a:latin typeface="Arial" pitchFamily="34" charset="0"/>
                <a:cs typeface="Arial" pitchFamily="34" charset="0"/>
              </a:rPr>
              <a:t>on carrot agar medium</a:t>
            </a:r>
          </a:p>
        </p:txBody>
      </p:sp>
      <p:sp>
        <p:nvSpPr>
          <p:cNvPr id="11" name="Rectangle 10"/>
          <p:cNvSpPr/>
          <p:nvPr/>
        </p:nvSpPr>
        <p:spPr>
          <a:xfrm>
            <a:off x="533400" y="3048001"/>
            <a:ext cx="3505200" cy="584775"/>
          </a:xfrm>
          <a:prstGeom prst="rect">
            <a:avLst/>
          </a:prstGeom>
        </p:spPr>
        <p:txBody>
          <a:bodyPr wrap="square">
            <a:spAutoFit/>
          </a:bodyPr>
          <a:lstStyle/>
          <a:p>
            <a:pPr algn="ctr"/>
            <a:r>
              <a:rPr lang="en-US" sz="1600" b="1" dirty="0">
                <a:solidFill>
                  <a:srgbClr val="C00000"/>
                </a:solidFill>
                <a:latin typeface="Arial" pitchFamily="34" charset="0"/>
                <a:cs typeface="Arial" pitchFamily="34" charset="0"/>
              </a:rPr>
              <a:t>Salmon-colored </a:t>
            </a:r>
            <a:r>
              <a:rPr lang="en-US" sz="1600" b="1" dirty="0" err="1">
                <a:solidFill>
                  <a:srgbClr val="C00000"/>
                </a:solidFill>
                <a:latin typeface="Arial" pitchFamily="34" charset="0"/>
                <a:cs typeface="Arial" pitchFamily="34" charset="0"/>
              </a:rPr>
              <a:t>sporodochia</a:t>
            </a:r>
            <a:r>
              <a:rPr lang="en-US" sz="1600" b="1" dirty="0">
                <a:solidFill>
                  <a:srgbClr val="C00000"/>
                </a:solidFill>
                <a:latin typeface="Arial" pitchFamily="34" charset="0"/>
                <a:cs typeface="Arial" pitchFamily="34" charset="0"/>
              </a:rPr>
              <a:t> on wheat spike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Discolored wheat kernels resulting from FHB infection."/>
          <p:cNvPicPr>
            <a:picLocks noChangeAspect="1" noChangeArrowheads="1"/>
          </p:cNvPicPr>
          <p:nvPr/>
        </p:nvPicPr>
        <p:blipFill>
          <a:blip r:embed="rId2"/>
          <a:srcRect/>
          <a:stretch>
            <a:fillRect/>
          </a:stretch>
        </p:blipFill>
        <p:spPr bwMode="auto">
          <a:xfrm>
            <a:off x="2209800" y="762000"/>
            <a:ext cx="3807596" cy="2514600"/>
          </a:xfrm>
          <a:prstGeom prst="rect">
            <a:avLst/>
          </a:prstGeom>
          <a:noFill/>
        </p:spPr>
      </p:pic>
      <p:sp>
        <p:nvSpPr>
          <p:cNvPr id="4" name="Rectangle 3"/>
          <p:cNvSpPr/>
          <p:nvPr/>
        </p:nvSpPr>
        <p:spPr>
          <a:xfrm>
            <a:off x="457200" y="4038600"/>
            <a:ext cx="7924800" cy="1477328"/>
          </a:xfrm>
          <a:prstGeom prst="rect">
            <a:avLst/>
          </a:prstGeom>
        </p:spPr>
        <p:txBody>
          <a:bodyPr wrap="square">
            <a:spAutoFit/>
          </a:bodyPr>
          <a:lstStyle/>
          <a:p>
            <a:pPr algn="just">
              <a:buFont typeface="Wingdings" pitchFamily="2" charset="2"/>
              <a:buChar char="§"/>
            </a:pPr>
            <a:r>
              <a:rPr lang="en-US" b="1" dirty="0">
                <a:solidFill>
                  <a:srgbClr val="002060"/>
                </a:solidFill>
                <a:latin typeface="Arial" pitchFamily="34" charset="0"/>
                <a:cs typeface="Arial" pitchFamily="34" charset="0"/>
              </a:rPr>
              <a:t> As symptoms progress, the fungus colonizes the developing grain causing it to shrink and wrinkle inside the head. </a:t>
            </a:r>
          </a:p>
          <a:p>
            <a:pPr algn="just">
              <a:buFont typeface="Wingdings" pitchFamily="2" charset="2"/>
              <a:buChar char="§"/>
            </a:pPr>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Often, the infected kernels have a rough, shriveled appearance, ranging in color from pink, soft-gray, to light-brown.</a:t>
            </a:r>
          </a:p>
        </p:txBody>
      </p:sp>
      <p:sp>
        <p:nvSpPr>
          <p:cNvPr id="5" name="Rectangle 4"/>
          <p:cNvSpPr/>
          <p:nvPr/>
        </p:nvSpPr>
        <p:spPr>
          <a:xfrm>
            <a:off x="1371600" y="3289013"/>
            <a:ext cx="6400800" cy="584775"/>
          </a:xfrm>
          <a:prstGeom prst="rect">
            <a:avLst/>
          </a:prstGeom>
        </p:spPr>
        <p:txBody>
          <a:bodyPr wrap="square">
            <a:spAutoFit/>
          </a:bodyPr>
          <a:lstStyle/>
          <a:p>
            <a:pPr algn="ctr"/>
            <a:r>
              <a:rPr lang="en-US" sz="1600" b="1" dirty="0">
                <a:solidFill>
                  <a:srgbClr val="002060"/>
                </a:solidFill>
                <a:latin typeface="Arial" pitchFamily="34" charset="0"/>
                <a:cs typeface="Arial" pitchFamily="34" charset="0"/>
              </a:rPr>
              <a:t>Shriveled and wrinkled grains of  pink, soft-gray to light-brown color</a:t>
            </a:r>
            <a:endParaRPr lang="en-US"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acroconidia (top arrow), phialides (middle arrow), and sporodochium (bottom arrow) of Fusarium graminearum. "/>
          <p:cNvPicPr>
            <a:picLocks noChangeAspect="1" noChangeArrowheads="1"/>
          </p:cNvPicPr>
          <p:nvPr/>
        </p:nvPicPr>
        <p:blipFill>
          <a:blip r:embed="rId2"/>
          <a:srcRect/>
          <a:stretch>
            <a:fillRect/>
          </a:stretch>
        </p:blipFill>
        <p:spPr bwMode="auto">
          <a:xfrm>
            <a:off x="609600" y="990600"/>
            <a:ext cx="3007575" cy="2362200"/>
          </a:xfrm>
          <a:prstGeom prst="rect">
            <a:avLst/>
          </a:prstGeom>
          <a:noFill/>
        </p:spPr>
      </p:pic>
      <p:sp>
        <p:nvSpPr>
          <p:cNvPr id="3" name="Rectangle 2"/>
          <p:cNvSpPr/>
          <p:nvPr/>
        </p:nvSpPr>
        <p:spPr>
          <a:xfrm>
            <a:off x="0" y="3429000"/>
            <a:ext cx="4572000" cy="830997"/>
          </a:xfrm>
          <a:prstGeom prst="rect">
            <a:avLst/>
          </a:prstGeom>
        </p:spPr>
        <p:txBody>
          <a:bodyPr>
            <a:spAutoFit/>
          </a:bodyPr>
          <a:lstStyle/>
          <a:p>
            <a:pPr algn="ctr"/>
            <a:r>
              <a:rPr lang="en-US" sz="1600" b="1" dirty="0" err="1">
                <a:solidFill>
                  <a:srgbClr val="C00000"/>
                </a:solidFill>
                <a:latin typeface="Arial" pitchFamily="34" charset="0"/>
                <a:cs typeface="Arial" pitchFamily="34" charset="0"/>
              </a:rPr>
              <a:t>Macroconidia</a:t>
            </a:r>
            <a:r>
              <a:rPr lang="en-US" sz="1600" b="1" dirty="0">
                <a:solidFill>
                  <a:srgbClr val="C00000"/>
                </a:solidFill>
                <a:latin typeface="Arial" pitchFamily="34" charset="0"/>
                <a:cs typeface="Arial" pitchFamily="34" charset="0"/>
              </a:rPr>
              <a:t> (top arrow), </a:t>
            </a:r>
            <a:r>
              <a:rPr lang="en-US" sz="1600" b="1" dirty="0" err="1">
                <a:solidFill>
                  <a:srgbClr val="C00000"/>
                </a:solidFill>
                <a:latin typeface="Arial" pitchFamily="34" charset="0"/>
                <a:cs typeface="Arial" pitchFamily="34" charset="0"/>
              </a:rPr>
              <a:t>phialides</a:t>
            </a:r>
            <a:r>
              <a:rPr lang="en-US" sz="1600" b="1" dirty="0">
                <a:solidFill>
                  <a:srgbClr val="C00000"/>
                </a:solidFill>
                <a:latin typeface="Arial" pitchFamily="34" charset="0"/>
                <a:cs typeface="Arial" pitchFamily="34" charset="0"/>
              </a:rPr>
              <a:t> (middle arrow), and </a:t>
            </a:r>
            <a:r>
              <a:rPr lang="en-US" sz="1600" b="1" dirty="0" err="1">
                <a:solidFill>
                  <a:srgbClr val="C00000"/>
                </a:solidFill>
                <a:latin typeface="Arial" pitchFamily="34" charset="0"/>
                <a:cs typeface="Arial" pitchFamily="34" charset="0"/>
              </a:rPr>
              <a:t>sporodochium</a:t>
            </a:r>
            <a:r>
              <a:rPr lang="en-US" sz="1600" b="1" dirty="0">
                <a:solidFill>
                  <a:srgbClr val="C00000"/>
                </a:solidFill>
                <a:latin typeface="Arial" pitchFamily="34" charset="0"/>
                <a:cs typeface="Arial" pitchFamily="34" charset="0"/>
              </a:rPr>
              <a:t> (bottom arrow) of </a:t>
            </a:r>
            <a:r>
              <a:rPr lang="en-US" sz="1600" b="1" i="1" dirty="0" err="1">
                <a:solidFill>
                  <a:srgbClr val="C00000"/>
                </a:solidFill>
                <a:latin typeface="Arial" pitchFamily="34" charset="0"/>
                <a:cs typeface="Arial" pitchFamily="34" charset="0"/>
              </a:rPr>
              <a:t>Fusarium</a:t>
            </a:r>
            <a:r>
              <a:rPr lang="en-US" sz="1600" b="1" i="1" dirty="0">
                <a:solidFill>
                  <a:srgbClr val="C00000"/>
                </a:solidFill>
                <a:latin typeface="Arial" pitchFamily="34" charset="0"/>
                <a:cs typeface="Arial" pitchFamily="34" charset="0"/>
              </a:rPr>
              <a:t> </a:t>
            </a:r>
            <a:r>
              <a:rPr lang="en-US" sz="1600" b="1" i="1" dirty="0" err="1">
                <a:solidFill>
                  <a:srgbClr val="C00000"/>
                </a:solidFill>
                <a:latin typeface="Arial" pitchFamily="34" charset="0"/>
                <a:cs typeface="Arial" pitchFamily="34" charset="0"/>
              </a:rPr>
              <a:t>graminearum</a:t>
            </a:r>
            <a:endParaRPr lang="en-US" sz="1600" b="1" dirty="0">
              <a:solidFill>
                <a:srgbClr val="C00000"/>
              </a:solidFill>
              <a:latin typeface="Arial" pitchFamily="34" charset="0"/>
              <a:cs typeface="Arial" pitchFamily="34" charset="0"/>
            </a:endParaRPr>
          </a:p>
        </p:txBody>
      </p:sp>
      <p:pic>
        <p:nvPicPr>
          <p:cNvPr id="38916" name="Picture 4" descr="Figure 10. Cross-section of a perithecium of Gibberella zeae showing the ostiole (top arrow) and asci bearing ascospores (bottom arrow)."/>
          <p:cNvPicPr>
            <a:picLocks noChangeAspect="1" noChangeArrowheads="1"/>
          </p:cNvPicPr>
          <p:nvPr/>
        </p:nvPicPr>
        <p:blipFill>
          <a:blip r:embed="rId3"/>
          <a:srcRect/>
          <a:stretch>
            <a:fillRect/>
          </a:stretch>
        </p:blipFill>
        <p:spPr bwMode="auto">
          <a:xfrm>
            <a:off x="4572000" y="914400"/>
            <a:ext cx="2343150" cy="2423487"/>
          </a:xfrm>
          <a:prstGeom prst="rect">
            <a:avLst/>
          </a:prstGeom>
          <a:noFill/>
        </p:spPr>
      </p:pic>
      <p:pic>
        <p:nvPicPr>
          <p:cNvPr id="38918" name="Picture 6" descr="Ascospores of Gibberella zeae are slightly curved with rounded ends."/>
          <p:cNvPicPr>
            <a:picLocks noChangeAspect="1" noChangeArrowheads="1"/>
          </p:cNvPicPr>
          <p:nvPr/>
        </p:nvPicPr>
        <p:blipFill>
          <a:blip r:embed="rId4"/>
          <a:srcRect/>
          <a:stretch>
            <a:fillRect/>
          </a:stretch>
        </p:blipFill>
        <p:spPr bwMode="auto">
          <a:xfrm>
            <a:off x="7315200" y="990600"/>
            <a:ext cx="1578378" cy="2362200"/>
          </a:xfrm>
          <a:prstGeom prst="rect">
            <a:avLst/>
          </a:prstGeom>
          <a:noFill/>
        </p:spPr>
      </p:pic>
      <p:sp>
        <p:nvSpPr>
          <p:cNvPr id="6" name="Rectangle 5"/>
          <p:cNvSpPr/>
          <p:nvPr/>
        </p:nvSpPr>
        <p:spPr>
          <a:xfrm>
            <a:off x="7239000" y="3505200"/>
            <a:ext cx="1905000" cy="1323439"/>
          </a:xfrm>
          <a:prstGeom prst="rect">
            <a:avLst/>
          </a:prstGeom>
        </p:spPr>
        <p:txBody>
          <a:bodyPr wrap="square">
            <a:spAutoFit/>
          </a:bodyPr>
          <a:lstStyle/>
          <a:p>
            <a:r>
              <a:rPr lang="en-US" sz="1600" b="1" dirty="0" err="1">
                <a:solidFill>
                  <a:srgbClr val="C00000"/>
                </a:solidFill>
                <a:latin typeface="Arial" pitchFamily="34" charset="0"/>
                <a:cs typeface="Arial" pitchFamily="34" charset="0"/>
              </a:rPr>
              <a:t>Ascospores</a:t>
            </a:r>
            <a:r>
              <a:rPr lang="en-US" sz="1600" b="1" dirty="0">
                <a:solidFill>
                  <a:srgbClr val="C00000"/>
                </a:solidFill>
                <a:latin typeface="Arial" pitchFamily="34" charset="0"/>
                <a:cs typeface="Arial" pitchFamily="34" charset="0"/>
              </a:rPr>
              <a:t> of </a:t>
            </a:r>
            <a:r>
              <a:rPr lang="en-US" sz="1600" b="1" i="1" dirty="0" err="1">
                <a:solidFill>
                  <a:srgbClr val="C00000"/>
                </a:solidFill>
                <a:latin typeface="Arial" pitchFamily="34" charset="0"/>
                <a:cs typeface="Arial" pitchFamily="34" charset="0"/>
              </a:rPr>
              <a:t>Gibberella</a:t>
            </a:r>
            <a:r>
              <a:rPr lang="en-US" sz="1600" b="1" i="1" dirty="0">
                <a:solidFill>
                  <a:srgbClr val="C00000"/>
                </a:solidFill>
                <a:latin typeface="Arial" pitchFamily="34" charset="0"/>
                <a:cs typeface="Arial" pitchFamily="34" charset="0"/>
              </a:rPr>
              <a:t> </a:t>
            </a:r>
            <a:r>
              <a:rPr lang="en-US" sz="1600" b="1" i="1" dirty="0" err="1">
                <a:solidFill>
                  <a:srgbClr val="C00000"/>
                </a:solidFill>
                <a:latin typeface="Arial" pitchFamily="34" charset="0"/>
                <a:cs typeface="Arial" pitchFamily="34" charset="0"/>
              </a:rPr>
              <a:t>zeae</a:t>
            </a:r>
            <a:r>
              <a:rPr lang="en-US" sz="1600" b="1" i="1" dirty="0">
                <a:solidFill>
                  <a:srgbClr val="C00000"/>
                </a:solidFill>
                <a:latin typeface="Arial" pitchFamily="34" charset="0"/>
                <a:cs typeface="Arial" pitchFamily="34" charset="0"/>
              </a:rPr>
              <a:t> </a:t>
            </a:r>
            <a:r>
              <a:rPr lang="en-US" sz="1600" b="1" dirty="0">
                <a:solidFill>
                  <a:srgbClr val="C00000"/>
                </a:solidFill>
                <a:latin typeface="Arial" pitchFamily="34" charset="0"/>
                <a:cs typeface="Arial" pitchFamily="34" charset="0"/>
              </a:rPr>
              <a:t>are slightly curved with rounded ends</a:t>
            </a:r>
          </a:p>
        </p:txBody>
      </p:sp>
      <p:sp>
        <p:nvSpPr>
          <p:cNvPr id="7" name="Rectangle 6"/>
          <p:cNvSpPr/>
          <p:nvPr/>
        </p:nvSpPr>
        <p:spPr>
          <a:xfrm>
            <a:off x="4572000" y="3429000"/>
            <a:ext cx="2590800" cy="1815882"/>
          </a:xfrm>
          <a:prstGeom prst="rect">
            <a:avLst/>
          </a:prstGeom>
        </p:spPr>
        <p:txBody>
          <a:bodyPr wrap="square">
            <a:spAutoFit/>
          </a:bodyPr>
          <a:lstStyle/>
          <a:p>
            <a:pPr algn="just"/>
            <a:r>
              <a:rPr lang="en-US" sz="1600" b="1" dirty="0">
                <a:solidFill>
                  <a:srgbClr val="C00000"/>
                </a:solidFill>
                <a:latin typeface="Arial" pitchFamily="34" charset="0"/>
                <a:cs typeface="Arial" pitchFamily="34" charset="0"/>
              </a:rPr>
              <a:t>Cross-section of a </a:t>
            </a:r>
            <a:r>
              <a:rPr lang="en-US" sz="1600" b="1" dirty="0" err="1">
                <a:solidFill>
                  <a:srgbClr val="C00000"/>
                </a:solidFill>
                <a:latin typeface="Arial" pitchFamily="34" charset="0"/>
                <a:cs typeface="Arial" pitchFamily="34" charset="0"/>
              </a:rPr>
              <a:t>perithecium</a:t>
            </a:r>
            <a:r>
              <a:rPr lang="en-US" sz="1600" b="1" dirty="0">
                <a:solidFill>
                  <a:srgbClr val="C00000"/>
                </a:solidFill>
                <a:latin typeface="Arial" pitchFamily="34" charset="0"/>
                <a:cs typeface="Arial" pitchFamily="34" charset="0"/>
              </a:rPr>
              <a:t> of </a:t>
            </a:r>
            <a:r>
              <a:rPr lang="en-US" sz="1600" b="1" i="1" dirty="0" err="1">
                <a:solidFill>
                  <a:srgbClr val="C00000"/>
                </a:solidFill>
                <a:latin typeface="Arial" pitchFamily="34" charset="0"/>
                <a:cs typeface="Arial" pitchFamily="34" charset="0"/>
              </a:rPr>
              <a:t>Gibberella</a:t>
            </a:r>
            <a:r>
              <a:rPr lang="en-US" sz="1600" b="1" i="1" dirty="0">
                <a:solidFill>
                  <a:srgbClr val="C00000"/>
                </a:solidFill>
                <a:latin typeface="Arial" pitchFamily="34" charset="0"/>
                <a:cs typeface="Arial" pitchFamily="34" charset="0"/>
              </a:rPr>
              <a:t> </a:t>
            </a:r>
            <a:r>
              <a:rPr lang="en-US" sz="1600" b="1" i="1" dirty="0" err="1">
                <a:solidFill>
                  <a:srgbClr val="C00000"/>
                </a:solidFill>
                <a:latin typeface="Arial" pitchFamily="34" charset="0"/>
                <a:cs typeface="Arial" pitchFamily="34" charset="0"/>
              </a:rPr>
              <a:t>zeae</a:t>
            </a:r>
            <a:r>
              <a:rPr lang="en-US" sz="1600" b="1" i="1" dirty="0">
                <a:solidFill>
                  <a:srgbClr val="C00000"/>
                </a:solidFill>
                <a:latin typeface="Arial" pitchFamily="34" charset="0"/>
                <a:cs typeface="Arial" pitchFamily="34" charset="0"/>
              </a:rPr>
              <a:t> </a:t>
            </a:r>
            <a:r>
              <a:rPr lang="en-US" sz="1600" b="1" dirty="0">
                <a:solidFill>
                  <a:srgbClr val="C00000"/>
                </a:solidFill>
                <a:latin typeface="Arial" pitchFamily="34" charset="0"/>
                <a:cs typeface="Arial" pitchFamily="34" charset="0"/>
              </a:rPr>
              <a:t>showing the </a:t>
            </a:r>
            <a:r>
              <a:rPr lang="en-US" sz="1600" b="1" dirty="0" err="1">
                <a:solidFill>
                  <a:srgbClr val="C00000"/>
                </a:solidFill>
                <a:latin typeface="Arial" pitchFamily="34" charset="0"/>
                <a:cs typeface="Arial" pitchFamily="34" charset="0"/>
              </a:rPr>
              <a:t>ostiole</a:t>
            </a:r>
            <a:r>
              <a:rPr lang="en-US" sz="1600" b="1" dirty="0">
                <a:solidFill>
                  <a:srgbClr val="C00000"/>
                </a:solidFill>
                <a:latin typeface="Arial" pitchFamily="34" charset="0"/>
                <a:cs typeface="Arial" pitchFamily="34" charset="0"/>
              </a:rPr>
              <a:t> (top arrow) and </a:t>
            </a:r>
            <a:r>
              <a:rPr lang="en-US" sz="1600" b="1" dirty="0" err="1">
                <a:solidFill>
                  <a:srgbClr val="C00000"/>
                </a:solidFill>
                <a:latin typeface="Arial" pitchFamily="34" charset="0"/>
                <a:cs typeface="Arial" pitchFamily="34" charset="0"/>
              </a:rPr>
              <a:t>asci</a:t>
            </a:r>
            <a:r>
              <a:rPr lang="en-US" sz="1600" b="1" dirty="0">
                <a:solidFill>
                  <a:srgbClr val="C00000"/>
                </a:solidFill>
                <a:latin typeface="Arial" pitchFamily="34" charset="0"/>
                <a:cs typeface="Arial" pitchFamily="34" charset="0"/>
              </a:rPr>
              <a:t> bearing </a:t>
            </a:r>
            <a:r>
              <a:rPr lang="en-US" sz="1600" b="1" dirty="0" err="1">
                <a:solidFill>
                  <a:srgbClr val="C00000"/>
                </a:solidFill>
                <a:latin typeface="Arial" pitchFamily="34" charset="0"/>
                <a:cs typeface="Arial" pitchFamily="34" charset="0"/>
              </a:rPr>
              <a:t>ascospores</a:t>
            </a:r>
            <a:r>
              <a:rPr lang="en-US" sz="1600" b="1" dirty="0">
                <a:solidFill>
                  <a:srgbClr val="C00000"/>
                </a:solidFill>
                <a:latin typeface="Arial" pitchFamily="34" charset="0"/>
                <a:cs typeface="Arial" pitchFamily="34" charset="0"/>
              </a:rPr>
              <a:t>(bottom arrow) </a:t>
            </a:r>
          </a:p>
        </p:txBody>
      </p:sp>
      <p:pic>
        <p:nvPicPr>
          <p:cNvPr id="38920" name="Picture 8" descr="Bluish-black perithecia of Gibberella zeae."/>
          <p:cNvPicPr>
            <a:picLocks noChangeAspect="1" noChangeArrowheads="1"/>
          </p:cNvPicPr>
          <p:nvPr/>
        </p:nvPicPr>
        <p:blipFill>
          <a:blip r:embed="rId5"/>
          <a:srcRect/>
          <a:stretch>
            <a:fillRect/>
          </a:stretch>
        </p:blipFill>
        <p:spPr bwMode="auto">
          <a:xfrm>
            <a:off x="1066800" y="4572000"/>
            <a:ext cx="2286000" cy="1714501"/>
          </a:xfrm>
          <a:prstGeom prst="rect">
            <a:avLst/>
          </a:prstGeom>
          <a:noFill/>
        </p:spPr>
      </p:pic>
      <p:sp>
        <p:nvSpPr>
          <p:cNvPr id="9" name="Rectangle 8"/>
          <p:cNvSpPr/>
          <p:nvPr/>
        </p:nvSpPr>
        <p:spPr>
          <a:xfrm>
            <a:off x="685800" y="6324600"/>
            <a:ext cx="4248279" cy="338554"/>
          </a:xfrm>
          <a:prstGeom prst="rect">
            <a:avLst/>
          </a:prstGeom>
        </p:spPr>
        <p:txBody>
          <a:bodyPr wrap="none">
            <a:spAutoFit/>
          </a:bodyPr>
          <a:lstStyle/>
          <a:p>
            <a:r>
              <a:rPr lang="en-US" sz="1600" b="1" dirty="0">
                <a:solidFill>
                  <a:srgbClr val="C00000"/>
                </a:solidFill>
                <a:latin typeface="Arial" pitchFamily="34" charset="0"/>
                <a:cs typeface="Arial" pitchFamily="34" charset="0"/>
              </a:rPr>
              <a:t>Bluish-black </a:t>
            </a:r>
            <a:r>
              <a:rPr lang="en-US" sz="1600" b="1" dirty="0" err="1">
                <a:solidFill>
                  <a:srgbClr val="C00000"/>
                </a:solidFill>
                <a:latin typeface="Arial" pitchFamily="34" charset="0"/>
                <a:cs typeface="Arial" pitchFamily="34" charset="0"/>
              </a:rPr>
              <a:t>perithecia</a:t>
            </a:r>
            <a:r>
              <a:rPr lang="en-US" sz="1600" b="1" dirty="0">
                <a:solidFill>
                  <a:srgbClr val="C00000"/>
                </a:solidFill>
                <a:latin typeface="Arial" pitchFamily="34" charset="0"/>
                <a:cs typeface="Arial" pitchFamily="34" charset="0"/>
              </a:rPr>
              <a:t> of </a:t>
            </a:r>
            <a:r>
              <a:rPr lang="en-US" sz="1600" b="1" i="1" dirty="0" err="1">
                <a:solidFill>
                  <a:srgbClr val="C00000"/>
                </a:solidFill>
                <a:latin typeface="Arial" pitchFamily="34" charset="0"/>
                <a:cs typeface="Arial" pitchFamily="34" charset="0"/>
              </a:rPr>
              <a:t>Gibberella</a:t>
            </a:r>
            <a:r>
              <a:rPr lang="en-US" sz="1600" b="1" i="1" dirty="0">
                <a:solidFill>
                  <a:srgbClr val="C00000"/>
                </a:solidFill>
                <a:latin typeface="Arial" pitchFamily="34" charset="0"/>
                <a:cs typeface="Arial" pitchFamily="34" charset="0"/>
              </a:rPr>
              <a:t> </a:t>
            </a:r>
            <a:r>
              <a:rPr lang="en-US" sz="1600" b="1" i="1" dirty="0" err="1">
                <a:solidFill>
                  <a:srgbClr val="C00000"/>
                </a:solidFill>
                <a:latin typeface="Arial" pitchFamily="34" charset="0"/>
                <a:cs typeface="Arial" pitchFamily="34" charset="0"/>
              </a:rPr>
              <a:t>zeae</a:t>
            </a:r>
            <a:endParaRPr lang="en-US" sz="1600" b="1" dirty="0">
              <a:solidFill>
                <a:srgbClr val="C00000"/>
              </a:solidFill>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isease Cycle"/>
          <p:cNvPicPr>
            <a:picLocks noChangeAspect="1" noChangeArrowheads="1"/>
          </p:cNvPicPr>
          <p:nvPr/>
        </p:nvPicPr>
        <p:blipFill>
          <a:blip r:embed="rId2"/>
          <a:srcRect/>
          <a:stretch>
            <a:fillRect/>
          </a:stretch>
        </p:blipFill>
        <p:spPr bwMode="auto">
          <a:xfrm>
            <a:off x="1524000" y="304800"/>
            <a:ext cx="6825276" cy="5562600"/>
          </a:xfrm>
          <a:prstGeom prst="rect">
            <a:avLst/>
          </a:prstGeom>
          <a:noFill/>
          <a:ln w="25400">
            <a:solidFill>
              <a:srgbClr val="00B0F0"/>
            </a:solidFill>
          </a:ln>
        </p:spPr>
      </p:pic>
      <p:sp>
        <p:nvSpPr>
          <p:cNvPr id="3" name="Rectangle 2"/>
          <p:cNvSpPr/>
          <p:nvPr/>
        </p:nvSpPr>
        <p:spPr>
          <a:xfrm>
            <a:off x="2895600" y="6019800"/>
            <a:ext cx="3972562" cy="338554"/>
          </a:xfrm>
          <a:prstGeom prst="rect">
            <a:avLst/>
          </a:prstGeom>
        </p:spPr>
        <p:txBody>
          <a:bodyPr wrap="none">
            <a:spAutoFit/>
          </a:bodyPr>
          <a:lstStyle/>
          <a:p>
            <a:r>
              <a:rPr lang="en-US" sz="1600" b="1" dirty="0">
                <a:solidFill>
                  <a:srgbClr val="C00000"/>
                </a:solidFill>
                <a:latin typeface="Arial" panose="020B0604020202020204" pitchFamily="34" charset="0"/>
                <a:cs typeface="Arial" pitchFamily="34" charset="0"/>
              </a:rPr>
              <a:t>Disease cycle of </a:t>
            </a:r>
            <a:r>
              <a:rPr lang="en-US" sz="1600" b="1" dirty="0" err="1">
                <a:solidFill>
                  <a:srgbClr val="C00000"/>
                </a:solidFill>
                <a:latin typeface="Arial" panose="020B0604020202020204" pitchFamily="34" charset="0"/>
                <a:cs typeface="Arial" pitchFamily="34" charset="0"/>
              </a:rPr>
              <a:t>Fusarium</a:t>
            </a:r>
            <a:r>
              <a:rPr lang="en-US" sz="1600" b="1" dirty="0">
                <a:solidFill>
                  <a:srgbClr val="C00000"/>
                </a:solidFill>
                <a:latin typeface="Arial" panose="020B0604020202020204" pitchFamily="34" charset="0"/>
                <a:cs typeface="Arial" pitchFamily="34" charset="0"/>
              </a:rPr>
              <a:t> head blight</a:t>
            </a:r>
            <a:r>
              <a:rPr lang="en-US" sz="1600" dirty="0">
                <a:solidFill>
                  <a:srgbClr val="C00000"/>
                </a:solidFill>
                <a:latin typeface="Arial" panose="020B0604020202020204" pitchFamily="34" charset="0"/>
                <a:cs typeface="Arial" panose="020B0604020202020204" pitchFamily="34" charset="0"/>
              </a:rPr>
              <a:t> </a:t>
            </a:r>
          </a:p>
        </p:txBody>
      </p:sp>
      <p:sp>
        <p:nvSpPr>
          <p:cNvPr id="7" name="TextBox 6"/>
          <p:cNvSpPr txBox="1"/>
          <p:nvPr/>
        </p:nvSpPr>
        <p:spPr>
          <a:xfrm>
            <a:off x="1600200" y="5181600"/>
            <a:ext cx="1524000" cy="276999"/>
          </a:xfrm>
          <a:prstGeom prst="rect">
            <a:avLst/>
          </a:prstGeom>
          <a:noFill/>
        </p:spPr>
        <p:txBody>
          <a:bodyPr wrap="square" rtlCol="0">
            <a:spAutoFit/>
          </a:bodyPr>
          <a:lstStyle/>
          <a:p>
            <a:r>
              <a:rPr lang="en-US" sz="1200" b="1" dirty="0" err="1">
                <a:solidFill>
                  <a:srgbClr val="002060"/>
                </a:solidFill>
                <a:latin typeface="Arial" pitchFamily="34" charset="0"/>
                <a:cs typeface="Arial" pitchFamily="34" charset="0"/>
              </a:rPr>
              <a:t>Chlamydospores</a:t>
            </a:r>
            <a:endParaRPr lang="en-US" sz="1200" b="1" dirty="0">
              <a:solidFill>
                <a:srgbClr val="002060"/>
              </a:solidFill>
              <a:latin typeface="Arial" pitchFamily="34" charset="0"/>
              <a:cs typeface="Arial" pitchFamily="34" charset="0"/>
            </a:endParaRPr>
          </a:p>
        </p:txBody>
      </p:sp>
      <p:sp>
        <p:nvSpPr>
          <p:cNvPr id="2" name="Rectangle 1">
            <a:extLst>
              <a:ext uri="{FF2B5EF4-FFF2-40B4-BE49-F238E27FC236}">
                <a16:creationId xmlns:a16="http://schemas.microsoft.com/office/drawing/2014/main" xmlns="" id="{FC5DFC99-3A9B-400E-8034-89C97A65803F}"/>
              </a:ext>
            </a:extLst>
          </p:cNvPr>
          <p:cNvSpPr/>
          <p:nvPr/>
        </p:nvSpPr>
        <p:spPr>
          <a:xfrm>
            <a:off x="2404732" y="1088066"/>
            <a:ext cx="838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1.agric.gov.ab.ca/$department/newslett.nsf/37ac0bef4de4868787256bab00709a80/557ed0788dd6e422872582b30070abc3/Information/0.103E!OpenElement&amp;FieldElemFormat=jpg">
            <a:extLst>
              <a:ext uri="{FF2B5EF4-FFF2-40B4-BE49-F238E27FC236}">
                <a16:creationId xmlns:a16="http://schemas.microsoft.com/office/drawing/2014/main" xmlns="" id="{C9C75E10-6A1E-49D6-A542-94557BB29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1433513"/>
            <a:ext cx="7105650"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619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8458200" cy="6032421"/>
          </a:xfrm>
          <a:prstGeom prst="rect">
            <a:avLst/>
          </a:prstGeom>
        </p:spPr>
        <p:txBody>
          <a:bodyPr wrap="square">
            <a:spAutoFit/>
          </a:bodyPr>
          <a:lstStyle/>
          <a:p>
            <a:pPr>
              <a:buFont typeface="Wingdings" pitchFamily="2" charset="2"/>
              <a:buChar char="q"/>
            </a:pPr>
            <a:r>
              <a:rPr lang="en-US" b="1" u="sng" dirty="0">
                <a:solidFill>
                  <a:srgbClr val="C00000"/>
                </a:solidFill>
                <a:latin typeface="Arial" pitchFamily="34" charset="0"/>
                <a:cs typeface="Arial" pitchFamily="34" charset="0"/>
              </a:rPr>
              <a:t> Control or management of Fusarium head blight</a:t>
            </a:r>
          </a:p>
          <a:p>
            <a:endParaRPr lang="en-US" sz="1600" b="1" dirty="0">
              <a:solidFill>
                <a:srgbClr val="0070C0"/>
              </a:solidFill>
              <a:latin typeface="Arial" pitchFamily="34" charset="0"/>
              <a:cs typeface="Arial" pitchFamily="34" charset="0"/>
            </a:endParaRPr>
          </a:p>
          <a:p>
            <a:pPr marL="285750" indent="-285750">
              <a:buFont typeface="Wingdings" panose="05000000000000000000" pitchFamily="2" charset="2"/>
              <a:buChar char="q"/>
            </a:pPr>
            <a:r>
              <a:rPr lang="en-US" sz="1600" b="1" dirty="0">
                <a:solidFill>
                  <a:srgbClr val="0070C0"/>
                </a:solidFill>
                <a:latin typeface="Arial" pitchFamily="34" charset="0"/>
                <a:cs typeface="Arial" pitchFamily="34" charset="0"/>
              </a:rPr>
              <a:t>Cultural practices</a:t>
            </a:r>
          </a:p>
          <a:p>
            <a:pPr>
              <a:buFont typeface="Wingdings" pitchFamily="2" charset="2"/>
              <a:buChar char="§"/>
            </a:pPr>
            <a:r>
              <a:rPr lang="en-US" sz="1600" b="1" dirty="0">
                <a:solidFill>
                  <a:srgbClr val="002060"/>
                </a:solidFill>
                <a:latin typeface="Arial" panose="020B0604020202020204" pitchFamily="34" charset="0"/>
                <a:cs typeface="Arial" pitchFamily="34" charset="0"/>
              </a:rPr>
              <a:t> Crop rotation with oil seed or pulse crops and soil incorporation of crop residues </a:t>
            </a:r>
          </a:p>
          <a:p>
            <a:r>
              <a:rPr lang="en-US" sz="1600" b="1" dirty="0">
                <a:solidFill>
                  <a:srgbClr val="002060"/>
                </a:solidFill>
                <a:latin typeface="Arial" panose="020B0604020202020204" pitchFamily="34" charset="0"/>
                <a:cs typeface="Arial" pitchFamily="34" charset="0"/>
              </a:rPr>
              <a:t>   by tillage have been shown to reduce  the incidence of FHB.</a:t>
            </a:r>
          </a:p>
          <a:p>
            <a:pPr>
              <a:buFont typeface="Wingdings" pitchFamily="2" charset="2"/>
              <a:buChar char="§"/>
            </a:pPr>
            <a:endParaRPr lang="en-US" sz="1600" b="1" dirty="0">
              <a:solidFill>
                <a:srgbClr val="002060"/>
              </a:solidFill>
              <a:latin typeface="Arial" panose="020B0604020202020204" pitchFamily="34" charset="0"/>
              <a:cs typeface="Arial" pitchFamily="34" charset="0"/>
            </a:endParaRPr>
          </a:p>
          <a:p>
            <a:pPr>
              <a:buFont typeface="Wingdings" pitchFamily="2" charset="2"/>
              <a:buChar char="§"/>
            </a:pPr>
            <a:r>
              <a:rPr lang="en-US" sz="1600" b="1" dirty="0">
                <a:solidFill>
                  <a:srgbClr val="002060"/>
                </a:solidFill>
                <a:latin typeface="Arial" panose="020B0604020202020204" pitchFamily="34" charset="0"/>
                <a:cs typeface="Arial" pitchFamily="34" charset="0"/>
              </a:rPr>
              <a:t> Burning of the  crop debris on the soil surface can reduce the impact the level of </a:t>
            </a:r>
          </a:p>
          <a:p>
            <a:r>
              <a:rPr lang="en-US" sz="1600" b="1" dirty="0">
                <a:solidFill>
                  <a:srgbClr val="002060"/>
                </a:solidFill>
                <a:latin typeface="Arial" panose="020B0604020202020204" pitchFamily="34" charset="0"/>
                <a:cs typeface="Arial" pitchFamily="34" charset="0"/>
              </a:rPr>
              <a:t>  FHB.</a:t>
            </a:r>
          </a:p>
          <a:p>
            <a:pPr>
              <a:buFont typeface="Wingdings" pitchFamily="2" charset="2"/>
              <a:buChar char="§"/>
            </a:pPr>
            <a:endParaRPr lang="en-US" sz="1600" b="1" dirty="0">
              <a:solidFill>
                <a:srgbClr val="002060"/>
              </a:solidFill>
              <a:latin typeface="Arial" panose="020B0604020202020204" pitchFamily="34" charset="0"/>
              <a:cs typeface="Arial" pitchFamily="34" charset="0"/>
            </a:endParaRPr>
          </a:p>
          <a:p>
            <a:pPr>
              <a:buFont typeface="Wingdings" pitchFamily="2" charset="2"/>
              <a:buChar char="§"/>
            </a:pPr>
            <a:r>
              <a:rPr lang="en-US" sz="1600" b="1" dirty="0">
                <a:solidFill>
                  <a:srgbClr val="002060"/>
                </a:solidFill>
                <a:latin typeface="Arial" panose="020B0604020202020204" pitchFamily="34" charset="0"/>
                <a:cs typeface="Arial" pitchFamily="34" charset="0"/>
              </a:rPr>
              <a:t> Spray </a:t>
            </a:r>
            <a:r>
              <a:rPr lang="en-US" sz="1600" b="1" dirty="0" err="1">
                <a:latin typeface="Arial" panose="020B0604020202020204" pitchFamily="34" charset="0"/>
                <a:cs typeface="Arial" panose="020B0604020202020204" pitchFamily="34" charset="0"/>
              </a:rPr>
              <a:t>prothioconazole</a:t>
            </a:r>
            <a:r>
              <a:rPr lang="en-US" sz="1600" b="1" dirty="0">
                <a:latin typeface="Arial" panose="020B0604020202020204" pitchFamily="34" charset="0"/>
                <a:cs typeface="Arial" panose="020B0604020202020204" pitchFamily="34" charset="0"/>
              </a:rPr>
              <a:t> + tebuconazole/propiconazole + </a:t>
            </a:r>
            <a:r>
              <a:rPr lang="en-US" sz="1600" b="1" dirty="0" err="1">
                <a:latin typeface="Arial" panose="020B0604020202020204" pitchFamily="34" charset="0"/>
                <a:cs typeface="Arial" panose="020B0604020202020204" pitchFamily="34" charset="0"/>
              </a:rPr>
              <a:t>trifloxystrobin</a:t>
            </a:r>
            <a:r>
              <a:rPr lang="en-US" sz="1600" b="1" dirty="0">
                <a:latin typeface="Arial" panose="020B0604020202020204" pitchFamily="34" charset="0"/>
                <a:cs typeface="Arial" panose="020B0604020202020204" pitchFamily="34" charset="0"/>
              </a:rPr>
              <a:t>/ propiconazole/ </a:t>
            </a:r>
            <a:r>
              <a:rPr lang="en-US" sz="1600" b="1" dirty="0" err="1">
                <a:latin typeface="Arial" panose="020B0604020202020204" pitchFamily="34" charset="0"/>
                <a:cs typeface="Arial" panose="020B0604020202020204" pitchFamily="34" charset="0"/>
              </a:rPr>
              <a:t>prothioconazole</a:t>
            </a:r>
            <a:r>
              <a:rPr lang="en-US" sz="1600" b="1" dirty="0">
                <a:latin typeface="Arial" panose="020B0604020202020204" pitchFamily="34" charset="0"/>
                <a:cs typeface="Arial" panose="020B0604020202020204" pitchFamily="34" charset="0"/>
              </a:rPr>
              <a:t> @ 0.2% (60L/ha) when most heads are fully emerged. </a:t>
            </a:r>
          </a:p>
          <a:p>
            <a:endParaRPr lang="en-US" sz="16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sz="1600" b="1" dirty="0">
                <a:solidFill>
                  <a:srgbClr val="0070C0"/>
                </a:solidFill>
                <a:latin typeface="Arial" panose="020B0604020202020204" pitchFamily="34" charset="0"/>
                <a:cs typeface="Arial" pitchFamily="34" charset="0"/>
              </a:rPr>
              <a:t>Biological Control</a:t>
            </a:r>
          </a:p>
          <a:p>
            <a:pPr algn="just">
              <a:buFont typeface="Wingdings" pitchFamily="2" charset="2"/>
              <a:buChar char="§"/>
            </a:pPr>
            <a:r>
              <a:rPr lang="en-US" sz="1600" b="1" dirty="0">
                <a:solidFill>
                  <a:srgbClr val="002060"/>
                </a:solidFill>
                <a:latin typeface="Arial" panose="020B0604020202020204" pitchFamily="34" charset="0"/>
                <a:cs typeface="Arial" pitchFamily="34" charset="0"/>
              </a:rPr>
              <a:t>  Biocontrol agents could play an important role in organic cereal production. </a:t>
            </a:r>
          </a:p>
          <a:p>
            <a:pPr algn="just"/>
            <a:r>
              <a:rPr lang="en-US" sz="1600" b="1" dirty="0">
                <a:solidFill>
                  <a:srgbClr val="002060"/>
                </a:solidFill>
                <a:latin typeface="Arial" panose="020B0604020202020204" pitchFamily="34" charset="0"/>
                <a:cs typeface="Arial" pitchFamily="34" charset="0"/>
              </a:rPr>
              <a:t>  Certain strains of spore- producing bacteria (such as </a:t>
            </a:r>
            <a:r>
              <a:rPr lang="en-US" sz="1600" b="1" i="1" dirty="0">
                <a:solidFill>
                  <a:srgbClr val="002060"/>
                </a:solidFill>
                <a:latin typeface="Arial" panose="020B0604020202020204" pitchFamily="34" charset="0"/>
                <a:cs typeface="Arial" pitchFamily="34" charset="0"/>
              </a:rPr>
              <a:t>Bacillus </a:t>
            </a:r>
            <a:r>
              <a:rPr lang="en-US" sz="1600" b="1" dirty="0">
                <a:solidFill>
                  <a:srgbClr val="002060"/>
                </a:solidFill>
                <a:latin typeface="Arial" panose="020B0604020202020204" pitchFamily="34" charset="0"/>
                <a:cs typeface="Arial" pitchFamily="34" charset="0"/>
              </a:rPr>
              <a:t>species) and yeasts (such as </a:t>
            </a:r>
            <a:r>
              <a:rPr lang="en-US" sz="1600" b="1" i="1" dirty="0">
                <a:solidFill>
                  <a:srgbClr val="002060"/>
                </a:solidFill>
                <a:latin typeface="Arial" panose="020B0604020202020204" pitchFamily="34" charset="0"/>
                <a:cs typeface="Arial" pitchFamily="34" charset="0"/>
              </a:rPr>
              <a:t>Cryptococcus </a:t>
            </a:r>
            <a:r>
              <a:rPr lang="en-US" sz="1600" b="1" i="1" dirty="0" err="1">
                <a:solidFill>
                  <a:srgbClr val="002060"/>
                </a:solidFill>
                <a:latin typeface="Arial" panose="020B0604020202020204" pitchFamily="34" charset="0"/>
                <a:cs typeface="Arial" pitchFamily="34" charset="0"/>
              </a:rPr>
              <a:t>flavescens</a:t>
            </a:r>
            <a:r>
              <a:rPr lang="en-US" sz="1600" b="1" dirty="0">
                <a:solidFill>
                  <a:srgbClr val="002060"/>
                </a:solidFill>
                <a:latin typeface="Arial" panose="020B0604020202020204" pitchFamily="34" charset="0"/>
                <a:cs typeface="Arial" pitchFamily="34" charset="0"/>
              </a:rPr>
              <a:t>) show some promise for the control of FHB and the reduction of mycotoxin contamination.</a:t>
            </a:r>
          </a:p>
          <a:p>
            <a:endParaRPr lang="en-U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lang="en-US" sz="1600" b="1" dirty="0">
                <a:solidFill>
                  <a:srgbClr val="002060"/>
                </a:solidFill>
                <a:latin typeface="Arial" panose="020B0604020202020204" pitchFamily="34" charset="0"/>
                <a:cs typeface="Arial" pitchFamily="34" charset="0"/>
              </a:rPr>
              <a:t> </a:t>
            </a:r>
            <a:r>
              <a:rPr lang="en-US" sz="1600" b="1" dirty="0">
                <a:solidFill>
                  <a:srgbClr val="0070C0"/>
                </a:solidFill>
                <a:latin typeface="Arial" panose="020B0604020202020204" pitchFamily="34" charset="0"/>
                <a:cs typeface="Arial" pitchFamily="34" charset="0"/>
              </a:rPr>
              <a:t>Resistant cultivars such as </a:t>
            </a:r>
            <a:r>
              <a:rPr lang="en-US" sz="1600" b="1" dirty="0" err="1">
                <a:solidFill>
                  <a:srgbClr val="0070C0"/>
                </a:solidFill>
                <a:latin typeface="Arial" panose="020B0604020202020204" pitchFamily="34" charset="0"/>
                <a:cs typeface="Arial" pitchFamily="34" charset="0"/>
              </a:rPr>
              <a:t>BARIgom</a:t>
            </a:r>
            <a:r>
              <a:rPr lang="en-US" sz="1600" b="1" dirty="0">
                <a:solidFill>
                  <a:srgbClr val="0070C0"/>
                </a:solidFill>
                <a:latin typeface="Arial" panose="020B0604020202020204" pitchFamily="34" charset="0"/>
                <a:cs typeface="Arial" pitchFamily="34" charset="0"/>
              </a:rPr>
              <a:t> 33 </a:t>
            </a:r>
            <a:r>
              <a:rPr lang="en-US" sz="1600" b="1" dirty="0">
                <a:solidFill>
                  <a:srgbClr val="002060"/>
                </a:solidFill>
                <a:latin typeface="Arial" pitchFamily="34" charset="0"/>
                <a:cs typeface="Arial" pitchFamily="34" charset="0"/>
              </a:rPr>
              <a:t> should be used.</a:t>
            </a:r>
          </a:p>
          <a:p>
            <a:endParaRPr lang="en-US" sz="1600" b="1" dirty="0">
              <a:solidFill>
                <a:srgbClr val="002060"/>
              </a:solidFill>
              <a:latin typeface="Arial" pitchFamily="34" charset="0"/>
              <a:cs typeface="Arial" pitchFamily="34" charset="0"/>
            </a:endParaRPr>
          </a:p>
          <a:p>
            <a:pPr algn="just"/>
            <a:r>
              <a:rPr lang="en-US" sz="1600" b="1" dirty="0">
                <a:solidFill>
                  <a:srgbClr val="00B0F0"/>
                </a:solidFill>
                <a:latin typeface="Arial" panose="020B0604020202020204" pitchFamily="34" charset="0"/>
                <a:cs typeface="Arial" pitchFamily="34" charset="0"/>
              </a:rPr>
              <a:t>Integrated disease management (IDM)</a:t>
            </a:r>
          </a:p>
          <a:p>
            <a:pPr algn="just">
              <a:buFont typeface="Wingdings" pitchFamily="2" charset="2"/>
              <a:buChar char="§"/>
            </a:pPr>
            <a:r>
              <a:rPr lang="en-US" sz="1600" b="1" dirty="0">
                <a:solidFill>
                  <a:srgbClr val="002060"/>
                </a:solidFill>
                <a:latin typeface="Arial" panose="020B0604020202020204" pitchFamily="34" charset="0"/>
                <a:cs typeface="Arial" pitchFamily="34" charset="0"/>
              </a:rPr>
              <a:t> Integrated management of FHB may one day be achieved by the combined application of biocontrol agents and fungicides  at the time of flowering of wheat.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23333" t="31111" r="47500" b="37037"/>
          <a:stretch>
            <a:fillRect/>
          </a:stretch>
        </p:blipFill>
        <p:spPr bwMode="auto">
          <a:xfrm>
            <a:off x="457200" y="4440302"/>
            <a:ext cx="3429000" cy="2106386"/>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l="33333" t="26667" r="37084" b="40000"/>
          <a:stretch>
            <a:fillRect/>
          </a:stretch>
        </p:blipFill>
        <p:spPr bwMode="auto">
          <a:xfrm>
            <a:off x="2826172" y="1733729"/>
            <a:ext cx="3727028" cy="2362200"/>
          </a:xfrm>
          <a:prstGeom prst="rect">
            <a:avLst/>
          </a:prstGeom>
          <a:noFill/>
          <a:ln w="9525">
            <a:noFill/>
            <a:miter lim="800000"/>
            <a:headEnd/>
            <a:tailEnd/>
          </a:ln>
          <a:effectLst/>
        </p:spPr>
      </p:pic>
      <p:sp>
        <p:nvSpPr>
          <p:cNvPr id="4" name="Rectangle 3"/>
          <p:cNvSpPr/>
          <p:nvPr/>
        </p:nvSpPr>
        <p:spPr>
          <a:xfrm>
            <a:off x="1981200" y="533400"/>
            <a:ext cx="5867400" cy="1200329"/>
          </a:xfrm>
          <a:prstGeom prst="rect">
            <a:avLst/>
          </a:prstGeom>
        </p:spPr>
        <p:txBody>
          <a:bodyPr wrap="square">
            <a:spAutoFit/>
          </a:bodyPr>
          <a:lstStyle/>
          <a:p>
            <a:r>
              <a:rPr lang="en-US" b="1" dirty="0">
                <a:solidFill>
                  <a:srgbClr val="FF0000"/>
                </a:solidFill>
                <a:latin typeface="Arial" pitchFamily="34" charset="0"/>
                <a:cs typeface="Arial" pitchFamily="34" charset="0"/>
              </a:rPr>
              <a:t>Disease name:</a:t>
            </a:r>
            <a:r>
              <a:rPr lang="en-US" b="1" dirty="0">
                <a:latin typeface="Arial" pitchFamily="34" charset="0"/>
                <a:cs typeface="Arial" pitchFamily="34" charset="0"/>
              </a:rPr>
              <a:t> Leaf blight of wheat</a:t>
            </a:r>
            <a:br>
              <a:rPr lang="en-US" b="1" dirty="0">
                <a:latin typeface="Arial" pitchFamily="34" charset="0"/>
                <a:cs typeface="Arial" pitchFamily="34" charset="0"/>
              </a:rPr>
            </a:br>
            <a:r>
              <a:rPr lang="en-US" b="1" dirty="0">
                <a:solidFill>
                  <a:srgbClr val="FF0000"/>
                </a:solidFill>
                <a:latin typeface="Arial" pitchFamily="34" charset="0"/>
                <a:cs typeface="Arial" pitchFamily="34" charset="0"/>
              </a:rPr>
              <a:t>Pathogen name:</a:t>
            </a:r>
            <a:r>
              <a:rPr lang="en-US" b="1" dirty="0">
                <a:latin typeface="Arial" pitchFamily="34" charset="0"/>
                <a:cs typeface="Arial" pitchFamily="34" charset="0"/>
              </a:rPr>
              <a:t> </a:t>
            </a:r>
            <a:r>
              <a:rPr lang="en-US" b="1" i="1" dirty="0" err="1">
                <a:latin typeface="Arial" pitchFamily="34" charset="0"/>
                <a:cs typeface="Arial" pitchFamily="34" charset="0"/>
              </a:rPr>
              <a:t>Bipolaris</a:t>
            </a:r>
            <a:r>
              <a:rPr lang="en-US" b="1" i="1" dirty="0">
                <a:latin typeface="Arial" pitchFamily="34" charset="0"/>
                <a:cs typeface="Arial" pitchFamily="34" charset="0"/>
              </a:rPr>
              <a:t> </a:t>
            </a:r>
            <a:r>
              <a:rPr lang="en-US" b="1" i="1" dirty="0" err="1">
                <a:latin typeface="Arial" pitchFamily="34" charset="0"/>
                <a:cs typeface="Arial" pitchFamily="34" charset="0"/>
              </a:rPr>
              <a:t>sorokiniana</a:t>
            </a:r>
            <a:endParaRPr lang="en-US" b="1" i="1" dirty="0">
              <a:latin typeface="Arial" pitchFamily="34" charset="0"/>
              <a:cs typeface="Arial" pitchFamily="34" charset="0"/>
            </a:endParaRPr>
          </a:p>
          <a:p>
            <a:r>
              <a:rPr lang="en-US" b="1" i="1" dirty="0">
                <a:latin typeface="Arial" pitchFamily="34" charset="0"/>
                <a:cs typeface="Arial" pitchFamily="34" charset="0"/>
              </a:rPr>
              <a:t>                             </a:t>
            </a:r>
            <a:r>
              <a:rPr lang="en-US" b="1" i="1" dirty="0" err="1">
                <a:latin typeface="Arial" pitchFamily="34" charset="0"/>
                <a:cs typeface="Arial" pitchFamily="34" charset="0"/>
              </a:rPr>
              <a:t>Alternaria</a:t>
            </a:r>
            <a:r>
              <a:rPr lang="en-US" b="1" i="1" dirty="0">
                <a:latin typeface="Arial" pitchFamily="34" charset="0"/>
                <a:cs typeface="Arial" pitchFamily="34" charset="0"/>
              </a:rPr>
              <a:t> </a:t>
            </a:r>
            <a:r>
              <a:rPr lang="en-US" b="1" i="1" dirty="0" err="1">
                <a:latin typeface="Arial" pitchFamily="34" charset="0"/>
                <a:cs typeface="Arial" pitchFamily="34" charset="0"/>
              </a:rPr>
              <a:t>triticina</a:t>
            </a:r>
            <a:endParaRPr lang="en-US" b="1" i="1" dirty="0">
              <a:latin typeface="Arial" pitchFamily="34" charset="0"/>
              <a:cs typeface="Arial" pitchFamily="34" charset="0"/>
            </a:endParaRPr>
          </a:p>
          <a:p>
            <a:r>
              <a:rPr lang="en-US" b="1" dirty="0">
                <a:latin typeface="Arial" pitchFamily="34" charset="0"/>
                <a:cs typeface="Arial" pitchFamily="34" charset="0"/>
              </a:rPr>
              <a:t>                              </a:t>
            </a:r>
          </a:p>
        </p:txBody>
      </p:sp>
      <p:cxnSp>
        <p:nvCxnSpPr>
          <p:cNvPr id="7" name="Straight Arrow Connector 6"/>
          <p:cNvCxnSpPr>
            <a:cxnSpLocks/>
          </p:cNvCxnSpPr>
          <p:nvPr/>
        </p:nvCxnSpPr>
        <p:spPr>
          <a:xfrm>
            <a:off x="2348869" y="2144720"/>
            <a:ext cx="1391703" cy="65581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4714" y="1243435"/>
            <a:ext cx="2286000" cy="1600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a:solidFill>
                  <a:srgbClr val="002060"/>
                </a:solidFill>
                <a:latin typeface="Arial" pitchFamily="34" charset="0"/>
                <a:cs typeface="Arial" pitchFamily="34" charset="0"/>
              </a:rPr>
              <a:t>Small, oval, </a:t>
            </a:r>
            <a:r>
              <a:rPr lang="en-US" sz="1600" b="1" dirty="0" err="1">
                <a:solidFill>
                  <a:srgbClr val="002060"/>
                </a:solidFill>
                <a:latin typeface="Arial" pitchFamily="34" charset="0"/>
                <a:cs typeface="Arial" pitchFamily="34" charset="0"/>
              </a:rPr>
              <a:t>chlorotic</a:t>
            </a:r>
            <a:r>
              <a:rPr lang="en-US" sz="1600" b="1" dirty="0">
                <a:solidFill>
                  <a:srgbClr val="002060"/>
                </a:solidFill>
                <a:latin typeface="Arial" pitchFamily="34" charset="0"/>
                <a:cs typeface="Arial" pitchFamily="34" charset="0"/>
              </a:rPr>
              <a:t> lesions that are irregularly scattered on the leaves</a:t>
            </a:r>
            <a:endParaRPr lang="en-US" sz="1600" dirty="0">
              <a:solidFill>
                <a:srgbClr val="002060"/>
              </a:solidFill>
            </a:endParaRPr>
          </a:p>
        </p:txBody>
      </p:sp>
      <p:sp>
        <p:nvSpPr>
          <p:cNvPr id="11" name="Rounded Rectangle 10"/>
          <p:cNvSpPr/>
          <p:nvPr/>
        </p:nvSpPr>
        <p:spPr>
          <a:xfrm>
            <a:off x="4267200" y="4274295"/>
            <a:ext cx="2286000" cy="121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a:solidFill>
                  <a:srgbClr val="002060"/>
                </a:solidFill>
                <a:latin typeface="Arial" pitchFamily="34" charset="0"/>
                <a:cs typeface="Arial" pitchFamily="34" charset="0"/>
              </a:rPr>
              <a:t>Black powdery symptoms on the leaf awns and glumes</a:t>
            </a:r>
            <a:endParaRPr lang="en-US" sz="1600" dirty="0">
              <a:solidFill>
                <a:srgbClr val="002060"/>
              </a:solidFill>
            </a:endParaRPr>
          </a:p>
        </p:txBody>
      </p:sp>
      <p:sp>
        <p:nvSpPr>
          <p:cNvPr id="12" name="Rounded Rectangle 11"/>
          <p:cNvSpPr/>
          <p:nvPr/>
        </p:nvSpPr>
        <p:spPr>
          <a:xfrm>
            <a:off x="6788572" y="1886129"/>
            <a:ext cx="2133600" cy="7397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002060"/>
                </a:solidFill>
                <a:latin typeface="Arial" pitchFamily="34" charset="0"/>
                <a:cs typeface="Arial" pitchFamily="34" charset="0"/>
              </a:rPr>
              <a:t>Black pointed shrived grains</a:t>
            </a:r>
            <a:endParaRPr lang="en-US" sz="1600" dirty="0">
              <a:solidFill>
                <a:srgbClr val="002060"/>
              </a:solidFill>
            </a:endParaRPr>
          </a:p>
        </p:txBody>
      </p:sp>
      <p:cxnSp>
        <p:nvCxnSpPr>
          <p:cNvPr id="13" name="Straight Arrow Connector 12"/>
          <p:cNvCxnSpPr>
            <a:cxnSpLocks/>
          </p:cNvCxnSpPr>
          <p:nvPr/>
        </p:nvCxnSpPr>
        <p:spPr>
          <a:xfrm flipV="1">
            <a:off x="5799560" y="3714929"/>
            <a:ext cx="0" cy="39987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6255172" y="2267129"/>
            <a:ext cx="457200" cy="1588"/>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descr="Image result for leaf blight of wheat">
            <a:extLst>
              <a:ext uri="{FF2B5EF4-FFF2-40B4-BE49-F238E27FC236}">
                <a16:creationId xmlns:a16="http://schemas.microsoft.com/office/drawing/2014/main" xmlns="" id="{F78756C1-3694-48AE-8983-2931B9F7C06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599" r="8850"/>
          <a:stretch/>
        </p:blipFill>
        <p:spPr bwMode="auto">
          <a:xfrm>
            <a:off x="2316853" y="2700094"/>
            <a:ext cx="903436" cy="198746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xmlns="" id="{F24823CD-C26E-4AED-A487-758D5BDFA3CB}"/>
              </a:ext>
            </a:extLst>
          </p:cNvPr>
          <p:cNvCxnSpPr>
            <a:cxnSpLocks/>
          </p:cNvCxnSpPr>
          <p:nvPr/>
        </p:nvCxnSpPr>
        <p:spPr>
          <a:xfrm>
            <a:off x="2348869" y="2158389"/>
            <a:ext cx="318131" cy="127061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3076" name="Picture 4" descr="Image result for Bipolaris sorokiniana">
            <a:extLst>
              <a:ext uri="{FF2B5EF4-FFF2-40B4-BE49-F238E27FC236}">
                <a16:creationId xmlns:a16="http://schemas.microsoft.com/office/drawing/2014/main" xmlns="" id="{01300177-72D8-4D72-BDDA-D5F4C5B3E0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5761" y="5765972"/>
            <a:ext cx="1452041" cy="967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544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l="28333" t="37037" r="28750" b="19482"/>
          <a:stretch>
            <a:fillRect/>
          </a:stretch>
        </p:blipFill>
        <p:spPr bwMode="auto">
          <a:xfrm>
            <a:off x="1752600" y="1796247"/>
            <a:ext cx="4343400" cy="2475271"/>
          </a:xfrm>
          <a:prstGeom prst="rect">
            <a:avLst/>
          </a:prstGeom>
          <a:noFill/>
          <a:ln w="9525">
            <a:noFill/>
            <a:miter lim="800000"/>
            <a:headEnd/>
            <a:tailEnd/>
          </a:ln>
          <a:effectLst/>
        </p:spPr>
      </p:pic>
      <p:sp>
        <p:nvSpPr>
          <p:cNvPr id="4" name="Rectangle 3"/>
          <p:cNvSpPr/>
          <p:nvPr/>
        </p:nvSpPr>
        <p:spPr>
          <a:xfrm>
            <a:off x="2362200" y="729447"/>
            <a:ext cx="6400800" cy="646331"/>
          </a:xfrm>
          <a:prstGeom prst="rect">
            <a:avLst/>
          </a:prstGeom>
        </p:spPr>
        <p:txBody>
          <a:bodyPr wrap="square">
            <a:spAutoFit/>
          </a:bodyPr>
          <a:lstStyle/>
          <a:p>
            <a:r>
              <a:rPr lang="en-US" b="1" dirty="0">
                <a:solidFill>
                  <a:srgbClr val="C00000"/>
                </a:solidFill>
              </a:rPr>
              <a:t>Disease: </a:t>
            </a:r>
            <a:r>
              <a:rPr lang="en-US" b="1" dirty="0"/>
              <a:t>Wheat blast</a:t>
            </a:r>
          </a:p>
          <a:p>
            <a:r>
              <a:rPr lang="en-US" b="1" dirty="0">
                <a:solidFill>
                  <a:srgbClr val="C00000"/>
                </a:solidFill>
              </a:rPr>
              <a:t>Causal organism: </a:t>
            </a:r>
            <a:r>
              <a:rPr lang="en-US" b="1" i="1" dirty="0" err="1"/>
              <a:t>Magnaporthe</a:t>
            </a:r>
            <a:r>
              <a:rPr lang="en-US" b="1" i="1" dirty="0"/>
              <a:t> </a:t>
            </a:r>
            <a:r>
              <a:rPr lang="en-US" b="1" i="1" dirty="0" err="1"/>
              <a:t>oryzae</a:t>
            </a:r>
            <a:r>
              <a:rPr lang="en-US" b="1" i="1" dirty="0"/>
              <a:t> </a:t>
            </a:r>
            <a:r>
              <a:rPr lang="en-US" b="1" dirty="0"/>
              <a:t>Triticum pathotype (</a:t>
            </a:r>
            <a:r>
              <a:rPr lang="en-US" b="1" dirty="0" err="1"/>
              <a:t>MoT</a:t>
            </a:r>
            <a:r>
              <a:rPr lang="en-US" b="1" dirty="0"/>
              <a:t>) </a:t>
            </a:r>
          </a:p>
        </p:txBody>
      </p:sp>
      <p:sp>
        <p:nvSpPr>
          <p:cNvPr id="5" name="Rectangle 4"/>
          <p:cNvSpPr/>
          <p:nvPr/>
        </p:nvSpPr>
        <p:spPr>
          <a:xfrm>
            <a:off x="152400" y="2786846"/>
            <a:ext cx="1371600" cy="10928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C00000"/>
                </a:solidFill>
                <a:latin typeface="Arial" pitchFamily="34" charset="0"/>
                <a:cs typeface="Arial" pitchFamily="34" charset="0"/>
              </a:rPr>
              <a:t>Blast infected bleached </a:t>
            </a:r>
            <a:r>
              <a:rPr lang="en-US" sz="1600" b="1" dirty="0" err="1">
                <a:solidFill>
                  <a:srgbClr val="C00000"/>
                </a:solidFill>
                <a:latin typeface="Arial" pitchFamily="34" charset="0"/>
                <a:cs typeface="Arial" pitchFamily="34" charset="0"/>
              </a:rPr>
              <a:t>spikelets</a:t>
            </a:r>
            <a:endParaRPr lang="en-US" sz="1600" b="1" dirty="0">
              <a:solidFill>
                <a:srgbClr val="C00000"/>
              </a:solidFill>
              <a:latin typeface="Arial" pitchFamily="34" charset="0"/>
              <a:cs typeface="Arial" pitchFamily="34" charset="0"/>
            </a:endParaRPr>
          </a:p>
        </p:txBody>
      </p:sp>
      <p:sp>
        <p:nvSpPr>
          <p:cNvPr id="6" name="Rectangle 5"/>
          <p:cNvSpPr/>
          <p:nvPr/>
        </p:nvSpPr>
        <p:spPr>
          <a:xfrm>
            <a:off x="2209800" y="5225247"/>
            <a:ext cx="2743200" cy="1219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a:solidFill>
                  <a:srgbClr val="C00000"/>
                </a:solidFill>
                <a:latin typeface="Arial" pitchFamily="34" charset="0"/>
                <a:cs typeface="Arial" pitchFamily="34" charset="0"/>
              </a:rPr>
              <a:t>Head symptoms showing blackened rachis with entire wheat head bleached out symptoms</a:t>
            </a:r>
          </a:p>
        </p:txBody>
      </p:sp>
      <p:sp>
        <p:nvSpPr>
          <p:cNvPr id="7" name="Rectangle 6"/>
          <p:cNvSpPr/>
          <p:nvPr/>
        </p:nvSpPr>
        <p:spPr>
          <a:xfrm>
            <a:off x="6056790" y="1720047"/>
            <a:ext cx="2971800" cy="1323439"/>
          </a:xfrm>
          <a:prstGeom prst="rect">
            <a:avLst/>
          </a:prstGeom>
          <a:noFill/>
          <a:ln w="25400">
            <a:solidFill>
              <a:schemeClr val="accent1"/>
            </a:solidFill>
          </a:ln>
        </p:spPr>
        <p:txBody>
          <a:bodyPr wrap="square">
            <a:spAutoFit/>
          </a:bodyPr>
          <a:lstStyle/>
          <a:p>
            <a:pPr algn="just"/>
            <a:r>
              <a:rPr lang="en-US" sz="1600" b="1" dirty="0">
                <a:solidFill>
                  <a:srgbClr val="C00000"/>
                </a:solidFill>
                <a:latin typeface="Arial" pitchFamily="34" charset="0"/>
                <a:cs typeface="Arial" pitchFamily="34" charset="0"/>
              </a:rPr>
              <a:t>Small dark brown spots without light centers (type 1) lesions represent an  enlarged resistance reaction and fail to produce spores. </a:t>
            </a:r>
          </a:p>
        </p:txBody>
      </p:sp>
      <p:sp>
        <p:nvSpPr>
          <p:cNvPr id="8" name="Rectangle 7"/>
          <p:cNvSpPr/>
          <p:nvPr/>
        </p:nvSpPr>
        <p:spPr>
          <a:xfrm>
            <a:off x="5257800" y="4463247"/>
            <a:ext cx="3657600" cy="1600438"/>
          </a:xfrm>
          <a:prstGeom prst="rect">
            <a:avLst/>
          </a:prstGeom>
          <a:ln w="25400">
            <a:solidFill>
              <a:schemeClr val="accent1"/>
            </a:solidFill>
          </a:ln>
        </p:spPr>
        <p:txBody>
          <a:bodyPr wrap="square">
            <a:spAutoFit/>
          </a:bodyPr>
          <a:lstStyle/>
          <a:p>
            <a:pPr algn="just"/>
            <a:r>
              <a:rPr lang="en-US" sz="1600" b="1" dirty="0">
                <a:solidFill>
                  <a:srgbClr val="C00000"/>
                </a:solidFill>
                <a:latin typeface="Arial" pitchFamily="34" charset="0"/>
                <a:cs typeface="Arial" pitchFamily="34" charset="0"/>
              </a:rPr>
              <a:t>Larger, eye-shaped lesions with light tan centers and dark brown margins (Type 5 lesions) produces thousands of spores per night over a 20-day period. </a:t>
            </a:r>
          </a:p>
          <a:p>
            <a:endParaRPr lang="en-US" dirty="0"/>
          </a:p>
        </p:txBody>
      </p:sp>
      <p:cxnSp>
        <p:nvCxnSpPr>
          <p:cNvPr id="11" name="Straight Arrow Connector 10"/>
          <p:cNvCxnSpPr>
            <a:cxnSpLocks/>
          </p:cNvCxnSpPr>
          <p:nvPr/>
        </p:nvCxnSpPr>
        <p:spPr>
          <a:xfrm flipV="1">
            <a:off x="3505200" y="3879706"/>
            <a:ext cx="419100" cy="1345542"/>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V="1">
            <a:off x="1524000" y="2786847"/>
            <a:ext cx="838200" cy="152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H="1" flipV="1">
            <a:off x="5715795" y="3372366"/>
            <a:ext cx="685005" cy="101468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H="1">
            <a:off x="5257800" y="2177247"/>
            <a:ext cx="798990" cy="4572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838200"/>
            <a:ext cx="8458200" cy="4801314"/>
          </a:xfrm>
          <a:prstGeom prst="rect">
            <a:avLst/>
          </a:prstGeom>
        </p:spPr>
        <p:txBody>
          <a:bodyPr wrap="square">
            <a:spAutoFit/>
          </a:bodyPr>
          <a:lstStyle/>
          <a:p>
            <a:pPr algn="just">
              <a:buFont typeface="Wingdings" pitchFamily="2" charset="2"/>
              <a:buChar char="q"/>
            </a:pPr>
            <a:r>
              <a:rPr lang="en-US" b="1" dirty="0">
                <a:solidFill>
                  <a:srgbClr val="C00000"/>
                </a:solidFill>
                <a:latin typeface="Arial" pitchFamily="34" charset="0"/>
                <a:cs typeface="Arial" pitchFamily="34" charset="0"/>
              </a:rPr>
              <a:t> Symptoms</a:t>
            </a:r>
          </a:p>
          <a:p>
            <a:pPr algn="just"/>
            <a:endParaRPr lang="en-US" b="1" dirty="0">
              <a:latin typeface="Arial" pitchFamily="34" charset="0"/>
              <a:cs typeface="Arial" pitchFamily="34" charset="0"/>
            </a:endParaRPr>
          </a:p>
          <a:p>
            <a:pPr algn="just">
              <a:buFont typeface="Wingdings" pitchFamily="2" charset="2"/>
              <a:buChar char="§"/>
            </a:pPr>
            <a:r>
              <a:rPr lang="en-US" b="1" dirty="0">
                <a:latin typeface="Arial" pitchFamily="34" charset="0"/>
                <a:cs typeface="Arial" pitchFamily="34" charset="0"/>
              </a:rPr>
              <a:t> </a:t>
            </a:r>
            <a:r>
              <a:rPr lang="en-US" b="1" dirty="0">
                <a:solidFill>
                  <a:srgbClr val="002060"/>
                </a:solidFill>
                <a:latin typeface="Arial" pitchFamily="34" charset="0"/>
                <a:cs typeface="Arial" pitchFamily="34" charset="0"/>
              </a:rPr>
              <a:t>Early symptoms are small, oval, </a:t>
            </a:r>
            <a:r>
              <a:rPr lang="en-US" b="1" dirty="0" err="1">
                <a:solidFill>
                  <a:srgbClr val="002060"/>
                </a:solidFill>
                <a:latin typeface="Arial" pitchFamily="34" charset="0"/>
                <a:cs typeface="Arial" pitchFamily="34" charset="0"/>
              </a:rPr>
              <a:t>chlorotic</a:t>
            </a:r>
            <a:r>
              <a:rPr lang="en-US" b="1" dirty="0">
                <a:solidFill>
                  <a:srgbClr val="002060"/>
                </a:solidFill>
                <a:latin typeface="Arial" pitchFamily="34" charset="0"/>
                <a:cs typeface="Arial" pitchFamily="34" charset="0"/>
              </a:rPr>
              <a:t> lesions that are irregularly scattered on the lower leaves. The lesions  enlarge, become irregular in shape, and develop into dark brown or grey sunken. </a:t>
            </a:r>
          </a:p>
          <a:p>
            <a:pPr algn="just"/>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Lesions may have a bright-yellow marginal zone, and can grow up to 1 cm or more in diameter. Lesions progressively develop from lower to upper leaves, and blighting may extend to whole leaf and head due to coalesce of several lesions. </a:t>
            </a:r>
          </a:p>
          <a:p>
            <a:pPr algn="just"/>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Under moist conditions, lesions may be covered by black powdery conidia. Under severe conditions the symptoms can also be seen on the leaf sheath, awns and glumes. </a:t>
            </a:r>
          </a:p>
          <a:p>
            <a:pPr algn="just"/>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At the dough stage of wheat development, heavily infected fields appear dull and bronzed with a burnt appearance when seen from a distance </a:t>
            </a:r>
          </a:p>
        </p:txBody>
      </p:sp>
    </p:spTree>
    <p:extLst>
      <p:ext uri="{BB962C8B-B14F-4D97-AF65-F5344CB8AC3E}">
        <p14:creationId xmlns:p14="http://schemas.microsoft.com/office/powerpoint/2010/main" val="258444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304800" y="25036"/>
            <a:ext cx="11425546" cy="6500071"/>
            <a:chOff x="-119011" y="0"/>
            <a:chExt cx="11425546" cy="6500071"/>
          </a:xfrm>
        </p:grpSpPr>
        <p:sp>
          <p:nvSpPr>
            <p:cNvPr id="2" name="Oval 1"/>
            <p:cNvSpPr/>
            <p:nvPr/>
          </p:nvSpPr>
          <p:spPr>
            <a:xfrm>
              <a:off x="-119011" y="2930296"/>
              <a:ext cx="2328811" cy="202270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2060"/>
                  </a:solidFill>
                  <a:latin typeface="Arial" pitchFamily="34" charset="0"/>
                  <a:cs typeface="Arial" pitchFamily="34" charset="0"/>
                </a:rPr>
                <a:t>Perennating organs in diseased seeds, infected stubbles and in soil </a:t>
              </a:r>
            </a:p>
          </p:txBody>
        </p:sp>
        <p:sp>
          <p:nvSpPr>
            <p:cNvPr id="3" name="Arc 2"/>
            <p:cNvSpPr/>
            <p:nvPr/>
          </p:nvSpPr>
          <p:spPr>
            <a:xfrm rot="18638361">
              <a:off x="2150800" y="713607"/>
              <a:ext cx="2960742" cy="3012586"/>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9634" name="Picture 2" descr="Image result for Leaf blight of wheat caused by Bipolaris sorokiniana"/>
            <p:cNvPicPr>
              <a:picLocks noChangeAspect="1" noChangeArrowheads="1"/>
            </p:cNvPicPr>
            <p:nvPr/>
          </p:nvPicPr>
          <p:blipFill>
            <a:blip r:embed="rId2"/>
            <a:srcRect r="18494"/>
            <a:stretch>
              <a:fillRect/>
            </a:stretch>
          </p:blipFill>
          <p:spPr bwMode="auto">
            <a:xfrm>
              <a:off x="5410199" y="1512798"/>
              <a:ext cx="1332458" cy="2567005"/>
            </a:xfrm>
            <a:prstGeom prst="rect">
              <a:avLst/>
            </a:prstGeom>
            <a:noFill/>
          </p:spPr>
        </p:pic>
        <p:sp>
          <p:nvSpPr>
            <p:cNvPr id="5" name="Isosceles Triangle 4"/>
            <p:cNvSpPr/>
            <p:nvPr/>
          </p:nvSpPr>
          <p:spPr>
            <a:xfrm rot="6505782">
              <a:off x="4538657" y="1066373"/>
              <a:ext cx="270208" cy="15325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53000" y="228600"/>
              <a:ext cx="2971800" cy="1077218"/>
            </a:xfrm>
            <a:prstGeom prst="rect">
              <a:avLst/>
            </a:prstGeom>
          </p:spPr>
          <p:txBody>
            <a:bodyPr wrap="square">
              <a:spAutoFit/>
            </a:bodyPr>
            <a:lstStyle/>
            <a:p>
              <a:pPr algn="just"/>
              <a:r>
                <a:rPr lang="en-US" sz="1600" b="1" dirty="0">
                  <a:solidFill>
                    <a:srgbClr val="002060"/>
                  </a:solidFill>
                  <a:latin typeface="Arial" pitchFamily="34" charset="0"/>
                  <a:cs typeface="Arial" pitchFamily="34" charset="0"/>
                </a:rPr>
                <a:t>Small, oval, </a:t>
              </a:r>
              <a:r>
                <a:rPr lang="en-US" sz="1600" b="1" dirty="0" err="1">
                  <a:solidFill>
                    <a:srgbClr val="002060"/>
                  </a:solidFill>
                  <a:latin typeface="Arial" pitchFamily="34" charset="0"/>
                  <a:cs typeface="Arial" pitchFamily="34" charset="0"/>
                </a:rPr>
                <a:t>chlorotic</a:t>
              </a:r>
              <a:r>
                <a:rPr lang="en-US" sz="1600" b="1" dirty="0">
                  <a:solidFill>
                    <a:srgbClr val="002060"/>
                  </a:solidFill>
                  <a:latin typeface="Arial" pitchFamily="34" charset="0"/>
                  <a:cs typeface="Arial" pitchFamily="34" charset="0"/>
                </a:rPr>
                <a:t> lesions that are irregularly scattered on the lower leaves.</a:t>
              </a:r>
              <a:endParaRPr lang="en-US" sz="1600" dirty="0"/>
            </a:p>
          </p:txBody>
        </p:sp>
        <p:sp>
          <p:nvSpPr>
            <p:cNvPr id="7" name="Oval 6"/>
            <p:cNvSpPr/>
            <p:nvPr/>
          </p:nvSpPr>
          <p:spPr>
            <a:xfrm>
              <a:off x="2423616" y="3822404"/>
              <a:ext cx="2376984" cy="2209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Arial" pitchFamily="34" charset="0"/>
                  <a:cs typeface="Arial" pitchFamily="34" charset="0"/>
                </a:rPr>
                <a:t>Secondary cycles:</a:t>
              </a:r>
            </a:p>
            <a:p>
              <a:pPr algn="ctr"/>
              <a:r>
                <a:rPr lang="en-US" b="1" dirty="0">
                  <a:solidFill>
                    <a:srgbClr val="002060"/>
                  </a:solidFill>
                  <a:latin typeface="Arial" pitchFamily="34" charset="0"/>
                  <a:cs typeface="Arial" pitchFamily="34" charset="0"/>
                </a:rPr>
                <a:t>Conidial dispersal by air and rain splash</a:t>
              </a:r>
            </a:p>
          </p:txBody>
        </p:sp>
        <p:sp>
          <p:nvSpPr>
            <p:cNvPr id="8" name="Arc 7"/>
            <p:cNvSpPr/>
            <p:nvPr/>
          </p:nvSpPr>
          <p:spPr>
            <a:xfrm rot="17408305">
              <a:off x="3127406" y="3047801"/>
              <a:ext cx="2514600" cy="251460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Isosceles Triangle 8"/>
            <p:cNvSpPr/>
            <p:nvPr/>
          </p:nvSpPr>
          <p:spPr>
            <a:xfrm rot="5720648">
              <a:off x="4791064" y="2992795"/>
              <a:ext cx="303788" cy="21537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908401" y="3007161"/>
              <a:ext cx="2514600" cy="2662220"/>
              <a:chOff x="3908401" y="3007161"/>
              <a:chExt cx="2514600" cy="2662220"/>
            </a:xfrm>
          </p:grpSpPr>
          <p:sp>
            <p:nvSpPr>
              <p:cNvPr id="10" name="Arc 9"/>
              <p:cNvSpPr/>
              <p:nvPr/>
            </p:nvSpPr>
            <p:spPr>
              <a:xfrm rot="5632503">
                <a:off x="3908401" y="3007161"/>
                <a:ext cx="2514600" cy="251460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Isosceles Triangle 10"/>
              <p:cNvSpPr/>
              <p:nvPr/>
            </p:nvSpPr>
            <p:spPr>
              <a:xfrm rot="16480147">
                <a:off x="4789392" y="5409798"/>
                <a:ext cx="303788" cy="21537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Isosceles Triangle 12"/>
            <p:cNvSpPr/>
            <p:nvPr/>
          </p:nvSpPr>
          <p:spPr>
            <a:xfrm rot="16024456">
              <a:off x="3467496" y="5864370"/>
              <a:ext cx="303788" cy="2654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p:cNvSpPr/>
            <p:nvPr/>
          </p:nvSpPr>
          <p:spPr>
            <a:xfrm rot="6060525">
              <a:off x="3651451" y="3695988"/>
              <a:ext cx="231134" cy="241453"/>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p:cNvPicPr>
              <a:picLocks noChangeAspect="1" noChangeArrowheads="1"/>
            </p:cNvPicPr>
            <p:nvPr/>
          </p:nvPicPr>
          <p:blipFill>
            <a:blip r:embed="rId3"/>
            <a:srcRect l="41481" t="43786" r="52037" b="41235"/>
            <a:stretch>
              <a:fillRect/>
            </a:stretch>
          </p:blipFill>
          <p:spPr bwMode="auto">
            <a:xfrm rot="3382808">
              <a:off x="5145414" y="4213466"/>
              <a:ext cx="762000" cy="990600"/>
            </a:xfrm>
            <a:prstGeom prst="rect">
              <a:avLst/>
            </a:prstGeom>
            <a:noFill/>
            <a:ln w="9525">
              <a:noFill/>
              <a:miter lim="800000"/>
              <a:headEnd/>
              <a:tailEnd/>
            </a:ln>
            <a:effectLst/>
          </p:spPr>
        </p:pic>
        <p:grpSp>
          <p:nvGrpSpPr>
            <p:cNvPr id="16" name="Group 15"/>
            <p:cNvGrpSpPr/>
            <p:nvPr/>
          </p:nvGrpSpPr>
          <p:grpSpPr>
            <a:xfrm rot="4742073">
              <a:off x="4347193" y="-459272"/>
              <a:ext cx="3220024" cy="10698661"/>
              <a:chOff x="4240675" y="-1386733"/>
              <a:chExt cx="2876375" cy="7391000"/>
            </a:xfrm>
          </p:grpSpPr>
          <p:sp>
            <p:nvSpPr>
              <p:cNvPr id="17" name="Arc 16"/>
              <p:cNvSpPr/>
              <p:nvPr/>
            </p:nvSpPr>
            <p:spPr>
              <a:xfrm rot="5632503">
                <a:off x="2046866" y="807076"/>
                <a:ext cx="7263994" cy="2876375"/>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Isosceles Triangle 17"/>
              <p:cNvSpPr/>
              <p:nvPr/>
            </p:nvSpPr>
            <p:spPr>
              <a:xfrm rot="16480147">
                <a:off x="5093497" y="5744684"/>
                <a:ext cx="303788" cy="21537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p:cNvSpPr txBox="1"/>
            <p:nvPr/>
          </p:nvSpPr>
          <p:spPr>
            <a:xfrm>
              <a:off x="2286000" y="1371601"/>
              <a:ext cx="3253310" cy="738664"/>
            </a:xfrm>
            <a:prstGeom prst="rect">
              <a:avLst/>
            </a:prstGeom>
            <a:noFill/>
          </p:spPr>
          <p:txBody>
            <a:bodyPr wrap="square" rtlCol="0">
              <a:spAutoFit/>
            </a:bodyPr>
            <a:lstStyle/>
            <a:p>
              <a:pPr>
                <a:buFont typeface="Wingdings" pitchFamily="2" charset="2"/>
                <a:buChar char="§"/>
              </a:pPr>
              <a:r>
                <a:rPr lang="en-US" sz="1400" b="1" dirty="0">
                  <a:solidFill>
                    <a:srgbClr val="002060"/>
                  </a:solidFill>
                  <a:latin typeface="Arial" pitchFamily="34" charset="0"/>
                  <a:cs typeface="Arial" pitchFamily="34" charset="0"/>
                </a:rPr>
                <a:t> Temperature: 20-25C</a:t>
              </a:r>
            </a:p>
            <a:p>
              <a:pPr>
                <a:buFont typeface="Wingdings" pitchFamily="2" charset="2"/>
                <a:buChar char="§"/>
              </a:pPr>
              <a:r>
                <a:rPr lang="en-US" sz="1400" b="1" dirty="0">
                  <a:solidFill>
                    <a:srgbClr val="002060"/>
                  </a:solidFill>
                  <a:latin typeface="Arial" pitchFamily="34" charset="0"/>
                  <a:cs typeface="Arial" pitchFamily="34" charset="0"/>
                </a:rPr>
                <a:t> Continuous leaf  wetness (10 hrs)</a:t>
              </a:r>
            </a:p>
            <a:p>
              <a:pPr>
                <a:buFont typeface="Wingdings" pitchFamily="2" charset="2"/>
                <a:buChar char="§"/>
              </a:pPr>
              <a:r>
                <a:rPr lang="en-US" sz="1400" b="1" dirty="0">
                  <a:solidFill>
                    <a:srgbClr val="002060"/>
                  </a:solidFill>
                  <a:latin typeface="Arial" pitchFamily="34" charset="0"/>
                  <a:cs typeface="Arial" pitchFamily="34" charset="0"/>
                </a:rPr>
                <a:t> High doses of nitrogen </a:t>
              </a:r>
            </a:p>
          </p:txBody>
        </p:sp>
        <p:pic>
          <p:nvPicPr>
            <p:cNvPr id="20" name="Picture 2" descr="https://www.researchgate.net/profile/Prakash_Pradhan2/publication/259479460/figure/fig5/AS:297268226871310@1447885676587/Disease-cycle-of-Bipolaris-sorokiniana_W640.jpg"/>
            <p:cNvPicPr>
              <a:picLocks noChangeAspect="1" noChangeArrowheads="1"/>
            </p:cNvPicPr>
            <p:nvPr/>
          </p:nvPicPr>
          <p:blipFill>
            <a:blip r:embed="rId4"/>
            <a:srcRect l="12500" t="25966" r="38750" b="24575"/>
            <a:stretch>
              <a:fillRect/>
            </a:stretch>
          </p:blipFill>
          <p:spPr bwMode="auto">
            <a:xfrm>
              <a:off x="222884" y="609600"/>
              <a:ext cx="1986915" cy="2037862"/>
            </a:xfrm>
            <a:prstGeom prst="rect">
              <a:avLst/>
            </a:prstGeom>
            <a:noFill/>
          </p:spPr>
        </p:pic>
        <p:sp>
          <p:nvSpPr>
            <p:cNvPr id="22" name="Rectangle 21"/>
            <p:cNvSpPr/>
            <p:nvPr/>
          </p:nvSpPr>
          <p:spPr>
            <a:xfrm>
              <a:off x="122832" y="381000"/>
              <a:ext cx="2286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9278267">
              <a:off x="176690" y="1962792"/>
              <a:ext cx="285833" cy="664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p:cNvSpPr/>
            <p:nvPr/>
          </p:nvSpPr>
          <p:spPr>
            <a:xfrm rot="18638361">
              <a:off x="1465000" y="369490"/>
              <a:ext cx="2960742" cy="3012586"/>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Arrow 27"/>
            <p:cNvSpPr/>
            <p:nvPr/>
          </p:nvSpPr>
          <p:spPr>
            <a:xfrm rot="15975226">
              <a:off x="1057275" y="2646001"/>
              <a:ext cx="228154" cy="29051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905000" y="0"/>
              <a:ext cx="2133600" cy="338554"/>
            </a:xfrm>
            <a:prstGeom prst="rect">
              <a:avLst/>
            </a:prstGeom>
            <a:noFill/>
          </p:spPr>
          <p:txBody>
            <a:bodyPr wrap="square" rtlCol="0">
              <a:spAutoFit/>
            </a:bodyPr>
            <a:lstStyle/>
            <a:p>
              <a:r>
                <a:rPr lang="en-US" sz="1600" b="1" dirty="0">
                  <a:latin typeface="Arial" pitchFamily="34" charset="0"/>
                  <a:cs typeface="Arial" pitchFamily="34" charset="0"/>
                </a:rPr>
                <a:t>Primary cycles</a:t>
              </a:r>
            </a:p>
          </p:txBody>
        </p:sp>
      </p:grpSp>
      <p:sp>
        <p:nvSpPr>
          <p:cNvPr id="31" name="TextBox 30"/>
          <p:cNvSpPr txBox="1"/>
          <p:nvPr/>
        </p:nvSpPr>
        <p:spPr>
          <a:xfrm>
            <a:off x="2481210" y="2298993"/>
            <a:ext cx="3657600" cy="338554"/>
          </a:xfrm>
          <a:prstGeom prst="rect">
            <a:avLst/>
          </a:prstGeom>
          <a:noFill/>
        </p:spPr>
        <p:txBody>
          <a:bodyPr wrap="square" rtlCol="0">
            <a:spAutoFit/>
          </a:bodyPr>
          <a:lstStyle/>
          <a:p>
            <a:r>
              <a:rPr lang="en-US" sz="1600" b="1" dirty="0">
                <a:solidFill>
                  <a:srgbClr val="C00000"/>
                </a:solidFill>
                <a:latin typeface="Arial" pitchFamily="34" charset="0"/>
                <a:cs typeface="Arial" pitchFamily="34" charset="0"/>
              </a:rPr>
              <a:t>Disease cycle of leaf blight </a:t>
            </a:r>
          </a:p>
        </p:txBody>
      </p:sp>
      <p:cxnSp>
        <p:nvCxnSpPr>
          <p:cNvPr id="21" name="Straight Arrow Connector 20">
            <a:extLst>
              <a:ext uri="{FF2B5EF4-FFF2-40B4-BE49-F238E27FC236}">
                <a16:creationId xmlns:a16="http://schemas.microsoft.com/office/drawing/2014/main" xmlns="" id="{2810ED0E-186E-4E19-8CB9-D3E04DA8E957}"/>
              </a:ext>
            </a:extLst>
          </p:cNvPr>
          <p:cNvCxnSpPr>
            <a:cxnSpLocks/>
          </p:cNvCxnSpPr>
          <p:nvPr/>
        </p:nvCxnSpPr>
        <p:spPr>
          <a:xfrm>
            <a:off x="6808894" y="1183196"/>
            <a:ext cx="1" cy="35898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8B0254D6-9382-4227-9952-639729AB93DC}"/>
              </a:ext>
            </a:extLst>
          </p:cNvPr>
          <p:cNvSpPr txBox="1"/>
          <p:nvPr/>
        </p:nvSpPr>
        <p:spPr>
          <a:xfrm>
            <a:off x="5102468" y="4072185"/>
            <a:ext cx="872009"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Conidia </a:t>
            </a:r>
          </a:p>
        </p:txBody>
      </p:sp>
      <p:pic>
        <p:nvPicPr>
          <p:cNvPr id="2050" name="Picture 2" descr="Image result for black poins symptoms in the wheat heads">
            <a:extLst>
              <a:ext uri="{FF2B5EF4-FFF2-40B4-BE49-F238E27FC236}">
                <a16:creationId xmlns:a16="http://schemas.microsoft.com/office/drawing/2014/main" xmlns="" id="{2ACC2710-E0F9-447D-BE10-5205BA8339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313246" y="2558167"/>
            <a:ext cx="1316929" cy="19671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Image result for Black point of wheat">
            <a:extLst>
              <a:ext uri="{FF2B5EF4-FFF2-40B4-BE49-F238E27FC236}">
                <a16:creationId xmlns:a16="http://schemas.microsoft.com/office/drawing/2014/main" xmlns="" id="{6C1C5D90-94DB-4EC5-9848-8A51E0422845}"/>
              </a:ext>
            </a:extLst>
          </p:cNvPr>
          <p:cNvPicPr>
            <a:picLocks noChangeAspect="1" noChangeArrowheads="1"/>
          </p:cNvPicPr>
          <p:nvPr/>
        </p:nvPicPr>
        <p:blipFill>
          <a:blip r:embed="rId6" cstate="print"/>
          <a:srcRect/>
          <a:stretch>
            <a:fillRect/>
          </a:stretch>
        </p:blipFill>
        <p:spPr bwMode="auto">
          <a:xfrm>
            <a:off x="6724544" y="5420900"/>
            <a:ext cx="1291675" cy="1242150"/>
          </a:xfrm>
          <a:prstGeom prst="rect">
            <a:avLst/>
          </a:prstGeom>
          <a:noFill/>
        </p:spPr>
      </p:pic>
      <p:sp>
        <p:nvSpPr>
          <p:cNvPr id="33" name="Arc 32">
            <a:extLst>
              <a:ext uri="{FF2B5EF4-FFF2-40B4-BE49-F238E27FC236}">
                <a16:creationId xmlns:a16="http://schemas.microsoft.com/office/drawing/2014/main" xmlns="" id="{8BE99E50-E0C6-4B1E-B6D0-761FBD420D9E}"/>
              </a:ext>
            </a:extLst>
          </p:cNvPr>
          <p:cNvSpPr/>
          <p:nvPr/>
        </p:nvSpPr>
        <p:spPr>
          <a:xfrm>
            <a:off x="6565060" y="1679274"/>
            <a:ext cx="1316929" cy="124215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Arc 33">
            <a:extLst>
              <a:ext uri="{FF2B5EF4-FFF2-40B4-BE49-F238E27FC236}">
                <a16:creationId xmlns:a16="http://schemas.microsoft.com/office/drawing/2014/main" xmlns="" id="{52DBD707-0E15-4233-B435-AB25C1DA1346}"/>
              </a:ext>
            </a:extLst>
          </p:cNvPr>
          <p:cNvSpPr/>
          <p:nvPr/>
        </p:nvSpPr>
        <p:spPr>
          <a:xfrm rot="4532230">
            <a:off x="7062422" y="4214575"/>
            <a:ext cx="2019140" cy="1213097"/>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Arc 34">
            <a:extLst>
              <a:ext uri="{FF2B5EF4-FFF2-40B4-BE49-F238E27FC236}">
                <a16:creationId xmlns:a16="http://schemas.microsoft.com/office/drawing/2014/main" xmlns="" id="{549A3062-AB2F-4942-93E0-AB826BDCA4B1}"/>
              </a:ext>
            </a:extLst>
          </p:cNvPr>
          <p:cNvSpPr/>
          <p:nvPr/>
        </p:nvSpPr>
        <p:spPr>
          <a:xfrm rot="10520114">
            <a:off x="2094598" y="4354153"/>
            <a:ext cx="1316929" cy="124215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Isosceles Triangle 35">
            <a:extLst>
              <a:ext uri="{FF2B5EF4-FFF2-40B4-BE49-F238E27FC236}">
                <a16:creationId xmlns:a16="http://schemas.microsoft.com/office/drawing/2014/main" xmlns="" id="{8078367B-345E-4ADE-9796-FA9EC514C086}"/>
              </a:ext>
            </a:extLst>
          </p:cNvPr>
          <p:cNvSpPr/>
          <p:nvPr/>
        </p:nvSpPr>
        <p:spPr>
          <a:xfrm rot="20744079">
            <a:off x="1935083" y="4818471"/>
            <a:ext cx="303788" cy="21537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xmlns="" id="{7A3DEB55-5B69-40E3-8DD2-4BA0822EF681}"/>
              </a:ext>
            </a:extLst>
          </p:cNvPr>
          <p:cNvSpPr/>
          <p:nvPr/>
        </p:nvSpPr>
        <p:spPr>
          <a:xfrm rot="10800000">
            <a:off x="7730095" y="2306672"/>
            <a:ext cx="303788" cy="21537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xmlns="" id="{6FA84653-2999-442D-AEFC-5F36C4B94E5A}"/>
              </a:ext>
            </a:extLst>
          </p:cNvPr>
          <p:cNvSpPr/>
          <p:nvPr/>
        </p:nvSpPr>
        <p:spPr>
          <a:xfrm rot="16480147">
            <a:off x="8050077" y="5646987"/>
            <a:ext cx="303788" cy="21537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958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8205" y="520121"/>
            <a:ext cx="4648200" cy="3970318"/>
          </a:xfrm>
          <a:prstGeom prst="rect">
            <a:avLst/>
          </a:prstGeom>
        </p:spPr>
        <p:txBody>
          <a:bodyPr wrap="square">
            <a:spAutoFit/>
          </a:bodyPr>
          <a:lstStyle/>
          <a:p>
            <a:r>
              <a:rPr lang="en-US" b="1" dirty="0">
                <a:solidFill>
                  <a:srgbClr val="FF0000"/>
                </a:solidFill>
                <a:latin typeface="Arial" pitchFamily="34" charset="0"/>
                <a:cs typeface="Arial" pitchFamily="34" charset="0"/>
              </a:rPr>
              <a:t>Disease name:</a:t>
            </a:r>
            <a:r>
              <a:rPr lang="en-US" b="1" dirty="0">
                <a:latin typeface="Arial" pitchFamily="34" charset="0"/>
                <a:cs typeface="Arial" pitchFamily="34" charset="0"/>
              </a:rPr>
              <a:t> Black point of wheat</a:t>
            </a:r>
            <a:br>
              <a:rPr lang="en-US" b="1" dirty="0">
                <a:latin typeface="Arial" pitchFamily="34" charset="0"/>
                <a:cs typeface="Arial" pitchFamily="34" charset="0"/>
              </a:rPr>
            </a:br>
            <a:r>
              <a:rPr lang="en-US" b="1" dirty="0">
                <a:solidFill>
                  <a:srgbClr val="FF0000"/>
                </a:solidFill>
                <a:latin typeface="Arial" pitchFamily="34" charset="0"/>
                <a:cs typeface="Arial" pitchFamily="34" charset="0"/>
              </a:rPr>
              <a:t>Pathogen name:</a:t>
            </a:r>
            <a:r>
              <a:rPr lang="en-US" b="1" dirty="0">
                <a:latin typeface="Arial" pitchFamily="34" charset="0"/>
                <a:cs typeface="Arial" pitchFamily="34" charset="0"/>
              </a:rPr>
              <a:t> </a:t>
            </a:r>
            <a:r>
              <a:rPr lang="en-US" b="1" i="1" dirty="0" err="1">
                <a:solidFill>
                  <a:srgbClr val="C00000"/>
                </a:solidFill>
                <a:latin typeface="Arial" pitchFamily="34" charset="0"/>
                <a:cs typeface="Arial" pitchFamily="34" charset="0"/>
              </a:rPr>
              <a:t>Bipolaris</a:t>
            </a:r>
            <a:r>
              <a:rPr lang="en-US" b="1" i="1" dirty="0">
                <a:solidFill>
                  <a:srgbClr val="C00000"/>
                </a:solidFill>
                <a:latin typeface="Arial" pitchFamily="34" charset="0"/>
                <a:cs typeface="Arial" pitchFamily="34" charset="0"/>
              </a:rPr>
              <a:t> </a:t>
            </a:r>
            <a:r>
              <a:rPr lang="en-US" b="1" i="1" dirty="0" err="1">
                <a:solidFill>
                  <a:srgbClr val="C00000"/>
                </a:solidFill>
                <a:latin typeface="Arial" pitchFamily="34" charset="0"/>
                <a:cs typeface="Arial" pitchFamily="34" charset="0"/>
              </a:rPr>
              <a:t>sorokiniana</a:t>
            </a:r>
            <a:endParaRPr lang="en-US" b="1" i="1" dirty="0">
              <a:solidFill>
                <a:srgbClr val="C00000"/>
              </a:solidFill>
              <a:latin typeface="Arial" pitchFamily="34" charset="0"/>
              <a:cs typeface="Arial" pitchFamily="34" charset="0"/>
            </a:endParaRPr>
          </a:p>
          <a:p>
            <a:r>
              <a:rPr lang="en-US" b="1" i="1" dirty="0">
                <a:solidFill>
                  <a:srgbClr val="C00000"/>
                </a:solidFill>
                <a:latin typeface="Arial" pitchFamily="34" charset="0"/>
                <a:cs typeface="Arial" pitchFamily="34" charset="0"/>
              </a:rPr>
              <a:t>                             </a:t>
            </a:r>
            <a:r>
              <a:rPr lang="en-US" b="1" i="1" dirty="0" err="1">
                <a:solidFill>
                  <a:srgbClr val="0070C0"/>
                </a:solidFill>
                <a:latin typeface="Arial" pitchFamily="34" charset="0"/>
                <a:cs typeface="Arial" pitchFamily="34" charset="0"/>
              </a:rPr>
              <a:t>Alternaria</a:t>
            </a:r>
            <a:r>
              <a:rPr lang="en-US" b="1" i="1" dirty="0">
                <a:solidFill>
                  <a:srgbClr val="0070C0"/>
                </a:solidFill>
                <a:latin typeface="Arial" pitchFamily="34" charset="0"/>
                <a:cs typeface="Arial" pitchFamily="34" charset="0"/>
              </a:rPr>
              <a:t> spp.</a:t>
            </a:r>
          </a:p>
          <a:p>
            <a:r>
              <a:rPr lang="en-US" b="1" i="1" dirty="0">
                <a:latin typeface="Arial" pitchFamily="34" charset="0"/>
                <a:cs typeface="Arial" pitchFamily="34" charset="0"/>
              </a:rPr>
              <a:t>                             </a:t>
            </a:r>
            <a:r>
              <a:rPr lang="en-US" b="1" i="1" dirty="0" err="1">
                <a:latin typeface="Arial" pitchFamily="34" charset="0"/>
                <a:cs typeface="Arial" pitchFamily="34" charset="0"/>
              </a:rPr>
              <a:t>Fusarium</a:t>
            </a:r>
            <a:endParaRPr lang="en-US" b="1" i="1" dirty="0">
              <a:latin typeface="Arial" pitchFamily="34" charset="0"/>
              <a:cs typeface="Arial" pitchFamily="34" charset="0"/>
            </a:endParaRPr>
          </a:p>
          <a:p>
            <a:r>
              <a:rPr lang="en-US" b="1" i="1" dirty="0">
                <a:latin typeface="Arial" pitchFamily="34" charset="0"/>
                <a:cs typeface="Arial" pitchFamily="34" charset="0"/>
              </a:rPr>
              <a:t>                             </a:t>
            </a:r>
            <a:r>
              <a:rPr lang="en-US" b="1" i="1" dirty="0" err="1">
                <a:latin typeface="Arial" pitchFamily="34" charset="0"/>
                <a:cs typeface="Arial" pitchFamily="34" charset="0"/>
              </a:rPr>
              <a:t>Aspergillus</a:t>
            </a:r>
            <a:r>
              <a:rPr lang="en-US" b="1" i="1" dirty="0">
                <a:latin typeface="Arial" pitchFamily="34" charset="0"/>
                <a:cs typeface="Arial" pitchFamily="34" charset="0"/>
              </a:rPr>
              <a:t> </a:t>
            </a:r>
          </a:p>
          <a:p>
            <a:r>
              <a:rPr lang="en-US" b="1" i="1" dirty="0">
                <a:latin typeface="Arial" pitchFamily="34" charset="0"/>
                <a:cs typeface="Arial" pitchFamily="34" charset="0"/>
              </a:rPr>
              <a:t>                             </a:t>
            </a:r>
            <a:r>
              <a:rPr lang="en-US" b="1" i="1" dirty="0" err="1">
                <a:latin typeface="Arial" pitchFamily="34" charset="0"/>
                <a:cs typeface="Arial" pitchFamily="34" charset="0"/>
              </a:rPr>
              <a:t>Penicillium</a:t>
            </a:r>
            <a:endParaRPr lang="en-US" b="1" i="1" dirty="0">
              <a:latin typeface="Arial" pitchFamily="34" charset="0"/>
              <a:cs typeface="Arial" pitchFamily="34" charset="0"/>
            </a:endParaRPr>
          </a:p>
          <a:p>
            <a:r>
              <a:rPr lang="en-US" b="1" i="1" dirty="0">
                <a:latin typeface="Arial" pitchFamily="34" charset="0"/>
                <a:cs typeface="Arial" pitchFamily="34" charset="0"/>
              </a:rPr>
              <a:t>                             </a:t>
            </a:r>
            <a:r>
              <a:rPr lang="en-US" b="1" i="1" dirty="0" err="1">
                <a:latin typeface="Arial" pitchFamily="34" charset="0"/>
                <a:cs typeface="Arial" pitchFamily="34" charset="0"/>
              </a:rPr>
              <a:t>Curvularia</a:t>
            </a:r>
            <a:endParaRPr lang="en-US" b="1" i="1" dirty="0">
              <a:latin typeface="Arial" pitchFamily="34" charset="0"/>
              <a:cs typeface="Arial" pitchFamily="34" charset="0"/>
            </a:endParaRPr>
          </a:p>
          <a:p>
            <a:r>
              <a:rPr lang="en-US" b="1" i="1" dirty="0">
                <a:latin typeface="Arial" pitchFamily="34" charset="0"/>
                <a:cs typeface="Arial" pitchFamily="34" charset="0"/>
              </a:rPr>
              <a:t>                             </a:t>
            </a:r>
            <a:r>
              <a:rPr lang="en-US" b="1" i="1" dirty="0" err="1">
                <a:latin typeface="Arial" pitchFamily="34" charset="0"/>
                <a:cs typeface="Arial" pitchFamily="34" charset="0"/>
              </a:rPr>
              <a:t>Chaetomium</a:t>
            </a:r>
            <a:endParaRPr lang="en-US" b="1" i="1" dirty="0">
              <a:latin typeface="Arial" pitchFamily="34" charset="0"/>
              <a:cs typeface="Arial" pitchFamily="34" charset="0"/>
            </a:endParaRPr>
          </a:p>
          <a:p>
            <a:r>
              <a:rPr lang="en-US" b="1" i="1" dirty="0">
                <a:latin typeface="Arial" pitchFamily="34" charset="0"/>
                <a:cs typeface="Arial" pitchFamily="34" charset="0"/>
              </a:rPr>
              <a:t>                             </a:t>
            </a:r>
            <a:r>
              <a:rPr lang="en-US" b="1" i="1" dirty="0" err="1">
                <a:latin typeface="Arial" pitchFamily="34" charset="0"/>
                <a:cs typeface="Arial" pitchFamily="34" charset="0"/>
              </a:rPr>
              <a:t>Gloeosporium</a:t>
            </a:r>
            <a:endParaRPr lang="en-US" b="1" i="1" dirty="0">
              <a:latin typeface="Arial" pitchFamily="34" charset="0"/>
              <a:cs typeface="Arial" pitchFamily="34" charset="0"/>
            </a:endParaRPr>
          </a:p>
          <a:p>
            <a:r>
              <a:rPr lang="en-US" b="1" i="1" dirty="0">
                <a:latin typeface="Arial" pitchFamily="34" charset="0"/>
                <a:cs typeface="Arial" pitchFamily="34" charset="0"/>
              </a:rPr>
              <a:t>                              </a:t>
            </a:r>
            <a:r>
              <a:rPr lang="en-US" b="1" i="1" dirty="0" err="1">
                <a:latin typeface="Arial" pitchFamily="34" charset="0"/>
                <a:cs typeface="Arial" pitchFamily="34" charset="0"/>
              </a:rPr>
              <a:t>Nigrosp</a:t>
            </a:r>
            <a:r>
              <a:rPr lang="en-US" b="1" i="1" dirty="0">
                <a:latin typeface="Arial" pitchFamily="34" charset="0"/>
                <a:cs typeface="Arial" pitchFamily="34" charset="0"/>
              </a:rPr>
              <a:t>[</a:t>
            </a:r>
            <a:r>
              <a:rPr lang="en-US" b="1" i="1" dirty="0" err="1">
                <a:latin typeface="Arial" pitchFamily="34" charset="0"/>
                <a:cs typeface="Arial" pitchFamily="34" charset="0"/>
              </a:rPr>
              <a:t>ora</a:t>
            </a:r>
            <a:endParaRPr lang="en-US" b="1" i="1" dirty="0">
              <a:latin typeface="Arial" pitchFamily="34" charset="0"/>
              <a:cs typeface="Arial" pitchFamily="34" charset="0"/>
            </a:endParaRPr>
          </a:p>
          <a:p>
            <a:r>
              <a:rPr lang="en-US" b="1" i="1" dirty="0">
                <a:latin typeface="Arial" pitchFamily="34" charset="0"/>
                <a:cs typeface="Arial" pitchFamily="34" charset="0"/>
              </a:rPr>
              <a:t>                              </a:t>
            </a:r>
            <a:r>
              <a:rPr lang="en-US" b="1" i="1" dirty="0" err="1">
                <a:latin typeface="Arial" pitchFamily="34" charset="0"/>
                <a:cs typeface="Arial" pitchFamily="34" charset="0"/>
              </a:rPr>
              <a:t>Rhizopus</a:t>
            </a:r>
            <a:endParaRPr lang="en-US" b="1" i="1" dirty="0">
              <a:latin typeface="Arial" pitchFamily="34" charset="0"/>
              <a:cs typeface="Arial" pitchFamily="34" charset="0"/>
            </a:endParaRPr>
          </a:p>
          <a:p>
            <a:r>
              <a:rPr lang="en-US" b="1" i="1" dirty="0">
                <a:latin typeface="Arial" pitchFamily="34" charset="0"/>
                <a:cs typeface="Arial" pitchFamily="34" charset="0"/>
              </a:rPr>
              <a:t>                              </a:t>
            </a:r>
            <a:r>
              <a:rPr lang="en-US" b="1" i="1" dirty="0" err="1">
                <a:latin typeface="Arial" pitchFamily="34" charset="0"/>
                <a:cs typeface="Arial" pitchFamily="34" charset="0"/>
              </a:rPr>
              <a:t>Stemphylium</a:t>
            </a:r>
            <a:endParaRPr lang="en-US" b="1" i="1" dirty="0">
              <a:latin typeface="Arial" pitchFamily="34" charset="0"/>
              <a:cs typeface="Arial" pitchFamily="34" charset="0"/>
            </a:endParaRPr>
          </a:p>
          <a:p>
            <a:endParaRPr lang="en-US" b="1" i="1" dirty="0">
              <a:latin typeface="Arial" pitchFamily="34" charset="0"/>
              <a:cs typeface="Arial" pitchFamily="34" charset="0"/>
            </a:endParaRPr>
          </a:p>
          <a:p>
            <a:r>
              <a:rPr lang="en-US" b="1" dirty="0">
                <a:latin typeface="Arial" pitchFamily="34" charset="0"/>
                <a:cs typeface="Arial" pitchFamily="34" charset="0"/>
              </a:rPr>
              <a:t>                              </a:t>
            </a:r>
          </a:p>
        </p:txBody>
      </p:sp>
      <p:pic>
        <p:nvPicPr>
          <p:cNvPr id="2050" name="Picture 2" descr="Related image"/>
          <p:cNvPicPr>
            <a:picLocks noChangeAspect="1" noChangeArrowheads="1"/>
          </p:cNvPicPr>
          <p:nvPr/>
        </p:nvPicPr>
        <p:blipFill>
          <a:blip r:embed="rId2"/>
          <a:srcRect/>
          <a:stretch>
            <a:fillRect/>
          </a:stretch>
        </p:blipFill>
        <p:spPr bwMode="auto">
          <a:xfrm>
            <a:off x="5638800" y="4646429"/>
            <a:ext cx="2639707" cy="1981200"/>
          </a:xfrm>
          <a:prstGeom prst="rect">
            <a:avLst/>
          </a:prstGeom>
          <a:noFill/>
        </p:spPr>
      </p:pic>
      <p:pic>
        <p:nvPicPr>
          <p:cNvPr id="2052" name="Picture 4" descr="Image result for Black point of wheat"/>
          <p:cNvPicPr>
            <a:picLocks noChangeAspect="1" noChangeArrowheads="1"/>
          </p:cNvPicPr>
          <p:nvPr/>
        </p:nvPicPr>
        <p:blipFill>
          <a:blip r:embed="rId3" cstate="print"/>
          <a:srcRect/>
          <a:stretch>
            <a:fillRect/>
          </a:stretch>
        </p:blipFill>
        <p:spPr bwMode="auto">
          <a:xfrm>
            <a:off x="5715000" y="1903229"/>
            <a:ext cx="2535619" cy="2438399"/>
          </a:xfrm>
          <a:prstGeom prst="rect">
            <a:avLst/>
          </a:prstGeom>
          <a:noFill/>
        </p:spPr>
      </p:pic>
      <p:sp>
        <p:nvSpPr>
          <p:cNvPr id="3" name="TextBox 2">
            <a:extLst>
              <a:ext uri="{FF2B5EF4-FFF2-40B4-BE49-F238E27FC236}">
                <a16:creationId xmlns:a16="http://schemas.microsoft.com/office/drawing/2014/main" xmlns="" id="{A97C60EA-6362-45EE-9354-A4468D2F4772}"/>
              </a:ext>
            </a:extLst>
          </p:cNvPr>
          <p:cNvSpPr txBox="1"/>
          <p:nvPr/>
        </p:nvSpPr>
        <p:spPr>
          <a:xfrm>
            <a:off x="1521186" y="5172280"/>
            <a:ext cx="3523626" cy="1077218"/>
          </a:xfrm>
          <a:prstGeom prst="rect">
            <a:avLst/>
          </a:prstGeom>
          <a:noFill/>
          <a:ln w="19050">
            <a:solidFill>
              <a:srgbClr val="C00000"/>
            </a:solidFill>
          </a:ln>
        </p:spPr>
        <p:txBody>
          <a:bodyPr wrap="square" rtlCol="0">
            <a:spAutoFit/>
          </a:bodyPr>
          <a:lstStyle/>
          <a:p>
            <a:r>
              <a:rPr lang="en-US" sz="1600" b="1" dirty="0">
                <a:latin typeface="Arial" panose="020B0604020202020204" pitchFamily="34" charset="0"/>
                <a:cs typeface="Arial" panose="020B0604020202020204" pitchFamily="34" charset="0"/>
              </a:rPr>
              <a:t>Black necrotic lesion developed at the embryonic site of the wheat grain and grain becomes shriveled.</a:t>
            </a:r>
          </a:p>
        </p:txBody>
      </p:sp>
      <p:cxnSp>
        <p:nvCxnSpPr>
          <p:cNvPr id="6" name="Straight Arrow Connector 5">
            <a:extLst>
              <a:ext uri="{FF2B5EF4-FFF2-40B4-BE49-F238E27FC236}">
                <a16:creationId xmlns:a16="http://schemas.microsoft.com/office/drawing/2014/main" xmlns="" id="{5E6DF102-DC79-423B-A8D0-40C7613AC10B}"/>
              </a:ext>
            </a:extLst>
          </p:cNvPr>
          <p:cNvCxnSpPr>
            <a:cxnSpLocks/>
          </p:cNvCxnSpPr>
          <p:nvPr/>
        </p:nvCxnSpPr>
        <p:spPr>
          <a:xfrm flipV="1">
            <a:off x="5044812" y="3960629"/>
            <a:ext cx="1051188" cy="121165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36E52B59-7B7D-4D06-9CCA-A1F9DC9969B1}"/>
              </a:ext>
            </a:extLst>
          </p:cNvPr>
          <p:cNvCxnSpPr>
            <a:cxnSpLocks/>
          </p:cNvCxnSpPr>
          <p:nvPr/>
        </p:nvCxnSpPr>
        <p:spPr>
          <a:xfrm>
            <a:off x="5044812" y="5172280"/>
            <a:ext cx="822588" cy="15994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887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0"/>
            <a:ext cx="8458200" cy="2585323"/>
          </a:xfrm>
          <a:prstGeom prst="rect">
            <a:avLst/>
          </a:prstGeom>
        </p:spPr>
        <p:txBody>
          <a:bodyPr wrap="square">
            <a:spAutoFit/>
          </a:bodyPr>
          <a:lstStyle/>
          <a:p>
            <a:pPr algn="just">
              <a:buFont typeface="Wingdings" pitchFamily="2" charset="2"/>
              <a:buChar char="q"/>
            </a:pPr>
            <a:r>
              <a:rPr lang="en-US" b="1" dirty="0">
                <a:solidFill>
                  <a:srgbClr val="C00000"/>
                </a:solidFill>
                <a:latin typeface="Arial" pitchFamily="34" charset="0"/>
                <a:cs typeface="Arial" pitchFamily="34" charset="0"/>
              </a:rPr>
              <a:t> Symptoms</a:t>
            </a:r>
          </a:p>
          <a:p>
            <a:pPr algn="just"/>
            <a:endParaRPr lang="en-US" b="1" dirty="0">
              <a:latin typeface="Arial" pitchFamily="34" charset="0"/>
              <a:cs typeface="Arial" pitchFamily="34" charset="0"/>
            </a:endParaRPr>
          </a:p>
          <a:p>
            <a:pPr algn="just">
              <a:buFont typeface="Wingdings" pitchFamily="2" charset="2"/>
              <a:buChar char="§"/>
            </a:pPr>
            <a:r>
              <a:rPr lang="en-US" b="1" dirty="0">
                <a:latin typeface="Arial" pitchFamily="34" charset="0"/>
                <a:cs typeface="Arial" pitchFamily="34" charset="0"/>
              </a:rPr>
              <a:t> Diseased </a:t>
            </a:r>
            <a:r>
              <a:rPr lang="en-US" b="1" dirty="0" err="1">
                <a:latin typeface="Arial" pitchFamily="34" charset="0"/>
                <a:cs typeface="Arial" pitchFamily="34" charset="0"/>
              </a:rPr>
              <a:t>kernals</a:t>
            </a:r>
            <a:r>
              <a:rPr lang="en-US" b="1" dirty="0">
                <a:latin typeface="Arial" pitchFamily="34" charset="0"/>
                <a:cs typeface="Arial" pitchFamily="34" charset="0"/>
              </a:rPr>
              <a:t> are discolored and appear weathered, black- pointed, or smudged.</a:t>
            </a:r>
          </a:p>
          <a:p>
            <a:pPr algn="just">
              <a:buFont typeface="Wingdings" pitchFamily="2" charset="2"/>
              <a:buChar char="§"/>
            </a:pPr>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Black point associated with the darkened pericarp and sometimes shriveled embryo end of the seed.</a:t>
            </a:r>
          </a:p>
          <a:p>
            <a:pPr algn="just">
              <a:buFont typeface="Wingdings" pitchFamily="2" charset="2"/>
              <a:buChar char="§"/>
            </a:pPr>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When embryos are invaded, germinability of the seeds decreases.</a:t>
            </a:r>
          </a:p>
        </p:txBody>
      </p:sp>
    </p:spTree>
    <p:extLst>
      <p:ext uri="{BB962C8B-B14F-4D97-AF65-F5344CB8AC3E}">
        <p14:creationId xmlns:p14="http://schemas.microsoft.com/office/powerpoint/2010/main" val="1531454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8600"/>
            <a:ext cx="8229600" cy="6186309"/>
          </a:xfrm>
          <a:prstGeom prst="rect">
            <a:avLst/>
          </a:prstGeom>
        </p:spPr>
        <p:txBody>
          <a:bodyPr wrap="square">
            <a:spAutoFit/>
          </a:bodyPr>
          <a:lstStyle/>
          <a:p>
            <a:pPr algn="just">
              <a:buFont typeface="Wingdings" pitchFamily="2" charset="2"/>
              <a:buChar char="q"/>
            </a:pPr>
            <a:endParaRPr lang="en-US" b="1" dirty="0">
              <a:solidFill>
                <a:srgbClr val="00B0F0"/>
              </a:solidFill>
              <a:latin typeface="Arial" pitchFamily="34" charset="0"/>
              <a:cs typeface="Arial" pitchFamily="34" charset="0"/>
            </a:endParaRPr>
          </a:p>
          <a:p>
            <a:pPr algn="just">
              <a:buFont typeface="Wingdings" pitchFamily="2" charset="2"/>
              <a:buChar char="q"/>
            </a:pPr>
            <a:r>
              <a:rPr lang="en-US" b="1" dirty="0">
                <a:solidFill>
                  <a:srgbClr val="00B0F0"/>
                </a:solidFill>
                <a:latin typeface="Arial" pitchFamily="34" charset="0"/>
                <a:cs typeface="Arial" pitchFamily="34" charset="0"/>
              </a:rPr>
              <a:t> Control or management of leaf blight or black point of wheat</a:t>
            </a:r>
          </a:p>
          <a:p>
            <a:pPr algn="just"/>
            <a:endParaRPr lang="en-US" b="1" dirty="0">
              <a:solidFill>
                <a:srgbClr val="00B0F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Spray Propiconazole/Hexaconazole at the time of maturing heads for two times at 7-10 days interval is found effective.</a:t>
            </a:r>
          </a:p>
          <a:p>
            <a:pPr algn="just">
              <a:buFont typeface="Wingdings" pitchFamily="2" charset="2"/>
              <a:buChar char="§"/>
            </a:pPr>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Spray </a:t>
            </a:r>
            <a:r>
              <a:rPr lang="en-US" b="1" dirty="0" err="1">
                <a:solidFill>
                  <a:srgbClr val="002060"/>
                </a:solidFill>
                <a:latin typeface="Arial" pitchFamily="34" charset="0"/>
                <a:cs typeface="Arial" pitchFamily="34" charset="0"/>
              </a:rPr>
              <a:t>Trichosuspension</a:t>
            </a:r>
            <a:r>
              <a:rPr lang="en-US" b="1" dirty="0">
                <a:solidFill>
                  <a:srgbClr val="002060"/>
                </a:solidFill>
                <a:latin typeface="Arial" pitchFamily="34" charset="0"/>
                <a:cs typeface="Arial" pitchFamily="34" charset="0"/>
              </a:rPr>
              <a:t> or BAU </a:t>
            </a:r>
            <a:r>
              <a:rPr lang="en-US" b="1" dirty="0" err="1">
                <a:solidFill>
                  <a:srgbClr val="002060"/>
                </a:solidFill>
                <a:latin typeface="Arial" pitchFamily="34" charset="0"/>
                <a:cs typeface="Arial" pitchFamily="34" charset="0"/>
              </a:rPr>
              <a:t>Biofungicide</a:t>
            </a:r>
            <a:r>
              <a:rPr lang="en-US" b="1" dirty="0">
                <a:solidFill>
                  <a:srgbClr val="002060"/>
                </a:solidFill>
                <a:latin typeface="Arial" pitchFamily="34" charset="0"/>
                <a:cs typeface="Arial" pitchFamily="34" charset="0"/>
              </a:rPr>
              <a:t> (</a:t>
            </a:r>
            <a:r>
              <a:rPr lang="en-US" b="1" i="1" dirty="0">
                <a:solidFill>
                  <a:srgbClr val="002060"/>
                </a:solidFill>
                <a:latin typeface="Arial" pitchFamily="34" charset="0"/>
                <a:cs typeface="Arial" pitchFamily="34" charset="0"/>
              </a:rPr>
              <a:t>Trichoderma </a:t>
            </a:r>
            <a:r>
              <a:rPr lang="en-US" b="1" i="1" dirty="0" err="1">
                <a:solidFill>
                  <a:srgbClr val="002060"/>
                </a:solidFill>
                <a:latin typeface="Arial" pitchFamily="34" charset="0"/>
                <a:cs typeface="Arial" pitchFamily="34" charset="0"/>
              </a:rPr>
              <a:t>harzianum</a:t>
            </a:r>
            <a:r>
              <a:rPr lang="en-US" b="1" dirty="0">
                <a:solidFill>
                  <a:srgbClr val="002060"/>
                </a:solidFill>
                <a:latin typeface="Arial" pitchFamily="34" charset="0"/>
                <a:cs typeface="Arial" pitchFamily="34" charset="0"/>
              </a:rPr>
              <a:t>) or </a:t>
            </a:r>
            <a:r>
              <a:rPr lang="en-US" b="1" i="1" dirty="0">
                <a:solidFill>
                  <a:srgbClr val="002060"/>
                </a:solidFill>
                <a:latin typeface="Arial" pitchFamily="34" charset="0"/>
                <a:cs typeface="Arial" pitchFamily="34" charset="0"/>
              </a:rPr>
              <a:t>Trichoderma </a:t>
            </a:r>
            <a:r>
              <a:rPr lang="en-US" b="1" i="1" dirty="0" err="1">
                <a:solidFill>
                  <a:srgbClr val="002060"/>
                </a:solidFill>
                <a:latin typeface="Arial" pitchFamily="34" charset="0"/>
                <a:cs typeface="Arial" pitchFamily="34" charset="0"/>
              </a:rPr>
              <a:t>viride</a:t>
            </a:r>
            <a:r>
              <a:rPr lang="en-US" b="1" i="1" dirty="0">
                <a:solidFill>
                  <a:srgbClr val="002060"/>
                </a:solidFill>
                <a:latin typeface="Arial" pitchFamily="34" charset="0"/>
                <a:cs typeface="Arial" pitchFamily="34" charset="0"/>
              </a:rPr>
              <a:t> @ 0.2% or</a:t>
            </a:r>
            <a:r>
              <a:rPr lang="en-US" b="1" dirty="0">
                <a:solidFill>
                  <a:srgbClr val="002060"/>
                </a:solidFill>
                <a:latin typeface="Arial" pitchFamily="34" charset="0"/>
                <a:cs typeface="Arial" pitchFamily="34" charset="0"/>
              </a:rPr>
              <a:t> </a:t>
            </a:r>
            <a:r>
              <a:rPr lang="en-US" b="1" i="1" dirty="0">
                <a:solidFill>
                  <a:srgbClr val="002060"/>
                </a:solidFill>
                <a:latin typeface="Arial" pitchFamily="34" charset="0"/>
                <a:cs typeface="Arial" pitchFamily="34" charset="0"/>
              </a:rPr>
              <a:t>Pseudomonas </a:t>
            </a:r>
            <a:r>
              <a:rPr lang="en-US" b="1" dirty="0">
                <a:solidFill>
                  <a:srgbClr val="002060"/>
                </a:solidFill>
                <a:latin typeface="Arial" pitchFamily="34" charset="0"/>
                <a:cs typeface="Arial" pitchFamily="34" charset="0"/>
              </a:rPr>
              <a:t>fluorescens (0.5%) and neem leaf extract (73.57%) </a:t>
            </a:r>
            <a:r>
              <a:rPr lang="en-US" b="1" dirty="0" err="1">
                <a:solidFill>
                  <a:srgbClr val="002060"/>
                </a:solidFill>
                <a:latin typeface="Arial" pitchFamily="34" charset="0"/>
                <a:cs typeface="Arial" pitchFamily="34" charset="0"/>
              </a:rPr>
              <a:t>aTilt</a:t>
            </a:r>
            <a:r>
              <a:rPr lang="en-US" b="1" dirty="0">
                <a:solidFill>
                  <a:srgbClr val="002060"/>
                </a:solidFill>
                <a:latin typeface="Arial" pitchFamily="34" charset="0"/>
                <a:cs typeface="Arial" pitchFamily="34" charset="0"/>
              </a:rPr>
              <a:t> @ 0.2%</a:t>
            </a:r>
          </a:p>
          <a:p>
            <a:pPr algn="just"/>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Seed treatment with </a:t>
            </a:r>
            <a:r>
              <a:rPr lang="en-US" b="1" dirty="0" err="1">
                <a:solidFill>
                  <a:srgbClr val="002060"/>
                </a:solidFill>
                <a:latin typeface="Arial" pitchFamily="34" charset="0"/>
                <a:cs typeface="Arial" pitchFamily="34" charset="0"/>
              </a:rPr>
              <a:t>Provax</a:t>
            </a:r>
            <a:r>
              <a:rPr lang="en-US" b="1" dirty="0">
                <a:solidFill>
                  <a:srgbClr val="002060"/>
                </a:solidFill>
                <a:latin typeface="Arial" pitchFamily="34" charset="0"/>
                <a:cs typeface="Arial" pitchFamily="34" charset="0"/>
              </a:rPr>
              <a:t> @ 2.5 g/kg seed can improve the germinability and decrease infection of seedlings grown from diseased </a:t>
            </a:r>
            <a:r>
              <a:rPr lang="en-US" b="1" dirty="0" err="1">
                <a:solidFill>
                  <a:srgbClr val="002060"/>
                </a:solidFill>
                <a:latin typeface="Arial" pitchFamily="34" charset="0"/>
                <a:cs typeface="Arial" pitchFamily="34" charset="0"/>
              </a:rPr>
              <a:t>kernals</a:t>
            </a:r>
            <a:r>
              <a:rPr lang="en-US" b="1" dirty="0">
                <a:solidFill>
                  <a:srgbClr val="002060"/>
                </a:solidFill>
                <a:latin typeface="Arial" pitchFamily="34" charset="0"/>
                <a:cs typeface="Arial" pitchFamily="34" charset="0"/>
              </a:rPr>
              <a:t>.</a:t>
            </a:r>
          </a:p>
          <a:p>
            <a:pPr algn="just"/>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Store the seeds in well ventilated dry places to reduce the storage molds development.</a:t>
            </a:r>
          </a:p>
          <a:p>
            <a:pPr algn="just"/>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Use cultivars which are resistant or tolerant to black point infection</a:t>
            </a:r>
          </a:p>
          <a:p>
            <a:pPr algn="just"/>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Black point can be partially controlled by reducing irrigation frequency after heading and by reducing nitrogen rates, without sacrificing either yield or quality. </a:t>
            </a:r>
          </a:p>
        </p:txBody>
      </p:sp>
    </p:spTree>
    <p:extLst>
      <p:ext uri="{BB962C8B-B14F-4D97-AF65-F5344CB8AC3E}">
        <p14:creationId xmlns:p14="http://schemas.microsoft.com/office/powerpoint/2010/main" val="1119189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www.croppro.com.au/crop_disease_manual/media/Figure%202_2%20Stripe%20rust%201_1000.jpg"/>
          <p:cNvPicPr>
            <a:picLocks noChangeAspect="1" noChangeArrowheads="1"/>
          </p:cNvPicPr>
          <p:nvPr/>
        </p:nvPicPr>
        <p:blipFill>
          <a:blip r:embed="rId2" cstate="print"/>
          <a:srcRect/>
          <a:stretch>
            <a:fillRect/>
          </a:stretch>
        </p:blipFill>
        <p:spPr bwMode="auto">
          <a:xfrm>
            <a:off x="609599" y="1524000"/>
            <a:ext cx="2228850" cy="2971800"/>
          </a:xfrm>
          <a:prstGeom prst="rect">
            <a:avLst/>
          </a:prstGeom>
          <a:noFill/>
        </p:spPr>
      </p:pic>
      <p:sp>
        <p:nvSpPr>
          <p:cNvPr id="10" name="TextBox 9"/>
          <p:cNvSpPr txBox="1"/>
          <p:nvPr/>
        </p:nvSpPr>
        <p:spPr>
          <a:xfrm>
            <a:off x="2514600" y="228600"/>
            <a:ext cx="4648200" cy="646331"/>
          </a:xfrm>
          <a:prstGeom prst="rect">
            <a:avLst/>
          </a:prstGeom>
          <a:noFill/>
        </p:spPr>
        <p:txBody>
          <a:bodyPr wrap="square" rtlCol="0">
            <a:spAutoFit/>
          </a:bodyPr>
          <a:lstStyle/>
          <a:p>
            <a:r>
              <a:rPr lang="en-US" b="1" dirty="0">
                <a:solidFill>
                  <a:srgbClr val="C00000"/>
                </a:solidFill>
                <a:latin typeface="Arial" pitchFamily="34" charset="0"/>
                <a:cs typeface="Arial" pitchFamily="34" charset="0"/>
              </a:rPr>
              <a:t>Disease: </a:t>
            </a:r>
            <a:r>
              <a:rPr lang="en-US" b="1" dirty="0">
                <a:latin typeface="Arial" pitchFamily="34" charset="0"/>
                <a:cs typeface="Arial" pitchFamily="34" charset="0"/>
              </a:rPr>
              <a:t>Stripe rust (Yellow rust)</a:t>
            </a:r>
          </a:p>
          <a:p>
            <a:r>
              <a:rPr lang="en-US" b="1" dirty="0">
                <a:solidFill>
                  <a:srgbClr val="C00000"/>
                </a:solidFill>
                <a:latin typeface="Arial" pitchFamily="34" charset="0"/>
                <a:cs typeface="Arial" pitchFamily="34" charset="0"/>
              </a:rPr>
              <a:t>Causal organism</a:t>
            </a:r>
            <a:r>
              <a:rPr lang="en-US" b="1" dirty="0">
                <a:latin typeface="Arial" pitchFamily="34" charset="0"/>
                <a:cs typeface="Arial" pitchFamily="34" charset="0"/>
              </a:rPr>
              <a:t>:</a:t>
            </a:r>
            <a:r>
              <a:rPr lang="en-US" i="1" dirty="0"/>
              <a:t> </a:t>
            </a:r>
            <a:r>
              <a:rPr lang="en-US" b="1" i="1" dirty="0" err="1">
                <a:latin typeface="Arial" pitchFamily="34" charset="0"/>
                <a:cs typeface="Arial" pitchFamily="34" charset="0"/>
              </a:rPr>
              <a:t>Puccinia</a:t>
            </a:r>
            <a:r>
              <a:rPr lang="en-US" b="1" i="1" dirty="0">
                <a:latin typeface="Arial" pitchFamily="34" charset="0"/>
                <a:cs typeface="Arial" pitchFamily="34" charset="0"/>
              </a:rPr>
              <a:t> </a:t>
            </a:r>
            <a:r>
              <a:rPr lang="en-US" b="1" i="1" dirty="0" err="1">
                <a:latin typeface="Arial" pitchFamily="34" charset="0"/>
                <a:cs typeface="Arial" pitchFamily="34" charset="0"/>
              </a:rPr>
              <a:t>striiformis</a:t>
            </a:r>
            <a:r>
              <a:rPr lang="en-US" b="1" dirty="0">
                <a:latin typeface="Arial" pitchFamily="34" charset="0"/>
                <a:cs typeface="Arial" pitchFamily="34" charset="0"/>
              </a:rPr>
              <a:t> </a:t>
            </a:r>
          </a:p>
        </p:txBody>
      </p:sp>
      <p:pic>
        <p:nvPicPr>
          <p:cNvPr id="1036" name="Picture 12" descr="http://www.croppro.com.au/crop_disease_manual/media/Figure%202_3%20Stripe%20rust%20on%20MS-S%20wheat1_1000.jpg"/>
          <p:cNvPicPr>
            <a:picLocks noChangeAspect="1" noChangeArrowheads="1"/>
          </p:cNvPicPr>
          <p:nvPr/>
        </p:nvPicPr>
        <p:blipFill>
          <a:blip r:embed="rId3" cstate="print"/>
          <a:srcRect/>
          <a:stretch>
            <a:fillRect/>
          </a:stretch>
        </p:blipFill>
        <p:spPr bwMode="auto">
          <a:xfrm>
            <a:off x="2971800" y="1524000"/>
            <a:ext cx="2209800" cy="2946400"/>
          </a:xfrm>
          <a:prstGeom prst="rect">
            <a:avLst/>
          </a:prstGeom>
          <a:noFill/>
        </p:spPr>
      </p:pic>
      <p:sp>
        <p:nvSpPr>
          <p:cNvPr id="12" name="Rectangle 11"/>
          <p:cNvSpPr/>
          <p:nvPr/>
        </p:nvSpPr>
        <p:spPr>
          <a:xfrm>
            <a:off x="533400" y="4648200"/>
            <a:ext cx="4495800" cy="2062103"/>
          </a:xfrm>
          <a:prstGeom prst="rect">
            <a:avLst/>
          </a:prstGeom>
        </p:spPr>
        <p:txBody>
          <a:bodyPr wrap="square">
            <a:spAutoFit/>
          </a:bodyPr>
          <a:lstStyle/>
          <a:p>
            <a:pPr algn="just"/>
            <a:r>
              <a:rPr lang="en-US" sz="1600" b="1" dirty="0" err="1">
                <a:solidFill>
                  <a:srgbClr val="C00000"/>
                </a:solidFill>
                <a:latin typeface="Arial" pitchFamily="34" charset="0"/>
                <a:cs typeface="Arial" pitchFamily="34" charset="0"/>
              </a:rPr>
              <a:t>Favourable</a:t>
            </a:r>
            <a:r>
              <a:rPr lang="en-US" sz="1600" b="1" dirty="0">
                <a:solidFill>
                  <a:srgbClr val="C00000"/>
                </a:solidFill>
                <a:latin typeface="Arial" pitchFamily="34" charset="0"/>
                <a:cs typeface="Arial" pitchFamily="34" charset="0"/>
              </a:rPr>
              <a:t> conditions:</a:t>
            </a:r>
          </a:p>
          <a:p>
            <a:pPr algn="just"/>
            <a:endParaRPr lang="en-US" sz="1600" b="1" dirty="0">
              <a:solidFill>
                <a:srgbClr val="C00000"/>
              </a:solidFill>
              <a:latin typeface="Arial" pitchFamily="34" charset="0"/>
              <a:cs typeface="Arial" pitchFamily="34" charset="0"/>
            </a:endParaRPr>
          </a:p>
          <a:p>
            <a:pPr algn="just">
              <a:buFont typeface="Wingdings" pitchFamily="2" charset="2"/>
              <a:buChar char="§"/>
            </a:pPr>
            <a:r>
              <a:rPr lang="en-US" sz="1600" b="1" dirty="0">
                <a:solidFill>
                  <a:srgbClr val="0070C0"/>
                </a:solidFill>
                <a:latin typeface="Arial" pitchFamily="34" charset="0"/>
                <a:cs typeface="Arial" pitchFamily="34" charset="0"/>
              </a:rPr>
              <a:t> Temperatures of less than 18°C (optimum 6-12°C) with a minimum of three hours of leaf-wetness (for example, dew). </a:t>
            </a:r>
          </a:p>
          <a:p>
            <a:pPr algn="just">
              <a:buFont typeface="Wingdings" pitchFamily="2" charset="2"/>
              <a:buChar char="§"/>
            </a:pPr>
            <a:r>
              <a:rPr lang="en-US" sz="1600" b="1" dirty="0">
                <a:solidFill>
                  <a:srgbClr val="0070C0"/>
                </a:solidFill>
                <a:latin typeface="Arial" pitchFamily="34" charset="0"/>
                <a:cs typeface="Arial" pitchFamily="34" charset="0"/>
              </a:rPr>
              <a:t> Once an infection is established within the leaf the fungus can survive short periods of temperatures as high as 40°C.</a:t>
            </a:r>
          </a:p>
        </p:txBody>
      </p:sp>
      <p:cxnSp>
        <p:nvCxnSpPr>
          <p:cNvPr id="11" name="Straight Arrow Connector 10"/>
          <p:cNvCxnSpPr/>
          <p:nvPr/>
        </p:nvCxnSpPr>
        <p:spPr>
          <a:xfrm rot="10800000" flipV="1">
            <a:off x="1752600" y="2362200"/>
            <a:ext cx="3733800" cy="381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5486400" y="1447800"/>
            <a:ext cx="3505200" cy="2362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rgbClr val="0070C0"/>
                </a:solidFill>
                <a:latin typeface="Arial" pitchFamily="34" charset="0"/>
                <a:cs typeface="Arial" pitchFamily="34" charset="0"/>
              </a:rPr>
              <a:t>Yellow stripes, raised pustules appear on the leaves, especially on the older leaves lying low in the canopy and can be easily wiped off onto a white cloth or tissue leaving a yellow stain. </a:t>
            </a:r>
          </a:p>
        </p:txBody>
      </p:sp>
      <p:cxnSp>
        <p:nvCxnSpPr>
          <p:cNvPr id="16" name="Straight Arrow Connector 15"/>
          <p:cNvCxnSpPr/>
          <p:nvPr/>
        </p:nvCxnSpPr>
        <p:spPr>
          <a:xfrm rot="10800000" flipV="1">
            <a:off x="4038600" y="2362200"/>
            <a:ext cx="1447800" cy="8382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5486400" y="5029200"/>
            <a:ext cx="2514600" cy="1066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rgbClr val="0070C0"/>
                </a:solidFill>
                <a:latin typeface="Arial" pitchFamily="34" charset="0"/>
                <a:cs typeface="Arial" pitchFamily="34" charset="0"/>
              </a:rPr>
              <a:t>Alternate hosts:</a:t>
            </a:r>
          </a:p>
          <a:p>
            <a:pPr algn="just">
              <a:buFont typeface="Wingdings" pitchFamily="2" charset="2"/>
              <a:buChar char="§"/>
            </a:pPr>
            <a:r>
              <a:rPr lang="en-US" b="1" dirty="0">
                <a:solidFill>
                  <a:srgbClr val="0070C0"/>
                </a:solidFill>
                <a:latin typeface="Arial" pitchFamily="34" charset="0"/>
                <a:cs typeface="Arial" pitchFamily="34" charset="0"/>
              </a:rPr>
              <a:t>  </a:t>
            </a:r>
            <a:r>
              <a:rPr lang="en-US" b="1" dirty="0" err="1">
                <a:solidFill>
                  <a:srgbClr val="0070C0"/>
                </a:solidFill>
                <a:latin typeface="Arial" pitchFamily="34" charset="0"/>
                <a:cs typeface="Arial" pitchFamily="34" charset="0"/>
              </a:rPr>
              <a:t>Agropyron</a:t>
            </a:r>
            <a:endParaRPr lang="en-US" b="1" dirty="0">
              <a:solidFill>
                <a:srgbClr val="0070C0"/>
              </a:solidFill>
              <a:latin typeface="Arial" pitchFamily="34" charset="0"/>
              <a:cs typeface="Arial" pitchFamily="34" charset="0"/>
            </a:endParaRPr>
          </a:p>
          <a:p>
            <a:pPr algn="just">
              <a:buFont typeface="Wingdings" pitchFamily="2" charset="2"/>
              <a:buChar char="§"/>
            </a:pPr>
            <a:r>
              <a:rPr lang="en-US" b="1" dirty="0">
                <a:solidFill>
                  <a:srgbClr val="0070C0"/>
                </a:solidFill>
                <a:latin typeface="Arial" pitchFamily="34" charset="0"/>
                <a:cs typeface="Arial" pitchFamily="34" charset="0"/>
              </a:rPr>
              <a:t>  </a:t>
            </a:r>
            <a:r>
              <a:rPr lang="en-US" b="1" dirty="0" err="1">
                <a:solidFill>
                  <a:srgbClr val="0070C0"/>
                </a:solidFill>
                <a:latin typeface="Arial" pitchFamily="34" charset="0"/>
                <a:cs typeface="Arial" pitchFamily="34" charset="0"/>
              </a:rPr>
              <a:t>Bromus</a:t>
            </a:r>
            <a:r>
              <a:rPr lang="en-US" b="1" dirty="0">
                <a:solidFill>
                  <a:srgbClr val="0070C0"/>
                </a:solidFill>
                <a:latin typeface="Arial" pitchFamily="34" charset="0"/>
                <a:cs typeface="Arial" pitchFamily="34"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25000" t="17778" r="42083" b="38519"/>
          <a:stretch>
            <a:fillRect/>
          </a:stretch>
        </p:blipFill>
        <p:spPr bwMode="auto">
          <a:xfrm>
            <a:off x="762000" y="685799"/>
            <a:ext cx="7315200" cy="5463251"/>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066800"/>
            <a:ext cx="8382000" cy="3170099"/>
          </a:xfrm>
          <a:prstGeom prst="rect">
            <a:avLst/>
          </a:prstGeom>
        </p:spPr>
        <p:txBody>
          <a:bodyPr wrap="square">
            <a:spAutoFit/>
          </a:bodyPr>
          <a:lstStyle/>
          <a:p>
            <a:pPr algn="just">
              <a:buFont typeface="Wingdings" pitchFamily="2" charset="2"/>
              <a:buChar char="q"/>
            </a:pPr>
            <a:r>
              <a:rPr lang="en-US" sz="2000" b="1" dirty="0">
                <a:solidFill>
                  <a:srgbClr val="C00000"/>
                </a:solidFill>
                <a:latin typeface="Arial" pitchFamily="34" charset="0"/>
                <a:cs typeface="Arial" pitchFamily="34" charset="0"/>
              </a:rPr>
              <a:t> Symptoms</a:t>
            </a:r>
          </a:p>
          <a:p>
            <a:pPr algn="just"/>
            <a:endParaRPr lang="en-US" sz="2000" b="1" dirty="0">
              <a:solidFill>
                <a:srgbClr val="C00000"/>
              </a:solidFill>
              <a:latin typeface="Arial" pitchFamily="34" charset="0"/>
              <a:cs typeface="Arial" pitchFamily="34" charset="0"/>
            </a:endParaRPr>
          </a:p>
          <a:p>
            <a:pPr algn="just">
              <a:buFont typeface="Wingdings" pitchFamily="2" charset="2"/>
              <a:buChar char="q"/>
            </a:pPr>
            <a:r>
              <a:rPr lang="en-US" sz="2000" b="1" dirty="0">
                <a:solidFill>
                  <a:srgbClr val="0070C0"/>
                </a:solidFill>
                <a:latin typeface="Arial" pitchFamily="34" charset="0"/>
                <a:cs typeface="Arial" pitchFamily="34" charset="0"/>
              </a:rPr>
              <a:t> Yellow stripes of pustules appear on the leaves, especially on the older leaves lying low in the canopy. </a:t>
            </a:r>
          </a:p>
          <a:p>
            <a:pPr algn="just"/>
            <a:endParaRPr lang="en-US" sz="2000" b="1" dirty="0">
              <a:solidFill>
                <a:srgbClr val="0070C0"/>
              </a:solidFill>
              <a:latin typeface="Arial" pitchFamily="34" charset="0"/>
              <a:cs typeface="Arial" pitchFamily="34" charset="0"/>
            </a:endParaRPr>
          </a:p>
          <a:p>
            <a:pPr algn="just">
              <a:buFont typeface="Wingdings" pitchFamily="2" charset="2"/>
              <a:buChar char="q"/>
            </a:pPr>
            <a:r>
              <a:rPr lang="en-US" sz="2000" b="1" dirty="0">
                <a:solidFill>
                  <a:srgbClr val="0070C0"/>
                </a:solidFill>
                <a:latin typeface="Arial" pitchFamily="34" charset="0"/>
                <a:cs typeface="Arial" pitchFamily="34" charset="0"/>
              </a:rPr>
              <a:t> These pustules are raised above the leaf surface and can be easily wiped off onto a white cloth or tissue leaving a yellow stain. </a:t>
            </a:r>
          </a:p>
          <a:p>
            <a:pPr algn="just"/>
            <a:endParaRPr lang="en-US" sz="2000" b="1" dirty="0">
              <a:solidFill>
                <a:srgbClr val="0070C0"/>
              </a:solidFill>
              <a:latin typeface="Arial" pitchFamily="34" charset="0"/>
              <a:cs typeface="Arial" pitchFamily="34" charset="0"/>
            </a:endParaRPr>
          </a:p>
          <a:p>
            <a:pPr algn="just">
              <a:buFont typeface="Wingdings" pitchFamily="2" charset="2"/>
              <a:buChar char="q"/>
            </a:pPr>
            <a:r>
              <a:rPr lang="en-US" sz="2000" b="1" dirty="0">
                <a:solidFill>
                  <a:srgbClr val="0070C0"/>
                </a:solidFill>
                <a:latin typeface="Arial" pitchFamily="34" charset="0"/>
                <a:cs typeface="Arial" pitchFamily="34" charset="0"/>
              </a:rPr>
              <a:t> Hot spots are 1-10 meters in diameter and are generally well developed just before the disease becomes widespread in the crop.</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32CCCE6C-B516-4D10-A3FB-7718F104750F}"/>
              </a:ext>
            </a:extLst>
          </p:cNvPr>
          <p:cNvGrpSpPr/>
          <p:nvPr/>
        </p:nvGrpSpPr>
        <p:grpSpPr>
          <a:xfrm>
            <a:off x="744979" y="266700"/>
            <a:ext cx="7924800" cy="6096000"/>
            <a:chOff x="744979" y="266700"/>
            <a:chExt cx="7924800" cy="6096000"/>
          </a:xfrm>
        </p:grpSpPr>
        <p:grpSp>
          <p:nvGrpSpPr>
            <p:cNvPr id="15" name="Group 14"/>
            <p:cNvGrpSpPr/>
            <p:nvPr/>
          </p:nvGrpSpPr>
          <p:grpSpPr>
            <a:xfrm>
              <a:off x="744979" y="266700"/>
              <a:ext cx="7924800" cy="6096000"/>
              <a:chOff x="1447800" y="685800"/>
              <a:chExt cx="6300279" cy="5363345"/>
            </a:xfrm>
          </p:grpSpPr>
          <p:pic>
            <p:nvPicPr>
              <p:cNvPr id="2" name="Picture 10" descr="http://www.croppro.com.au/crop_disease_manual/media/image6.png"/>
              <p:cNvPicPr>
                <a:picLocks noChangeAspect="1" noChangeArrowheads="1"/>
              </p:cNvPicPr>
              <p:nvPr/>
            </p:nvPicPr>
            <p:blipFill>
              <a:blip r:embed="rId2"/>
              <a:srcRect/>
              <a:stretch>
                <a:fillRect/>
              </a:stretch>
            </p:blipFill>
            <p:spPr bwMode="auto">
              <a:xfrm>
                <a:off x="1447800" y="685800"/>
                <a:ext cx="6300279" cy="5363345"/>
              </a:xfrm>
              <a:prstGeom prst="rect">
                <a:avLst/>
              </a:prstGeom>
              <a:noFill/>
            </p:spPr>
          </p:pic>
          <p:sp>
            <p:nvSpPr>
              <p:cNvPr id="3" name="Rectangle 2"/>
              <p:cNvSpPr/>
              <p:nvPr/>
            </p:nvSpPr>
            <p:spPr>
              <a:xfrm>
                <a:off x="3276600" y="3505200"/>
                <a:ext cx="2901756" cy="338554"/>
              </a:xfrm>
              <a:prstGeom prst="rect">
                <a:avLst/>
              </a:prstGeom>
            </p:spPr>
            <p:txBody>
              <a:bodyPr wrap="none">
                <a:spAutoFit/>
              </a:bodyPr>
              <a:lstStyle/>
              <a:p>
                <a:r>
                  <a:rPr lang="en-US" sz="1600" b="1" dirty="0">
                    <a:solidFill>
                      <a:srgbClr val="C00000"/>
                    </a:solidFill>
                    <a:latin typeface="Arial" pitchFamily="34" charset="0"/>
                    <a:cs typeface="Arial" pitchFamily="34" charset="0"/>
                  </a:rPr>
                  <a:t>Disease cycle of stripe rust </a:t>
                </a:r>
              </a:p>
            </p:txBody>
          </p:sp>
          <p:pic>
            <p:nvPicPr>
              <p:cNvPr id="5" name="Picture 8" descr="http://www.croppro.com.au/crop_disease_manual/media/Figure%202_2%20Stripe%20rust%201_1000.jpg"/>
              <p:cNvPicPr>
                <a:picLocks noChangeAspect="1" noChangeArrowheads="1"/>
              </p:cNvPicPr>
              <p:nvPr/>
            </p:nvPicPr>
            <p:blipFill>
              <a:blip r:embed="rId3" cstate="print"/>
              <a:srcRect/>
              <a:stretch>
                <a:fillRect/>
              </a:stretch>
            </p:blipFill>
            <p:spPr bwMode="auto">
              <a:xfrm>
                <a:off x="3274670" y="893006"/>
                <a:ext cx="914400" cy="1473200"/>
              </a:xfrm>
              <a:prstGeom prst="rect">
                <a:avLst/>
              </a:prstGeom>
              <a:noFill/>
            </p:spPr>
          </p:pic>
          <p:pic>
            <p:nvPicPr>
              <p:cNvPr id="11" name="Picture 10" descr="http://www.croppro.com.au/crop_disease_manual/media/image6.png"/>
              <p:cNvPicPr>
                <a:picLocks noChangeAspect="1" noChangeArrowheads="1"/>
              </p:cNvPicPr>
              <p:nvPr/>
            </p:nvPicPr>
            <p:blipFill>
              <a:blip r:embed="rId2"/>
              <a:srcRect l="45960" t="15629" r="39527" b="75847"/>
              <a:stretch>
                <a:fillRect/>
              </a:stretch>
            </p:blipFill>
            <p:spPr bwMode="auto">
              <a:xfrm>
                <a:off x="4519957" y="870477"/>
                <a:ext cx="695738" cy="340153"/>
              </a:xfrm>
              <a:prstGeom prst="rect">
                <a:avLst/>
              </a:prstGeom>
              <a:noFill/>
            </p:spPr>
          </p:pic>
          <p:pic>
            <p:nvPicPr>
              <p:cNvPr id="12" name="Picture 12" descr="http://www.croppro.com.au/crop_disease_manual/media/Figure%202_3%20Stripe%20rust%20on%20MS-S%20wheat1_1000.jpg"/>
              <p:cNvPicPr>
                <a:picLocks noChangeAspect="1" noChangeArrowheads="1"/>
              </p:cNvPicPr>
              <p:nvPr/>
            </p:nvPicPr>
            <p:blipFill>
              <a:blip r:embed="rId4" cstate="print"/>
              <a:srcRect l="34483" r="31034"/>
              <a:stretch>
                <a:fillRect/>
              </a:stretch>
            </p:blipFill>
            <p:spPr bwMode="auto">
              <a:xfrm>
                <a:off x="5619750" y="1504950"/>
                <a:ext cx="762000" cy="1473200"/>
              </a:xfrm>
              <a:prstGeom prst="rect">
                <a:avLst/>
              </a:prstGeom>
              <a:noFill/>
            </p:spPr>
          </p:pic>
        </p:grpSp>
        <p:sp>
          <p:nvSpPr>
            <p:cNvPr id="4" name="Rectangle 3">
              <a:extLst>
                <a:ext uri="{FF2B5EF4-FFF2-40B4-BE49-F238E27FC236}">
                  <a16:creationId xmlns:a16="http://schemas.microsoft.com/office/drawing/2014/main" xmlns="" id="{62496786-1A00-4384-BEF1-1346ADCDAB3F}"/>
                </a:ext>
              </a:extLst>
            </p:cNvPr>
            <p:cNvSpPr/>
            <p:nvPr/>
          </p:nvSpPr>
          <p:spPr>
            <a:xfrm>
              <a:off x="744979" y="3200400"/>
              <a:ext cx="533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urved Left 15">
              <a:extLst>
                <a:ext uri="{FF2B5EF4-FFF2-40B4-BE49-F238E27FC236}">
                  <a16:creationId xmlns:a16="http://schemas.microsoft.com/office/drawing/2014/main" xmlns="" id="{9F2FA3D2-819A-4B89-AA82-3EA57743BE33}"/>
                </a:ext>
              </a:extLst>
            </p:cNvPr>
            <p:cNvSpPr/>
            <p:nvPr/>
          </p:nvSpPr>
          <p:spPr>
            <a:xfrm rot="5973181">
              <a:off x="4250365" y="1797337"/>
              <a:ext cx="750739" cy="2525932"/>
            </a:xfrm>
            <a:prstGeom prst="curvedLeftArrow">
              <a:avLst>
                <a:gd name="adj1" fmla="val 20249"/>
                <a:gd name="adj2" fmla="val 50000"/>
                <a:gd name="adj3" fmla="val 25000"/>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xmlns="" id="{93D5D281-5320-456C-9849-C921012E0B48}"/>
                </a:ext>
              </a:extLst>
            </p:cNvPr>
            <p:cNvSpPr/>
            <p:nvPr/>
          </p:nvSpPr>
          <p:spPr>
            <a:xfrm>
              <a:off x="7769087" y="3200400"/>
              <a:ext cx="533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118748E3-B7C8-473F-B367-837C95D80FFD}"/>
                </a:ext>
              </a:extLst>
            </p:cNvPr>
            <p:cNvSpPr/>
            <p:nvPr/>
          </p:nvSpPr>
          <p:spPr>
            <a:xfrm>
              <a:off x="4603618" y="5943600"/>
              <a:ext cx="533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8153400" cy="5755422"/>
          </a:xfrm>
          <a:prstGeom prst="rect">
            <a:avLst/>
          </a:prstGeom>
        </p:spPr>
        <p:txBody>
          <a:bodyPr wrap="square">
            <a:spAutoFit/>
          </a:bodyPr>
          <a:lstStyle/>
          <a:p>
            <a:pPr algn="just"/>
            <a:r>
              <a:rPr lang="en-US" sz="1600" b="1" dirty="0">
                <a:solidFill>
                  <a:srgbClr val="00B0F0"/>
                </a:solidFill>
                <a:latin typeface="Arial" pitchFamily="34" charset="0"/>
                <a:cs typeface="Arial" pitchFamily="34" charset="0"/>
              </a:rPr>
              <a:t>Stripe rust is caused by the fungus </a:t>
            </a:r>
            <a:r>
              <a:rPr lang="en-US" sz="1600" b="1" i="1" dirty="0" err="1">
                <a:solidFill>
                  <a:srgbClr val="00B0F0"/>
                </a:solidFill>
                <a:latin typeface="Arial" pitchFamily="34" charset="0"/>
                <a:cs typeface="Arial" pitchFamily="34" charset="0"/>
              </a:rPr>
              <a:t>Puccinia</a:t>
            </a:r>
            <a:r>
              <a:rPr lang="en-US" sz="1600" b="1" i="1" dirty="0">
                <a:solidFill>
                  <a:srgbClr val="00B0F0"/>
                </a:solidFill>
                <a:latin typeface="Arial" pitchFamily="34" charset="0"/>
                <a:cs typeface="Arial" pitchFamily="34" charset="0"/>
              </a:rPr>
              <a:t> </a:t>
            </a:r>
            <a:r>
              <a:rPr lang="en-US" sz="1600" b="1" i="1" dirty="0" err="1">
                <a:solidFill>
                  <a:srgbClr val="00B0F0"/>
                </a:solidFill>
                <a:latin typeface="Arial" pitchFamily="34" charset="0"/>
                <a:cs typeface="Arial" pitchFamily="34" charset="0"/>
              </a:rPr>
              <a:t>striiformis</a:t>
            </a:r>
            <a:r>
              <a:rPr lang="en-US" sz="1600" b="1" dirty="0">
                <a:solidFill>
                  <a:srgbClr val="00B0F0"/>
                </a:solidFill>
                <a:latin typeface="Arial" pitchFamily="34" charset="0"/>
                <a:cs typeface="Arial" pitchFamily="34" charset="0"/>
              </a:rPr>
              <a:t>. Stripe rust survives from one season to the next predominantly on volunteer self-sown cereals, but can also survive to a lesser extent on other cereal and grass weeds that grow over summer.</a:t>
            </a:r>
          </a:p>
          <a:p>
            <a:pPr algn="just"/>
            <a:endParaRPr lang="en-US" sz="1600" b="1" dirty="0">
              <a:solidFill>
                <a:srgbClr val="00B0F0"/>
              </a:solidFill>
              <a:latin typeface="Arial" pitchFamily="34" charset="0"/>
              <a:cs typeface="Arial" pitchFamily="34" charset="0"/>
            </a:endParaRPr>
          </a:p>
          <a:p>
            <a:pPr algn="just"/>
            <a:r>
              <a:rPr lang="en-US" sz="1600" b="1" dirty="0">
                <a:solidFill>
                  <a:srgbClr val="00B0F0"/>
                </a:solidFill>
                <a:latin typeface="Arial" pitchFamily="34" charset="0"/>
                <a:cs typeface="Arial" pitchFamily="34" charset="0"/>
              </a:rPr>
              <a:t> Stripe rust epidemics are usually more severe in seasons following wet summers that have supported the ‘green bridge.</a:t>
            </a:r>
          </a:p>
          <a:p>
            <a:pPr algn="just"/>
            <a:endParaRPr lang="en-US" sz="1600" b="1" dirty="0">
              <a:solidFill>
                <a:srgbClr val="00B0F0"/>
              </a:solidFill>
              <a:latin typeface="Arial" pitchFamily="34" charset="0"/>
              <a:cs typeface="Arial" pitchFamily="34" charset="0"/>
            </a:endParaRPr>
          </a:p>
          <a:p>
            <a:pPr algn="just"/>
            <a:r>
              <a:rPr lang="en-US" sz="1600" b="1" dirty="0">
                <a:solidFill>
                  <a:srgbClr val="00B0F0"/>
                </a:solidFill>
                <a:latin typeface="Arial" pitchFamily="34" charset="0"/>
                <a:cs typeface="Arial" pitchFamily="34" charset="0"/>
              </a:rPr>
              <a:t>During the season, conditions suitable for epidemic  and stripe rust can be expected in crops by January to April in the years. For an infection of a plant to occur the spore requires temperatures of less than 18°C (optimum 6-12°C) with a minimum of three hours of leaf-wetness (for example, dew). </a:t>
            </a:r>
          </a:p>
          <a:p>
            <a:pPr algn="just"/>
            <a:r>
              <a:rPr lang="en-US" sz="1600" b="1" dirty="0">
                <a:solidFill>
                  <a:srgbClr val="00B0F0"/>
                </a:solidFill>
                <a:latin typeface="Arial" pitchFamily="34" charset="0"/>
                <a:cs typeface="Arial" pitchFamily="34" charset="0"/>
              </a:rPr>
              <a:t>Once an infection is established within the leaf the fungus can survive short periods of temperatures as high as 40°C.</a:t>
            </a:r>
          </a:p>
          <a:p>
            <a:pPr algn="just"/>
            <a:endParaRPr lang="en-US" sz="1600" b="1" dirty="0">
              <a:solidFill>
                <a:srgbClr val="00B0F0"/>
              </a:solidFill>
              <a:latin typeface="Arial" pitchFamily="34" charset="0"/>
              <a:cs typeface="Arial" pitchFamily="34" charset="0"/>
            </a:endParaRPr>
          </a:p>
          <a:p>
            <a:pPr algn="just"/>
            <a:r>
              <a:rPr lang="en-US" sz="1600" b="1" dirty="0">
                <a:solidFill>
                  <a:srgbClr val="00B0F0"/>
                </a:solidFill>
                <a:latin typeface="Arial" pitchFamily="34" charset="0"/>
                <a:cs typeface="Arial" pitchFamily="34" charset="0"/>
              </a:rPr>
              <a:t>Following infection of the leaf the fungus grows within the leaf for 14 to 28 days (or longer depending on temperature) until the spores appear on the leaf surface as pustules.</a:t>
            </a:r>
          </a:p>
          <a:p>
            <a:pPr algn="just"/>
            <a:r>
              <a:rPr lang="en-US" sz="1600" b="1" dirty="0">
                <a:solidFill>
                  <a:srgbClr val="00B0F0"/>
                </a:solidFill>
                <a:latin typeface="Arial" pitchFamily="34" charset="0"/>
                <a:cs typeface="Arial" pitchFamily="34" charset="0"/>
              </a:rPr>
              <a:t> The time between infection and symptom development is known as the latent period, with the time reducing as temperatures warm during the spring. </a:t>
            </a:r>
          </a:p>
          <a:p>
            <a:pPr algn="just"/>
            <a:endParaRPr lang="en-US" sz="1600" b="1" dirty="0">
              <a:solidFill>
                <a:srgbClr val="00B0F0"/>
              </a:solidFill>
              <a:latin typeface="Arial" pitchFamily="34" charset="0"/>
              <a:cs typeface="Arial" pitchFamily="34" charset="0"/>
            </a:endParaRPr>
          </a:p>
          <a:p>
            <a:pPr algn="just"/>
            <a:r>
              <a:rPr lang="en-US" sz="1600" b="1" dirty="0">
                <a:solidFill>
                  <a:srgbClr val="00B0F0"/>
                </a:solidFill>
                <a:latin typeface="Arial" pitchFamily="34" charset="0"/>
                <a:cs typeface="Arial" pitchFamily="34" charset="0"/>
              </a:rPr>
              <a:t>The spores are then dispersed by wind, allowing the cycle to repeat multiple times during the season.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researchgate.net/profile/Joao_Nunes_Maciel2/publication/260777541/figure/fig1/AS:296898134069248@1447797439312/Diagrammatic-scale-for-assessing-blast-severity-caused-by-Magnaporthe-oryzae-on-wheat_W640.jpg"/>
          <p:cNvPicPr>
            <a:picLocks noChangeAspect="1" noChangeArrowheads="1"/>
          </p:cNvPicPr>
          <p:nvPr/>
        </p:nvPicPr>
        <p:blipFill>
          <a:blip r:embed="rId2"/>
          <a:srcRect/>
          <a:stretch>
            <a:fillRect/>
          </a:stretch>
        </p:blipFill>
        <p:spPr bwMode="auto">
          <a:xfrm>
            <a:off x="1828800" y="685800"/>
            <a:ext cx="3962400" cy="4376145"/>
          </a:xfrm>
          <a:prstGeom prst="rect">
            <a:avLst/>
          </a:prstGeom>
          <a:noFill/>
        </p:spPr>
      </p:pic>
      <p:sp>
        <p:nvSpPr>
          <p:cNvPr id="3" name="Rectangle 2">
            <a:extLst>
              <a:ext uri="{FF2B5EF4-FFF2-40B4-BE49-F238E27FC236}">
                <a16:creationId xmlns:a16="http://schemas.microsoft.com/office/drawing/2014/main" xmlns="" id="{C75E5862-5A69-49DE-9B8F-E78928AF9088}"/>
              </a:ext>
            </a:extLst>
          </p:cNvPr>
          <p:cNvSpPr/>
          <p:nvPr/>
        </p:nvSpPr>
        <p:spPr>
          <a:xfrm>
            <a:off x="381000" y="5181600"/>
            <a:ext cx="83058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a:solidFill>
                  <a:srgbClr val="C00000"/>
                </a:solidFill>
                <a:latin typeface="Arial" pitchFamily="34" charset="0"/>
                <a:cs typeface="Arial" pitchFamily="34" charset="0"/>
              </a:rPr>
              <a:t>Blast infected wheat heads showing blackened rachis with entire head bleached out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1999"/>
            <a:ext cx="8229600" cy="4247317"/>
          </a:xfrm>
          <a:prstGeom prst="rect">
            <a:avLst/>
          </a:prstGeom>
        </p:spPr>
        <p:txBody>
          <a:bodyPr wrap="square">
            <a:spAutoFit/>
          </a:bodyPr>
          <a:lstStyle/>
          <a:p>
            <a:pPr algn="just"/>
            <a:r>
              <a:rPr lang="en-US" b="1" dirty="0">
                <a:solidFill>
                  <a:srgbClr val="C00000"/>
                </a:solidFill>
                <a:latin typeface="Arial" panose="020B0604020202020204" pitchFamily="34" charset="0"/>
                <a:cs typeface="Arial" panose="020B0604020202020204" pitchFamily="34" charset="0"/>
              </a:rPr>
              <a:t>The Green Bridge</a:t>
            </a:r>
          </a:p>
          <a:p>
            <a:pPr algn="just"/>
            <a:endParaRPr lang="en-US" b="1" dirty="0">
              <a:solidFill>
                <a:srgbClr val="C00000"/>
              </a:solidFill>
              <a:latin typeface="Arial" panose="020B0604020202020204" pitchFamily="34" charset="0"/>
              <a:cs typeface="Arial" panose="020B0604020202020204" pitchFamily="34" charset="0"/>
            </a:endParaRPr>
          </a:p>
          <a:p>
            <a:pPr algn="just"/>
            <a:r>
              <a:rPr lang="en-US" b="1" dirty="0">
                <a:solidFill>
                  <a:srgbClr val="002060"/>
                </a:solidFill>
                <a:latin typeface="Arial" panose="020B0604020202020204" pitchFamily="34" charset="0"/>
                <a:cs typeface="Arial" panose="020B0604020202020204" pitchFamily="34" charset="0"/>
              </a:rPr>
              <a:t>Stripe rust can only survive from one season to the next on living plants; mostly wheat and to a lesser extent barley, triticale, barley grass, brome grass and </a:t>
            </a:r>
            <a:r>
              <a:rPr lang="en-US" b="1" dirty="0" err="1">
                <a:solidFill>
                  <a:srgbClr val="002060"/>
                </a:solidFill>
                <a:latin typeface="Arial" panose="020B0604020202020204" pitchFamily="34" charset="0"/>
                <a:cs typeface="Arial" panose="020B0604020202020204" pitchFamily="34" charset="0"/>
              </a:rPr>
              <a:t>phalaris</a:t>
            </a:r>
            <a:r>
              <a:rPr lang="en-US" b="1" dirty="0">
                <a:solidFill>
                  <a:srgbClr val="002060"/>
                </a:solidFill>
                <a:latin typeface="Arial" panose="020B0604020202020204" pitchFamily="34" charset="0"/>
                <a:cs typeface="Arial" panose="020B0604020202020204" pitchFamily="34" charset="0"/>
              </a:rPr>
              <a:t>. This is called the ‘green bridge’.</a:t>
            </a:r>
          </a:p>
          <a:p>
            <a:pPr algn="just"/>
            <a:endParaRPr lang="en-US" b="1" dirty="0">
              <a:solidFill>
                <a:srgbClr val="002060"/>
              </a:solidFill>
              <a:latin typeface="Arial" panose="020B0604020202020204" pitchFamily="34" charset="0"/>
              <a:cs typeface="Arial" panose="020B0604020202020204" pitchFamily="34" charset="0"/>
            </a:endParaRPr>
          </a:p>
          <a:p>
            <a:pPr algn="just"/>
            <a:r>
              <a:rPr lang="en-US" b="1" dirty="0">
                <a:solidFill>
                  <a:srgbClr val="002060"/>
                </a:solidFill>
                <a:latin typeface="Arial" panose="020B0604020202020204" pitchFamily="34" charset="0"/>
                <a:cs typeface="Arial" panose="020B0604020202020204" pitchFamily="34" charset="0"/>
              </a:rPr>
              <a:t>Stripe rust does not survive on seed, stubble or soil. Therefore, the greater the number of susceptible volunteer wheat plants growing during summer/ autumn the greater the risk of a stripe rust epidemic and the reason that stripe rust is often more severe following wet summers.</a:t>
            </a:r>
          </a:p>
          <a:p>
            <a:pPr algn="just"/>
            <a:endParaRPr lang="en-US" b="1" dirty="0">
              <a:solidFill>
                <a:srgbClr val="002060"/>
              </a:solidFill>
              <a:latin typeface="Arial" panose="020B0604020202020204" pitchFamily="34" charset="0"/>
              <a:cs typeface="Arial" panose="020B0604020202020204" pitchFamily="34" charset="0"/>
            </a:endParaRPr>
          </a:p>
          <a:p>
            <a:pPr algn="just"/>
            <a:r>
              <a:rPr lang="en-US" b="1" dirty="0">
                <a:solidFill>
                  <a:srgbClr val="002060"/>
                </a:solidFill>
                <a:latin typeface="Arial" panose="020B0604020202020204" pitchFamily="34" charset="0"/>
                <a:cs typeface="Arial" panose="020B0604020202020204" pitchFamily="34" charset="0"/>
              </a:rPr>
              <a:t>The susceptibility of the volunteer wheat plants over summer influences the quantity of </a:t>
            </a:r>
            <a:r>
              <a:rPr lang="en-US" b="1" dirty="0" err="1">
                <a:solidFill>
                  <a:srgbClr val="002060"/>
                </a:solidFill>
                <a:latin typeface="Arial" panose="020B0604020202020204" pitchFamily="34" charset="0"/>
                <a:cs typeface="Arial" panose="020B0604020202020204" pitchFamily="34" charset="0"/>
              </a:rPr>
              <a:t>inoculum</a:t>
            </a:r>
            <a:r>
              <a:rPr lang="en-US" b="1" dirty="0">
                <a:solidFill>
                  <a:srgbClr val="002060"/>
                </a:solidFill>
                <a:latin typeface="Arial" panose="020B0604020202020204" pitchFamily="34" charset="0"/>
                <a:cs typeface="Arial" panose="020B0604020202020204" pitchFamily="34" charset="0"/>
              </a:rPr>
              <a:t> generated by the green bridge. If most varieties in a district are resistant there will be considerably less </a:t>
            </a:r>
            <a:r>
              <a:rPr lang="en-US" b="1" dirty="0" err="1">
                <a:solidFill>
                  <a:srgbClr val="002060"/>
                </a:solidFill>
                <a:latin typeface="Arial" panose="020B0604020202020204" pitchFamily="34" charset="0"/>
                <a:cs typeface="Arial" panose="020B0604020202020204" pitchFamily="34" charset="0"/>
              </a:rPr>
              <a:t>inoculum</a:t>
            </a:r>
            <a:r>
              <a:rPr lang="en-US" b="1" dirty="0">
                <a:solidFill>
                  <a:srgbClr val="002060"/>
                </a:solidFill>
                <a:latin typeface="Arial" panose="020B0604020202020204" pitchFamily="34" charset="0"/>
                <a:cs typeface="Arial" panose="020B0604020202020204" pitchFamily="34" charset="0"/>
              </a:rPr>
              <a:t> than if the majority of plants are susceptible or very susceptible.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8077200" cy="6247864"/>
          </a:xfrm>
          <a:prstGeom prst="rect">
            <a:avLst/>
          </a:prstGeom>
        </p:spPr>
        <p:txBody>
          <a:bodyPr wrap="square">
            <a:spAutoFit/>
          </a:bodyPr>
          <a:lstStyle/>
          <a:p>
            <a:pPr algn="just"/>
            <a:r>
              <a:rPr lang="en-US" sz="2000" b="1" u="sng" dirty="0">
                <a:solidFill>
                  <a:srgbClr val="C00000"/>
                </a:solidFill>
                <a:latin typeface="Arial" pitchFamily="34" charset="0"/>
                <a:cs typeface="Arial" pitchFamily="34" charset="0"/>
              </a:rPr>
              <a:t>Management Strategies to </a:t>
            </a:r>
            <a:r>
              <a:rPr lang="en-US" sz="2000" b="1" u="sng" dirty="0" err="1">
                <a:solidFill>
                  <a:srgbClr val="C00000"/>
                </a:solidFill>
                <a:latin typeface="Arial" pitchFamily="34" charset="0"/>
                <a:cs typeface="Arial" pitchFamily="34" charset="0"/>
              </a:rPr>
              <a:t>Minimise</a:t>
            </a:r>
            <a:r>
              <a:rPr lang="en-US" sz="2000" b="1" u="sng" dirty="0">
                <a:solidFill>
                  <a:srgbClr val="C00000"/>
                </a:solidFill>
                <a:latin typeface="Arial" pitchFamily="34" charset="0"/>
                <a:cs typeface="Arial" pitchFamily="34" charset="0"/>
              </a:rPr>
              <a:t> the Impact of Stripe Rust</a:t>
            </a:r>
          </a:p>
          <a:p>
            <a:pPr algn="just"/>
            <a:endParaRPr lang="en-US" sz="2000" b="1" dirty="0">
              <a:solidFill>
                <a:srgbClr val="002060"/>
              </a:solidFill>
              <a:latin typeface="Arial" pitchFamily="34" charset="0"/>
              <a:cs typeface="Arial" pitchFamily="34" charset="0"/>
            </a:endParaRPr>
          </a:p>
          <a:p>
            <a:pPr algn="just"/>
            <a:r>
              <a:rPr lang="en-US" sz="2000" b="1" dirty="0">
                <a:solidFill>
                  <a:srgbClr val="002060"/>
                </a:solidFill>
                <a:latin typeface="Arial" pitchFamily="34" charset="0"/>
                <a:cs typeface="Arial" pitchFamily="34" charset="0"/>
              </a:rPr>
              <a:t>The following management strategies are recommended to </a:t>
            </a:r>
            <a:r>
              <a:rPr lang="en-US" sz="2000" b="1" dirty="0" err="1">
                <a:solidFill>
                  <a:srgbClr val="002060"/>
                </a:solidFill>
                <a:latin typeface="Arial" pitchFamily="34" charset="0"/>
                <a:cs typeface="Arial" pitchFamily="34" charset="0"/>
              </a:rPr>
              <a:t>minimise</a:t>
            </a:r>
            <a:r>
              <a:rPr lang="en-US" sz="2000" b="1" dirty="0">
                <a:solidFill>
                  <a:srgbClr val="002060"/>
                </a:solidFill>
                <a:latin typeface="Arial" pitchFamily="34" charset="0"/>
                <a:cs typeface="Arial" pitchFamily="34" charset="0"/>
              </a:rPr>
              <a:t> the impact of stripe rust: </a:t>
            </a:r>
          </a:p>
          <a:p>
            <a:pPr algn="just"/>
            <a:endParaRPr lang="en-US" sz="2000" dirty="0">
              <a:solidFill>
                <a:srgbClr val="002060"/>
              </a:solidFill>
              <a:latin typeface="Arial" pitchFamily="34" charset="0"/>
              <a:cs typeface="Arial" pitchFamily="34" charset="0"/>
            </a:endParaRPr>
          </a:p>
          <a:p>
            <a:pPr algn="just">
              <a:buFont typeface="Wingdings" pitchFamily="2" charset="2"/>
              <a:buChar char="§"/>
            </a:pPr>
            <a:r>
              <a:rPr lang="en-US" sz="2000" dirty="0">
                <a:solidFill>
                  <a:srgbClr val="002060"/>
                </a:solidFill>
                <a:latin typeface="Arial" pitchFamily="34" charset="0"/>
                <a:cs typeface="Arial" pitchFamily="34" charset="0"/>
              </a:rPr>
              <a:t> </a:t>
            </a:r>
            <a:r>
              <a:rPr lang="en-US" sz="2000" b="1" dirty="0">
                <a:solidFill>
                  <a:srgbClr val="002060"/>
                </a:solidFill>
                <a:latin typeface="Arial" pitchFamily="34" charset="0"/>
                <a:cs typeface="Arial" pitchFamily="34" charset="0"/>
              </a:rPr>
              <a:t>Remove volunteer wheat plants (the ‘green bridge’) that will support stripe rust </a:t>
            </a:r>
            <a:r>
              <a:rPr lang="en-US" sz="2000" b="1" dirty="0" err="1">
                <a:solidFill>
                  <a:srgbClr val="002060"/>
                </a:solidFill>
                <a:latin typeface="Arial" pitchFamily="34" charset="0"/>
                <a:cs typeface="Arial" pitchFamily="34" charset="0"/>
              </a:rPr>
              <a:t>inoculum</a:t>
            </a:r>
            <a:r>
              <a:rPr lang="en-US" sz="2000" b="1" dirty="0">
                <a:solidFill>
                  <a:srgbClr val="002060"/>
                </a:solidFill>
                <a:latin typeface="Arial" pitchFamily="34" charset="0"/>
                <a:cs typeface="Arial" pitchFamily="34" charset="0"/>
              </a:rPr>
              <a:t> in the 6 weeks prior to sowing </a:t>
            </a:r>
          </a:p>
          <a:p>
            <a:pPr algn="just"/>
            <a:endParaRPr lang="en-US" sz="2000" b="1" dirty="0">
              <a:solidFill>
                <a:srgbClr val="002060"/>
              </a:solidFill>
              <a:latin typeface="Arial" pitchFamily="34" charset="0"/>
              <a:cs typeface="Arial" pitchFamily="34" charset="0"/>
            </a:endParaRPr>
          </a:p>
          <a:p>
            <a:pPr algn="just">
              <a:buFont typeface="Wingdings" pitchFamily="2" charset="2"/>
              <a:buChar char="§"/>
            </a:pPr>
            <a:r>
              <a:rPr lang="en-US" sz="2000" b="1" dirty="0">
                <a:solidFill>
                  <a:srgbClr val="002060"/>
                </a:solidFill>
                <a:latin typeface="Arial" pitchFamily="34" charset="0"/>
                <a:cs typeface="Arial" pitchFamily="34" charset="0"/>
              </a:rPr>
              <a:t> Avoid Very Susceptible (VS) and Susceptible (S) varieties by selecting more resistant varieties </a:t>
            </a:r>
          </a:p>
          <a:p>
            <a:pPr algn="just"/>
            <a:endParaRPr lang="en-US" sz="2000" b="1" dirty="0">
              <a:solidFill>
                <a:srgbClr val="002060"/>
              </a:solidFill>
              <a:latin typeface="Arial" pitchFamily="34" charset="0"/>
              <a:cs typeface="Arial" pitchFamily="34" charset="0"/>
            </a:endParaRPr>
          </a:p>
          <a:p>
            <a:pPr algn="just">
              <a:buFont typeface="Wingdings" pitchFamily="2" charset="2"/>
              <a:buChar char="§"/>
            </a:pPr>
            <a:r>
              <a:rPr lang="en-US" sz="2000" b="1" dirty="0">
                <a:solidFill>
                  <a:srgbClr val="002060"/>
                </a:solidFill>
                <a:latin typeface="Arial" pitchFamily="34" charset="0"/>
                <a:cs typeface="Arial" pitchFamily="34" charset="0"/>
              </a:rPr>
              <a:t> Use a seed or fertilizer treatment to suppress early infection </a:t>
            </a:r>
          </a:p>
          <a:p>
            <a:pPr algn="just"/>
            <a:endParaRPr lang="en-US" sz="2000" b="1" dirty="0">
              <a:solidFill>
                <a:srgbClr val="002060"/>
              </a:solidFill>
              <a:latin typeface="Arial" pitchFamily="34" charset="0"/>
              <a:cs typeface="Arial" pitchFamily="34" charset="0"/>
            </a:endParaRPr>
          </a:p>
          <a:p>
            <a:pPr algn="just">
              <a:buFont typeface="Wingdings" pitchFamily="2" charset="2"/>
              <a:buChar char="§"/>
            </a:pPr>
            <a:r>
              <a:rPr lang="en-US" sz="2000" b="1" dirty="0">
                <a:solidFill>
                  <a:srgbClr val="002060"/>
                </a:solidFill>
                <a:latin typeface="Arial" pitchFamily="34" charset="0"/>
                <a:cs typeface="Arial" pitchFamily="34" charset="0"/>
              </a:rPr>
              <a:t> Monitor crops during the growing season and apply a foliar fungicide early in the epidemic, if required. </a:t>
            </a:r>
          </a:p>
          <a:p>
            <a:pPr algn="just"/>
            <a:r>
              <a:rPr lang="en-US" sz="2000" b="1" dirty="0">
                <a:solidFill>
                  <a:srgbClr val="002060"/>
                </a:solidFill>
                <a:latin typeface="Arial" pitchFamily="34" charset="0"/>
                <a:cs typeface="Arial" pitchFamily="34" charset="0"/>
              </a:rPr>
              <a:t>Spray (azoxystrobin + propiconazole)/(Tebuconazole + </a:t>
            </a:r>
            <a:r>
              <a:rPr lang="en-US" sz="2000" b="1" dirty="0" err="1">
                <a:solidFill>
                  <a:srgbClr val="002060"/>
                </a:solidFill>
                <a:latin typeface="Arial" pitchFamily="34" charset="0"/>
                <a:cs typeface="Arial" pitchFamily="34" charset="0"/>
              </a:rPr>
              <a:t>Trifloxystrobin</a:t>
            </a:r>
            <a:r>
              <a:rPr lang="en-US" sz="2000" b="1" dirty="0">
                <a:solidFill>
                  <a:srgbClr val="002060"/>
                </a:solidFill>
                <a:latin typeface="Arial" pitchFamily="34" charset="0"/>
                <a:cs typeface="Arial" pitchFamily="34" charset="0"/>
              </a:rPr>
              <a:t>)/azoxystrobin/(azoxystrobin + tebuconazole) @ 0.2%  at 7 to 10 days from flag leaf emergence to early dough grain development stage or at earliest sign of rust pustules development.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croppro.com.au/crop_disease_manual/media/Figure%202_2%20Leaf%20rust%202_1000.jpg"/>
          <p:cNvPicPr>
            <a:picLocks noChangeAspect="1" noChangeArrowheads="1"/>
          </p:cNvPicPr>
          <p:nvPr/>
        </p:nvPicPr>
        <p:blipFill>
          <a:blip r:embed="rId2" cstate="print"/>
          <a:srcRect/>
          <a:stretch>
            <a:fillRect/>
          </a:stretch>
        </p:blipFill>
        <p:spPr bwMode="auto">
          <a:xfrm>
            <a:off x="3276600" y="1905000"/>
            <a:ext cx="2228850" cy="2971800"/>
          </a:xfrm>
          <a:prstGeom prst="rect">
            <a:avLst/>
          </a:prstGeom>
          <a:noFill/>
        </p:spPr>
      </p:pic>
      <p:pic>
        <p:nvPicPr>
          <p:cNvPr id="15362" name="Picture 2" descr="http://www.croppro.com.au/crop_disease_manual/media/Figure%202_7%20Leaf%20rust%20symptoms%20_1000.jpg"/>
          <p:cNvPicPr>
            <a:picLocks noChangeAspect="1" noChangeArrowheads="1"/>
          </p:cNvPicPr>
          <p:nvPr/>
        </p:nvPicPr>
        <p:blipFill>
          <a:blip r:embed="rId3" cstate="print"/>
          <a:srcRect/>
          <a:stretch>
            <a:fillRect/>
          </a:stretch>
        </p:blipFill>
        <p:spPr bwMode="auto">
          <a:xfrm>
            <a:off x="838200" y="1905000"/>
            <a:ext cx="2228849" cy="2971798"/>
          </a:xfrm>
          <a:prstGeom prst="rect">
            <a:avLst/>
          </a:prstGeom>
          <a:noFill/>
        </p:spPr>
      </p:pic>
      <p:sp>
        <p:nvSpPr>
          <p:cNvPr id="4" name="TextBox 3"/>
          <p:cNvSpPr txBox="1"/>
          <p:nvPr/>
        </p:nvSpPr>
        <p:spPr>
          <a:xfrm>
            <a:off x="533400" y="381000"/>
            <a:ext cx="8610600" cy="707886"/>
          </a:xfrm>
          <a:prstGeom prst="rect">
            <a:avLst/>
          </a:prstGeom>
          <a:noFill/>
        </p:spPr>
        <p:txBody>
          <a:bodyPr wrap="square" rtlCol="0">
            <a:spAutoFit/>
          </a:bodyPr>
          <a:lstStyle/>
          <a:p>
            <a:r>
              <a:rPr lang="en-US" sz="2000" b="1" dirty="0">
                <a:solidFill>
                  <a:srgbClr val="C00000"/>
                </a:solidFill>
                <a:latin typeface="Arial" pitchFamily="34" charset="0"/>
                <a:cs typeface="Arial" pitchFamily="34" charset="0"/>
              </a:rPr>
              <a:t>Disease: </a:t>
            </a:r>
            <a:r>
              <a:rPr lang="en-US" sz="2000" b="1" dirty="0">
                <a:latin typeface="Arial" pitchFamily="34" charset="0"/>
                <a:cs typeface="Arial" pitchFamily="34" charset="0"/>
              </a:rPr>
              <a:t>leaf  rust  (Brown or orange rust)</a:t>
            </a:r>
          </a:p>
          <a:p>
            <a:r>
              <a:rPr lang="en-US" sz="2000" b="1" dirty="0">
                <a:solidFill>
                  <a:srgbClr val="C00000"/>
                </a:solidFill>
                <a:latin typeface="Arial" pitchFamily="34" charset="0"/>
                <a:cs typeface="Arial" pitchFamily="34" charset="0"/>
              </a:rPr>
              <a:t>Causal organism:</a:t>
            </a:r>
            <a:r>
              <a:rPr lang="en-US" sz="2000" i="1" dirty="0">
                <a:solidFill>
                  <a:srgbClr val="C00000"/>
                </a:solidFill>
                <a:latin typeface="Arial" pitchFamily="34" charset="0"/>
                <a:cs typeface="Arial" pitchFamily="34" charset="0"/>
              </a:rPr>
              <a:t> </a:t>
            </a:r>
            <a:r>
              <a:rPr lang="it-IT" sz="2000" b="1" i="1" dirty="0">
                <a:latin typeface="Arial" pitchFamily="34" charset="0"/>
                <a:cs typeface="Arial" pitchFamily="34" charset="0"/>
              </a:rPr>
              <a:t>Puccinia triticina </a:t>
            </a:r>
            <a:r>
              <a:rPr lang="it-IT" sz="2000" b="1" dirty="0">
                <a:latin typeface="Arial" pitchFamily="34" charset="0"/>
                <a:cs typeface="Arial" pitchFamily="34" charset="0"/>
              </a:rPr>
              <a:t>(formally </a:t>
            </a:r>
            <a:r>
              <a:rPr lang="it-IT" sz="2000" b="1" i="1" dirty="0">
                <a:latin typeface="Arial" pitchFamily="34" charset="0"/>
                <a:cs typeface="Arial" pitchFamily="34" charset="0"/>
              </a:rPr>
              <a:t>Puccinia recondita</a:t>
            </a:r>
            <a:r>
              <a:rPr lang="it-IT" sz="2000" b="1" dirty="0">
                <a:latin typeface="Arial" pitchFamily="34" charset="0"/>
                <a:cs typeface="Arial" pitchFamily="34" charset="0"/>
              </a:rPr>
              <a:t>) </a:t>
            </a:r>
            <a:endParaRPr lang="en-US" sz="2000" b="1" dirty="0">
              <a:latin typeface="Arial" pitchFamily="34" charset="0"/>
              <a:cs typeface="Arial" pitchFamily="34" charset="0"/>
            </a:endParaRPr>
          </a:p>
        </p:txBody>
      </p:sp>
      <p:sp>
        <p:nvSpPr>
          <p:cNvPr id="6" name="Rectangle 5"/>
          <p:cNvSpPr/>
          <p:nvPr/>
        </p:nvSpPr>
        <p:spPr>
          <a:xfrm>
            <a:off x="762000" y="5215232"/>
            <a:ext cx="4648200" cy="830997"/>
          </a:xfrm>
          <a:prstGeom prst="rect">
            <a:avLst/>
          </a:prstGeom>
        </p:spPr>
        <p:txBody>
          <a:bodyPr wrap="square">
            <a:spAutoFit/>
          </a:bodyPr>
          <a:lstStyle/>
          <a:p>
            <a:r>
              <a:rPr lang="en-US" sz="1600" b="1" dirty="0" err="1">
                <a:solidFill>
                  <a:srgbClr val="C00000"/>
                </a:solidFill>
                <a:latin typeface="Arial" pitchFamily="34" charset="0"/>
                <a:cs typeface="Arial" pitchFamily="34" charset="0"/>
              </a:rPr>
              <a:t>Favourable</a:t>
            </a:r>
            <a:r>
              <a:rPr lang="en-US" sz="1600" b="1" dirty="0">
                <a:solidFill>
                  <a:srgbClr val="C00000"/>
                </a:solidFill>
                <a:latin typeface="Arial" pitchFamily="34" charset="0"/>
                <a:cs typeface="Arial" pitchFamily="34" charset="0"/>
              </a:rPr>
              <a:t> conditions: </a:t>
            </a:r>
          </a:p>
          <a:p>
            <a:pPr>
              <a:buFont typeface="Wingdings" pitchFamily="2" charset="2"/>
              <a:buChar char="§"/>
            </a:pPr>
            <a:r>
              <a:rPr lang="en-US" sz="1600" b="1" dirty="0">
                <a:solidFill>
                  <a:srgbClr val="0070C0"/>
                </a:solidFill>
                <a:latin typeface="Arial" pitchFamily="34" charset="0"/>
                <a:cs typeface="Arial" pitchFamily="34" charset="0"/>
              </a:rPr>
              <a:t>  Wet conditions and </a:t>
            </a:r>
          </a:p>
          <a:p>
            <a:pPr>
              <a:buFont typeface="Wingdings" pitchFamily="2" charset="2"/>
              <a:buChar char="§"/>
            </a:pPr>
            <a:r>
              <a:rPr lang="en-US" sz="1600" b="1" dirty="0">
                <a:solidFill>
                  <a:srgbClr val="0070C0"/>
                </a:solidFill>
                <a:latin typeface="Arial" pitchFamily="34" charset="0"/>
                <a:cs typeface="Arial" pitchFamily="34" charset="0"/>
              </a:rPr>
              <a:t> Temperatures of approximately 15-22°C</a:t>
            </a:r>
          </a:p>
        </p:txBody>
      </p:sp>
      <p:sp>
        <p:nvSpPr>
          <p:cNvPr id="8" name="Rectangle 7"/>
          <p:cNvSpPr/>
          <p:nvPr/>
        </p:nvSpPr>
        <p:spPr>
          <a:xfrm>
            <a:off x="5715000" y="2286000"/>
            <a:ext cx="3048000" cy="2062103"/>
          </a:xfrm>
          <a:prstGeom prst="rect">
            <a:avLst/>
          </a:prstGeom>
          <a:solidFill>
            <a:schemeClr val="accent3">
              <a:lumMod val="40000"/>
              <a:lumOff val="60000"/>
            </a:schemeClr>
          </a:solidFill>
        </p:spPr>
        <p:txBody>
          <a:bodyPr wrap="square">
            <a:spAutoFit/>
          </a:bodyPr>
          <a:lstStyle/>
          <a:p>
            <a:pPr algn="just"/>
            <a:r>
              <a:rPr lang="en-US" sz="1600" b="1" dirty="0">
                <a:solidFill>
                  <a:srgbClr val="002060"/>
                </a:solidFill>
                <a:latin typeface="Arial" pitchFamily="34" charset="0"/>
                <a:cs typeface="Arial" pitchFamily="34" charset="0"/>
              </a:rPr>
              <a:t>Circular to oval, orange-brown pustules appear scattered across the leaf surface  that are raised above the leaf surface and these pustules are confined chiefly to the upper surface of the leaf.</a:t>
            </a:r>
          </a:p>
        </p:txBody>
      </p:sp>
      <p:cxnSp>
        <p:nvCxnSpPr>
          <p:cNvPr id="10" name="Straight Arrow Connector 9"/>
          <p:cNvCxnSpPr/>
          <p:nvPr/>
        </p:nvCxnSpPr>
        <p:spPr>
          <a:xfrm rot="10800000" flipV="1">
            <a:off x="4572000" y="2971800"/>
            <a:ext cx="1143000" cy="3048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srcRect l="25000" t="18246" r="41667" b="38821"/>
          <a:stretch/>
        </p:blipFill>
        <p:spPr bwMode="auto">
          <a:xfrm>
            <a:off x="457200" y="838201"/>
            <a:ext cx="7467600" cy="541020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838200"/>
            <a:ext cx="8077200" cy="3170099"/>
          </a:xfrm>
          <a:prstGeom prst="rect">
            <a:avLst/>
          </a:prstGeom>
        </p:spPr>
        <p:txBody>
          <a:bodyPr wrap="square">
            <a:spAutoFit/>
          </a:bodyPr>
          <a:lstStyle/>
          <a:p>
            <a:pPr marL="342900" indent="-342900" algn="just">
              <a:buFont typeface="Wingdings" panose="05000000000000000000" pitchFamily="2" charset="2"/>
              <a:buChar char="q"/>
            </a:pPr>
            <a:r>
              <a:rPr lang="en-US" sz="2000" b="1" dirty="0">
                <a:solidFill>
                  <a:srgbClr val="C00000"/>
                </a:solidFill>
                <a:latin typeface="Arial" pitchFamily="34" charset="0"/>
                <a:cs typeface="Arial" pitchFamily="34" charset="0"/>
              </a:rPr>
              <a:t>Symptoms of  leaf rust</a:t>
            </a:r>
          </a:p>
          <a:p>
            <a:pPr algn="just"/>
            <a:endParaRPr lang="en-US" sz="2000" b="1" dirty="0">
              <a:latin typeface="Arial" pitchFamily="34" charset="0"/>
              <a:cs typeface="Arial" pitchFamily="34" charset="0"/>
            </a:endParaRPr>
          </a:p>
          <a:p>
            <a:pPr algn="just">
              <a:buFont typeface="Wingdings" pitchFamily="2" charset="2"/>
              <a:buChar char="§"/>
            </a:pPr>
            <a:r>
              <a:rPr lang="en-US" sz="2000" b="1" dirty="0">
                <a:solidFill>
                  <a:srgbClr val="0070C0"/>
                </a:solidFill>
                <a:latin typeface="Arial" pitchFamily="34" charset="0"/>
                <a:cs typeface="Arial" pitchFamily="34" charset="0"/>
              </a:rPr>
              <a:t> Circular to oval, orange-brown pustules appear scattered across the leaf surface  that are raised above the leaf surface and these pustules are confined chiefly to the upper surface of the leaf.</a:t>
            </a:r>
          </a:p>
          <a:p>
            <a:pPr algn="just"/>
            <a:endParaRPr lang="en-US" sz="2000" b="1" dirty="0">
              <a:solidFill>
                <a:srgbClr val="0070C0"/>
              </a:solidFill>
              <a:latin typeface="Arial" pitchFamily="34" charset="0"/>
              <a:cs typeface="Arial" pitchFamily="34" charset="0"/>
            </a:endParaRPr>
          </a:p>
          <a:p>
            <a:pPr algn="just">
              <a:buFont typeface="Wingdings" pitchFamily="2" charset="2"/>
              <a:buChar char="§"/>
            </a:pPr>
            <a:r>
              <a:rPr lang="en-US" sz="2000" b="1" dirty="0">
                <a:solidFill>
                  <a:srgbClr val="0070C0"/>
                </a:solidFill>
                <a:latin typeface="Arial" pitchFamily="34" charset="0"/>
                <a:cs typeface="Arial" pitchFamily="34" charset="0"/>
              </a:rPr>
              <a:t> Later in the season, black </a:t>
            </a:r>
            <a:r>
              <a:rPr lang="en-US" sz="2000" b="1" dirty="0" err="1">
                <a:solidFill>
                  <a:srgbClr val="0070C0"/>
                </a:solidFill>
                <a:latin typeface="Arial" pitchFamily="34" charset="0"/>
                <a:cs typeface="Arial" pitchFamily="34" charset="0"/>
              </a:rPr>
              <a:t>teliospores</a:t>
            </a:r>
            <a:r>
              <a:rPr lang="en-US" sz="2000" b="1" dirty="0">
                <a:solidFill>
                  <a:srgbClr val="0070C0"/>
                </a:solidFill>
                <a:latin typeface="Arial" pitchFamily="34" charset="0"/>
                <a:cs typeface="Arial" pitchFamily="34" charset="0"/>
              </a:rPr>
              <a:t> develop on mature plants, usually on the under surface of the leaf or on the leaf sheath.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45219" y="498946"/>
            <a:ext cx="7696200" cy="6119419"/>
            <a:chOff x="822299" y="346546"/>
            <a:chExt cx="7696200" cy="6119419"/>
          </a:xfrm>
        </p:grpSpPr>
        <p:pic>
          <p:nvPicPr>
            <p:cNvPr id="23554" name="Picture 2" descr="http://www.croppro.com.au/crop_disease_manual/media/image10.png"/>
            <p:cNvPicPr>
              <a:picLocks noChangeAspect="1" noChangeArrowheads="1"/>
            </p:cNvPicPr>
            <p:nvPr/>
          </p:nvPicPr>
          <p:blipFill>
            <a:blip r:embed="rId2"/>
            <a:srcRect/>
            <a:stretch>
              <a:fillRect/>
            </a:stretch>
          </p:blipFill>
          <p:spPr bwMode="auto">
            <a:xfrm>
              <a:off x="822299" y="346546"/>
              <a:ext cx="7696200" cy="6119419"/>
            </a:xfrm>
            <a:prstGeom prst="rect">
              <a:avLst/>
            </a:prstGeom>
            <a:noFill/>
          </p:spPr>
        </p:pic>
        <p:sp>
          <p:nvSpPr>
            <p:cNvPr id="3" name="Rectangle 2"/>
            <p:cNvSpPr/>
            <p:nvPr/>
          </p:nvSpPr>
          <p:spPr>
            <a:xfrm>
              <a:off x="3048000" y="3352800"/>
              <a:ext cx="3244799" cy="400110"/>
            </a:xfrm>
            <a:prstGeom prst="rect">
              <a:avLst/>
            </a:prstGeom>
          </p:spPr>
          <p:txBody>
            <a:bodyPr wrap="none">
              <a:spAutoFit/>
            </a:bodyPr>
            <a:lstStyle/>
            <a:p>
              <a:r>
                <a:rPr lang="en-US" sz="2000" b="1" dirty="0">
                  <a:solidFill>
                    <a:srgbClr val="C00000"/>
                  </a:solidFill>
                  <a:latin typeface="Arial" pitchFamily="34" charset="0"/>
                  <a:cs typeface="Arial" pitchFamily="34" charset="0"/>
                </a:rPr>
                <a:t>Disease cycle of leaf rust</a:t>
              </a:r>
            </a:p>
          </p:txBody>
        </p:sp>
        <p:pic>
          <p:nvPicPr>
            <p:cNvPr id="4" name="Picture 2" descr="http://www.croppro.com.au/crop_disease_manual/media/Figure%202_7%20Leaf%20rust%20symptoms%20_1000.jpg"/>
            <p:cNvPicPr>
              <a:picLocks noChangeAspect="1" noChangeArrowheads="1"/>
            </p:cNvPicPr>
            <p:nvPr/>
          </p:nvPicPr>
          <p:blipFill>
            <a:blip r:embed="rId3" cstate="print"/>
            <a:srcRect/>
            <a:stretch>
              <a:fillRect/>
            </a:stretch>
          </p:blipFill>
          <p:spPr bwMode="auto">
            <a:xfrm>
              <a:off x="2627051" y="346546"/>
              <a:ext cx="1187938" cy="2057398"/>
            </a:xfrm>
            <a:prstGeom prst="rect">
              <a:avLst/>
            </a:prstGeom>
            <a:noFill/>
          </p:spPr>
        </p:pic>
        <p:pic>
          <p:nvPicPr>
            <p:cNvPr id="5" name="Picture 4" descr="http://www.croppro.com.au/crop_disease_manual/media/Figure%202_2%20Leaf%20rust%202_1000.jpg"/>
            <p:cNvPicPr>
              <a:picLocks noChangeAspect="1" noChangeArrowheads="1"/>
            </p:cNvPicPr>
            <p:nvPr/>
          </p:nvPicPr>
          <p:blipFill>
            <a:blip r:embed="rId4" cstate="print"/>
            <a:srcRect/>
            <a:stretch>
              <a:fillRect/>
            </a:stretch>
          </p:blipFill>
          <p:spPr bwMode="auto">
            <a:xfrm flipH="1">
              <a:off x="5753890" y="983093"/>
              <a:ext cx="1108891" cy="1821748"/>
            </a:xfrm>
            <a:prstGeom prst="rect">
              <a:avLst/>
            </a:prstGeom>
            <a:noFill/>
          </p:spPr>
        </p:pic>
      </p:grpSp>
      <p:sp>
        <p:nvSpPr>
          <p:cNvPr id="13" name="Rectangle 12">
            <a:extLst>
              <a:ext uri="{FF2B5EF4-FFF2-40B4-BE49-F238E27FC236}">
                <a16:creationId xmlns:a16="http://schemas.microsoft.com/office/drawing/2014/main" xmlns="" id="{60D8D7C2-C96C-4827-8CA7-62FDD36B2DA4}"/>
              </a:ext>
            </a:extLst>
          </p:cNvPr>
          <p:cNvSpPr/>
          <p:nvPr/>
        </p:nvSpPr>
        <p:spPr>
          <a:xfrm>
            <a:off x="5631306" y="3962400"/>
            <a:ext cx="31242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b="1" dirty="0" err="1">
                <a:solidFill>
                  <a:schemeClr val="tx1"/>
                </a:solidFill>
                <a:latin typeface="Arial" pitchFamily="34" charset="0"/>
                <a:cs typeface="Arial" pitchFamily="34" charset="0"/>
              </a:rPr>
              <a:t>Teliospores</a:t>
            </a:r>
            <a:r>
              <a:rPr lang="en-US" sz="1200" b="1" dirty="0">
                <a:solidFill>
                  <a:schemeClr val="tx1"/>
                </a:solidFill>
                <a:latin typeface="Arial" pitchFamily="34" charset="0"/>
                <a:cs typeface="Arial" pitchFamily="34" charset="0"/>
              </a:rPr>
              <a:t> play an important role by either infecting volunteer wheat plants or barberry plants </a:t>
            </a:r>
          </a:p>
        </p:txBody>
      </p:sp>
      <p:sp>
        <p:nvSpPr>
          <p:cNvPr id="14" name="Arrow: Curved Left 13">
            <a:extLst>
              <a:ext uri="{FF2B5EF4-FFF2-40B4-BE49-F238E27FC236}">
                <a16:creationId xmlns:a16="http://schemas.microsoft.com/office/drawing/2014/main" xmlns="" id="{4F9F8A1B-F30F-47F1-BF4A-978231730925}"/>
              </a:ext>
            </a:extLst>
          </p:cNvPr>
          <p:cNvSpPr/>
          <p:nvPr/>
        </p:nvSpPr>
        <p:spPr>
          <a:xfrm rot="5602705">
            <a:off x="4410401" y="1405312"/>
            <a:ext cx="598042" cy="1811674"/>
          </a:xfrm>
          <a:prstGeom prst="curvedLeftArrow">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a:extLst>
              <a:ext uri="{FF2B5EF4-FFF2-40B4-BE49-F238E27FC236}">
                <a16:creationId xmlns:a16="http://schemas.microsoft.com/office/drawing/2014/main" xmlns="" id="{9AA9A930-4BAB-47D2-B9CD-BFFC68AFC84D}"/>
              </a:ext>
            </a:extLst>
          </p:cNvPr>
          <p:cNvSpPr/>
          <p:nvPr/>
        </p:nvSpPr>
        <p:spPr>
          <a:xfrm>
            <a:off x="4111547" y="2647115"/>
            <a:ext cx="1481496" cy="276999"/>
          </a:xfrm>
          <a:prstGeom prst="rect">
            <a:avLst/>
          </a:prstGeom>
        </p:spPr>
        <p:txBody>
          <a:bodyPr wrap="none">
            <a:spAutoFit/>
          </a:bodyPr>
          <a:lstStyle/>
          <a:p>
            <a:pPr algn="ctr"/>
            <a:r>
              <a:rPr lang="en-US" sz="1200" b="1" dirty="0">
                <a:latin typeface="Arial" pitchFamily="34" charset="0"/>
                <a:cs typeface="Arial" pitchFamily="34" charset="0"/>
              </a:rPr>
              <a:t>Secondary cycles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8305800" cy="6247864"/>
          </a:xfrm>
          <a:prstGeom prst="rect">
            <a:avLst/>
          </a:prstGeom>
        </p:spPr>
        <p:txBody>
          <a:bodyPr wrap="square">
            <a:spAutoFit/>
          </a:bodyPr>
          <a:lstStyle/>
          <a:p>
            <a:pPr algn="just">
              <a:buFont typeface="Wingdings" pitchFamily="2" charset="2"/>
              <a:buChar char="§"/>
            </a:pPr>
            <a:r>
              <a:rPr lang="en-US" sz="1600" b="1" dirty="0">
                <a:latin typeface="Arial" pitchFamily="34" charset="0"/>
                <a:cs typeface="Arial" pitchFamily="34" charset="0"/>
              </a:rPr>
              <a:t> Leaf rust is caused by the fungus </a:t>
            </a:r>
            <a:r>
              <a:rPr lang="en-US" sz="1600" b="1" i="1" dirty="0" err="1">
                <a:latin typeface="Arial" pitchFamily="34" charset="0"/>
                <a:cs typeface="Arial" pitchFamily="34" charset="0"/>
              </a:rPr>
              <a:t>Puccinia</a:t>
            </a:r>
            <a:r>
              <a:rPr lang="en-US" sz="1600" b="1" i="1" dirty="0">
                <a:latin typeface="Arial" pitchFamily="34" charset="0"/>
                <a:cs typeface="Arial" pitchFamily="34" charset="0"/>
              </a:rPr>
              <a:t> </a:t>
            </a:r>
            <a:r>
              <a:rPr lang="en-US" sz="1600" b="1" i="1" dirty="0" err="1">
                <a:latin typeface="Arial" pitchFamily="34" charset="0"/>
                <a:cs typeface="Arial" pitchFamily="34" charset="0"/>
              </a:rPr>
              <a:t>triticina</a:t>
            </a:r>
            <a:r>
              <a:rPr lang="en-US" sz="1600" b="1" i="1" dirty="0">
                <a:latin typeface="Arial" pitchFamily="34" charset="0"/>
                <a:cs typeface="Arial" pitchFamily="34" charset="0"/>
              </a:rPr>
              <a:t> </a:t>
            </a:r>
            <a:r>
              <a:rPr lang="en-US" sz="1600" b="1" dirty="0">
                <a:latin typeface="Arial" pitchFamily="34" charset="0"/>
                <a:cs typeface="Arial" pitchFamily="34" charset="0"/>
              </a:rPr>
              <a:t>(formally </a:t>
            </a:r>
            <a:r>
              <a:rPr lang="en-US" sz="1600" b="1" i="1" dirty="0" err="1">
                <a:latin typeface="Arial" pitchFamily="34" charset="0"/>
                <a:cs typeface="Arial" pitchFamily="34" charset="0"/>
              </a:rPr>
              <a:t>Puccinia</a:t>
            </a:r>
            <a:r>
              <a:rPr lang="en-US" sz="1600" b="1" i="1" dirty="0">
                <a:latin typeface="Arial" pitchFamily="34" charset="0"/>
                <a:cs typeface="Arial" pitchFamily="34" charset="0"/>
              </a:rPr>
              <a:t> </a:t>
            </a:r>
            <a:r>
              <a:rPr lang="en-US" sz="1600" b="1" i="1" dirty="0" err="1">
                <a:latin typeface="Arial" pitchFamily="34" charset="0"/>
                <a:cs typeface="Arial" pitchFamily="34" charset="0"/>
              </a:rPr>
              <a:t>recondita</a:t>
            </a:r>
            <a:r>
              <a:rPr lang="en-US" sz="1600" b="1" i="1" dirty="0">
                <a:latin typeface="Arial" pitchFamily="34" charset="0"/>
                <a:cs typeface="Arial" pitchFamily="34" charset="0"/>
              </a:rPr>
              <a:t> </a:t>
            </a:r>
            <a:r>
              <a:rPr lang="en-US" sz="1600" b="1" dirty="0">
                <a:latin typeface="Arial" pitchFamily="34" charset="0"/>
                <a:cs typeface="Arial" pitchFamily="34" charset="0"/>
              </a:rPr>
              <a:t>). Leaf rust, like other cereal rusts, requires a living host to survive from one season to the next. </a:t>
            </a:r>
          </a:p>
          <a:p>
            <a:pPr algn="just"/>
            <a:endParaRPr lang="en-US" sz="1600" b="1" dirty="0">
              <a:latin typeface="Arial" pitchFamily="34" charset="0"/>
              <a:cs typeface="Arial" pitchFamily="34" charset="0"/>
            </a:endParaRPr>
          </a:p>
          <a:p>
            <a:pPr algn="just">
              <a:buFont typeface="Wingdings" pitchFamily="2" charset="2"/>
              <a:buChar char="§"/>
            </a:pPr>
            <a:r>
              <a:rPr lang="en-US" sz="1600" b="1" dirty="0">
                <a:latin typeface="Arial" pitchFamily="34" charset="0"/>
                <a:cs typeface="Arial" pitchFamily="34" charset="0"/>
              </a:rPr>
              <a:t> The most important hosts for rusts are susceptible volunteer plants such as weeds, wheat plants growing during the summer/autumn. Rust cannot carry over from one season to the next on seed, stubble or soil.</a:t>
            </a:r>
          </a:p>
          <a:p>
            <a:pPr algn="just"/>
            <a:endParaRPr lang="en-US" sz="1600" b="1" dirty="0">
              <a:latin typeface="Arial" pitchFamily="34" charset="0"/>
              <a:cs typeface="Arial" pitchFamily="34" charset="0"/>
            </a:endParaRPr>
          </a:p>
          <a:p>
            <a:pPr algn="just">
              <a:buFont typeface="Wingdings" pitchFamily="2" charset="2"/>
              <a:buChar char="§"/>
            </a:pPr>
            <a:r>
              <a:rPr lang="en-US" sz="1600" b="1" dirty="0">
                <a:latin typeface="Arial" pitchFamily="34" charset="0"/>
                <a:cs typeface="Arial" pitchFamily="34" charset="0"/>
              </a:rPr>
              <a:t> Wheat varieties susceptible to leaf rust enable </a:t>
            </a:r>
            <a:r>
              <a:rPr lang="en-US" sz="1600" b="1" dirty="0" err="1">
                <a:latin typeface="Arial" pitchFamily="34" charset="0"/>
                <a:cs typeface="Arial" pitchFamily="34" charset="0"/>
              </a:rPr>
              <a:t>inoculum</a:t>
            </a:r>
            <a:r>
              <a:rPr lang="en-US" sz="1600" b="1" dirty="0">
                <a:latin typeface="Arial" pitchFamily="34" charset="0"/>
                <a:cs typeface="Arial" pitchFamily="34" charset="0"/>
              </a:rPr>
              <a:t> levels to build up on volunteers during the summer and autumn. This can be a problem in seasons following wet summers that </a:t>
            </a:r>
            <a:r>
              <a:rPr lang="en-US" sz="1600" b="1" dirty="0" err="1">
                <a:latin typeface="Arial" pitchFamily="34" charset="0"/>
                <a:cs typeface="Arial" pitchFamily="34" charset="0"/>
              </a:rPr>
              <a:t>favour</a:t>
            </a:r>
            <a:r>
              <a:rPr lang="en-US" sz="1600" b="1" dirty="0">
                <a:latin typeface="Arial" pitchFamily="34" charset="0"/>
                <a:cs typeface="Arial" pitchFamily="34" charset="0"/>
              </a:rPr>
              <a:t> the growth of self-sown wheat. The plants that become heavily infected with rust in the autumn provide a source of rust for the new season’s wheat crop.</a:t>
            </a:r>
          </a:p>
          <a:p>
            <a:pPr algn="just"/>
            <a:endParaRPr lang="en-US" sz="1600" b="1" dirty="0">
              <a:latin typeface="Arial" pitchFamily="34" charset="0"/>
              <a:cs typeface="Arial" pitchFamily="34" charset="0"/>
            </a:endParaRPr>
          </a:p>
          <a:p>
            <a:pPr algn="just">
              <a:buFont typeface="Wingdings" pitchFamily="2" charset="2"/>
              <a:buChar char="§"/>
            </a:pPr>
            <a:r>
              <a:rPr lang="en-US" sz="1600" b="1" dirty="0">
                <a:latin typeface="Arial" pitchFamily="34" charset="0"/>
                <a:cs typeface="Arial" pitchFamily="34" charset="0"/>
              </a:rPr>
              <a:t>  If these conditions are followed by a mild winter and a warm wet spring, then the chances of a leaf rust epidemic are high. Therefore, the chances of a rust epidemic are greatest following a wet summer.</a:t>
            </a:r>
          </a:p>
          <a:p>
            <a:pPr algn="just"/>
            <a:endParaRPr lang="en-US" sz="1600" b="1" dirty="0">
              <a:latin typeface="Arial" pitchFamily="34" charset="0"/>
              <a:cs typeface="Arial" pitchFamily="34" charset="0"/>
            </a:endParaRPr>
          </a:p>
          <a:p>
            <a:pPr algn="just">
              <a:buFont typeface="Wingdings" pitchFamily="2" charset="2"/>
              <a:buChar char="§"/>
            </a:pPr>
            <a:r>
              <a:rPr lang="en-US" sz="1600" b="1" dirty="0">
                <a:latin typeface="Arial" pitchFamily="34" charset="0"/>
                <a:cs typeface="Arial" pitchFamily="34" charset="0"/>
              </a:rPr>
              <a:t> Due to the absence of the alternate host, leaf rust reproduces asexually. This reduces the variability of the rusts in the field and therefore increases the likelihood that resistant varieties will be effective for a long period of time.</a:t>
            </a:r>
          </a:p>
          <a:p>
            <a:pPr algn="just"/>
            <a:endParaRPr lang="en-US" sz="1600" b="1" dirty="0">
              <a:latin typeface="Arial" pitchFamily="34" charset="0"/>
              <a:cs typeface="Arial" pitchFamily="34" charset="0"/>
            </a:endParaRPr>
          </a:p>
          <a:p>
            <a:pPr algn="just">
              <a:buFont typeface="Wingdings" pitchFamily="2" charset="2"/>
              <a:buChar char="§"/>
            </a:pPr>
            <a:r>
              <a:rPr lang="en-US" sz="1600" b="1" dirty="0">
                <a:latin typeface="Arial" pitchFamily="34" charset="0"/>
                <a:cs typeface="Arial" pitchFamily="34" charset="0"/>
              </a:rPr>
              <a:t> Rust spores are wind-blown and can be spread over large areas in a short time. The establishment of leaf rust epidemics within a crop is </a:t>
            </a:r>
            <a:r>
              <a:rPr lang="en-US" sz="1600" b="1" dirty="0" err="1">
                <a:latin typeface="Arial" pitchFamily="34" charset="0"/>
                <a:cs typeface="Arial" pitchFamily="34" charset="0"/>
              </a:rPr>
              <a:t>favoured</a:t>
            </a:r>
            <a:r>
              <a:rPr lang="en-US" sz="1600" b="1" dirty="0">
                <a:latin typeface="Arial" pitchFamily="34" charset="0"/>
                <a:cs typeface="Arial" pitchFamily="34" charset="0"/>
              </a:rPr>
              <a:t> by wet conditions and temperatures of approximately 15-22°C.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8610600" cy="6463308"/>
          </a:xfrm>
          <a:prstGeom prst="rect">
            <a:avLst/>
          </a:prstGeom>
        </p:spPr>
        <p:txBody>
          <a:bodyPr wrap="square">
            <a:spAutoFit/>
          </a:bodyPr>
          <a:lstStyle/>
          <a:p>
            <a:pPr marL="285750" indent="-285750" algn="just">
              <a:buFont typeface="Wingdings" panose="05000000000000000000" pitchFamily="2" charset="2"/>
              <a:buChar char="q"/>
            </a:pPr>
            <a:r>
              <a:rPr lang="en-US" b="1" dirty="0">
                <a:solidFill>
                  <a:srgbClr val="FF0000"/>
                </a:solidFill>
                <a:latin typeface="Arial" pitchFamily="34" charset="0"/>
                <a:cs typeface="Arial" pitchFamily="34" charset="0"/>
              </a:rPr>
              <a:t>Control or Management of leaf rust</a:t>
            </a:r>
          </a:p>
          <a:p>
            <a:pPr marL="285750" indent="-285750" algn="just">
              <a:buFont typeface="Wingdings" panose="05000000000000000000" pitchFamily="2" charset="2"/>
              <a:buChar char="q"/>
            </a:pPr>
            <a:endParaRPr lang="en-US" b="1" dirty="0">
              <a:solidFill>
                <a:srgbClr val="FF0000"/>
              </a:solidFill>
              <a:latin typeface="Arial" pitchFamily="34" charset="0"/>
              <a:cs typeface="Arial" pitchFamily="34" charset="0"/>
            </a:endParaRPr>
          </a:p>
          <a:p>
            <a:pPr algn="just"/>
            <a:r>
              <a:rPr lang="en-US" b="1" dirty="0">
                <a:solidFill>
                  <a:srgbClr val="C00000"/>
                </a:solidFill>
                <a:latin typeface="Arial" pitchFamily="34" charset="0"/>
                <a:cs typeface="Arial" pitchFamily="34" charset="0"/>
              </a:rPr>
              <a:t>Resistant Varieties</a:t>
            </a:r>
          </a:p>
          <a:p>
            <a:pPr algn="just"/>
            <a:r>
              <a:rPr lang="en-US" b="1" dirty="0">
                <a:solidFill>
                  <a:srgbClr val="002060"/>
                </a:solidFill>
                <a:latin typeface="Arial" pitchFamily="34" charset="0"/>
                <a:cs typeface="Arial" pitchFamily="34" charset="0"/>
              </a:rPr>
              <a:t>The best way to control leaf rust is to grow resistant varieties. Widespread cultivation of resistant varieties </a:t>
            </a:r>
            <a:r>
              <a:rPr lang="en-US" b="1" dirty="0" err="1">
                <a:solidFill>
                  <a:srgbClr val="002060"/>
                </a:solidFill>
                <a:latin typeface="Arial" pitchFamily="34" charset="0"/>
                <a:cs typeface="Arial" pitchFamily="34" charset="0"/>
              </a:rPr>
              <a:t>minimises</a:t>
            </a:r>
            <a:r>
              <a:rPr lang="en-US" b="1" dirty="0">
                <a:solidFill>
                  <a:srgbClr val="002060"/>
                </a:solidFill>
                <a:latin typeface="Arial" pitchFamily="34" charset="0"/>
                <a:cs typeface="Arial" pitchFamily="34" charset="0"/>
              </a:rPr>
              <a:t> the levels of rust in the environment and reduces the occurrence of new races</a:t>
            </a:r>
            <a:r>
              <a:rPr lang="en-US" dirty="0">
                <a:solidFill>
                  <a:srgbClr val="0070C0"/>
                </a:solidFill>
                <a:latin typeface="Arial" pitchFamily="34" charset="0"/>
                <a:cs typeface="Arial" pitchFamily="34" charset="0"/>
              </a:rPr>
              <a:t>.</a:t>
            </a:r>
          </a:p>
          <a:p>
            <a:pPr algn="just"/>
            <a:endParaRPr lang="en-US" dirty="0">
              <a:solidFill>
                <a:srgbClr val="0070C0"/>
              </a:solidFill>
              <a:latin typeface="Arial" pitchFamily="34" charset="0"/>
              <a:cs typeface="Arial" pitchFamily="34" charset="0"/>
            </a:endParaRPr>
          </a:p>
          <a:p>
            <a:pPr algn="just"/>
            <a:r>
              <a:rPr lang="en-US" b="1" dirty="0">
                <a:solidFill>
                  <a:srgbClr val="C00000"/>
                </a:solidFill>
                <a:latin typeface="Arial" pitchFamily="34" charset="0"/>
                <a:cs typeface="Arial" pitchFamily="34" charset="0"/>
              </a:rPr>
              <a:t>Cultural Practices</a:t>
            </a:r>
          </a:p>
          <a:p>
            <a:pPr algn="just"/>
            <a:r>
              <a:rPr lang="en-US" b="1" dirty="0">
                <a:solidFill>
                  <a:srgbClr val="002060"/>
                </a:solidFill>
                <a:latin typeface="Arial" pitchFamily="34" charset="0"/>
                <a:cs typeface="Arial" pitchFamily="34" charset="0"/>
              </a:rPr>
              <a:t>Heavy grazing or the use of herbicides during autumn to remove self-sown susceptible wheat will reduce the amount of rust in following crops. </a:t>
            </a:r>
          </a:p>
          <a:p>
            <a:pPr algn="just"/>
            <a:endParaRPr lang="en-US" b="1" dirty="0">
              <a:solidFill>
                <a:srgbClr val="0070C0"/>
              </a:solidFill>
              <a:latin typeface="Arial" pitchFamily="34" charset="0"/>
              <a:cs typeface="Arial" pitchFamily="34" charset="0"/>
            </a:endParaRPr>
          </a:p>
          <a:p>
            <a:pPr algn="just"/>
            <a:r>
              <a:rPr lang="en-US" b="1" dirty="0">
                <a:solidFill>
                  <a:srgbClr val="C00000"/>
                </a:solidFill>
                <a:latin typeface="Arial" pitchFamily="34" charset="0"/>
                <a:cs typeface="Arial" pitchFamily="34" charset="0"/>
              </a:rPr>
              <a:t>Seed Treatments</a:t>
            </a:r>
          </a:p>
          <a:p>
            <a:pPr algn="just"/>
            <a:r>
              <a:rPr lang="en-US" b="1" dirty="0">
                <a:solidFill>
                  <a:srgbClr val="002060"/>
                </a:solidFill>
                <a:latin typeface="Arial" pitchFamily="34" charset="0"/>
                <a:cs typeface="Arial" pitchFamily="34" charset="0"/>
              </a:rPr>
              <a:t>There are seed treatments available which will suppress early infections of leaf rust. Seed treatments are important in susceptible varieties, especially if they are sown early or following a wet summer </a:t>
            </a:r>
            <a:r>
              <a:rPr lang="en-US" b="1" dirty="0" err="1">
                <a:solidFill>
                  <a:srgbClr val="002060"/>
                </a:solidFill>
                <a:latin typeface="Arial" pitchFamily="34" charset="0"/>
                <a:cs typeface="Arial" pitchFamily="34" charset="0"/>
              </a:rPr>
              <a:t>favouring</a:t>
            </a:r>
            <a:r>
              <a:rPr lang="en-US" b="1" dirty="0">
                <a:solidFill>
                  <a:srgbClr val="002060"/>
                </a:solidFill>
                <a:latin typeface="Arial" pitchFamily="34" charset="0"/>
                <a:cs typeface="Arial" pitchFamily="34" charset="0"/>
              </a:rPr>
              <a:t> growth of volunteers. </a:t>
            </a:r>
          </a:p>
          <a:p>
            <a:pPr algn="just"/>
            <a:endParaRPr lang="en-US" b="1" dirty="0">
              <a:solidFill>
                <a:srgbClr val="002060"/>
              </a:solidFill>
              <a:latin typeface="Arial" pitchFamily="34" charset="0"/>
              <a:cs typeface="Arial" pitchFamily="34" charset="0"/>
            </a:endParaRPr>
          </a:p>
          <a:p>
            <a:pPr algn="just"/>
            <a:r>
              <a:rPr lang="en-US" b="1" dirty="0">
                <a:solidFill>
                  <a:srgbClr val="C00000"/>
                </a:solidFill>
                <a:latin typeface="Arial" pitchFamily="34" charset="0"/>
                <a:cs typeface="Arial" pitchFamily="34" charset="0"/>
              </a:rPr>
              <a:t>Monitoring and fungicide spray </a:t>
            </a:r>
          </a:p>
          <a:p>
            <a:r>
              <a:rPr lang="en-US" b="1" dirty="0">
                <a:solidFill>
                  <a:srgbClr val="002060"/>
                </a:solidFill>
                <a:latin typeface="Arial" pitchFamily="34" charset="0"/>
                <a:cs typeface="Arial" pitchFamily="34" charset="0"/>
              </a:rPr>
              <a:t>Spray (azoxystrobin + propiconazole)/(Tebuconazole + </a:t>
            </a:r>
            <a:r>
              <a:rPr lang="en-US" b="1" dirty="0" err="1">
                <a:solidFill>
                  <a:srgbClr val="002060"/>
                </a:solidFill>
                <a:latin typeface="Arial" pitchFamily="34" charset="0"/>
                <a:cs typeface="Arial" pitchFamily="34" charset="0"/>
              </a:rPr>
              <a:t>Trifloxystrobin</a:t>
            </a:r>
            <a:r>
              <a:rPr lang="en-US" b="1" dirty="0">
                <a:solidFill>
                  <a:srgbClr val="002060"/>
                </a:solidFill>
                <a:latin typeface="Arial" pitchFamily="34" charset="0"/>
                <a:cs typeface="Arial" pitchFamily="34" charset="0"/>
              </a:rPr>
              <a:t>)/azoxystrobin/(azoxystrobin + tebuconazole) @ 0.2%  at 7 to 10 days from flag leaf emergence to early dough grain development stage or at earliest sign of rust pustules development.</a:t>
            </a:r>
          </a:p>
          <a:p>
            <a:pPr algn="just"/>
            <a:endParaRPr lang="en-US" dirty="0">
              <a:solidFill>
                <a:srgbClr val="0070C0"/>
              </a:solidFill>
              <a:latin typeface="Arial" pitchFamily="34" charset="0"/>
              <a:cs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croppro.com.au/crop_disease_manual/media/Figure%202_2%20Stem%20rust%203_1000.jpg"/>
          <p:cNvPicPr>
            <a:picLocks noChangeAspect="1" noChangeArrowheads="1"/>
          </p:cNvPicPr>
          <p:nvPr/>
        </p:nvPicPr>
        <p:blipFill>
          <a:blip r:embed="rId2" cstate="print"/>
          <a:srcRect/>
          <a:stretch>
            <a:fillRect/>
          </a:stretch>
        </p:blipFill>
        <p:spPr bwMode="auto">
          <a:xfrm>
            <a:off x="3429000" y="1371600"/>
            <a:ext cx="2362200" cy="3149600"/>
          </a:xfrm>
          <a:prstGeom prst="rect">
            <a:avLst/>
          </a:prstGeom>
          <a:noFill/>
        </p:spPr>
      </p:pic>
      <p:pic>
        <p:nvPicPr>
          <p:cNvPr id="14338" name="Picture 2" descr="http://www.croppro.com.au/crop_disease_manual/media/Figure%202_9%20Stem%20rust%20symptoms_1000.jpg"/>
          <p:cNvPicPr>
            <a:picLocks noChangeAspect="1" noChangeArrowheads="1"/>
          </p:cNvPicPr>
          <p:nvPr/>
        </p:nvPicPr>
        <p:blipFill>
          <a:blip r:embed="rId3"/>
          <a:srcRect/>
          <a:stretch>
            <a:fillRect/>
          </a:stretch>
        </p:blipFill>
        <p:spPr bwMode="auto">
          <a:xfrm>
            <a:off x="914401" y="1371600"/>
            <a:ext cx="2362200" cy="3149600"/>
          </a:xfrm>
          <a:prstGeom prst="rect">
            <a:avLst/>
          </a:prstGeom>
          <a:noFill/>
        </p:spPr>
      </p:pic>
      <p:sp>
        <p:nvSpPr>
          <p:cNvPr id="4" name="Rectangle 3"/>
          <p:cNvSpPr/>
          <p:nvPr/>
        </p:nvSpPr>
        <p:spPr>
          <a:xfrm>
            <a:off x="2133600" y="331858"/>
            <a:ext cx="6019800" cy="707886"/>
          </a:xfrm>
          <a:prstGeom prst="rect">
            <a:avLst/>
          </a:prstGeom>
        </p:spPr>
        <p:txBody>
          <a:bodyPr wrap="square">
            <a:spAutoFit/>
          </a:bodyPr>
          <a:lstStyle/>
          <a:p>
            <a:r>
              <a:rPr lang="en-US" sz="2000" b="1" dirty="0">
                <a:solidFill>
                  <a:srgbClr val="FF0000"/>
                </a:solidFill>
                <a:latin typeface="Arial" pitchFamily="34" charset="0"/>
                <a:cs typeface="Arial" pitchFamily="34" charset="0"/>
              </a:rPr>
              <a:t>Disease: </a:t>
            </a:r>
            <a:r>
              <a:rPr lang="en-US" sz="2000" b="1" dirty="0">
                <a:latin typeface="Arial" pitchFamily="34" charset="0"/>
                <a:cs typeface="Arial" pitchFamily="34" charset="0"/>
              </a:rPr>
              <a:t>Stem rust (Black rust)</a:t>
            </a:r>
          </a:p>
          <a:p>
            <a:r>
              <a:rPr lang="en-US" sz="2000" b="1" dirty="0">
                <a:solidFill>
                  <a:srgbClr val="FF0000"/>
                </a:solidFill>
                <a:latin typeface="Arial" pitchFamily="34" charset="0"/>
                <a:cs typeface="Arial" pitchFamily="34" charset="0"/>
              </a:rPr>
              <a:t>Causal organism</a:t>
            </a:r>
            <a:r>
              <a:rPr lang="en-US" sz="2000" b="1" dirty="0">
                <a:latin typeface="Arial" pitchFamily="34" charset="0"/>
                <a:cs typeface="Arial" pitchFamily="34" charset="0"/>
              </a:rPr>
              <a:t>:  </a:t>
            </a:r>
            <a:r>
              <a:rPr lang="en-US" sz="2000" b="1" i="1" dirty="0">
                <a:latin typeface="Arial" pitchFamily="34" charset="0"/>
                <a:cs typeface="Arial" pitchFamily="34" charset="0"/>
              </a:rPr>
              <a:t>Puccinia </a:t>
            </a:r>
            <a:r>
              <a:rPr lang="en-US" sz="2000" b="1" i="1" dirty="0" err="1">
                <a:latin typeface="Arial" pitchFamily="34" charset="0"/>
                <a:cs typeface="Arial" pitchFamily="34" charset="0"/>
              </a:rPr>
              <a:t>graminis</a:t>
            </a:r>
            <a:r>
              <a:rPr lang="en-US" sz="2000" b="1" i="1" dirty="0">
                <a:latin typeface="Arial" pitchFamily="34" charset="0"/>
                <a:cs typeface="Arial" pitchFamily="34" charset="0"/>
              </a:rPr>
              <a:t> </a:t>
            </a:r>
            <a:r>
              <a:rPr lang="en-US" sz="2000" b="1" dirty="0" err="1">
                <a:latin typeface="Arial" pitchFamily="34" charset="0"/>
                <a:cs typeface="Arial" pitchFamily="34" charset="0"/>
              </a:rPr>
              <a:t>f.sp</a:t>
            </a:r>
            <a:r>
              <a:rPr lang="en-US" sz="2000" b="1" dirty="0">
                <a:latin typeface="Arial" pitchFamily="34" charset="0"/>
                <a:cs typeface="Arial" pitchFamily="34" charset="0"/>
              </a:rPr>
              <a:t>. </a:t>
            </a:r>
            <a:r>
              <a:rPr lang="en-US" sz="2000" b="1" i="1" dirty="0" err="1">
                <a:latin typeface="Arial" pitchFamily="34" charset="0"/>
                <a:cs typeface="Arial" pitchFamily="34" charset="0"/>
              </a:rPr>
              <a:t>tritici</a:t>
            </a:r>
            <a:r>
              <a:rPr lang="en-US" sz="2000" b="1" i="1" dirty="0">
                <a:latin typeface="Arial" pitchFamily="34" charset="0"/>
                <a:cs typeface="Arial" pitchFamily="34" charset="0"/>
              </a:rPr>
              <a:t> </a:t>
            </a:r>
            <a:r>
              <a:rPr lang="en-US" sz="2000" b="1" dirty="0">
                <a:latin typeface="Arial" pitchFamily="34" charset="0"/>
                <a:cs typeface="Arial" pitchFamily="34" charset="0"/>
              </a:rPr>
              <a:t> </a:t>
            </a:r>
          </a:p>
        </p:txBody>
      </p:sp>
      <p:sp>
        <p:nvSpPr>
          <p:cNvPr id="7" name="Rectangle 6"/>
          <p:cNvSpPr/>
          <p:nvPr/>
        </p:nvSpPr>
        <p:spPr>
          <a:xfrm>
            <a:off x="838200" y="5105400"/>
            <a:ext cx="7239000" cy="923330"/>
          </a:xfrm>
          <a:prstGeom prst="rect">
            <a:avLst/>
          </a:prstGeom>
        </p:spPr>
        <p:txBody>
          <a:bodyPr wrap="square">
            <a:spAutoFit/>
          </a:bodyPr>
          <a:lstStyle/>
          <a:p>
            <a:pPr algn="just"/>
            <a:r>
              <a:rPr lang="en-US" b="1" dirty="0" err="1">
                <a:solidFill>
                  <a:srgbClr val="C00000"/>
                </a:solidFill>
                <a:latin typeface="Arial" pitchFamily="34" charset="0"/>
                <a:cs typeface="Arial" pitchFamily="34" charset="0"/>
              </a:rPr>
              <a:t>Favourable</a:t>
            </a:r>
            <a:r>
              <a:rPr lang="en-US" b="1" dirty="0">
                <a:solidFill>
                  <a:srgbClr val="C00000"/>
                </a:solidFill>
                <a:latin typeface="Arial" pitchFamily="34" charset="0"/>
                <a:cs typeface="Arial" pitchFamily="34" charset="0"/>
              </a:rPr>
              <a:t> conditions:</a:t>
            </a:r>
          </a:p>
          <a:p>
            <a:pPr algn="just">
              <a:buFont typeface="Wingdings" pitchFamily="2" charset="2"/>
              <a:buChar char="§"/>
            </a:pPr>
            <a:r>
              <a:rPr lang="en-US" b="1" dirty="0">
                <a:latin typeface="Arial" pitchFamily="34" charset="0"/>
                <a:cs typeface="Arial" pitchFamily="34" charset="0"/>
              </a:rPr>
              <a:t> Wet conditions and </a:t>
            </a:r>
          </a:p>
          <a:p>
            <a:pPr algn="just">
              <a:buFont typeface="Wingdings" pitchFamily="2" charset="2"/>
              <a:buChar char="§"/>
            </a:pPr>
            <a:r>
              <a:rPr lang="en-US" b="1" dirty="0">
                <a:latin typeface="Arial" pitchFamily="34" charset="0"/>
                <a:cs typeface="Arial" pitchFamily="34" charset="0"/>
              </a:rPr>
              <a:t> Temperatures of approximately 15-30°C</a:t>
            </a:r>
          </a:p>
        </p:txBody>
      </p:sp>
      <p:sp>
        <p:nvSpPr>
          <p:cNvPr id="8" name="Rectangle 7"/>
          <p:cNvSpPr/>
          <p:nvPr/>
        </p:nvSpPr>
        <p:spPr>
          <a:xfrm>
            <a:off x="1066800" y="6211669"/>
            <a:ext cx="7467600" cy="646331"/>
          </a:xfrm>
          <a:prstGeom prst="rect">
            <a:avLst/>
          </a:prstGeom>
        </p:spPr>
        <p:txBody>
          <a:bodyPr wrap="square">
            <a:spAutoFit/>
          </a:bodyPr>
          <a:lstStyle/>
          <a:p>
            <a:r>
              <a:rPr lang="en-US" dirty="0">
                <a:hlinkClick r:id="rId4"/>
              </a:rPr>
              <a:t>http://www.croppro.com.au/crop_disease_manual/ch02s07.php</a:t>
            </a:r>
            <a:endParaRPr lang="en-US" dirty="0"/>
          </a:p>
          <a:p>
            <a:endParaRPr lang="en-US" dirty="0"/>
          </a:p>
        </p:txBody>
      </p:sp>
      <p:sp>
        <p:nvSpPr>
          <p:cNvPr id="9" name="Rectangle 8"/>
          <p:cNvSpPr/>
          <p:nvPr/>
        </p:nvSpPr>
        <p:spPr>
          <a:xfrm>
            <a:off x="5943599" y="1626275"/>
            <a:ext cx="3124200" cy="2031325"/>
          </a:xfrm>
          <a:prstGeom prst="rect">
            <a:avLst/>
          </a:prstGeom>
          <a:solidFill>
            <a:schemeClr val="accent3">
              <a:lumMod val="40000"/>
              <a:lumOff val="60000"/>
            </a:schemeClr>
          </a:solidFill>
        </p:spPr>
        <p:txBody>
          <a:bodyPr wrap="square">
            <a:spAutoFit/>
          </a:bodyPr>
          <a:lstStyle/>
          <a:p>
            <a:pPr algn="just"/>
            <a:r>
              <a:rPr lang="en-US" b="1" dirty="0">
                <a:solidFill>
                  <a:srgbClr val="002060"/>
                </a:solidFill>
                <a:latin typeface="Arial" pitchFamily="34" charset="0"/>
                <a:cs typeface="Arial" pitchFamily="34" charset="0"/>
              </a:rPr>
              <a:t>Reddish-brown, darker, powdery, oblong pustules having a characteristic torn margin that can occur on both sides of the leaves, on the stems and the glumes. </a:t>
            </a:r>
            <a:endParaRPr lang="en-US" dirty="0">
              <a:solidFill>
                <a:srgbClr val="002060"/>
              </a:solidFill>
            </a:endParaRPr>
          </a:p>
        </p:txBody>
      </p:sp>
      <p:cxnSp>
        <p:nvCxnSpPr>
          <p:cNvPr id="11" name="Straight Arrow Connector 10"/>
          <p:cNvCxnSpPr/>
          <p:nvPr/>
        </p:nvCxnSpPr>
        <p:spPr>
          <a:xfrm rot="10800000" flipV="1">
            <a:off x="5029200" y="2209800"/>
            <a:ext cx="914400" cy="762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019800" y="4724400"/>
            <a:ext cx="3124200" cy="1200329"/>
          </a:xfrm>
          <a:prstGeom prst="rect">
            <a:avLst/>
          </a:prstGeom>
        </p:spPr>
        <p:txBody>
          <a:bodyPr wrap="square">
            <a:spAutoFit/>
          </a:bodyPr>
          <a:lstStyle/>
          <a:p>
            <a:r>
              <a:rPr lang="en-US" b="1" dirty="0">
                <a:solidFill>
                  <a:srgbClr val="C00000"/>
                </a:solidFill>
                <a:latin typeface="Arial" pitchFamily="34" charset="0"/>
                <a:cs typeface="Arial" pitchFamily="34" charset="0"/>
              </a:rPr>
              <a:t>Alternate hosts:</a:t>
            </a:r>
          </a:p>
          <a:p>
            <a:pPr marL="342900" indent="-342900">
              <a:buFont typeface="Wingdings" panose="05000000000000000000" pitchFamily="2" charset="2"/>
              <a:buChar char="§"/>
            </a:pPr>
            <a:r>
              <a:rPr lang="en-US" b="1" dirty="0">
                <a:solidFill>
                  <a:srgbClr val="0070C0"/>
                </a:solidFill>
                <a:latin typeface="Arial" pitchFamily="34" charset="0"/>
                <a:cs typeface="Arial" pitchFamily="34" charset="0"/>
              </a:rPr>
              <a:t>Berberis</a:t>
            </a:r>
          </a:p>
          <a:p>
            <a:pPr marL="342900" indent="-342900">
              <a:buFont typeface="Wingdings" panose="05000000000000000000" pitchFamily="2" charset="2"/>
              <a:buChar char="§"/>
            </a:pPr>
            <a:r>
              <a:rPr lang="en-US" b="1" dirty="0">
                <a:solidFill>
                  <a:srgbClr val="0070C0"/>
                </a:solidFill>
                <a:latin typeface="Arial" pitchFamily="34" charset="0"/>
                <a:cs typeface="Arial" pitchFamily="34" charset="0"/>
              </a:rPr>
              <a:t>Mahonia</a:t>
            </a:r>
          </a:p>
          <a:p>
            <a:pPr marL="342900" indent="-342900">
              <a:buFont typeface="Wingdings" panose="05000000000000000000" pitchFamily="2" charset="2"/>
              <a:buChar char="§"/>
            </a:pPr>
            <a:r>
              <a:rPr lang="en-US" b="1" dirty="0" err="1">
                <a:solidFill>
                  <a:srgbClr val="0070C0"/>
                </a:solidFill>
                <a:latin typeface="Arial" pitchFamily="34" charset="0"/>
                <a:cs typeface="Arial" pitchFamily="34" charset="0"/>
              </a:rPr>
              <a:t>Mahoberberis</a:t>
            </a:r>
            <a:endParaRPr lang="en-US" b="1" dirty="0">
              <a:solidFill>
                <a:srgbClr val="0070C0"/>
              </a:solidFill>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srcRect l="25417" t="17914" r="42083" b="39258"/>
          <a:stretch/>
        </p:blipFill>
        <p:spPr bwMode="auto">
          <a:xfrm>
            <a:off x="697396" y="838200"/>
            <a:ext cx="7467600" cy="5535246"/>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ig. 1"/>
          <p:cNvPicPr>
            <a:picLocks noChangeAspect="1" noChangeArrowheads="1"/>
          </p:cNvPicPr>
          <p:nvPr/>
        </p:nvPicPr>
        <p:blipFill>
          <a:blip r:embed="rId2"/>
          <a:srcRect/>
          <a:stretch>
            <a:fillRect/>
          </a:stretch>
        </p:blipFill>
        <p:spPr bwMode="auto">
          <a:xfrm>
            <a:off x="533400" y="838200"/>
            <a:ext cx="3647617" cy="4419600"/>
          </a:xfrm>
          <a:prstGeom prst="rect">
            <a:avLst/>
          </a:prstGeom>
          <a:noFill/>
        </p:spPr>
      </p:pic>
      <p:pic>
        <p:nvPicPr>
          <p:cNvPr id="44036" name="Picture 4" descr="Fig. 2"/>
          <p:cNvPicPr>
            <a:picLocks noChangeAspect="1" noChangeArrowheads="1"/>
          </p:cNvPicPr>
          <p:nvPr/>
        </p:nvPicPr>
        <p:blipFill>
          <a:blip r:embed="rId3"/>
          <a:srcRect/>
          <a:stretch>
            <a:fillRect/>
          </a:stretch>
        </p:blipFill>
        <p:spPr bwMode="auto">
          <a:xfrm>
            <a:off x="4419600" y="914400"/>
            <a:ext cx="3886200" cy="4290584"/>
          </a:xfrm>
          <a:prstGeom prst="rect">
            <a:avLst/>
          </a:prstGeom>
          <a:noFill/>
        </p:spPr>
      </p:pic>
      <p:sp>
        <p:nvSpPr>
          <p:cNvPr id="2" name="AutoShape 2" descr="Image result for wheat blast">
            <a:extLst>
              <a:ext uri="{FF2B5EF4-FFF2-40B4-BE49-F238E27FC236}">
                <a16:creationId xmlns:a16="http://schemas.microsoft.com/office/drawing/2014/main" xmlns="" id="{5C7C6715-EA70-489C-8FA7-1ED6ADA065A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8305800" cy="3477875"/>
          </a:xfrm>
          <a:prstGeom prst="rect">
            <a:avLst/>
          </a:prstGeom>
        </p:spPr>
        <p:txBody>
          <a:bodyPr wrap="square">
            <a:spAutoFit/>
          </a:bodyPr>
          <a:lstStyle/>
          <a:p>
            <a:pPr>
              <a:buFont typeface="Wingdings" pitchFamily="2" charset="2"/>
              <a:buChar char="q"/>
            </a:pPr>
            <a:r>
              <a:rPr lang="en-US" sz="2000" b="1" dirty="0">
                <a:solidFill>
                  <a:srgbClr val="C00000"/>
                </a:solidFill>
                <a:latin typeface="Arial" pitchFamily="34" charset="0"/>
                <a:cs typeface="Arial" pitchFamily="34" charset="0"/>
              </a:rPr>
              <a:t> Symptoms</a:t>
            </a:r>
          </a:p>
          <a:p>
            <a:endParaRPr lang="en-US" sz="2000" b="1" dirty="0">
              <a:solidFill>
                <a:srgbClr val="C00000"/>
              </a:solidFill>
              <a:latin typeface="Arial" pitchFamily="34" charset="0"/>
              <a:cs typeface="Arial" pitchFamily="34" charset="0"/>
            </a:endParaRPr>
          </a:p>
          <a:p>
            <a:pPr algn="just">
              <a:buFont typeface="Wingdings" pitchFamily="2" charset="2"/>
              <a:buChar char="§"/>
            </a:pPr>
            <a:r>
              <a:rPr lang="en-US" sz="2000" b="1" dirty="0">
                <a:solidFill>
                  <a:srgbClr val="0070C0"/>
                </a:solidFill>
                <a:latin typeface="Arial" pitchFamily="34" charset="0"/>
                <a:cs typeface="Arial" pitchFamily="34" charset="0"/>
              </a:rPr>
              <a:t> </a:t>
            </a:r>
            <a:r>
              <a:rPr lang="en-US" sz="2000" b="1" dirty="0">
                <a:solidFill>
                  <a:srgbClr val="002060"/>
                </a:solidFill>
                <a:latin typeface="Arial" pitchFamily="34" charset="0"/>
                <a:cs typeface="Arial" pitchFamily="34" charset="0"/>
              </a:rPr>
              <a:t>Reddish-brown, powdery, oblong pustules having a characteristic torn margin that can occur on both sides of the leaves, on the stems and the glumes. </a:t>
            </a:r>
          </a:p>
          <a:p>
            <a:pPr algn="just"/>
            <a:endParaRPr lang="en-US" sz="2000" b="1" dirty="0">
              <a:solidFill>
                <a:srgbClr val="002060"/>
              </a:solidFill>
              <a:latin typeface="Arial" pitchFamily="34" charset="0"/>
              <a:cs typeface="Arial" pitchFamily="34" charset="0"/>
            </a:endParaRPr>
          </a:p>
          <a:p>
            <a:pPr algn="just">
              <a:buFont typeface="Wingdings" pitchFamily="2" charset="2"/>
              <a:buChar char="§"/>
            </a:pPr>
            <a:r>
              <a:rPr lang="en-US" sz="2000" b="1" dirty="0">
                <a:solidFill>
                  <a:srgbClr val="002060"/>
                </a:solidFill>
                <a:latin typeface="Arial" pitchFamily="34" charset="0"/>
                <a:cs typeface="Arial" pitchFamily="34" charset="0"/>
              </a:rPr>
              <a:t> Stem rust spores are much darker in </a:t>
            </a:r>
            <a:r>
              <a:rPr lang="en-US" sz="2000" b="1" dirty="0" err="1">
                <a:solidFill>
                  <a:srgbClr val="002060"/>
                </a:solidFill>
                <a:latin typeface="Arial" pitchFamily="34" charset="0"/>
                <a:cs typeface="Arial" pitchFamily="34" charset="0"/>
              </a:rPr>
              <a:t>colour</a:t>
            </a:r>
            <a:r>
              <a:rPr lang="en-US" sz="2000" b="1" dirty="0">
                <a:solidFill>
                  <a:srgbClr val="002060"/>
                </a:solidFill>
                <a:latin typeface="Arial" pitchFamily="34" charset="0"/>
                <a:cs typeface="Arial" pitchFamily="34" charset="0"/>
              </a:rPr>
              <a:t> than leaf or stripe rust spores. </a:t>
            </a:r>
          </a:p>
          <a:p>
            <a:pPr algn="just"/>
            <a:endParaRPr lang="en-US" sz="2000" b="1" dirty="0">
              <a:solidFill>
                <a:srgbClr val="002060"/>
              </a:solidFill>
              <a:latin typeface="Arial" pitchFamily="34" charset="0"/>
              <a:cs typeface="Arial" pitchFamily="34" charset="0"/>
            </a:endParaRPr>
          </a:p>
          <a:p>
            <a:pPr algn="just">
              <a:buFont typeface="Wingdings" pitchFamily="2" charset="2"/>
              <a:buChar char="§"/>
            </a:pPr>
            <a:r>
              <a:rPr lang="en-US" sz="2000" b="1" dirty="0">
                <a:solidFill>
                  <a:srgbClr val="002060"/>
                </a:solidFill>
                <a:latin typeface="Arial" pitchFamily="34" charset="0"/>
                <a:cs typeface="Arial" pitchFamily="34" charset="0"/>
              </a:rPr>
              <a:t> As the plant matures, the pustules produce black spores known as </a:t>
            </a:r>
            <a:r>
              <a:rPr lang="en-US" sz="2000" b="1" dirty="0" err="1">
                <a:solidFill>
                  <a:srgbClr val="002060"/>
                </a:solidFill>
                <a:latin typeface="Arial" pitchFamily="34" charset="0"/>
                <a:cs typeface="Arial" pitchFamily="34" charset="0"/>
              </a:rPr>
              <a:t>teliospores</a:t>
            </a:r>
            <a:r>
              <a:rPr lang="en-US" sz="2000" b="1" dirty="0">
                <a:solidFill>
                  <a:srgbClr val="002060"/>
                </a:solidFill>
                <a:latin typeface="Arial" pitchFamily="34" charset="0"/>
                <a:cs typeface="Arial" pitchFamily="34" charset="0"/>
              </a:rPr>
              <a:t>. They occur mainly on the leaf sheaths and stem.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xmlns="" id="{99588E70-0BE7-4B8F-9B90-1056147FF9DE}"/>
              </a:ext>
            </a:extLst>
          </p:cNvPr>
          <p:cNvSpPr/>
          <p:nvPr/>
        </p:nvSpPr>
        <p:spPr>
          <a:xfrm>
            <a:off x="3073676" y="921749"/>
            <a:ext cx="2286000" cy="1905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itchFamily="34" charset="0"/>
                <a:cs typeface="Arial" pitchFamily="34" charset="0"/>
              </a:rPr>
              <a:t>Fungus carries over on volunteer cereals or barberry plant</a:t>
            </a:r>
          </a:p>
        </p:txBody>
      </p:sp>
      <p:grpSp>
        <p:nvGrpSpPr>
          <p:cNvPr id="15" name="Group 14"/>
          <p:cNvGrpSpPr/>
          <p:nvPr/>
        </p:nvGrpSpPr>
        <p:grpSpPr>
          <a:xfrm>
            <a:off x="827073" y="571500"/>
            <a:ext cx="8099453" cy="5795920"/>
            <a:chOff x="914400" y="990600"/>
            <a:chExt cx="8099453" cy="5795920"/>
          </a:xfrm>
        </p:grpSpPr>
        <p:pic>
          <p:nvPicPr>
            <p:cNvPr id="20482" name="Picture 2" descr="http://www.croppro.com.au/crop_disease_manual/media/image11.png"/>
            <p:cNvPicPr>
              <a:picLocks noChangeAspect="1" noChangeArrowheads="1"/>
            </p:cNvPicPr>
            <p:nvPr/>
          </p:nvPicPr>
          <p:blipFill>
            <a:blip r:embed="rId2"/>
            <a:srcRect/>
            <a:stretch>
              <a:fillRect/>
            </a:stretch>
          </p:blipFill>
          <p:spPr bwMode="auto">
            <a:xfrm>
              <a:off x="914400" y="990600"/>
              <a:ext cx="7239000" cy="5486841"/>
            </a:xfrm>
            <a:prstGeom prst="rect">
              <a:avLst/>
            </a:prstGeom>
            <a:noFill/>
          </p:spPr>
        </p:pic>
        <p:sp>
          <p:nvSpPr>
            <p:cNvPr id="4" name="Rectangle 3"/>
            <p:cNvSpPr/>
            <p:nvPr/>
          </p:nvSpPr>
          <p:spPr>
            <a:xfrm>
              <a:off x="5889653" y="4257759"/>
              <a:ext cx="3124200" cy="771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b="1" dirty="0">
                  <a:solidFill>
                    <a:schemeClr val="tx1"/>
                  </a:solidFill>
                  <a:latin typeface="Arial" pitchFamily="34" charset="0"/>
                  <a:cs typeface="Arial" pitchFamily="34" charset="0"/>
                </a:rPr>
                <a:t>Teliospores play an important role by either infecting volunteer wheat plants or barberry plants </a:t>
              </a:r>
            </a:p>
          </p:txBody>
        </p:sp>
        <p:pic>
          <p:nvPicPr>
            <p:cNvPr id="5" name="Picture 2" descr="http://www.croppro.com.au/crop_disease_manual/media/Figure%202_9%20Stem%20rust%20symptoms_1000.jpg"/>
            <p:cNvPicPr>
              <a:picLocks noChangeAspect="1" noChangeArrowheads="1"/>
            </p:cNvPicPr>
            <p:nvPr/>
          </p:nvPicPr>
          <p:blipFill>
            <a:blip r:embed="rId3" cstate="print"/>
            <a:srcRect/>
            <a:stretch>
              <a:fillRect/>
            </a:stretch>
          </p:blipFill>
          <p:spPr bwMode="auto">
            <a:xfrm>
              <a:off x="1295400" y="2971800"/>
              <a:ext cx="1219200" cy="1295400"/>
            </a:xfrm>
            <a:prstGeom prst="rect">
              <a:avLst/>
            </a:prstGeom>
            <a:noFill/>
          </p:spPr>
        </p:pic>
        <p:pic>
          <p:nvPicPr>
            <p:cNvPr id="6" name="Picture 6" descr="http://www.croppro.com.au/crop_disease_manual/media/Figure%202_2%20Stem%20rust%203_1000.jpg"/>
            <p:cNvPicPr>
              <a:picLocks noChangeAspect="1" noChangeArrowheads="1"/>
            </p:cNvPicPr>
            <p:nvPr/>
          </p:nvPicPr>
          <p:blipFill rotWithShape="1">
            <a:blip r:embed="rId4" cstate="print"/>
            <a:srcRect l="30716"/>
            <a:stretch/>
          </p:blipFill>
          <p:spPr bwMode="auto">
            <a:xfrm>
              <a:off x="5214896" y="1423615"/>
              <a:ext cx="1033504" cy="1757362"/>
            </a:xfrm>
            <a:prstGeom prst="rect">
              <a:avLst/>
            </a:prstGeom>
            <a:noFill/>
          </p:spPr>
        </p:pic>
        <p:sp>
          <p:nvSpPr>
            <p:cNvPr id="8" name="Oval 7"/>
            <p:cNvSpPr/>
            <p:nvPr/>
          </p:nvSpPr>
          <p:spPr>
            <a:xfrm>
              <a:off x="2982926" y="4881520"/>
              <a:ext cx="2222949" cy="1905000"/>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latin typeface="Arial" pitchFamily="34" charset="0"/>
                <a:cs typeface="Arial" pitchFamily="34" charset="0"/>
              </a:endParaRPr>
            </a:p>
          </p:txBody>
        </p:sp>
        <p:sp>
          <p:nvSpPr>
            <p:cNvPr id="14" name="Rectangle 13"/>
            <p:cNvSpPr/>
            <p:nvPr/>
          </p:nvSpPr>
          <p:spPr>
            <a:xfrm>
              <a:off x="2819400" y="3733800"/>
              <a:ext cx="3048000" cy="338554"/>
            </a:xfrm>
            <a:prstGeom prst="rect">
              <a:avLst/>
            </a:prstGeom>
          </p:spPr>
          <p:txBody>
            <a:bodyPr wrap="square">
              <a:spAutoFit/>
            </a:bodyPr>
            <a:lstStyle/>
            <a:p>
              <a:r>
                <a:rPr lang="en-US" sz="1600" b="1" dirty="0">
                  <a:solidFill>
                    <a:srgbClr val="FF0000"/>
                  </a:solidFill>
                  <a:latin typeface="Arial" pitchFamily="34" charset="0"/>
                  <a:cs typeface="Arial" pitchFamily="34" charset="0"/>
                </a:rPr>
                <a:t>Disease cycle of  Stem rust</a:t>
              </a:r>
            </a:p>
          </p:txBody>
        </p:sp>
      </p:grpSp>
      <p:sp>
        <p:nvSpPr>
          <p:cNvPr id="7" name="Arrow: Curved Left 6">
            <a:extLst>
              <a:ext uri="{FF2B5EF4-FFF2-40B4-BE49-F238E27FC236}">
                <a16:creationId xmlns:a16="http://schemas.microsoft.com/office/drawing/2014/main" xmlns="" id="{0EEE4896-DEC2-45A5-8103-E48548291D1F}"/>
              </a:ext>
            </a:extLst>
          </p:cNvPr>
          <p:cNvSpPr/>
          <p:nvPr/>
        </p:nvSpPr>
        <p:spPr>
          <a:xfrm rot="5602705">
            <a:off x="3890316" y="1169679"/>
            <a:ext cx="659512" cy="1776498"/>
          </a:xfrm>
          <a:prstGeom prst="curvedLeftArrow">
            <a:avLst/>
          </a:prstGeom>
          <a:solidFill>
            <a:schemeClr val="tx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xmlns="" id="{AE2EBFCA-105B-471D-A28A-CE24F7FAEB01}"/>
              </a:ext>
            </a:extLst>
          </p:cNvPr>
          <p:cNvSpPr/>
          <p:nvPr/>
        </p:nvSpPr>
        <p:spPr>
          <a:xfrm>
            <a:off x="3073676" y="4953000"/>
            <a:ext cx="1803124"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Arial" pitchFamily="34" charset="0"/>
                <a:cs typeface="Arial" pitchFamily="34" charset="0"/>
              </a:rPr>
              <a:t>Fungus carries over on volunteer cereals or barberry plant</a:t>
            </a:r>
          </a:p>
        </p:txBody>
      </p:sp>
      <p:sp>
        <p:nvSpPr>
          <p:cNvPr id="20" name="Rectangle 19">
            <a:extLst>
              <a:ext uri="{FF2B5EF4-FFF2-40B4-BE49-F238E27FC236}">
                <a16:creationId xmlns:a16="http://schemas.microsoft.com/office/drawing/2014/main" xmlns="" id="{63C7670B-C5B1-4F97-877D-1F97998612F2}"/>
              </a:ext>
            </a:extLst>
          </p:cNvPr>
          <p:cNvSpPr/>
          <p:nvPr/>
        </p:nvSpPr>
        <p:spPr>
          <a:xfrm>
            <a:off x="2483243" y="4074871"/>
            <a:ext cx="2667000" cy="400110"/>
          </a:xfrm>
          <a:prstGeom prst="rect">
            <a:avLst/>
          </a:prstGeom>
        </p:spPr>
        <p:txBody>
          <a:bodyPr wrap="square">
            <a:spAutoFit/>
          </a:bodyPr>
          <a:lstStyle/>
          <a:p>
            <a:pPr algn="just">
              <a:buFont typeface="Wingdings" pitchFamily="2" charset="2"/>
              <a:buChar char="§"/>
            </a:pPr>
            <a:r>
              <a:rPr lang="en-US" sz="1000" b="1" dirty="0">
                <a:latin typeface="Arial" pitchFamily="34" charset="0"/>
                <a:cs typeface="Arial" pitchFamily="34" charset="0"/>
              </a:rPr>
              <a:t> Wet conditions and </a:t>
            </a:r>
          </a:p>
          <a:p>
            <a:pPr algn="just">
              <a:buFont typeface="Wingdings" pitchFamily="2" charset="2"/>
              <a:buChar char="§"/>
            </a:pPr>
            <a:r>
              <a:rPr lang="en-US" sz="1000" b="1" dirty="0">
                <a:latin typeface="Arial" pitchFamily="34" charset="0"/>
                <a:cs typeface="Arial" pitchFamily="34" charset="0"/>
              </a:rPr>
              <a:t> Temperatures of approximately 15-30°C</a:t>
            </a:r>
          </a:p>
        </p:txBody>
      </p:sp>
      <p:sp>
        <p:nvSpPr>
          <p:cNvPr id="22" name="Rectangle 21">
            <a:extLst>
              <a:ext uri="{FF2B5EF4-FFF2-40B4-BE49-F238E27FC236}">
                <a16:creationId xmlns:a16="http://schemas.microsoft.com/office/drawing/2014/main" xmlns="" id="{1034B216-947B-48A0-8423-89600F9BAB4B}"/>
              </a:ext>
            </a:extLst>
          </p:cNvPr>
          <p:cNvSpPr/>
          <p:nvPr/>
        </p:nvSpPr>
        <p:spPr>
          <a:xfrm>
            <a:off x="3241812" y="2439456"/>
            <a:ext cx="1803124" cy="322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Arial" pitchFamily="34" charset="0"/>
                <a:cs typeface="Arial" pitchFamily="34" charset="0"/>
              </a:rPr>
              <a:t>Secondary cycles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8600"/>
            <a:ext cx="8153400" cy="5940088"/>
          </a:xfrm>
          <a:prstGeom prst="rect">
            <a:avLst/>
          </a:prstGeom>
        </p:spPr>
        <p:txBody>
          <a:bodyPr wrap="square">
            <a:spAutoFit/>
          </a:bodyPr>
          <a:lstStyle/>
          <a:p>
            <a:pPr algn="just"/>
            <a:r>
              <a:rPr lang="en-US" sz="2000" b="1" u="sng" dirty="0">
                <a:solidFill>
                  <a:srgbClr val="0070C0"/>
                </a:solidFill>
                <a:latin typeface="Arial" pitchFamily="34" charset="0"/>
                <a:cs typeface="Arial" pitchFamily="34" charset="0"/>
              </a:rPr>
              <a:t>Management of stem rust</a:t>
            </a:r>
          </a:p>
          <a:p>
            <a:pPr algn="just"/>
            <a:endParaRPr lang="en-US" b="1" dirty="0">
              <a:latin typeface="Arial" pitchFamily="34" charset="0"/>
              <a:cs typeface="Arial" pitchFamily="34" charset="0"/>
            </a:endParaRPr>
          </a:p>
          <a:p>
            <a:pPr algn="just"/>
            <a:r>
              <a:rPr lang="en-US" b="1" dirty="0">
                <a:latin typeface="Arial" pitchFamily="34" charset="0"/>
                <a:cs typeface="Arial" pitchFamily="34" charset="0"/>
              </a:rPr>
              <a:t>Stem rust can be managed using an integrated approach that includes managing the green bridge, avoiding susceptible cultivars and close monitoring to enable timely fungicide sprays.</a:t>
            </a:r>
          </a:p>
          <a:p>
            <a:pPr algn="just"/>
            <a:r>
              <a:rPr lang="en-US" b="1" dirty="0">
                <a:latin typeface="Arial" pitchFamily="34" charset="0"/>
                <a:cs typeface="Arial" pitchFamily="34" charset="0"/>
              </a:rPr>
              <a:t> </a:t>
            </a:r>
          </a:p>
          <a:p>
            <a:pPr algn="just"/>
            <a:r>
              <a:rPr lang="en-US" b="1" dirty="0">
                <a:solidFill>
                  <a:srgbClr val="C00000"/>
                </a:solidFill>
                <a:latin typeface="Arial" pitchFamily="34" charset="0"/>
                <a:cs typeface="Arial" pitchFamily="34" charset="0"/>
              </a:rPr>
              <a:t>Removal of the Green Bridge</a:t>
            </a:r>
          </a:p>
          <a:p>
            <a:pPr algn="just"/>
            <a:r>
              <a:rPr lang="en-US" b="1" dirty="0">
                <a:latin typeface="Arial" pitchFamily="34" charset="0"/>
                <a:cs typeface="Arial" pitchFamily="34" charset="0"/>
              </a:rPr>
              <a:t>Rust can only survive from one season to the next on living plant material (mainly self sown cereals). Therefore, the removal of the green bridge is essential to reduce the amount of </a:t>
            </a:r>
            <a:r>
              <a:rPr lang="en-US" b="1" dirty="0" err="1">
                <a:latin typeface="Arial" pitchFamily="34" charset="0"/>
                <a:cs typeface="Arial" pitchFamily="34" charset="0"/>
              </a:rPr>
              <a:t>inoculum</a:t>
            </a:r>
            <a:r>
              <a:rPr lang="en-US" b="1" dirty="0">
                <a:latin typeface="Arial" pitchFamily="34" charset="0"/>
                <a:cs typeface="Arial" pitchFamily="34" charset="0"/>
              </a:rPr>
              <a:t> present to infect a new crop. </a:t>
            </a:r>
          </a:p>
          <a:p>
            <a:pPr algn="just"/>
            <a:endParaRPr lang="en-US" b="1" dirty="0">
              <a:latin typeface="Arial" pitchFamily="34" charset="0"/>
              <a:cs typeface="Arial" pitchFamily="34" charset="0"/>
            </a:endParaRPr>
          </a:p>
          <a:p>
            <a:pPr algn="just"/>
            <a:r>
              <a:rPr lang="en-US" b="1" dirty="0">
                <a:solidFill>
                  <a:srgbClr val="C00000"/>
                </a:solidFill>
                <a:latin typeface="Arial" pitchFamily="34" charset="0"/>
                <a:cs typeface="Arial" pitchFamily="34" charset="0"/>
              </a:rPr>
              <a:t>Variety Selection</a:t>
            </a:r>
          </a:p>
          <a:p>
            <a:pPr algn="just"/>
            <a:r>
              <a:rPr lang="en-US" b="1" dirty="0">
                <a:latin typeface="Arial" pitchFamily="34" charset="0"/>
                <a:cs typeface="Arial" pitchFamily="34" charset="0"/>
              </a:rPr>
              <a:t>Sowing resistant varieties provides the best protection against stem rust by reducing the chance of new </a:t>
            </a:r>
            <a:r>
              <a:rPr lang="en-US" b="1" dirty="0" err="1">
                <a:latin typeface="Arial" pitchFamily="34" charset="0"/>
                <a:cs typeface="Arial" pitchFamily="34" charset="0"/>
              </a:rPr>
              <a:t>pathotypes</a:t>
            </a:r>
            <a:r>
              <a:rPr lang="en-US" b="1" dirty="0">
                <a:latin typeface="Arial" pitchFamily="34" charset="0"/>
                <a:cs typeface="Arial" pitchFamily="34" charset="0"/>
              </a:rPr>
              <a:t> </a:t>
            </a:r>
            <a:r>
              <a:rPr lang="en-US" b="1" dirty="0" err="1">
                <a:latin typeface="Arial" pitchFamily="34" charset="0"/>
                <a:cs typeface="Arial" pitchFamily="34" charset="0"/>
              </a:rPr>
              <a:t>occurence</a:t>
            </a:r>
            <a:r>
              <a:rPr lang="en-US" b="1" dirty="0">
                <a:latin typeface="Arial" pitchFamily="34" charset="0"/>
                <a:cs typeface="Arial" pitchFamily="34" charset="0"/>
              </a:rPr>
              <a:t>. </a:t>
            </a:r>
          </a:p>
          <a:p>
            <a:pPr algn="just"/>
            <a:r>
              <a:rPr lang="en-US" b="1" dirty="0">
                <a:solidFill>
                  <a:srgbClr val="C00000"/>
                </a:solidFill>
                <a:latin typeface="Arial" pitchFamily="34" charset="0"/>
                <a:cs typeface="Arial" pitchFamily="34" charset="0"/>
              </a:rPr>
              <a:t> </a:t>
            </a:r>
          </a:p>
          <a:p>
            <a:pPr algn="just"/>
            <a:r>
              <a:rPr lang="en-US" b="1" dirty="0">
                <a:solidFill>
                  <a:srgbClr val="C00000"/>
                </a:solidFill>
                <a:latin typeface="Arial" pitchFamily="34" charset="0"/>
                <a:cs typeface="Arial" pitchFamily="34" charset="0"/>
              </a:rPr>
              <a:t>Monitoring and fungicide spray</a:t>
            </a:r>
          </a:p>
          <a:p>
            <a:pPr algn="just"/>
            <a:r>
              <a:rPr lang="en-US" b="1" dirty="0">
                <a:latin typeface="Arial" pitchFamily="34" charset="0"/>
                <a:cs typeface="Arial" pitchFamily="34" charset="0"/>
              </a:rPr>
              <a:t>Spray (</a:t>
            </a:r>
            <a:r>
              <a:rPr lang="en-US" b="1" dirty="0" err="1">
                <a:latin typeface="Arial" pitchFamily="34" charset="0"/>
                <a:cs typeface="Arial" pitchFamily="34" charset="0"/>
              </a:rPr>
              <a:t>azoxystrobin</a:t>
            </a:r>
            <a:r>
              <a:rPr lang="en-US" b="1" dirty="0">
                <a:latin typeface="Arial" pitchFamily="34" charset="0"/>
                <a:cs typeface="Arial" pitchFamily="34" charset="0"/>
              </a:rPr>
              <a:t> + </a:t>
            </a:r>
            <a:r>
              <a:rPr lang="en-US" b="1" dirty="0" err="1">
                <a:latin typeface="Arial" pitchFamily="34" charset="0"/>
                <a:cs typeface="Arial" pitchFamily="34" charset="0"/>
              </a:rPr>
              <a:t>propiconazole</a:t>
            </a:r>
            <a:r>
              <a:rPr lang="en-US" b="1" dirty="0">
                <a:latin typeface="Arial" pitchFamily="34" charset="0"/>
                <a:cs typeface="Arial" pitchFamily="34" charset="0"/>
              </a:rPr>
              <a:t>)/(</a:t>
            </a:r>
            <a:r>
              <a:rPr lang="en-US" b="1" dirty="0" err="1">
                <a:latin typeface="Arial" pitchFamily="34" charset="0"/>
                <a:cs typeface="Arial" pitchFamily="34" charset="0"/>
              </a:rPr>
              <a:t>Tebuconazole</a:t>
            </a:r>
            <a:r>
              <a:rPr lang="en-US" b="1" dirty="0">
                <a:latin typeface="Arial" pitchFamily="34" charset="0"/>
                <a:cs typeface="Arial" pitchFamily="34" charset="0"/>
              </a:rPr>
              <a:t> + </a:t>
            </a:r>
            <a:r>
              <a:rPr lang="en-US" b="1" dirty="0" err="1">
                <a:latin typeface="Arial" pitchFamily="34" charset="0"/>
                <a:cs typeface="Arial" pitchFamily="34" charset="0"/>
              </a:rPr>
              <a:t>Trifloxystrobin</a:t>
            </a:r>
            <a:r>
              <a:rPr lang="en-US" b="1" dirty="0">
                <a:latin typeface="Arial" pitchFamily="34" charset="0"/>
                <a:cs typeface="Arial" pitchFamily="34" charset="0"/>
              </a:rPr>
              <a:t>)/</a:t>
            </a:r>
            <a:r>
              <a:rPr lang="en-US" b="1" dirty="0" err="1">
                <a:latin typeface="Arial" pitchFamily="34" charset="0"/>
                <a:cs typeface="Arial" pitchFamily="34" charset="0"/>
              </a:rPr>
              <a:t>azoxystrobin</a:t>
            </a:r>
            <a:r>
              <a:rPr lang="en-US" b="1" dirty="0">
                <a:latin typeface="Arial" pitchFamily="34" charset="0"/>
                <a:cs typeface="Arial" pitchFamily="34" charset="0"/>
              </a:rPr>
              <a:t>/(</a:t>
            </a:r>
            <a:r>
              <a:rPr lang="en-US" b="1" dirty="0" err="1">
                <a:latin typeface="Arial" pitchFamily="34" charset="0"/>
                <a:cs typeface="Arial" pitchFamily="34" charset="0"/>
              </a:rPr>
              <a:t>azoxystrobin</a:t>
            </a:r>
            <a:r>
              <a:rPr lang="en-US" b="1" dirty="0">
                <a:latin typeface="Arial" pitchFamily="34" charset="0"/>
                <a:cs typeface="Arial" pitchFamily="34" charset="0"/>
              </a:rPr>
              <a:t> + </a:t>
            </a:r>
            <a:r>
              <a:rPr lang="en-US" b="1" dirty="0" err="1">
                <a:latin typeface="Arial" pitchFamily="34" charset="0"/>
                <a:cs typeface="Arial" pitchFamily="34" charset="0"/>
              </a:rPr>
              <a:t>tebuconazole</a:t>
            </a:r>
            <a:r>
              <a:rPr lang="en-US" b="1" dirty="0">
                <a:latin typeface="Arial" pitchFamily="34" charset="0"/>
                <a:cs typeface="Arial" pitchFamily="34" charset="0"/>
              </a:rPr>
              <a:t>) @ 0.2%  at 7 to 10 days from flag leaf emergence to early dough grain development stage or at earliest sign of rust pustules development.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LooseSmut of Wheat"/>
          <p:cNvPicPr>
            <a:picLocks noChangeAspect="1" noChangeArrowheads="1"/>
          </p:cNvPicPr>
          <p:nvPr/>
        </p:nvPicPr>
        <p:blipFill>
          <a:blip r:embed="rId2"/>
          <a:srcRect/>
          <a:stretch>
            <a:fillRect/>
          </a:stretch>
        </p:blipFill>
        <p:spPr bwMode="auto">
          <a:xfrm>
            <a:off x="2679405" y="1463328"/>
            <a:ext cx="1926491" cy="2133600"/>
          </a:xfrm>
          <a:prstGeom prst="rect">
            <a:avLst/>
          </a:prstGeom>
          <a:noFill/>
        </p:spPr>
      </p:pic>
      <p:sp>
        <p:nvSpPr>
          <p:cNvPr id="3" name="Rectangle 2"/>
          <p:cNvSpPr/>
          <p:nvPr/>
        </p:nvSpPr>
        <p:spPr>
          <a:xfrm>
            <a:off x="1981200" y="533400"/>
            <a:ext cx="5867400" cy="646331"/>
          </a:xfrm>
          <a:prstGeom prst="rect">
            <a:avLst/>
          </a:prstGeom>
        </p:spPr>
        <p:txBody>
          <a:bodyPr wrap="square">
            <a:spAutoFit/>
          </a:bodyPr>
          <a:lstStyle/>
          <a:p>
            <a:r>
              <a:rPr lang="en-US" b="1" dirty="0">
                <a:solidFill>
                  <a:srgbClr val="FF0000"/>
                </a:solidFill>
                <a:latin typeface="Arial" pitchFamily="34" charset="0"/>
                <a:cs typeface="Arial" pitchFamily="34" charset="0"/>
              </a:rPr>
              <a:t>Disease name:</a:t>
            </a:r>
            <a:r>
              <a:rPr lang="en-US" b="1" dirty="0">
                <a:latin typeface="Arial" pitchFamily="34" charset="0"/>
                <a:cs typeface="Arial" pitchFamily="34" charset="0"/>
              </a:rPr>
              <a:t> Loose smut</a:t>
            </a:r>
            <a:br>
              <a:rPr lang="en-US" b="1" dirty="0">
                <a:latin typeface="Arial" pitchFamily="34" charset="0"/>
                <a:cs typeface="Arial" pitchFamily="34" charset="0"/>
              </a:rPr>
            </a:br>
            <a:r>
              <a:rPr lang="en-US" b="1" dirty="0">
                <a:solidFill>
                  <a:srgbClr val="FF0000"/>
                </a:solidFill>
                <a:latin typeface="Arial" pitchFamily="34" charset="0"/>
                <a:cs typeface="Arial" pitchFamily="34" charset="0"/>
              </a:rPr>
              <a:t>Pathogen name:</a:t>
            </a:r>
            <a:r>
              <a:rPr lang="en-US" b="1" dirty="0">
                <a:latin typeface="Arial" pitchFamily="34" charset="0"/>
                <a:cs typeface="Arial" pitchFamily="34" charset="0"/>
              </a:rPr>
              <a:t> </a:t>
            </a:r>
            <a:r>
              <a:rPr lang="en-US" b="1" i="1" dirty="0" err="1">
                <a:latin typeface="Arial" pitchFamily="34" charset="0"/>
                <a:cs typeface="Arial" pitchFamily="34" charset="0"/>
              </a:rPr>
              <a:t>Ustilago</a:t>
            </a:r>
            <a:r>
              <a:rPr lang="en-US" b="1" i="1" dirty="0">
                <a:latin typeface="Arial" pitchFamily="34" charset="0"/>
                <a:cs typeface="Arial" pitchFamily="34" charset="0"/>
              </a:rPr>
              <a:t> </a:t>
            </a:r>
            <a:r>
              <a:rPr lang="en-US" b="1" i="1" dirty="0" err="1">
                <a:latin typeface="Arial" pitchFamily="34" charset="0"/>
                <a:cs typeface="Arial" pitchFamily="34" charset="0"/>
              </a:rPr>
              <a:t>tritici</a:t>
            </a:r>
            <a:r>
              <a:rPr lang="en-US" b="1" dirty="0">
                <a:latin typeface="Arial" pitchFamily="34" charset="0"/>
                <a:cs typeface="Arial" pitchFamily="34" charset="0"/>
              </a:rPr>
              <a:t> (Pers.) </a:t>
            </a:r>
            <a:r>
              <a:rPr lang="en-US" b="1" dirty="0" err="1">
                <a:latin typeface="Arial" pitchFamily="34" charset="0"/>
                <a:cs typeface="Arial" pitchFamily="34" charset="0"/>
              </a:rPr>
              <a:t>Rostr</a:t>
            </a:r>
            <a:r>
              <a:rPr lang="en-US" b="1" dirty="0">
                <a:latin typeface="Arial" pitchFamily="34" charset="0"/>
                <a:cs typeface="Arial" pitchFamily="34" charset="0"/>
              </a:rPr>
              <a:t>.</a:t>
            </a:r>
          </a:p>
        </p:txBody>
      </p:sp>
      <p:pic>
        <p:nvPicPr>
          <p:cNvPr id="45060" name="Picture 4" descr="Image result for Loose smut of wheat"/>
          <p:cNvPicPr>
            <a:picLocks noChangeAspect="1" noChangeArrowheads="1"/>
          </p:cNvPicPr>
          <p:nvPr/>
        </p:nvPicPr>
        <p:blipFill>
          <a:blip r:embed="rId3"/>
          <a:srcRect/>
          <a:stretch>
            <a:fillRect/>
          </a:stretch>
        </p:blipFill>
        <p:spPr bwMode="auto">
          <a:xfrm>
            <a:off x="4825220" y="1423382"/>
            <a:ext cx="1249473" cy="2172996"/>
          </a:xfrm>
          <a:prstGeom prst="rect">
            <a:avLst/>
          </a:prstGeom>
          <a:noFill/>
        </p:spPr>
      </p:pic>
      <p:sp>
        <p:nvSpPr>
          <p:cNvPr id="6" name="Rectangle 5"/>
          <p:cNvSpPr/>
          <p:nvPr/>
        </p:nvSpPr>
        <p:spPr>
          <a:xfrm>
            <a:off x="872096" y="5425250"/>
            <a:ext cx="7467600" cy="923330"/>
          </a:xfrm>
          <a:prstGeom prst="rect">
            <a:avLst/>
          </a:prstGeom>
        </p:spPr>
        <p:txBody>
          <a:bodyPr wrap="square">
            <a:spAutoFit/>
          </a:bodyPr>
          <a:lstStyle/>
          <a:p>
            <a:r>
              <a:rPr lang="en-US" b="1" dirty="0" err="1">
                <a:solidFill>
                  <a:srgbClr val="FF0000"/>
                </a:solidFill>
                <a:latin typeface="Arial" pitchFamily="34" charset="0"/>
                <a:cs typeface="Arial" pitchFamily="34" charset="0"/>
              </a:rPr>
              <a:t>Favourable</a:t>
            </a:r>
            <a:r>
              <a:rPr lang="en-US" b="1" dirty="0">
                <a:solidFill>
                  <a:srgbClr val="FF0000"/>
                </a:solidFill>
                <a:latin typeface="Arial" pitchFamily="34" charset="0"/>
                <a:cs typeface="Arial" pitchFamily="34" charset="0"/>
              </a:rPr>
              <a:t> conditions: </a:t>
            </a:r>
          </a:p>
          <a:p>
            <a:pPr>
              <a:buFont typeface="Wingdings" pitchFamily="2" charset="2"/>
              <a:buChar char="§"/>
            </a:pPr>
            <a:r>
              <a:rPr lang="en-US" b="1" dirty="0">
                <a:latin typeface="Arial" pitchFamily="34" charset="0"/>
                <a:cs typeface="Arial" pitchFamily="34" charset="0"/>
              </a:rPr>
              <a:t> Wind and moderate rain</a:t>
            </a:r>
          </a:p>
          <a:p>
            <a:pPr>
              <a:buFont typeface="Wingdings" pitchFamily="2" charset="2"/>
              <a:buChar char="§"/>
            </a:pPr>
            <a:r>
              <a:rPr lang="en-US" b="1" dirty="0">
                <a:latin typeface="Arial" pitchFamily="34" charset="0"/>
                <a:cs typeface="Arial" pitchFamily="34" charset="0"/>
              </a:rPr>
              <a:t> Cool temperatures (16–22 °C)  </a:t>
            </a:r>
          </a:p>
        </p:txBody>
      </p:sp>
      <p:sp>
        <p:nvSpPr>
          <p:cNvPr id="9" name="Rounded Rectangle 8"/>
          <p:cNvSpPr/>
          <p:nvPr/>
        </p:nvSpPr>
        <p:spPr>
          <a:xfrm>
            <a:off x="241005" y="1463328"/>
            <a:ext cx="2286000" cy="3124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a:solidFill>
                  <a:srgbClr val="C00000"/>
                </a:solidFill>
                <a:latin typeface="Arial" pitchFamily="34" charset="0"/>
                <a:cs typeface="Arial" pitchFamily="34" charset="0"/>
              </a:rPr>
              <a:t>Smutted heads, in which grain and </a:t>
            </a:r>
            <a:r>
              <a:rPr lang="en-US" sz="1600" b="1" dirty="0" err="1">
                <a:solidFill>
                  <a:srgbClr val="C00000"/>
                </a:solidFill>
                <a:latin typeface="Arial" pitchFamily="34" charset="0"/>
                <a:cs typeface="Arial" pitchFamily="34" charset="0"/>
              </a:rPr>
              <a:t>glume</a:t>
            </a:r>
            <a:r>
              <a:rPr lang="en-US" sz="1600" b="1" dirty="0">
                <a:solidFill>
                  <a:srgbClr val="C00000"/>
                </a:solidFill>
                <a:latin typeface="Arial" pitchFamily="34" charset="0"/>
                <a:cs typeface="Arial" pitchFamily="34" charset="0"/>
              </a:rPr>
              <a:t> structures are replaced by masses of black </a:t>
            </a:r>
            <a:r>
              <a:rPr lang="en-US" sz="1600" b="1" dirty="0" err="1">
                <a:solidFill>
                  <a:srgbClr val="C00000"/>
                </a:solidFill>
                <a:latin typeface="Arial" pitchFamily="34" charset="0"/>
                <a:cs typeface="Arial" pitchFamily="34" charset="0"/>
              </a:rPr>
              <a:t>teliospores</a:t>
            </a:r>
            <a:r>
              <a:rPr lang="en-US" sz="1600" b="1" dirty="0">
                <a:solidFill>
                  <a:srgbClr val="C00000"/>
                </a:solidFill>
                <a:latin typeface="Arial" pitchFamily="34" charset="0"/>
                <a:cs typeface="Arial" pitchFamily="34" charset="0"/>
              </a:rPr>
              <a:t> covered by a gray membrane, emerge several days earlier than contrasting green healthy heads</a:t>
            </a:r>
          </a:p>
        </p:txBody>
      </p:sp>
      <p:sp>
        <p:nvSpPr>
          <p:cNvPr id="10" name="Rounded Rectangle 9"/>
          <p:cNvSpPr/>
          <p:nvPr/>
        </p:nvSpPr>
        <p:spPr>
          <a:xfrm>
            <a:off x="6705600" y="1158528"/>
            <a:ext cx="2209800" cy="3733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a:solidFill>
                  <a:srgbClr val="C00000"/>
                </a:solidFill>
                <a:latin typeface="Arial" pitchFamily="34" charset="0"/>
                <a:cs typeface="Arial" pitchFamily="34" charset="0"/>
              </a:rPr>
              <a:t>The fragile membrane that covers the spores breaks off soon after heading and the spores become airborne or are washed off by rain, eventually leaving only the empty rachis as evidence of the disease.</a:t>
            </a:r>
          </a:p>
        </p:txBody>
      </p:sp>
      <p:pic>
        <p:nvPicPr>
          <p:cNvPr id="2" name="Picture 1">
            <a:extLst>
              <a:ext uri="{FF2B5EF4-FFF2-40B4-BE49-F238E27FC236}">
                <a16:creationId xmlns:a16="http://schemas.microsoft.com/office/drawing/2014/main" xmlns="" id="{63A9D9CD-CB1F-459D-BBB5-35DF980CA631}"/>
              </a:ext>
            </a:extLst>
          </p:cNvPr>
          <p:cNvPicPr>
            <a:picLocks noChangeAspect="1"/>
          </p:cNvPicPr>
          <p:nvPr/>
        </p:nvPicPr>
        <p:blipFill rotWithShape="1">
          <a:blip r:embed="rId4"/>
          <a:srcRect l="28333" t="17407" r="52500" b="15926"/>
          <a:stretch/>
        </p:blipFill>
        <p:spPr>
          <a:xfrm>
            <a:off x="3174477" y="3658543"/>
            <a:ext cx="949629" cy="1857970"/>
          </a:xfrm>
          <a:prstGeom prst="rect">
            <a:avLst/>
          </a:prstGeom>
        </p:spPr>
      </p:pic>
      <p:pic>
        <p:nvPicPr>
          <p:cNvPr id="4" name="Picture 3">
            <a:extLst>
              <a:ext uri="{FF2B5EF4-FFF2-40B4-BE49-F238E27FC236}">
                <a16:creationId xmlns:a16="http://schemas.microsoft.com/office/drawing/2014/main" xmlns="" id="{12234CF0-2A3C-4398-800A-309D632B99ED}"/>
              </a:ext>
            </a:extLst>
          </p:cNvPr>
          <p:cNvPicPr>
            <a:picLocks noChangeAspect="1"/>
          </p:cNvPicPr>
          <p:nvPr/>
        </p:nvPicPr>
        <p:blipFill rotWithShape="1">
          <a:blip r:embed="rId4"/>
          <a:srcRect l="47500" t="36667" r="32030" b="15926"/>
          <a:stretch/>
        </p:blipFill>
        <p:spPr>
          <a:xfrm>
            <a:off x="4273697" y="3663944"/>
            <a:ext cx="1392266" cy="181372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5000" t="17778" r="41667" b="38518"/>
          <a:stretch>
            <a:fillRect/>
          </a:stretch>
        </p:blipFill>
        <p:spPr bwMode="auto">
          <a:xfrm>
            <a:off x="762000" y="533400"/>
            <a:ext cx="7239000" cy="5338763"/>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l="32917" t="45926" r="51250" b="14815"/>
          <a:stretch>
            <a:fillRect/>
          </a:stretch>
        </p:blipFill>
        <p:spPr bwMode="auto">
          <a:xfrm>
            <a:off x="609600" y="609600"/>
            <a:ext cx="2895600" cy="4038600"/>
          </a:xfrm>
          <a:prstGeom prst="rect">
            <a:avLst/>
          </a:prstGeom>
          <a:noFill/>
          <a:ln w="9525">
            <a:noFill/>
            <a:miter lim="800000"/>
            <a:headEnd/>
            <a:tailEnd/>
          </a:ln>
          <a:effectLst/>
        </p:spPr>
      </p:pic>
      <p:sp>
        <p:nvSpPr>
          <p:cNvPr id="3" name="Rectangle 2"/>
          <p:cNvSpPr/>
          <p:nvPr/>
        </p:nvSpPr>
        <p:spPr>
          <a:xfrm>
            <a:off x="4076700" y="5334000"/>
            <a:ext cx="3276600" cy="83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Arial" pitchFamily="34" charset="0"/>
                <a:cs typeface="Arial" pitchFamily="34" charset="0"/>
              </a:rPr>
              <a:t>Bare rachis after blown off the spores by wind and water</a:t>
            </a:r>
          </a:p>
        </p:txBody>
      </p:sp>
      <p:sp>
        <p:nvSpPr>
          <p:cNvPr id="4" name="Rectangle 3"/>
          <p:cNvSpPr/>
          <p:nvPr/>
        </p:nvSpPr>
        <p:spPr>
          <a:xfrm>
            <a:off x="609600" y="5334000"/>
            <a:ext cx="3352800" cy="114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Arial" pitchFamily="34" charset="0"/>
                <a:cs typeface="Arial" pitchFamily="34" charset="0"/>
              </a:rPr>
              <a:t>Smutted head, where all the structures except the rachis are replaced by spores</a:t>
            </a:r>
          </a:p>
        </p:txBody>
      </p:sp>
      <p:pic>
        <p:nvPicPr>
          <p:cNvPr id="5" name="Picture 2"/>
          <p:cNvPicPr>
            <a:picLocks noChangeAspect="1" noChangeArrowheads="1"/>
          </p:cNvPicPr>
          <p:nvPr/>
        </p:nvPicPr>
        <p:blipFill>
          <a:blip r:embed="rId2"/>
          <a:srcRect l="50833" t="45926" r="30833" b="12593"/>
          <a:stretch>
            <a:fillRect/>
          </a:stretch>
        </p:blipFill>
        <p:spPr bwMode="auto">
          <a:xfrm>
            <a:off x="3962400" y="533400"/>
            <a:ext cx="3352800" cy="4267200"/>
          </a:xfrm>
          <a:prstGeom prst="rect">
            <a:avLst/>
          </a:prstGeom>
          <a:noFill/>
          <a:ln w="9525">
            <a:noFill/>
            <a:miter lim="800000"/>
            <a:headEnd/>
            <a:tailEnd/>
          </a:ln>
          <a:effectLst/>
        </p:spPr>
      </p:pic>
      <p:cxnSp>
        <p:nvCxnSpPr>
          <p:cNvPr id="7" name="Straight Arrow Connector 6"/>
          <p:cNvCxnSpPr>
            <a:stCxn id="3" idx="0"/>
          </p:cNvCxnSpPr>
          <p:nvPr/>
        </p:nvCxnSpPr>
        <p:spPr>
          <a:xfrm rot="5400000" flipH="1" flipV="1">
            <a:off x="5429250" y="4552950"/>
            <a:ext cx="1066800" cy="4953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flipH="1" flipV="1">
            <a:off x="419100" y="3543300"/>
            <a:ext cx="3200400" cy="381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63915"/>
            <a:ext cx="8153400" cy="6494085"/>
          </a:xfrm>
          <a:prstGeom prst="rect">
            <a:avLst/>
          </a:prstGeom>
        </p:spPr>
        <p:txBody>
          <a:bodyPr wrap="square">
            <a:spAutoFit/>
          </a:bodyPr>
          <a:lstStyle/>
          <a:p>
            <a:pPr>
              <a:buFont typeface="Wingdings" pitchFamily="2" charset="2"/>
              <a:buChar char="q"/>
            </a:pPr>
            <a:r>
              <a:rPr lang="en-US" sz="2000" b="1" dirty="0">
                <a:solidFill>
                  <a:srgbClr val="C00000"/>
                </a:solidFill>
                <a:latin typeface="Arial" pitchFamily="34" charset="0"/>
                <a:cs typeface="Arial" pitchFamily="34" charset="0"/>
              </a:rPr>
              <a:t> Symptoms</a:t>
            </a:r>
          </a:p>
          <a:p>
            <a:pPr algn="just"/>
            <a:endParaRPr lang="en-US" b="1" dirty="0">
              <a:solidFill>
                <a:srgbClr val="0070C0"/>
              </a:solidFill>
              <a:latin typeface="Arial" pitchFamily="34" charset="0"/>
              <a:cs typeface="Arial" pitchFamily="34" charset="0"/>
            </a:endParaRPr>
          </a:p>
          <a:p>
            <a:pPr algn="just">
              <a:buFont typeface="Wingdings" pitchFamily="2" charset="2"/>
              <a:buChar char="q"/>
            </a:pPr>
            <a:r>
              <a:rPr lang="en-US" b="1" dirty="0">
                <a:solidFill>
                  <a:srgbClr val="0070C0"/>
                </a:solidFill>
                <a:latin typeface="Arial" pitchFamily="34" charset="0"/>
                <a:cs typeface="Arial" pitchFamily="34" charset="0"/>
              </a:rPr>
              <a:t>Loose smut is a fungal disease in which full heads are replaced by smut spores (teliospores). Conspicuous loose smut symptoms are evident at early heading.</a:t>
            </a:r>
          </a:p>
          <a:p>
            <a:pPr algn="just"/>
            <a:endParaRPr lang="en-US" b="1" dirty="0">
              <a:solidFill>
                <a:srgbClr val="0070C0"/>
              </a:solidFill>
              <a:latin typeface="Arial" pitchFamily="34" charset="0"/>
              <a:cs typeface="Arial" pitchFamily="34" charset="0"/>
            </a:endParaRPr>
          </a:p>
          <a:p>
            <a:pPr algn="just">
              <a:buFont typeface="Wingdings" pitchFamily="2" charset="2"/>
              <a:buChar char="q"/>
            </a:pPr>
            <a:r>
              <a:rPr lang="en-US" b="1" dirty="0">
                <a:solidFill>
                  <a:srgbClr val="0070C0"/>
                </a:solidFill>
                <a:latin typeface="Arial" pitchFamily="34" charset="0"/>
                <a:cs typeface="Arial" pitchFamily="34" charset="0"/>
              </a:rPr>
              <a:t> Smutted heads, in which grain and </a:t>
            </a:r>
            <a:r>
              <a:rPr lang="en-US" b="1" dirty="0" err="1">
                <a:solidFill>
                  <a:srgbClr val="0070C0"/>
                </a:solidFill>
                <a:latin typeface="Arial" pitchFamily="34" charset="0"/>
                <a:cs typeface="Arial" pitchFamily="34" charset="0"/>
              </a:rPr>
              <a:t>glume</a:t>
            </a:r>
            <a:r>
              <a:rPr lang="en-US" b="1" dirty="0">
                <a:solidFill>
                  <a:srgbClr val="0070C0"/>
                </a:solidFill>
                <a:latin typeface="Arial" pitchFamily="34" charset="0"/>
                <a:cs typeface="Arial" pitchFamily="34" charset="0"/>
              </a:rPr>
              <a:t> structures are replaced by masses of black </a:t>
            </a:r>
            <a:r>
              <a:rPr lang="en-US" b="1" dirty="0" err="1">
                <a:solidFill>
                  <a:srgbClr val="0070C0"/>
                </a:solidFill>
                <a:latin typeface="Arial" pitchFamily="34" charset="0"/>
                <a:cs typeface="Arial" pitchFamily="34" charset="0"/>
              </a:rPr>
              <a:t>teliospores</a:t>
            </a:r>
            <a:r>
              <a:rPr lang="en-US" b="1" dirty="0">
                <a:solidFill>
                  <a:srgbClr val="0070C0"/>
                </a:solidFill>
                <a:latin typeface="Arial" pitchFamily="34" charset="0"/>
                <a:cs typeface="Arial" pitchFamily="34" charset="0"/>
              </a:rPr>
              <a:t> covered by a gray membrane, emerge several days earlier than contrasting green healthy heads. </a:t>
            </a:r>
          </a:p>
          <a:p>
            <a:pPr algn="just"/>
            <a:endParaRPr lang="en-US" b="1" dirty="0">
              <a:solidFill>
                <a:srgbClr val="0070C0"/>
              </a:solidFill>
              <a:latin typeface="Arial" pitchFamily="34" charset="0"/>
              <a:cs typeface="Arial" pitchFamily="34" charset="0"/>
            </a:endParaRPr>
          </a:p>
          <a:p>
            <a:pPr algn="just">
              <a:buFont typeface="Wingdings" pitchFamily="2" charset="2"/>
              <a:buChar char="q"/>
            </a:pPr>
            <a:r>
              <a:rPr lang="en-US" b="1" dirty="0">
                <a:solidFill>
                  <a:srgbClr val="0070C0"/>
                </a:solidFill>
                <a:latin typeface="Arial" pitchFamily="34" charset="0"/>
                <a:cs typeface="Arial" pitchFamily="34" charset="0"/>
              </a:rPr>
              <a:t> The fragile membrane that covers the spores breaks off soon after heading and the spores become airborne or are washed off by rain, eventually leaving only the empty rachis as evidence of the disease.</a:t>
            </a:r>
          </a:p>
          <a:p>
            <a:pPr algn="just">
              <a:buFont typeface="Wingdings" pitchFamily="2" charset="2"/>
              <a:buChar char="q"/>
            </a:pPr>
            <a:endParaRPr lang="en-US" b="1" dirty="0">
              <a:solidFill>
                <a:srgbClr val="0070C0"/>
              </a:solidFill>
              <a:latin typeface="Arial" pitchFamily="34" charset="0"/>
              <a:cs typeface="Arial" pitchFamily="34" charset="0"/>
            </a:endParaRPr>
          </a:p>
          <a:p>
            <a:pPr algn="just">
              <a:buFont typeface="Wingdings" pitchFamily="2" charset="2"/>
              <a:buChar char="q"/>
            </a:pPr>
            <a:r>
              <a:rPr lang="en-US" b="1" dirty="0">
                <a:solidFill>
                  <a:srgbClr val="0070C0"/>
                </a:solidFill>
                <a:latin typeface="Arial" pitchFamily="34" charset="0"/>
                <a:cs typeface="Arial" pitchFamily="34" charset="0"/>
              </a:rPr>
              <a:t> The loose smut symptoms can only be seen at the time of flowering though the plants are infected right after seed germination. </a:t>
            </a:r>
          </a:p>
          <a:p>
            <a:pPr algn="just">
              <a:buFont typeface="Wingdings" pitchFamily="2" charset="2"/>
              <a:buChar char="q"/>
            </a:pPr>
            <a:endParaRPr lang="en-US" b="1" dirty="0">
              <a:solidFill>
                <a:srgbClr val="0070C0"/>
              </a:solidFill>
              <a:latin typeface="Arial" pitchFamily="34" charset="0"/>
              <a:cs typeface="Arial" pitchFamily="34" charset="0"/>
            </a:endParaRPr>
          </a:p>
          <a:p>
            <a:pPr algn="just">
              <a:buFont typeface="Wingdings" pitchFamily="2" charset="2"/>
              <a:buChar char="q"/>
            </a:pPr>
            <a:r>
              <a:rPr lang="en-US" b="1" dirty="0">
                <a:solidFill>
                  <a:srgbClr val="0070C0"/>
                </a:solidFill>
                <a:latin typeface="Arial" pitchFamily="34" charset="0"/>
                <a:cs typeface="Arial" pitchFamily="34" charset="0"/>
              </a:rPr>
              <a:t>The heads of the infected plants emerge earlier than the healthy one. symptoms of the disease </a:t>
            </a:r>
          </a:p>
          <a:p>
            <a:pPr algn="just"/>
            <a:endParaRPr lang="en-US" b="1" dirty="0">
              <a:solidFill>
                <a:srgbClr val="0070C0"/>
              </a:solidFill>
              <a:latin typeface="Arial" pitchFamily="34" charset="0"/>
              <a:cs typeface="Arial" pitchFamily="34" charset="0"/>
            </a:endParaRPr>
          </a:p>
          <a:p>
            <a:pPr algn="just">
              <a:buFont typeface="Wingdings" pitchFamily="2" charset="2"/>
              <a:buChar char="q"/>
            </a:pPr>
            <a:r>
              <a:rPr lang="en-US" b="1" dirty="0">
                <a:solidFill>
                  <a:srgbClr val="0070C0"/>
                </a:solidFill>
                <a:latin typeface="Arial" pitchFamily="34" charset="0"/>
                <a:cs typeface="Arial" pitchFamily="34" charset="0"/>
              </a:rPr>
              <a:t>  Yield lost in the infected heads is total. Diseased heads produce no grain at all. </a:t>
            </a:r>
          </a:p>
          <a:p>
            <a:pPr algn="just"/>
            <a:endParaRPr lang="en-US" b="1" dirty="0">
              <a:latin typeface="Arial" pitchFamily="34" charset="0"/>
              <a:cs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25000" t="17778" r="41667" b="38519"/>
          <a:stretch>
            <a:fillRect/>
          </a:stretch>
        </p:blipFill>
        <p:spPr bwMode="auto">
          <a:xfrm>
            <a:off x="914400" y="838199"/>
            <a:ext cx="7543800" cy="5563553"/>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croppro.com.au/crop_disease_manual/media/image64.png"/>
          <p:cNvPicPr>
            <a:picLocks noChangeAspect="1" noChangeArrowheads="1"/>
          </p:cNvPicPr>
          <p:nvPr/>
        </p:nvPicPr>
        <p:blipFill>
          <a:blip r:embed="rId2"/>
          <a:srcRect/>
          <a:stretch>
            <a:fillRect/>
          </a:stretch>
        </p:blipFill>
        <p:spPr bwMode="auto">
          <a:xfrm>
            <a:off x="838200" y="685800"/>
            <a:ext cx="7502176" cy="5410619"/>
          </a:xfrm>
          <a:prstGeom prst="rect">
            <a:avLst/>
          </a:prstGeom>
          <a:noFill/>
        </p:spPr>
      </p:pic>
      <p:pic>
        <p:nvPicPr>
          <p:cNvPr id="3" name="Picture 4" descr="Image result for Loose smut of wheat"/>
          <p:cNvPicPr>
            <a:picLocks noChangeAspect="1" noChangeArrowheads="1"/>
          </p:cNvPicPr>
          <p:nvPr/>
        </p:nvPicPr>
        <p:blipFill>
          <a:blip r:embed="rId3" cstate="print"/>
          <a:srcRect l="60870"/>
          <a:stretch>
            <a:fillRect/>
          </a:stretch>
        </p:blipFill>
        <p:spPr bwMode="auto">
          <a:xfrm>
            <a:off x="2514600" y="2313828"/>
            <a:ext cx="329565" cy="1464733"/>
          </a:xfrm>
          <a:prstGeom prst="rect">
            <a:avLst/>
          </a:prstGeom>
          <a:noFill/>
        </p:spPr>
      </p:pic>
      <p:pic>
        <p:nvPicPr>
          <p:cNvPr id="5" name="Picture 2">
            <a:extLst>
              <a:ext uri="{FF2B5EF4-FFF2-40B4-BE49-F238E27FC236}">
                <a16:creationId xmlns:a16="http://schemas.microsoft.com/office/drawing/2014/main" xmlns="" id="{7051E0E1-66DE-486D-922E-E9A7F156491F}"/>
              </a:ext>
            </a:extLst>
          </p:cNvPr>
          <p:cNvPicPr>
            <a:picLocks noChangeAspect="1" noChangeArrowheads="1"/>
          </p:cNvPicPr>
          <p:nvPr/>
        </p:nvPicPr>
        <p:blipFill rotWithShape="1">
          <a:blip r:embed="rId4"/>
          <a:srcRect l="28367" t="17023" r="66919" b="39274"/>
          <a:stretch/>
        </p:blipFill>
        <p:spPr bwMode="auto">
          <a:xfrm rot="643614">
            <a:off x="1819908" y="2452702"/>
            <a:ext cx="301103" cy="1570304"/>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066800"/>
            <a:ext cx="7696200" cy="5078313"/>
          </a:xfrm>
          <a:prstGeom prst="rect">
            <a:avLst/>
          </a:prstGeom>
        </p:spPr>
        <p:txBody>
          <a:bodyPr wrap="square">
            <a:spAutoFit/>
          </a:bodyPr>
          <a:lstStyle/>
          <a:p>
            <a:pPr algn="just">
              <a:buFont typeface="Wingdings" pitchFamily="2" charset="2"/>
              <a:buChar char="q"/>
            </a:pPr>
            <a:r>
              <a:rPr lang="en-US" b="1" dirty="0">
                <a:solidFill>
                  <a:srgbClr val="C00000"/>
                </a:solidFill>
                <a:latin typeface="Arial" pitchFamily="34" charset="0"/>
                <a:cs typeface="Arial" pitchFamily="34" charset="0"/>
              </a:rPr>
              <a:t>Management or Control </a:t>
            </a:r>
          </a:p>
          <a:p>
            <a:pPr algn="just"/>
            <a:endParaRPr lang="en-US" b="1" dirty="0">
              <a:latin typeface="Arial" pitchFamily="34" charset="0"/>
              <a:cs typeface="Arial" pitchFamily="34" charset="0"/>
            </a:endParaRPr>
          </a:p>
          <a:p>
            <a:pPr algn="just">
              <a:buFont typeface="Wingdings" pitchFamily="2" charset="2"/>
              <a:buChar char="q"/>
            </a:pPr>
            <a:r>
              <a:rPr lang="en-US" b="1" dirty="0">
                <a:latin typeface="Arial" pitchFamily="34" charset="0"/>
                <a:cs typeface="Arial" pitchFamily="34" charset="0"/>
              </a:rPr>
              <a:t> Planting high-quality pathogen-free seed will eliminate the inoculum source. </a:t>
            </a:r>
          </a:p>
          <a:p>
            <a:pPr algn="just">
              <a:buFont typeface="Wingdings" pitchFamily="2" charset="2"/>
              <a:buChar char="q"/>
            </a:pPr>
            <a:endParaRPr lang="en-US" b="1" dirty="0">
              <a:latin typeface="Arial" pitchFamily="34" charset="0"/>
              <a:cs typeface="Arial" pitchFamily="34" charset="0"/>
            </a:endParaRPr>
          </a:p>
          <a:p>
            <a:pPr algn="just">
              <a:buFont typeface="Wingdings" pitchFamily="2" charset="2"/>
              <a:buChar char="q"/>
            </a:pPr>
            <a:r>
              <a:rPr lang="en-US" b="1" dirty="0">
                <a:latin typeface="Arial" pitchFamily="34" charset="0"/>
                <a:cs typeface="Arial" pitchFamily="34" charset="0"/>
              </a:rPr>
              <a:t>Seeds should be treated with </a:t>
            </a:r>
            <a:r>
              <a:rPr lang="en-US" b="1" dirty="0" err="1">
                <a:latin typeface="Arial" pitchFamily="34" charset="0"/>
                <a:cs typeface="Arial" pitchFamily="34" charset="0"/>
              </a:rPr>
              <a:t>Propvax</a:t>
            </a:r>
            <a:r>
              <a:rPr lang="en-US" b="1" dirty="0">
                <a:latin typeface="Arial" pitchFamily="34" charset="0"/>
                <a:cs typeface="Arial" pitchFamily="34" charset="0"/>
              </a:rPr>
              <a:t> (Carboxin + Thiram) /Tebuconazole (2.5g/kg seed) to eliminate seed borne infection.</a:t>
            </a:r>
          </a:p>
          <a:p>
            <a:pPr algn="just"/>
            <a:endParaRPr lang="en-US" b="1" dirty="0">
              <a:latin typeface="Arial" pitchFamily="34" charset="0"/>
              <a:cs typeface="Arial" pitchFamily="34" charset="0"/>
            </a:endParaRPr>
          </a:p>
          <a:p>
            <a:pPr algn="just">
              <a:buFont typeface="Wingdings" pitchFamily="2" charset="2"/>
              <a:buChar char="q"/>
            </a:pPr>
            <a:r>
              <a:rPr lang="en-US" b="1" dirty="0">
                <a:latin typeface="Arial" pitchFamily="34" charset="0"/>
                <a:cs typeface="Arial" pitchFamily="34" charset="0"/>
              </a:rPr>
              <a:t> Spray (azoxystrobin + propiconazole)/ </a:t>
            </a:r>
            <a:r>
              <a:rPr lang="en-US" b="1" dirty="0" err="1">
                <a:latin typeface="Arial" pitchFamily="34" charset="0"/>
                <a:cs typeface="Arial" pitchFamily="34" charset="0"/>
              </a:rPr>
              <a:t>Folicur</a:t>
            </a:r>
            <a:r>
              <a:rPr lang="en-US" b="1" dirty="0">
                <a:latin typeface="Arial" pitchFamily="34" charset="0"/>
                <a:cs typeface="Arial" pitchFamily="34" charset="0"/>
              </a:rPr>
              <a:t> 25EC (Tebuconazole) + </a:t>
            </a:r>
            <a:r>
              <a:rPr lang="en-US" b="1" dirty="0" err="1">
                <a:latin typeface="Arial" pitchFamily="34" charset="0"/>
                <a:cs typeface="Arial" pitchFamily="34" charset="0"/>
              </a:rPr>
              <a:t>Trifloxystrobin</a:t>
            </a:r>
            <a:r>
              <a:rPr lang="en-US" b="1" dirty="0">
                <a:latin typeface="Arial" pitchFamily="34" charset="0"/>
                <a:cs typeface="Arial" pitchFamily="34" charset="0"/>
              </a:rPr>
              <a:t>)/azoxystrobin/(azoxystrobin + tebuconazole) @ 0.05 to 0.075%  at 7 to 10 days from seedling to flag leaf emergence stage or at earliest sign of loose smut development.</a:t>
            </a:r>
          </a:p>
          <a:p>
            <a:pPr algn="just"/>
            <a:endParaRPr lang="en-US" b="1" dirty="0">
              <a:latin typeface="Arial" pitchFamily="34" charset="0"/>
              <a:cs typeface="Arial" pitchFamily="34" charset="0"/>
            </a:endParaRPr>
          </a:p>
          <a:p>
            <a:pPr algn="just">
              <a:buFont typeface="Wingdings" pitchFamily="2" charset="2"/>
              <a:buChar char="q"/>
            </a:pPr>
            <a:r>
              <a:rPr lang="en-US" b="1" dirty="0">
                <a:latin typeface="Arial" pitchFamily="34" charset="0"/>
                <a:cs typeface="Arial" pitchFamily="34" charset="0"/>
              </a:rPr>
              <a:t> Using resistant cultivars helps reduce final symptoms. </a:t>
            </a:r>
          </a:p>
          <a:p>
            <a:pPr algn="just"/>
            <a:endParaRPr lang="en-US" b="1" dirty="0">
              <a:latin typeface="Arial" pitchFamily="34" charset="0"/>
              <a:cs typeface="Arial" pitchFamily="34" charset="0"/>
            </a:endParaRPr>
          </a:p>
          <a:p>
            <a:pPr algn="just">
              <a:buFont typeface="Wingdings" pitchFamily="2" charset="2"/>
              <a:buChar char="q"/>
            </a:pPr>
            <a:r>
              <a:rPr lang="en-US" b="1" dirty="0">
                <a:latin typeface="Arial" pitchFamily="34" charset="0"/>
                <a:cs typeface="Arial" pitchFamily="34" charset="0"/>
              </a:rPr>
              <a:t> Placing seed production fields away from commercial fields helps avoid infection of the seed from air-born spores, which can be carried long distances by winds.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33400"/>
            <a:ext cx="8077200" cy="6278642"/>
          </a:xfrm>
          <a:prstGeom prst="rect">
            <a:avLst/>
          </a:prstGeom>
        </p:spPr>
        <p:txBody>
          <a:bodyPr wrap="square">
            <a:spAutoFit/>
          </a:bodyPr>
          <a:lstStyle/>
          <a:p>
            <a:pPr algn="just">
              <a:buFont typeface="Wingdings" pitchFamily="2" charset="2"/>
              <a:buChar char="q"/>
            </a:pPr>
            <a:r>
              <a:rPr lang="en-US" sz="2000" b="1" dirty="0">
                <a:solidFill>
                  <a:srgbClr val="C00000"/>
                </a:solidFill>
                <a:latin typeface="Arial" pitchFamily="34" charset="0"/>
                <a:cs typeface="Arial" pitchFamily="34" charset="0"/>
              </a:rPr>
              <a:t>  </a:t>
            </a:r>
            <a:r>
              <a:rPr lang="en-US" sz="2000" b="1" dirty="0" err="1">
                <a:solidFill>
                  <a:srgbClr val="C00000"/>
                </a:solidFill>
                <a:latin typeface="Arial" pitchFamily="34" charset="0"/>
                <a:cs typeface="Arial" pitchFamily="34" charset="0"/>
              </a:rPr>
              <a:t>Favourable</a:t>
            </a:r>
            <a:r>
              <a:rPr lang="en-US" sz="2000" b="1" dirty="0">
                <a:solidFill>
                  <a:srgbClr val="C00000"/>
                </a:solidFill>
                <a:latin typeface="Arial" pitchFamily="34" charset="0"/>
                <a:cs typeface="Arial" pitchFamily="34" charset="0"/>
              </a:rPr>
              <a:t> conditions</a:t>
            </a:r>
          </a:p>
          <a:p>
            <a:pPr algn="just"/>
            <a:endParaRPr lang="en-US" sz="2000" b="1" dirty="0">
              <a:latin typeface="Arial" pitchFamily="34" charset="0"/>
              <a:cs typeface="Arial" pitchFamily="34" charset="0"/>
            </a:endParaRPr>
          </a:p>
          <a:p>
            <a:pPr algn="just">
              <a:buFont typeface="Wingdings" pitchFamily="2" charset="2"/>
              <a:buChar char="§"/>
            </a:pPr>
            <a:r>
              <a:rPr lang="en-US" sz="2000" b="1" dirty="0">
                <a:latin typeface="Arial" pitchFamily="34" charset="0"/>
                <a:cs typeface="Arial" pitchFamily="34" charset="0"/>
              </a:rPr>
              <a:t> </a:t>
            </a:r>
            <a:r>
              <a:rPr lang="en-US" b="1" dirty="0">
                <a:latin typeface="Arial" pitchFamily="34" charset="0"/>
                <a:cs typeface="Arial" pitchFamily="34" charset="0"/>
              </a:rPr>
              <a:t>Environmental Conditions such as warm and wet weather </a:t>
            </a:r>
          </a:p>
          <a:p>
            <a:pPr algn="just"/>
            <a:endParaRPr lang="en-US" b="1" dirty="0">
              <a:latin typeface="Arial" pitchFamily="34" charset="0"/>
              <a:cs typeface="Arial" pitchFamily="34" charset="0"/>
            </a:endParaRPr>
          </a:p>
          <a:p>
            <a:pPr algn="just">
              <a:buFont typeface="Wingdings" pitchFamily="2" charset="2"/>
              <a:buChar char="§"/>
            </a:pPr>
            <a:r>
              <a:rPr lang="en-US" b="1" dirty="0">
                <a:latin typeface="Arial" pitchFamily="34" charset="0"/>
                <a:cs typeface="Arial" pitchFamily="34" charset="0"/>
              </a:rPr>
              <a:t> Several days of continuous rains and temperatures from 18-25 °C </a:t>
            </a:r>
          </a:p>
          <a:p>
            <a:pPr algn="just"/>
            <a:r>
              <a:rPr lang="en-US" b="1" dirty="0">
                <a:latin typeface="Arial" pitchFamily="34" charset="0"/>
                <a:cs typeface="Arial" pitchFamily="34" charset="0"/>
              </a:rPr>
              <a:t>   during flowering, followed by hot, sunny and humid days</a:t>
            </a:r>
          </a:p>
          <a:p>
            <a:pPr algn="just"/>
            <a:endParaRPr lang="en-US" b="1" dirty="0">
              <a:latin typeface="Arial" pitchFamily="34" charset="0"/>
              <a:cs typeface="Arial" pitchFamily="34" charset="0"/>
            </a:endParaRPr>
          </a:p>
          <a:p>
            <a:pPr algn="just">
              <a:buFont typeface="Wingdings" pitchFamily="2" charset="2"/>
              <a:buChar char="§"/>
            </a:pPr>
            <a:r>
              <a:rPr lang="en-US" b="1" dirty="0">
                <a:latin typeface="Arial" pitchFamily="34" charset="0"/>
                <a:cs typeface="Arial" pitchFamily="34" charset="0"/>
              </a:rPr>
              <a:t> Minimum temperature for infection is 10°C and the maximum  is 32°C, </a:t>
            </a:r>
          </a:p>
          <a:p>
            <a:pPr algn="just"/>
            <a:r>
              <a:rPr lang="en-US" b="1" dirty="0">
                <a:latin typeface="Arial" pitchFamily="34" charset="0"/>
                <a:cs typeface="Arial" pitchFamily="34" charset="0"/>
              </a:rPr>
              <a:t>   with optimum between 25 and 30°C </a:t>
            </a:r>
          </a:p>
          <a:p>
            <a:pPr algn="just"/>
            <a:endParaRPr lang="en-US" b="1" dirty="0">
              <a:latin typeface="Arial" pitchFamily="34" charset="0"/>
              <a:cs typeface="Arial" pitchFamily="34" charset="0"/>
            </a:endParaRPr>
          </a:p>
          <a:p>
            <a:pPr algn="just">
              <a:buFont typeface="Wingdings" pitchFamily="2" charset="2"/>
              <a:buChar char="§"/>
            </a:pPr>
            <a:r>
              <a:rPr lang="en-US" b="1" dirty="0">
                <a:solidFill>
                  <a:srgbClr val="0070C0"/>
                </a:solidFill>
                <a:latin typeface="Arial" pitchFamily="34" charset="0"/>
                <a:cs typeface="Arial" pitchFamily="34" charset="0"/>
              </a:rPr>
              <a:t> High nitrogen fertilization and aerobic soils and drought stress </a:t>
            </a:r>
          </a:p>
          <a:p>
            <a:pPr algn="just"/>
            <a:endParaRPr lang="en-US" b="1" dirty="0">
              <a:solidFill>
                <a:srgbClr val="0070C0"/>
              </a:solidFill>
              <a:latin typeface="Arial" pitchFamily="34" charset="0"/>
              <a:cs typeface="Arial" pitchFamily="34" charset="0"/>
            </a:endParaRPr>
          </a:p>
          <a:p>
            <a:pPr algn="just">
              <a:buFont typeface="Wingdings" pitchFamily="2" charset="2"/>
              <a:buChar char="§"/>
            </a:pPr>
            <a:r>
              <a:rPr lang="en-US" b="1" dirty="0">
                <a:solidFill>
                  <a:srgbClr val="0070C0"/>
                </a:solidFill>
                <a:latin typeface="Arial" pitchFamily="34" charset="0"/>
                <a:cs typeface="Arial" pitchFamily="34" charset="0"/>
              </a:rPr>
              <a:t> Global climate change, one report suggests that rising CO2levels </a:t>
            </a:r>
          </a:p>
          <a:p>
            <a:pPr algn="just"/>
            <a:r>
              <a:rPr lang="en-US" b="1" dirty="0">
                <a:solidFill>
                  <a:srgbClr val="0070C0"/>
                </a:solidFill>
                <a:latin typeface="Arial" pitchFamily="34" charset="0"/>
                <a:cs typeface="Arial" pitchFamily="34" charset="0"/>
              </a:rPr>
              <a:t>   enhances rice  blast disease.</a:t>
            </a:r>
          </a:p>
          <a:p>
            <a:pPr algn="just"/>
            <a:r>
              <a:rPr lang="en-US" b="1" dirty="0">
                <a:latin typeface="Arial" pitchFamily="34" charset="0"/>
                <a:cs typeface="Arial" pitchFamily="34" charset="0"/>
              </a:rPr>
              <a:t> </a:t>
            </a:r>
          </a:p>
          <a:p>
            <a:pPr algn="just">
              <a:buFont typeface="Wingdings" pitchFamily="2" charset="2"/>
              <a:buChar char="§"/>
            </a:pPr>
            <a:r>
              <a:rPr lang="en-US" b="1" dirty="0">
                <a:latin typeface="Arial" pitchFamily="34" charset="0"/>
                <a:cs typeface="Arial" pitchFamily="34" charset="0"/>
              </a:rPr>
              <a:t> </a:t>
            </a:r>
            <a:r>
              <a:rPr lang="en-US" b="1" dirty="0">
                <a:solidFill>
                  <a:srgbClr val="0070C0"/>
                </a:solidFill>
                <a:latin typeface="Arial" pitchFamily="34" charset="0"/>
                <a:cs typeface="Arial" pitchFamily="34" charset="0"/>
              </a:rPr>
              <a:t>High relative humidity which is required for sporulation.</a:t>
            </a:r>
          </a:p>
          <a:p>
            <a:pPr algn="just"/>
            <a:endParaRPr lang="en-US" b="1" dirty="0">
              <a:solidFill>
                <a:srgbClr val="0070C0"/>
              </a:solidFill>
              <a:latin typeface="Arial" pitchFamily="34" charset="0"/>
              <a:cs typeface="Arial" pitchFamily="34" charset="0"/>
            </a:endParaRPr>
          </a:p>
          <a:p>
            <a:pPr algn="just">
              <a:buFont typeface="Wingdings" pitchFamily="2" charset="2"/>
              <a:buChar char="§"/>
            </a:pPr>
            <a:r>
              <a:rPr lang="en-US" b="1" dirty="0">
                <a:solidFill>
                  <a:srgbClr val="0070C0"/>
                </a:solidFill>
                <a:latin typeface="Arial" pitchFamily="34" charset="0"/>
                <a:cs typeface="Arial" pitchFamily="34" charset="0"/>
              </a:rPr>
              <a:t> Rain and/or heavy dew  are required for  appressorium function and </a:t>
            </a:r>
          </a:p>
          <a:p>
            <a:pPr algn="just"/>
            <a:r>
              <a:rPr lang="en-US" b="1" dirty="0">
                <a:solidFill>
                  <a:srgbClr val="0070C0"/>
                </a:solidFill>
                <a:latin typeface="Arial" pitchFamily="34" charset="0"/>
                <a:cs typeface="Arial" pitchFamily="34" charset="0"/>
              </a:rPr>
              <a:t>   spore release.</a:t>
            </a:r>
          </a:p>
          <a:p>
            <a:pPr algn="just"/>
            <a:endParaRPr lang="en-US" b="1" dirty="0">
              <a:solidFill>
                <a:srgbClr val="0070C0"/>
              </a:solidFill>
              <a:latin typeface="Arial" pitchFamily="34" charset="0"/>
              <a:cs typeface="Arial" pitchFamily="34" charset="0"/>
            </a:endParaRPr>
          </a:p>
          <a:p>
            <a:pPr algn="just">
              <a:buFont typeface="Wingdings" pitchFamily="2" charset="2"/>
              <a:buChar char="§"/>
            </a:pPr>
            <a:r>
              <a:rPr lang="en-US" b="1" dirty="0">
                <a:solidFill>
                  <a:srgbClr val="0070C0"/>
                </a:solidFill>
                <a:latin typeface="Arial" pitchFamily="34" charset="0"/>
                <a:cs typeface="Arial" pitchFamily="34" charset="0"/>
              </a:rPr>
              <a:t> High humidity promotes lesion  expansion. </a:t>
            </a:r>
          </a:p>
          <a:p>
            <a:pPr algn="just">
              <a:buFont typeface="Wingdings" pitchFamily="2" charset="2"/>
              <a:buChar char="§"/>
            </a:pPr>
            <a:endParaRPr lang="en-US" b="1" dirty="0">
              <a:solidFill>
                <a:srgbClr val="0070C0"/>
              </a:solidFill>
              <a:latin typeface="Arial" pitchFamily="34" charset="0"/>
              <a:cs typeface="Arial"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48BCE2E-EA55-4C92-B022-2117E113BA73}"/>
              </a:ext>
            </a:extLst>
          </p:cNvPr>
          <p:cNvPicPr>
            <a:picLocks noChangeAspect="1"/>
          </p:cNvPicPr>
          <p:nvPr/>
        </p:nvPicPr>
        <p:blipFill rotWithShape="1">
          <a:blip r:embed="rId2"/>
          <a:srcRect l="27500" t="15926" r="52500" b="54284"/>
          <a:stretch/>
        </p:blipFill>
        <p:spPr>
          <a:xfrm>
            <a:off x="3728185" y="874931"/>
            <a:ext cx="2819400" cy="2847974"/>
          </a:xfrm>
          <a:prstGeom prst="rect">
            <a:avLst/>
          </a:prstGeom>
        </p:spPr>
      </p:pic>
      <p:pic>
        <p:nvPicPr>
          <p:cNvPr id="3" name="Picture 2">
            <a:extLst>
              <a:ext uri="{FF2B5EF4-FFF2-40B4-BE49-F238E27FC236}">
                <a16:creationId xmlns:a16="http://schemas.microsoft.com/office/drawing/2014/main" xmlns="" id="{71BD8379-A88A-485E-9B4B-DE4B1932EFC6}"/>
              </a:ext>
            </a:extLst>
          </p:cNvPr>
          <p:cNvPicPr>
            <a:picLocks noChangeAspect="1"/>
          </p:cNvPicPr>
          <p:nvPr/>
        </p:nvPicPr>
        <p:blipFill rotWithShape="1">
          <a:blip r:embed="rId2"/>
          <a:srcRect l="47500" t="35185" r="32500" b="17407"/>
          <a:stretch/>
        </p:blipFill>
        <p:spPr>
          <a:xfrm>
            <a:off x="6731883" y="874931"/>
            <a:ext cx="2135981" cy="2847974"/>
          </a:xfrm>
          <a:prstGeom prst="rect">
            <a:avLst/>
          </a:prstGeom>
        </p:spPr>
      </p:pic>
      <p:pic>
        <p:nvPicPr>
          <p:cNvPr id="4" name="Picture 3">
            <a:extLst>
              <a:ext uri="{FF2B5EF4-FFF2-40B4-BE49-F238E27FC236}">
                <a16:creationId xmlns:a16="http://schemas.microsoft.com/office/drawing/2014/main" xmlns="" id="{69D8CCBA-6620-42BC-8554-AD33B4884EE4}"/>
              </a:ext>
            </a:extLst>
          </p:cNvPr>
          <p:cNvPicPr>
            <a:picLocks noChangeAspect="1"/>
          </p:cNvPicPr>
          <p:nvPr/>
        </p:nvPicPr>
        <p:blipFill rotWithShape="1">
          <a:blip r:embed="rId2"/>
          <a:srcRect l="27500" t="46677" r="52500" b="17407"/>
          <a:stretch/>
        </p:blipFill>
        <p:spPr>
          <a:xfrm>
            <a:off x="635883" y="876702"/>
            <a:ext cx="2819400" cy="2847974"/>
          </a:xfrm>
          <a:prstGeom prst="rect">
            <a:avLst/>
          </a:prstGeom>
        </p:spPr>
      </p:pic>
      <p:sp>
        <p:nvSpPr>
          <p:cNvPr id="5" name="Rectangle 4">
            <a:extLst>
              <a:ext uri="{FF2B5EF4-FFF2-40B4-BE49-F238E27FC236}">
                <a16:creationId xmlns:a16="http://schemas.microsoft.com/office/drawing/2014/main" xmlns="" id="{4AB6C9BA-333C-4017-ADF0-30BEBA82EAC4}"/>
              </a:ext>
            </a:extLst>
          </p:cNvPr>
          <p:cNvSpPr/>
          <p:nvPr/>
        </p:nvSpPr>
        <p:spPr>
          <a:xfrm>
            <a:off x="465814" y="3802031"/>
            <a:ext cx="3262371" cy="584775"/>
          </a:xfrm>
          <a:prstGeom prst="rect">
            <a:avLst/>
          </a:prstGeom>
        </p:spPr>
        <p:txBody>
          <a:bodyPr wrap="square">
            <a:spAutoFit/>
          </a:bodyPr>
          <a:lstStyle/>
          <a:p>
            <a:r>
              <a:rPr lang="en-US" sz="1600" b="1" dirty="0">
                <a:latin typeface="Arial" panose="020B0604020202020204" pitchFamily="34" charset="0"/>
                <a:cs typeface="Arial" panose="020B0604020202020204" pitchFamily="34" charset="0"/>
              </a:rPr>
              <a:t>White powdery cottony masses of the fungal growth</a:t>
            </a:r>
          </a:p>
        </p:txBody>
      </p:sp>
      <p:sp>
        <p:nvSpPr>
          <p:cNvPr id="8" name="Rectangle 7">
            <a:extLst>
              <a:ext uri="{FF2B5EF4-FFF2-40B4-BE49-F238E27FC236}">
                <a16:creationId xmlns:a16="http://schemas.microsoft.com/office/drawing/2014/main" xmlns="" id="{9E38D06C-6E52-43FC-B9A2-F5097F3F5387}"/>
              </a:ext>
            </a:extLst>
          </p:cNvPr>
          <p:cNvSpPr/>
          <p:nvPr/>
        </p:nvSpPr>
        <p:spPr>
          <a:xfrm>
            <a:off x="3944381" y="3722906"/>
            <a:ext cx="4857479" cy="843044"/>
          </a:xfrm>
          <a:prstGeom prst="rect">
            <a:avLst/>
          </a:prstGeom>
        </p:spPr>
        <p:txBody>
          <a:bodyPr wrap="square">
            <a:spAutoFit/>
          </a:bodyPr>
          <a:lstStyle/>
          <a:p>
            <a:pPr algn="just"/>
            <a:r>
              <a:rPr lang="en-US" sz="1600" b="1" dirty="0">
                <a:latin typeface="Arial" panose="020B0604020202020204" pitchFamily="34" charset="0"/>
                <a:cs typeface="Arial" panose="020B0604020202020204" pitchFamily="34" charset="0"/>
              </a:rPr>
              <a:t>Mature lesions may have dark, reproductive structures with black speckles mixed with the white, cottony growth of the fungus</a:t>
            </a:r>
          </a:p>
        </p:txBody>
      </p:sp>
      <p:sp>
        <p:nvSpPr>
          <p:cNvPr id="6" name="TextBox 5">
            <a:extLst>
              <a:ext uri="{FF2B5EF4-FFF2-40B4-BE49-F238E27FC236}">
                <a16:creationId xmlns:a16="http://schemas.microsoft.com/office/drawing/2014/main" xmlns="" id="{8EC235E4-99B7-419D-9B5B-CBF32D661D11}"/>
              </a:ext>
            </a:extLst>
          </p:cNvPr>
          <p:cNvSpPr txBox="1"/>
          <p:nvPr/>
        </p:nvSpPr>
        <p:spPr>
          <a:xfrm>
            <a:off x="2057400" y="228600"/>
            <a:ext cx="6019800" cy="646331"/>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Disease: </a:t>
            </a:r>
            <a:r>
              <a:rPr lang="en-US" b="1" dirty="0">
                <a:latin typeface="Arial" panose="020B0604020202020204" pitchFamily="34" charset="0"/>
                <a:cs typeface="Arial" panose="020B0604020202020204" pitchFamily="34" charset="0"/>
              </a:rPr>
              <a:t>Powder mildew</a:t>
            </a:r>
          </a:p>
          <a:p>
            <a:r>
              <a:rPr lang="en-US" b="1" dirty="0">
                <a:solidFill>
                  <a:srgbClr val="C00000"/>
                </a:solidFill>
                <a:latin typeface="Arial" panose="020B0604020202020204" pitchFamily="34" charset="0"/>
                <a:cs typeface="Arial" panose="020B0604020202020204" pitchFamily="34" charset="0"/>
              </a:rPr>
              <a:t>Causal organism: </a:t>
            </a:r>
            <a:r>
              <a:rPr lang="en-US" b="1" i="1" dirty="0" err="1">
                <a:latin typeface="Arial" panose="020B0604020202020204" pitchFamily="34" charset="0"/>
                <a:cs typeface="Arial" panose="020B0604020202020204" pitchFamily="34" charset="0"/>
              </a:rPr>
              <a:t>Blumeria</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graminis</a:t>
            </a:r>
            <a:r>
              <a:rPr lang="en-US" b="1" i="1" dirty="0">
                <a:latin typeface="Arial" panose="020B0604020202020204" pitchFamily="34" charset="0"/>
                <a:cs typeface="Arial" panose="020B0604020202020204" pitchFamily="34" charset="0"/>
              </a:rPr>
              <a:t> f. </a:t>
            </a:r>
            <a:r>
              <a:rPr lang="en-US" b="1" dirty="0">
                <a:latin typeface="Arial" panose="020B0604020202020204" pitchFamily="34" charset="0"/>
                <a:cs typeface="Arial" panose="020B0604020202020204" pitchFamily="34" charset="0"/>
              </a:rPr>
              <a:t>sp. </a:t>
            </a:r>
            <a:r>
              <a:rPr lang="en-US" b="1" i="1" dirty="0" err="1">
                <a:latin typeface="Arial" panose="020B0604020202020204" pitchFamily="34" charset="0"/>
                <a:cs typeface="Arial" panose="020B0604020202020204" pitchFamily="34" charset="0"/>
              </a:rPr>
              <a:t>tritici</a:t>
            </a:r>
            <a:r>
              <a:rPr lang="en-US" b="1" i="1" dirty="0">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xmlns="" id="{7841279C-3652-4F9D-9B58-16CB05374716}"/>
              </a:ext>
            </a:extLst>
          </p:cNvPr>
          <p:cNvSpPr/>
          <p:nvPr/>
        </p:nvSpPr>
        <p:spPr>
          <a:xfrm>
            <a:off x="832758" y="4643305"/>
            <a:ext cx="7969102" cy="1815882"/>
          </a:xfrm>
          <a:prstGeom prst="rect">
            <a:avLst/>
          </a:prstGeom>
        </p:spPr>
        <p:txBody>
          <a:bodyPr wrap="square">
            <a:spAutoFit/>
          </a:bodyPr>
          <a:lstStyle/>
          <a:p>
            <a:r>
              <a:rPr lang="en-US" sz="1600" b="1" dirty="0">
                <a:solidFill>
                  <a:srgbClr val="C00000"/>
                </a:solidFill>
                <a:latin typeface="Arial" panose="020B0604020202020204" pitchFamily="34" charset="0"/>
                <a:cs typeface="Arial" panose="020B0604020202020204" pitchFamily="34" charset="0"/>
              </a:rPr>
              <a:t>Favorable conditions: </a:t>
            </a:r>
            <a:endParaRPr lang="en-US" sz="1600" b="1" dirty="0">
              <a:solidFill>
                <a:srgbClr val="50505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1600" b="1" dirty="0">
                <a:solidFill>
                  <a:srgbClr val="505050"/>
                </a:solidFill>
                <a:latin typeface="Arial" panose="020B0604020202020204" pitchFamily="34" charset="0"/>
                <a:cs typeface="Arial" panose="020B0604020202020204" pitchFamily="34" charset="0"/>
              </a:rPr>
              <a:t> Mild temperatures (15–22°C) and high humidity (in excess of 70%),</a:t>
            </a:r>
          </a:p>
          <a:p>
            <a:pPr>
              <a:buFont typeface="Arial" panose="020B0604020202020204" pitchFamily="34" charset="0"/>
              <a:buChar char="•"/>
            </a:pPr>
            <a:r>
              <a:rPr lang="en-US" sz="1600" b="1" dirty="0">
                <a:solidFill>
                  <a:srgbClr val="505050"/>
                </a:solidFill>
                <a:latin typeface="Arial" panose="020B0604020202020204" pitchFamily="34" charset="0"/>
                <a:cs typeface="Arial" panose="020B0604020202020204" pitchFamily="34" charset="0"/>
              </a:rPr>
              <a:t> Dense crop canopies, where air circulation is poor and in damp, shaded areas, </a:t>
            </a:r>
          </a:p>
          <a:p>
            <a:r>
              <a:rPr lang="en-US" sz="1600" b="1" dirty="0">
                <a:solidFill>
                  <a:srgbClr val="505050"/>
                </a:solidFill>
                <a:latin typeface="Arial" panose="020B0604020202020204" pitchFamily="34" charset="0"/>
                <a:cs typeface="Arial" panose="020B0604020202020204" pitchFamily="34" charset="0"/>
              </a:rPr>
              <a:t>  dense canopies are closely correlated to high seeding rate and/or high </a:t>
            </a:r>
          </a:p>
          <a:p>
            <a:r>
              <a:rPr lang="en-US" sz="1600" b="1" dirty="0">
                <a:solidFill>
                  <a:srgbClr val="505050"/>
                </a:solidFill>
                <a:latin typeface="Arial" panose="020B0604020202020204" pitchFamily="34" charset="0"/>
                <a:cs typeface="Arial" panose="020B0604020202020204" pitchFamily="34" charset="0"/>
              </a:rPr>
              <a:t>  nitrogen nutrition</a:t>
            </a:r>
          </a:p>
          <a:p>
            <a:pPr>
              <a:buFont typeface="Arial" panose="020B0604020202020204" pitchFamily="34" charset="0"/>
              <a:buChar char="•"/>
            </a:pPr>
            <a:r>
              <a:rPr lang="en-US" sz="1600" b="1" dirty="0">
                <a:solidFill>
                  <a:srgbClr val="505050"/>
                </a:solidFill>
                <a:latin typeface="Arial" panose="020B0604020202020204" pitchFamily="34" charset="0"/>
                <a:cs typeface="Arial" panose="020B0604020202020204" pitchFamily="34" charset="0"/>
              </a:rPr>
              <a:t> Good soil moisture profile which promotes canopy humidity</a:t>
            </a:r>
          </a:p>
          <a:p>
            <a:pPr>
              <a:buFont typeface="Arial" panose="020B0604020202020204" pitchFamily="34" charset="0"/>
              <a:buChar char="•"/>
            </a:pPr>
            <a:r>
              <a:rPr lang="en-US" sz="1600" b="1" dirty="0">
                <a:solidFill>
                  <a:srgbClr val="505050"/>
                </a:solidFill>
                <a:latin typeface="Arial" panose="020B0604020202020204" pitchFamily="34" charset="0"/>
                <a:cs typeface="Arial" panose="020B0604020202020204" pitchFamily="34" charset="0"/>
              </a:rPr>
              <a:t> Extended periods of humid and damp canopy</a:t>
            </a:r>
            <a:endParaRPr lang="en-US" sz="1600" b="1" i="0" dirty="0">
              <a:solidFill>
                <a:srgbClr val="50505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69907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srcRect l="25000" t="19259" r="62500" b="37038"/>
          <a:stretch/>
        </p:blipFill>
        <p:spPr bwMode="auto">
          <a:xfrm>
            <a:off x="1765190" y="2758631"/>
            <a:ext cx="1743559" cy="3429000"/>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xmlns="" id="{C4510338-BABF-4E76-8FE7-17A3E03BEFF2}"/>
              </a:ext>
            </a:extLst>
          </p:cNvPr>
          <p:cNvSpPr txBox="1"/>
          <p:nvPr/>
        </p:nvSpPr>
        <p:spPr>
          <a:xfrm>
            <a:off x="990600" y="6230034"/>
            <a:ext cx="7315200" cy="646331"/>
          </a:xfrm>
          <a:prstGeom prst="rect">
            <a:avLst/>
          </a:prstGeom>
          <a:noFill/>
        </p:spPr>
        <p:txBody>
          <a:bodyPr wrap="square" rtlCol="0">
            <a:spAutoFit/>
          </a:bodyPr>
          <a:lstStyle/>
          <a:p>
            <a:r>
              <a:rPr lang="en-US" dirty="0"/>
              <a:t>Fungus produces septate , superficial hyaline mycelium on the leaf surface with short conidiophores and single celled, elliptical, hyaline conidia </a:t>
            </a:r>
          </a:p>
        </p:txBody>
      </p:sp>
      <p:pic>
        <p:nvPicPr>
          <p:cNvPr id="2050" name="Picture 2" descr="microscopic image">
            <a:extLst>
              <a:ext uri="{FF2B5EF4-FFF2-40B4-BE49-F238E27FC236}">
                <a16:creationId xmlns:a16="http://schemas.microsoft.com/office/drawing/2014/main" xmlns="" id="{234E95F4-E2B5-454E-AB89-CB2943954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390" y="2758631"/>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ymptoms on wheat blade (close up)">
            <a:extLst>
              <a:ext uri="{FF2B5EF4-FFF2-40B4-BE49-F238E27FC236}">
                <a16:creationId xmlns:a16="http://schemas.microsoft.com/office/drawing/2014/main" xmlns="" id="{F62B0F17-C90D-4E7D-95C0-B7830E4F4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6462" y="380999"/>
            <a:ext cx="1591161" cy="15911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ymptoms on wheat blade">
            <a:extLst>
              <a:ext uri="{FF2B5EF4-FFF2-40B4-BE49-F238E27FC236}">
                <a16:creationId xmlns:a16="http://schemas.microsoft.com/office/drawing/2014/main" xmlns="" id="{0BFB2E08-2FE6-4E17-83A9-EC976207B7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599" y="380999"/>
            <a:ext cx="1591161" cy="15911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C2147E07-CF73-4E3D-BC72-855C27B95CB9}"/>
              </a:ext>
            </a:extLst>
          </p:cNvPr>
          <p:cNvSpPr/>
          <p:nvPr/>
        </p:nvSpPr>
        <p:spPr>
          <a:xfrm>
            <a:off x="990600" y="1938132"/>
            <a:ext cx="6248400" cy="584775"/>
          </a:xfrm>
          <a:prstGeom prst="rect">
            <a:avLst/>
          </a:prstGeom>
        </p:spPr>
        <p:txBody>
          <a:bodyPr wrap="square">
            <a:spAutoFit/>
          </a:bodyPr>
          <a:lstStyle/>
          <a:p>
            <a:r>
              <a:rPr lang="en-US" sz="1600" b="1" dirty="0">
                <a:solidFill>
                  <a:srgbClr val="002060"/>
                </a:solidFill>
                <a:latin typeface="Arial" panose="020B0604020202020204" pitchFamily="34" charset="0"/>
                <a:cs typeface="Arial" panose="020B0604020202020204" pitchFamily="34" charset="0"/>
              </a:rPr>
              <a:t>Small black fungal fruiting bodies (</a:t>
            </a:r>
            <a:r>
              <a:rPr lang="en-US" sz="1600" b="1" dirty="0" err="1">
                <a:solidFill>
                  <a:srgbClr val="002060"/>
                </a:solidFill>
                <a:latin typeface="Arial" panose="020B0604020202020204" pitchFamily="34" charset="0"/>
                <a:cs typeface="Arial" panose="020B0604020202020204" pitchFamily="34" charset="0"/>
              </a:rPr>
              <a:t>cleistothecia</a:t>
            </a:r>
            <a:r>
              <a:rPr lang="en-US" sz="1600" b="1" dirty="0">
                <a:solidFill>
                  <a:srgbClr val="002060"/>
                </a:solidFill>
                <a:latin typeface="Arial" panose="020B0604020202020204" pitchFamily="34" charset="0"/>
                <a:cs typeface="Arial" panose="020B0604020202020204" pitchFamily="34" charset="0"/>
              </a:rPr>
              <a:t>) immersed in the gray fungal tissue can be observed later in the season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CC2838A-A7C2-4AD6-8530-1953AE0607E7}"/>
              </a:ext>
            </a:extLst>
          </p:cNvPr>
          <p:cNvSpPr/>
          <p:nvPr/>
        </p:nvSpPr>
        <p:spPr>
          <a:xfrm>
            <a:off x="685800" y="1066800"/>
            <a:ext cx="8077200" cy="4801314"/>
          </a:xfrm>
          <a:prstGeom prst="rect">
            <a:avLst/>
          </a:prstGeom>
        </p:spPr>
        <p:txBody>
          <a:bodyPr wrap="square">
            <a:spAutoFit/>
          </a:bodyPr>
          <a:lstStyle/>
          <a:p>
            <a:pPr marL="285750" indent="-285750" algn="just">
              <a:buFont typeface="Wingdings" panose="05000000000000000000" pitchFamily="2" charset="2"/>
              <a:buChar char="q"/>
            </a:pPr>
            <a:r>
              <a:rPr lang="en-US" b="1" dirty="0">
                <a:solidFill>
                  <a:srgbClr val="C00000"/>
                </a:solidFill>
                <a:latin typeface="Arial" panose="020B0604020202020204" pitchFamily="34" charset="0"/>
                <a:cs typeface="Arial" panose="020B0604020202020204" pitchFamily="34" charset="0"/>
              </a:rPr>
              <a:t>Symptoms:</a:t>
            </a:r>
          </a:p>
          <a:p>
            <a:pPr marL="285750" indent="-285750" algn="just">
              <a:buFont typeface="Wingdings" panose="05000000000000000000" pitchFamily="2" charset="2"/>
              <a:buChar char="q"/>
            </a:pPr>
            <a:endParaRPr lang="en-US" b="1" dirty="0">
              <a:solidFill>
                <a:srgbClr val="C0000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Powdery mildew is characterized by a powdery white to gray fungal growth on leaves, stems and heads. The fluffy white pustules are first detected on the lowest leaves of plants. </a:t>
            </a:r>
          </a:p>
          <a:p>
            <a:pPr marL="285750" indent="-285750" algn="just">
              <a:buFont typeface="Wingdings" panose="05000000000000000000" pitchFamily="2" charset="2"/>
              <a:buChar char="q"/>
            </a:pPr>
            <a:endParaRPr lang="en-US" b="1" dirty="0">
              <a:solidFill>
                <a:srgbClr val="00206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As the plant matures, the white powdery growth changes to a grey-brown color. The leaf tissue on the opposite side of the leaf from the white mold growth becomes yellow, later turning tan or brown. </a:t>
            </a:r>
          </a:p>
          <a:p>
            <a:pPr marL="285750" indent="-285750" algn="just">
              <a:buFont typeface="Wingdings" panose="05000000000000000000" pitchFamily="2" charset="2"/>
              <a:buChar char="q"/>
            </a:pPr>
            <a:endParaRPr lang="en-US" b="1" dirty="0">
              <a:solidFill>
                <a:srgbClr val="00206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Small, black fruiting bodies (</a:t>
            </a:r>
            <a:r>
              <a:rPr lang="en-US" b="1" dirty="0" err="1">
                <a:solidFill>
                  <a:srgbClr val="002060"/>
                </a:solidFill>
                <a:latin typeface="Arial" panose="020B0604020202020204" pitchFamily="34" charset="0"/>
                <a:cs typeface="Arial" panose="020B0604020202020204" pitchFamily="34" charset="0"/>
              </a:rPr>
              <a:t>cleistothecia</a:t>
            </a:r>
            <a:r>
              <a:rPr lang="en-US" b="1" dirty="0">
                <a:solidFill>
                  <a:srgbClr val="002060"/>
                </a:solidFill>
                <a:latin typeface="Arial" panose="020B0604020202020204" pitchFamily="34" charset="0"/>
                <a:cs typeface="Arial" panose="020B0604020202020204" pitchFamily="34" charset="0"/>
              </a:rPr>
              <a:t>) develop on leaves as plants mature. </a:t>
            </a:r>
            <a:r>
              <a:rPr lang="en-US" b="1" dirty="0" err="1">
                <a:solidFill>
                  <a:srgbClr val="002060"/>
                </a:solidFill>
                <a:latin typeface="Arial" panose="020B0604020202020204" pitchFamily="34" charset="0"/>
                <a:cs typeface="Arial" panose="020B0604020202020204" pitchFamily="34" charset="0"/>
              </a:rPr>
              <a:t>Cleistothecia</a:t>
            </a:r>
            <a:r>
              <a:rPr lang="en-US" b="1" dirty="0">
                <a:solidFill>
                  <a:srgbClr val="002060"/>
                </a:solidFill>
                <a:latin typeface="Arial" panose="020B0604020202020204" pitchFamily="34" charset="0"/>
                <a:cs typeface="Arial" panose="020B0604020202020204" pitchFamily="34" charset="0"/>
              </a:rPr>
              <a:t> are recognized as distinct round, black dots within older, grey colonies of powdery mildew. </a:t>
            </a:r>
          </a:p>
          <a:p>
            <a:pPr marL="285750" indent="-285750" algn="just">
              <a:buFont typeface="Wingdings" panose="05000000000000000000" pitchFamily="2" charset="2"/>
              <a:buChar char="q"/>
            </a:pPr>
            <a:endParaRPr lang="en-US" b="1" dirty="0">
              <a:solidFill>
                <a:srgbClr val="00206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q"/>
            </a:pPr>
            <a:r>
              <a:rPr lang="en-US" b="1" dirty="0" err="1">
                <a:solidFill>
                  <a:srgbClr val="002060"/>
                </a:solidFill>
                <a:latin typeface="Arial" panose="020B0604020202020204" pitchFamily="34" charset="0"/>
                <a:cs typeface="Arial" panose="020B0604020202020204" pitchFamily="34" charset="0"/>
              </a:rPr>
              <a:t>Cleistothecia</a:t>
            </a:r>
            <a:r>
              <a:rPr lang="en-US" b="1" dirty="0">
                <a:solidFill>
                  <a:srgbClr val="002060"/>
                </a:solidFill>
                <a:latin typeface="Arial" panose="020B0604020202020204" pitchFamily="34" charset="0"/>
                <a:cs typeface="Arial" panose="020B0604020202020204" pitchFamily="34" charset="0"/>
              </a:rPr>
              <a:t> contain spores (ascospores) that serve to infect in the fall and early spring.</a:t>
            </a:r>
          </a:p>
          <a:p>
            <a:pPr algn="just"/>
            <a:endParaRPr lang="en-US"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63362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ohioline.osu.edu/sites/ohioline/files/imce/Plant_Pathology/PLPTH-CER-11_Powdery_Cycle.png">
            <a:extLst>
              <a:ext uri="{FF2B5EF4-FFF2-40B4-BE49-F238E27FC236}">
                <a16:creationId xmlns:a16="http://schemas.microsoft.com/office/drawing/2014/main" xmlns="" id="{3FBCC166-6099-41C3-BE18-D95AF5C51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38746"/>
            <a:ext cx="7543800" cy="5638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3063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46821FD-3D6E-495C-ACA4-26803261E0EE}"/>
              </a:ext>
            </a:extLst>
          </p:cNvPr>
          <p:cNvSpPr/>
          <p:nvPr/>
        </p:nvSpPr>
        <p:spPr>
          <a:xfrm>
            <a:off x="533400" y="762000"/>
            <a:ext cx="8077200" cy="5078313"/>
          </a:xfrm>
          <a:prstGeom prst="rect">
            <a:avLst/>
          </a:prstGeom>
        </p:spPr>
        <p:txBody>
          <a:bodyPr wrap="square">
            <a:spAutoFit/>
          </a:bodyPr>
          <a:lstStyle/>
          <a:p>
            <a:pPr marL="285750" indent="-285750">
              <a:buFont typeface="Wingdings" panose="05000000000000000000" pitchFamily="2" charset="2"/>
              <a:buChar char="q"/>
            </a:pPr>
            <a:r>
              <a:rPr lang="en-US" b="1" dirty="0">
                <a:solidFill>
                  <a:srgbClr val="C00000"/>
                </a:solidFill>
                <a:latin typeface="Arial" panose="020B0604020202020204" pitchFamily="34" charset="0"/>
                <a:cs typeface="Arial" panose="020B0604020202020204" pitchFamily="34" charset="0"/>
              </a:rPr>
              <a:t>Control or management:</a:t>
            </a:r>
          </a:p>
          <a:p>
            <a:pPr marL="285750" indent="-285750">
              <a:buFont typeface="Wingdings" panose="05000000000000000000" pitchFamily="2" charset="2"/>
              <a:buChar char="q"/>
            </a:pPr>
            <a:endParaRPr lang="en-US" b="1" dirty="0">
              <a:solidFill>
                <a:srgbClr val="C0000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b="1" dirty="0">
                <a:solidFill>
                  <a:srgbClr val="002060"/>
                </a:solidFill>
                <a:latin typeface="Arial" panose="020B0604020202020204" pitchFamily="34" charset="0"/>
                <a:cs typeface="Arial" panose="020B0604020202020204" pitchFamily="34" charset="0"/>
              </a:rPr>
              <a:t>Spray Propiconazole + Tebuconazole or Propiconazole + Azoxystrobin or Propiconazole @ 0.2 to 0.3% as soon as the symptoms appear in few plants</a:t>
            </a:r>
          </a:p>
          <a:p>
            <a:pPr marL="285750" indent="-285750" algn="just">
              <a:buFont typeface="Wingdings" panose="05000000000000000000" pitchFamily="2" charset="2"/>
              <a:buChar char="§"/>
            </a:pPr>
            <a:endParaRPr lang="en-US" b="1" dirty="0">
              <a:solidFill>
                <a:srgbClr val="00206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b="1" dirty="0">
                <a:solidFill>
                  <a:srgbClr val="002060"/>
                </a:solidFill>
                <a:latin typeface="Arial" panose="020B0604020202020204" pitchFamily="34" charset="0"/>
                <a:cs typeface="Arial" panose="020B0604020202020204" pitchFamily="34" charset="0"/>
              </a:rPr>
              <a:t>Use resistant varieties</a:t>
            </a:r>
          </a:p>
          <a:p>
            <a:pPr marL="285750" indent="-285750" algn="just">
              <a:buFont typeface="Wingdings" panose="05000000000000000000" pitchFamily="2" charset="2"/>
              <a:buChar char="§"/>
            </a:pPr>
            <a:endParaRPr lang="en-US" b="1" dirty="0">
              <a:solidFill>
                <a:srgbClr val="00206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b="1" dirty="0">
                <a:solidFill>
                  <a:srgbClr val="002060"/>
                </a:solidFill>
                <a:latin typeface="Arial" panose="020B0604020202020204" pitchFamily="34" charset="0"/>
                <a:cs typeface="Arial" panose="020B0604020202020204" pitchFamily="34" charset="0"/>
              </a:rPr>
              <a:t>Cultural practices:</a:t>
            </a:r>
          </a:p>
          <a:p>
            <a:pPr algn="just"/>
            <a:endParaRPr lang="en-US" b="1" dirty="0">
              <a:solidFill>
                <a:srgbClr val="00206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b="1" dirty="0">
                <a:solidFill>
                  <a:srgbClr val="002060"/>
                </a:solidFill>
                <a:latin typeface="Arial" panose="020B0604020202020204" pitchFamily="34" charset="0"/>
                <a:cs typeface="Arial" panose="020B0604020202020204" pitchFamily="34" charset="0"/>
              </a:rPr>
              <a:t>Do not over-fertilize with nitrogen since this encourages heavy, succulent, susceptible growth. </a:t>
            </a:r>
          </a:p>
          <a:p>
            <a:pPr marL="285750" indent="-285750" algn="just">
              <a:buFont typeface="Arial" panose="020B0604020202020204" pitchFamily="34" charset="0"/>
              <a:buChar char="•"/>
            </a:pPr>
            <a:endParaRPr lang="en-US" b="1" dirty="0">
              <a:solidFill>
                <a:srgbClr val="00206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b="1" dirty="0">
                <a:solidFill>
                  <a:srgbClr val="002060"/>
                </a:solidFill>
                <a:latin typeface="Arial" panose="020B0604020202020204" pitchFamily="34" charset="0"/>
                <a:cs typeface="Arial" panose="020B0604020202020204" pitchFamily="34" charset="0"/>
              </a:rPr>
              <a:t>Lighter seeding rates improve air circulation and decrease disease. </a:t>
            </a:r>
          </a:p>
          <a:p>
            <a:pPr marL="285750" indent="-285750" algn="just">
              <a:buFont typeface="Arial" panose="020B0604020202020204" pitchFamily="34" charset="0"/>
              <a:buChar char="•"/>
            </a:pPr>
            <a:endParaRPr lang="en-US" b="1" dirty="0">
              <a:solidFill>
                <a:srgbClr val="00206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b="1" dirty="0">
                <a:solidFill>
                  <a:srgbClr val="002060"/>
                </a:solidFill>
                <a:latin typeface="Arial" panose="020B0604020202020204" pitchFamily="34" charset="0"/>
                <a:cs typeface="Arial" panose="020B0604020202020204" pitchFamily="34" charset="0"/>
              </a:rPr>
              <a:t>Crop rotation and clean plowing reduce the amount of overwintering pathogen structures in the field, although air-borne inoculum can negate these practices.</a:t>
            </a:r>
          </a:p>
        </p:txBody>
      </p:sp>
    </p:spTree>
    <p:extLst>
      <p:ext uri="{BB962C8B-B14F-4D97-AF65-F5344CB8AC3E}">
        <p14:creationId xmlns:p14="http://schemas.microsoft.com/office/powerpoint/2010/main" val="833472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3450D19-F679-44A3-9921-E6875C277B7D}"/>
              </a:ext>
            </a:extLst>
          </p:cNvPr>
          <p:cNvSpPr txBox="1"/>
          <p:nvPr/>
        </p:nvSpPr>
        <p:spPr>
          <a:xfrm>
            <a:off x="2438400" y="266344"/>
            <a:ext cx="5943600" cy="1477328"/>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Disease: </a:t>
            </a:r>
            <a:r>
              <a:rPr lang="en-US" b="1" dirty="0">
                <a:latin typeface="Arial" panose="020B0604020202020204" pitchFamily="34" charset="0"/>
                <a:cs typeface="Arial" panose="020B0604020202020204" pitchFamily="34" charset="0"/>
              </a:rPr>
              <a:t>Foot rot</a:t>
            </a:r>
          </a:p>
          <a:p>
            <a:r>
              <a:rPr lang="en-US" b="1" dirty="0">
                <a:solidFill>
                  <a:srgbClr val="C00000"/>
                </a:solidFill>
                <a:latin typeface="Arial" panose="020B0604020202020204" pitchFamily="34" charset="0"/>
                <a:cs typeface="Arial" panose="020B0604020202020204" pitchFamily="34" charset="0"/>
              </a:rPr>
              <a:t>Causal organisms: </a:t>
            </a:r>
            <a:r>
              <a:rPr lang="en-US" b="1" i="1" dirty="0">
                <a:latin typeface="Arial" panose="020B0604020202020204" pitchFamily="34" charset="0"/>
                <a:cs typeface="Arial" panose="020B0604020202020204" pitchFamily="34" charset="0"/>
              </a:rPr>
              <a:t>Fusarium </a:t>
            </a:r>
            <a:r>
              <a:rPr lang="en-US" b="1" i="1" dirty="0" err="1">
                <a:latin typeface="Arial" panose="020B0604020202020204" pitchFamily="34" charset="0"/>
                <a:cs typeface="Arial" panose="020B0604020202020204" pitchFamily="34" charset="0"/>
              </a:rPr>
              <a:t>graminearum</a:t>
            </a:r>
            <a:endParaRPr lang="en-US" b="1" i="1" dirty="0">
              <a:latin typeface="Arial" panose="020B0604020202020204" pitchFamily="34" charset="0"/>
              <a:cs typeface="Arial" panose="020B0604020202020204" pitchFamily="34" charset="0"/>
            </a:endParaRPr>
          </a:p>
          <a:p>
            <a:r>
              <a:rPr lang="en-US" b="1" i="1" dirty="0">
                <a:latin typeface="Arial" panose="020B0604020202020204" pitchFamily="34" charset="0"/>
                <a:cs typeface="Arial" panose="020B0604020202020204" pitchFamily="34" charset="0"/>
              </a:rPr>
              <a:t>                                  Fusarium </a:t>
            </a:r>
            <a:r>
              <a:rPr lang="en-US" b="1" i="1" dirty="0" err="1">
                <a:latin typeface="Arial" panose="020B0604020202020204" pitchFamily="34" charset="0"/>
                <a:cs typeface="Arial" panose="020B0604020202020204" pitchFamily="34" charset="0"/>
              </a:rPr>
              <a:t>culmorum</a:t>
            </a:r>
            <a:r>
              <a:rPr lang="en-US" b="1" i="1" dirty="0">
                <a:latin typeface="Arial" panose="020B0604020202020204" pitchFamily="34" charset="0"/>
                <a:cs typeface="Arial" panose="020B0604020202020204" pitchFamily="34" charset="0"/>
              </a:rPr>
              <a:t> </a:t>
            </a:r>
          </a:p>
          <a:p>
            <a:r>
              <a:rPr lang="en-US" b="1" i="1" dirty="0">
                <a:latin typeface="Arial" panose="020B0604020202020204" pitchFamily="34" charset="0"/>
                <a:cs typeface="Arial" panose="020B0604020202020204" pitchFamily="34" charset="0"/>
              </a:rPr>
              <a:t>                                  Pythium </a:t>
            </a:r>
            <a:r>
              <a:rPr lang="en-US" b="1" i="1" dirty="0" err="1">
                <a:latin typeface="Arial" panose="020B0604020202020204" pitchFamily="34" charset="0"/>
                <a:cs typeface="Arial" panose="020B0604020202020204" pitchFamily="34" charset="0"/>
              </a:rPr>
              <a:t>graminicolum</a:t>
            </a:r>
            <a:endParaRPr lang="en-US" b="1" i="1" dirty="0">
              <a:latin typeface="Arial" panose="020B0604020202020204" pitchFamily="34" charset="0"/>
              <a:cs typeface="Arial" panose="020B0604020202020204" pitchFamily="34" charset="0"/>
            </a:endParaRPr>
          </a:p>
          <a:p>
            <a:r>
              <a:rPr lang="en-US" b="1" i="1" dirty="0">
                <a:latin typeface="Arial" panose="020B0604020202020204" pitchFamily="34" charset="0"/>
                <a:cs typeface="Arial" panose="020B0604020202020204" pitchFamily="34" charset="0"/>
              </a:rPr>
              <a:t>                                  P. </a:t>
            </a:r>
            <a:r>
              <a:rPr lang="en-US" b="1" i="1" dirty="0" err="1">
                <a:latin typeface="Arial" panose="020B0604020202020204" pitchFamily="34" charset="0"/>
                <a:cs typeface="Arial" panose="020B0604020202020204" pitchFamily="34" charset="0"/>
              </a:rPr>
              <a:t>arrhenomanes</a:t>
            </a:r>
            <a:r>
              <a:rPr lang="en-US" b="1" i="1" dirty="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xmlns="" id="{4D0C2EDA-6B34-49AE-B3F2-585B04B2B370}"/>
              </a:ext>
            </a:extLst>
          </p:cNvPr>
          <p:cNvSpPr txBox="1"/>
          <p:nvPr/>
        </p:nvSpPr>
        <p:spPr>
          <a:xfrm>
            <a:off x="2541436" y="4648200"/>
            <a:ext cx="4545163" cy="1200329"/>
          </a:xfrm>
          <a:prstGeom prst="rect">
            <a:avLst/>
          </a:prstGeom>
          <a:noFill/>
        </p:spPr>
        <p:txBody>
          <a:bodyPr wrap="square" rtlCol="0">
            <a:spAutoFit/>
          </a:bodyPr>
          <a:lstStyle/>
          <a:p>
            <a:r>
              <a:rPr lang="en-US" b="1" dirty="0" err="1">
                <a:solidFill>
                  <a:srgbClr val="C00000"/>
                </a:solidFill>
                <a:latin typeface="Arial" panose="020B0604020202020204" pitchFamily="34" charset="0"/>
                <a:cs typeface="Arial" panose="020B0604020202020204" pitchFamily="34" charset="0"/>
              </a:rPr>
              <a:t>Favourable</a:t>
            </a:r>
            <a:r>
              <a:rPr lang="en-US" b="1" dirty="0">
                <a:solidFill>
                  <a:srgbClr val="C00000"/>
                </a:solidFill>
                <a:latin typeface="Arial" panose="020B0604020202020204" pitchFamily="34" charset="0"/>
                <a:cs typeface="Arial" panose="020B0604020202020204" pitchFamily="34" charset="0"/>
              </a:rPr>
              <a:t> conditions:</a:t>
            </a:r>
          </a:p>
          <a:p>
            <a:pPr marL="285750" indent="-285750">
              <a:buFont typeface="Wingdings" panose="05000000000000000000" pitchFamily="2" charset="2"/>
              <a:buChar char="§"/>
            </a:pPr>
            <a:r>
              <a:rPr lang="en-US" b="1" dirty="0">
                <a:solidFill>
                  <a:srgbClr val="002060"/>
                </a:solidFill>
                <a:latin typeface="Arial" panose="020B0604020202020204" pitchFamily="34" charset="0"/>
                <a:cs typeface="Arial" panose="020B0604020202020204" pitchFamily="34" charset="0"/>
              </a:rPr>
              <a:t>High humidity</a:t>
            </a:r>
          </a:p>
          <a:p>
            <a:pPr marL="285750" indent="-285750">
              <a:buFont typeface="Wingdings" panose="05000000000000000000" pitchFamily="2" charset="2"/>
              <a:buChar char="§"/>
            </a:pPr>
            <a:r>
              <a:rPr lang="en-US" b="1" dirty="0">
                <a:solidFill>
                  <a:srgbClr val="002060"/>
                </a:solidFill>
                <a:latin typeface="Arial" panose="020B0604020202020204" pitchFamily="34" charset="0"/>
                <a:cs typeface="Arial" panose="020B0604020202020204" pitchFamily="34" charset="0"/>
              </a:rPr>
              <a:t>Wet weather</a:t>
            </a:r>
          </a:p>
          <a:p>
            <a:pPr marL="285750" indent="-285750">
              <a:buFont typeface="Wingdings" panose="05000000000000000000" pitchFamily="2" charset="2"/>
              <a:buChar char="§"/>
            </a:pPr>
            <a:r>
              <a:rPr lang="en-US" b="1" dirty="0">
                <a:solidFill>
                  <a:srgbClr val="002060"/>
                </a:solidFill>
                <a:latin typeface="Arial" panose="020B0604020202020204" pitchFamily="34" charset="0"/>
                <a:cs typeface="Arial" panose="020B0604020202020204" pitchFamily="34" charset="0"/>
              </a:rPr>
              <a:t>Warm, moist and poorly drained soils</a:t>
            </a:r>
          </a:p>
        </p:txBody>
      </p:sp>
      <p:pic>
        <p:nvPicPr>
          <p:cNvPr id="5" name="Picture 2">
            <a:extLst>
              <a:ext uri="{FF2B5EF4-FFF2-40B4-BE49-F238E27FC236}">
                <a16:creationId xmlns:a16="http://schemas.microsoft.com/office/drawing/2014/main" xmlns="" id="{885F380B-6E37-4EBD-AD1C-4D4CF21C40D9}"/>
              </a:ext>
            </a:extLst>
          </p:cNvPr>
          <p:cNvPicPr>
            <a:picLocks noChangeAspect="1" noChangeArrowheads="1"/>
          </p:cNvPicPr>
          <p:nvPr/>
        </p:nvPicPr>
        <p:blipFill rotWithShape="1">
          <a:blip r:embed="rId2"/>
          <a:srcRect l="25000" t="17778" r="62216" b="38519"/>
          <a:stretch/>
        </p:blipFill>
        <p:spPr bwMode="auto">
          <a:xfrm rot="5400000">
            <a:off x="3542133" y="1334667"/>
            <a:ext cx="1896071" cy="3646337"/>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9701C59-3C5B-48C1-B9DB-32A7A094E192}"/>
              </a:ext>
            </a:extLst>
          </p:cNvPr>
          <p:cNvPicPr>
            <a:picLocks noChangeAspect="1"/>
          </p:cNvPicPr>
          <p:nvPr/>
        </p:nvPicPr>
        <p:blipFill rotWithShape="1">
          <a:blip r:embed="rId2"/>
          <a:srcRect l="50833" t="41111" r="32499" b="38148"/>
          <a:stretch/>
        </p:blipFill>
        <p:spPr>
          <a:xfrm>
            <a:off x="685800" y="609600"/>
            <a:ext cx="2438400" cy="1706880"/>
          </a:xfrm>
          <a:prstGeom prst="rect">
            <a:avLst/>
          </a:prstGeom>
        </p:spPr>
      </p:pic>
      <p:sp>
        <p:nvSpPr>
          <p:cNvPr id="4" name="TextBox 3">
            <a:extLst>
              <a:ext uri="{FF2B5EF4-FFF2-40B4-BE49-F238E27FC236}">
                <a16:creationId xmlns:a16="http://schemas.microsoft.com/office/drawing/2014/main" xmlns="" id="{E22374B4-12A5-4983-BF9B-1FDD15B942DF}"/>
              </a:ext>
            </a:extLst>
          </p:cNvPr>
          <p:cNvSpPr txBox="1"/>
          <p:nvPr/>
        </p:nvSpPr>
        <p:spPr>
          <a:xfrm>
            <a:off x="649156" y="2435021"/>
            <a:ext cx="2710330" cy="58477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Yellowing of the seedlings due to root rot</a:t>
            </a:r>
          </a:p>
        </p:txBody>
      </p:sp>
      <p:cxnSp>
        <p:nvCxnSpPr>
          <p:cNvPr id="6" name="Straight Arrow Connector 5">
            <a:extLst>
              <a:ext uri="{FF2B5EF4-FFF2-40B4-BE49-F238E27FC236}">
                <a16:creationId xmlns:a16="http://schemas.microsoft.com/office/drawing/2014/main" xmlns="" id="{F7CCD06F-A510-410B-AAF9-FBFAF1A4D8E8}"/>
              </a:ext>
            </a:extLst>
          </p:cNvPr>
          <p:cNvCxnSpPr>
            <a:cxnSpLocks/>
          </p:cNvCxnSpPr>
          <p:nvPr/>
        </p:nvCxnSpPr>
        <p:spPr>
          <a:xfrm flipV="1">
            <a:off x="2362200" y="1600200"/>
            <a:ext cx="0" cy="92333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xmlns="" id="{20449333-4A6B-4595-840C-62AEEB6384D8}"/>
              </a:ext>
            </a:extLst>
          </p:cNvPr>
          <p:cNvPicPr>
            <a:picLocks noChangeAspect="1"/>
          </p:cNvPicPr>
          <p:nvPr/>
        </p:nvPicPr>
        <p:blipFill rotWithShape="1">
          <a:blip r:embed="rId3"/>
          <a:srcRect l="50833" t="20371" r="32500" b="58889"/>
          <a:stretch/>
        </p:blipFill>
        <p:spPr>
          <a:xfrm>
            <a:off x="3486810" y="609600"/>
            <a:ext cx="2438401" cy="1706881"/>
          </a:xfrm>
          <a:prstGeom prst="rect">
            <a:avLst/>
          </a:prstGeom>
        </p:spPr>
      </p:pic>
      <p:sp>
        <p:nvSpPr>
          <p:cNvPr id="9" name="TextBox 8">
            <a:extLst>
              <a:ext uri="{FF2B5EF4-FFF2-40B4-BE49-F238E27FC236}">
                <a16:creationId xmlns:a16="http://schemas.microsoft.com/office/drawing/2014/main" xmlns="" id="{713595F5-1E9F-4D16-AAA8-90695EE8C62C}"/>
              </a:ext>
            </a:extLst>
          </p:cNvPr>
          <p:cNvSpPr txBox="1"/>
          <p:nvPr/>
        </p:nvSpPr>
        <p:spPr>
          <a:xfrm>
            <a:off x="3327780" y="2371965"/>
            <a:ext cx="3124200" cy="830997"/>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Common root rots with black </a:t>
            </a:r>
            <a:r>
              <a:rPr lang="en-US" sz="1600" b="1" dirty="0" err="1">
                <a:latin typeface="Arial" panose="020B0604020202020204" pitchFamily="34" charset="0"/>
                <a:cs typeface="Arial" panose="020B0604020202020204" pitchFamily="34" charset="0"/>
              </a:rPr>
              <a:t>discolouration</a:t>
            </a:r>
            <a:r>
              <a:rPr lang="en-US" sz="1600" b="1" dirty="0">
                <a:latin typeface="Arial" panose="020B0604020202020204" pitchFamily="34" charset="0"/>
                <a:cs typeface="Arial" panose="020B0604020202020204" pitchFamily="34" charset="0"/>
              </a:rPr>
              <a:t> with sub-crown internodes (arrows)</a:t>
            </a:r>
          </a:p>
        </p:txBody>
      </p:sp>
      <p:pic>
        <p:nvPicPr>
          <p:cNvPr id="15" name="Picture 14">
            <a:extLst>
              <a:ext uri="{FF2B5EF4-FFF2-40B4-BE49-F238E27FC236}">
                <a16:creationId xmlns:a16="http://schemas.microsoft.com/office/drawing/2014/main" xmlns="" id="{8B6230E5-19AB-424D-A0E3-713DF728C9A9}"/>
              </a:ext>
            </a:extLst>
          </p:cNvPr>
          <p:cNvPicPr>
            <a:picLocks noChangeAspect="1"/>
          </p:cNvPicPr>
          <p:nvPr/>
        </p:nvPicPr>
        <p:blipFill rotWithShape="1">
          <a:blip r:embed="rId4"/>
          <a:srcRect l="31667" t="32222" r="51667" b="47037"/>
          <a:stretch/>
        </p:blipFill>
        <p:spPr>
          <a:xfrm>
            <a:off x="6190509" y="609600"/>
            <a:ext cx="2496291" cy="1747403"/>
          </a:xfrm>
          <a:prstGeom prst="rect">
            <a:avLst/>
          </a:prstGeom>
        </p:spPr>
      </p:pic>
      <p:sp>
        <p:nvSpPr>
          <p:cNvPr id="20" name="TextBox 19">
            <a:extLst>
              <a:ext uri="{FF2B5EF4-FFF2-40B4-BE49-F238E27FC236}">
                <a16:creationId xmlns:a16="http://schemas.microsoft.com/office/drawing/2014/main" xmlns="" id="{4F5DDC3A-F345-4857-AB37-79C92B44F67B}"/>
              </a:ext>
            </a:extLst>
          </p:cNvPr>
          <p:cNvSpPr txBox="1"/>
          <p:nvPr/>
        </p:nvSpPr>
        <p:spPr>
          <a:xfrm>
            <a:off x="6190509" y="2357003"/>
            <a:ext cx="3124200" cy="58477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Common root rots with black </a:t>
            </a:r>
            <a:r>
              <a:rPr lang="en-US" sz="1600" b="1" dirty="0" err="1">
                <a:latin typeface="Arial" panose="020B0604020202020204" pitchFamily="34" charset="0"/>
                <a:cs typeface="Arial" panose="020B0604020202020204" pitchFamily="34" charset="0"/>
              </a:rPr>
              <a:t>discolouration</a:t>
            </a:r>
            <a:r>
              <a:rPr lang="en-US" sz="1600" b="1" dirty="0">
                <a:latin typeface="Arial" panose="020B0604020202020204" pitchFamily="34" charset="0"/>
                <a:cs typeface="Arial" panose="020B0604020202020204" pitchFamily="34" charset="0"/>
              </a:rPr>
              <a:t> (arrow)</a:t>
            </a:r>
          </a:p>
        </p:txBody>
      </p:sp>
      <p:sp>
        <p:nvSpPr>
          <p:cNvPr id="21" name="TextBox 20">
            <a:extLst>
              <a:ext uri="{FF2B5EF4-FFF2-40B4-BE49-F238E27FC236}">
                <a16:creationId xmlns:a16="http://schemas.microsoft.com/office/drawing/2014/main" xmlns="" id="{3B9843BB-1CAD-486A-930A-65EE3EA09835}"/>
              </a:ext>
            </a:extLst>
          </p:cNvPr>
          <p:cNvSpPr txBox="1"/>
          <p:nvPr/>
        </p:nvSpPr>
        <p:spPr>
          <a:xfrm>
            <a:off x="457200" y="3307080"/>
            <a:ext cx="8229600" cy="3693319"/>
          </a:xfrm>
          <a:prstGeom prst="rect">
            <a:avLst/>
          </a:prstGeom>
          <a:noFill/>
        </p:spPr>
        <p:txBody>
          <a:bodyPr wrap="square" rtlCol="0">
            <a:spAutoFit/>
          </a:bodyPr>
          <a:lstStyle/>
          <a:p>
            <a:pPr marL="285750" indent="-285750">
              <a:buFont typeface="Wingdings" panose="05000000000000000000" pitchFamily="2" charset="2"/>
              <a:buChar char="q"/>
            </a:pPr>
            <a:r>
              <a:rPr lang="en-US" b="1" dirty="0">
                <a:solidFill>
                  <a:srgbClr val="C00000"/>
                </a:solidFill>
                <a:latin typeface="Arial" panose="020B0604020202020204" pitchFamily="34" charset="0"/>
                <a:cs typeface="Arial" panose="020B0604020202020204" pitchFamily="34" charset="0"/>
              </a:rPr>
              <a:t>Symptoms:</a:t>
            </a:r>
          </a:p>
          <a:p>
            <a:pPr marL="285750" indent="-285750" algn="just">
              <a:buFont typeface="Wingdings" panose="05000000000000000000" pitchFamily="2" charset="2"/>
              <a:buChar char="§"/>
            </a:pPr>
            <a:r>
              <a:rPr lang="en-US" b="1" dirty="0">
                <a:latin typeface="Arial" panose="020B0604020202020204" pitchFamily="34" charset="0"/>
                <a:cs typeface="Arial" panose="020B0604020202020204" pitchFamily="34" charset="0"/>
              </a:rPr>
              <a:t>The first visible symptoms of common root rot are the appearance of stunted seedlings with chlorotic symptoms in the field as irregular patches.</a:t>
            </a:r>
          </a:p>
          <a:p>
            <a:pPr marL="285750" indent="-285750" algn="just">
              <a:buFont typeface="Wingdings" panose="05000000000000000000" pitchFamily="2" charset="2"/>
              <a:buChar char="§"/>
            </a:pPr>
            <a:endParaRPr lang="en-US"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b="1" dirty="0">
                <a:latin typeface="Arial" panose="020B0604020202020204" pitchFamily="34" charset="0"/>
                <a:cs typeface="Arial" panose="020B0604020202020204" pitchFamily="34" charset="0"/>
              </a:rPr>
              <a:t>The symptoms of common root rot include dark brown to black lesions in roots, </a:t>
            </a:r>
            <a:r>
              <a:rPr lang="en-US" b="1" dirty="0" err="1">
                <a:latin typeface="Arial" panose="020B0604020202020204" pitchFamily="34" charset="0"/>
                <a:cs typeface="Arial" panose="020B0604020202020204" pitchFamily="34" charset="0"/>
              </a:rPr>
              <a:t>subcrown</a:t>
            </a:r>
            <a:r>
              <a:rPr lang="en-US" b="1" dirty="0">
                <a:latin typeface="Arial" panose="020B0604020202020204" pitchFamily="34" charset="0"/>
                <a:cs typeface="Arial" panose="020B0604020202020204" pitchFamily="34" charset="0"/>
              </a:rPr>
              <a:t> internodes and stem bases.</a:t>
            </a:r>
          </a:p>
          <a:p>
            <a:pPr marL="285750" indent="-285750" algn="just">
              <a:buFont typeface="Wingdings" panose="05000000000000000000" pitchFamily="2" charset="2"/>
              <a:buChar char="§"/>
            </a:pPr>
            <a:endParaRPr lang="en-US"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b="1" dirty="0">
                <a:latin typeface="Arial" panose="020B0604020202020204" pitchFamily="34" charset="0"/>
                <a:cs typeface="Arial" panose="020B0604020202020204" pitchFamily="34" charset="0"/>
              </a:rPr>
              <a:t>The primary and secondary roots may appear brown or blackened.</a:t>
            </a:r>
          </a:p>
          <a:p>
            <a:pPr marL="285750" indent="-285750" algn="just">
              <a:buFont typeface="Wingdings" panose="05000000000000000000" pitchFamily="2" charset="2"/>
              <a:buChar char="§"/>
            </a:pPr>
            <a:endParaRPr lang="en-US"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b="1" dirty="0">
                <a:latin typeface="Arial" panose="020B0604020202020204" pitchFamily="34" charset="0"/>
                <a:cs typeface="Arial" panose="020B0604020202020204" pitchFamily="34" charset="0"/>
              </a:rPr>
              <a:t>The diagnostic symptoms of the Fusarium foot rot is cottony pink mycelium that may appear on the stem bases.</a:t>
            </a:r>
          </a:p>
          <a:p>
            <a:pPr marL="285750" indent="-285750" algn="just">
              <a:buFont typeface="Wingdings" panose="05000000000000000000" pitchFamily="2" charset="2"/>
              <a:buChar char="§"/>
            </a:pP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E885CF0-23BC-48C4-AD46-9D32B8C0E236}"/>
              </a:ext>
            </a:extLst>
          </p:cNvPr>
          <p:cNvSpPr txBox="1"/>
          <p:nvPr/>
        </p:nvSpPr>
        <p:spPr>
          <a:xfrm>
            <a:off x="838200" y="685800"/>
            <a:ext cx="7924800" cy="4801314"/>
          </a:xfrm>
          <a:prstGeom prst="rect">
            <a:avLst/>
          </a:prstGeom>
          <a:noFill/>
        </p:spPr>
        <p:txBody>
          <a:bodyPr wrap="square" rtlCol="0">
            <a:spAutoFit/>
          </a:bodyPr>
          <a:lstStyle/>
          <a:p>
            <a:pPr marL="285750" indent="-285750" algn="just">
              <a:buFont typeface="Wingdings" panose="05000000000000000000" pitchFamily="2" charset="2"/>
              <a:buChar char="q"/>
            </a:pPr>
            <a:r>
              <a:rPr lang="en-US" b="1" dirty="0">
                <a:solidFill>
                  <a:srgbClr val="C00000"/>
                </a:solidFill>
                <a:latin typeface="Arial" panose="020B0604020202020204" pitchFamily="34" charset="0"/>
                <a:cs typeface="Arial" panose="020B0604020202020204" pitchFamily="34" charset="0"/>
              </a:rPr>
              <a:t>Control or management</a:t>
            </a:r>
          </a:p>
          <a:p>
            <a:pPr marL="285750" indent="-285750" algn="just">
              <a:buFont typeface="Wingdings" panose="05000000000000000000" pitchFamily="2" charset="2"/>
              <a:buChar char="q"/>
            </a:pPr>
            <a:endParaRPr lang="en-US" b="1" dirty="0">
              <a:solidFill>
                <a:srgbClr val="C0000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b="1" dirty="0">
                <a:latin typeface="Arial" panose="020B0604020202020204" pitchFamily="34" charset="0"/>
                <a:cs typeface="Arial" panose="020B0604020202020204" pitchFamily="34" charset="0"/>
              </a:rPr>
              <a:t>Maintain balanced fertilization particularly by reducing the application of nitrogenous fertilizer.</a:t>
            </a:r>
          </a:p>
          <a:p>
            <a:pPr marL="285750" indent="-285750" algn="just">
              <a:buFont typeface="Wingdings" panose="05000000000000000000" pitchFamily="2" charset="2"/>
              <a:buChar char="§"/>
            </a:pPr>
            <a:endParaRPr lang="en-US"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b="1" dirty="0">
                <a:latin typeface="Arial" panose="020B0604020202020204" pitchFamily="34" charset="0"/>
                <a:cs typeface="Arial" panose="020B0604020202020204" pitchFamily="34" charset="0"/>
              </a:rPr>
              <a:t>Proper weeding to eliminate the alternate hosts and weeds may predispose the plant roots to infection.</a:t>
            </a:r>
          </a:p>
          <a:p>
            <a:pPr marL="285750" indent="-285750" algn="just">
              <a:buFont typeface="Wingdings" panose="05000000000000000000" pitchFamily="2" charset="2"/>
              <a:buChar char="§"/>
            </a:pPr>
            <a:endParaRPr lang="en-US"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b="1" dirty="0">
                <a:latin typeface="Arial" panose="020B0604020202020204" pitchFamily="34" charset="0"/>
                <a:cs typeface="Arial" panose="020B0604020202020204" pitchFamily="34" charset="0"/>
              </a:rPr>
              <a:t>Use certified or fungicides treated seeds.</a:t>
            </a:r>
          </a:p>
          <a:p>
            <a:pPr marL="285750" indent="-285750" algn="just">
              <a:buFont typeface="Wingdings" panose="05000000000000000000" pitchFamily="2" charset="2"/>
              <a:buChar char="§"/>
            </a:pPr>
            <a:endParaRPr lang="en-US"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b="1" dirty="0">
                <a:latin typeface="Arial" panose="020B0604020202020204" pitchFamily="34" charset="0"/>
                <a:cs typeface="Arial" panose="020B0604020202020204" pitchFamily="34" charset="0"/>
              </a:rPr>
              <a:t>Rotate crops to reduce the Fusarium inoculum by avowing the planting wheat following corn or wheat.</a:t>
            </a:r>
          </a:p>
          <a:p>
            <a:pPr marL="285750" indent="-285750" algn="just">
              <a:buFont typeface="Wingdings" panose="05000000000000000000" pitchFamily="2" charset="2"/>
              <a:buChar char="§"/>
            </a:pPr>
            <a:endParaRPr lang="en-US"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b="1" dirty="0">
                <a:latin typeface="Arial" panose="020B0604020202020204" pitchFamily="34" charset="0"/>
                <a:cs typeface="Arial" panose="020B0604020202020204" pitchFamily="34" charset="0"/>
              </a:rPr>
              <a:t>Seeds treatment with </a:t>
            </a:r>
            <a:r>
              <a:rPr lang="en-US" b="1" dirty="0" err="1">
                <a:latin typeface="Arial" panose="020B0604020202020204" pitchFamily="34" charset="0"/>
                <a:cs typeface="Arial" panose="020B0604020202020204" pitchFamily="34" charset="0"/>
              </a:rPr>
              <a:t>Provax</a:t>
            </a:r>
            <a:r>
              <a:rPr lang="en-US" b="1" dirty="0">
                <a:latin typeface="Arial" panose="020B0604020202020204" pitchFamily="34" charset="0"/>
                <a:cs typeface="Arial" panose="020B0604020202020204" pitchFamily="34" charset="0"/>
              </a:rPr>
              <a:t> (Carboxin + Thiram) or Tebuconazole or Mancozeb + copper oxychloride @ 2.5 g/Kg seeds.</a:t>
            </a:r>
          </a:p>
          <a:p>
            <a:pPr marL="285750" indent="-285750" algn="just">
              <a:buFont typeface="Wingdings" panose="05000000000000000000" pitchFamily="2" charset="2"/>
              <a:buChar char="§"/>
            </a:pPr>
            <a:r>
              <a:rPr lang="en-US" b="1" dirty="0">
                <a:latin typeface="Arial" panose="020B0604020202020204" pitchFamily="34" charset="0"/>
                <a:cs typeface="Arial" panose="020B0604020202020204" pitchFamily="34" charset="0"/>
              </a:rPr>
              <a:t>Soil can be drenched with 0.2-0.3% solution of Mancozeb + Carbendazim at the seedling stage. </a:t>
            </a:r>
          </a:p>
        </p:txBody>
      </p:sp>
    </p:spTree>
    <p:extLst>
      <p:ext uri="{BB962C8B-B14F-4D97-AF65-F5344CB8AC3E}">
        <p14:creationId xmlns:p14="http://schemas.microsoft.com/office/powerpoint/2010/main" val="1329154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09800" y="381000"/>
            <a:ext cx="5791200" cy="707886"/>
          </a:xfrm>
          <a:prstGeom prst="rect">
            <a:avLst/>
          </a:prstGeom>
        </p:spPr>
        <p:txBody>
          <a:bodyPr wrap="square">
            <a:spAutoFit/>
          </a:bodyPr>
          <a:lstStyle/>
          <a:p>
            <a:r>
              <a:rPr lang="en-US" sz="2000" b="1" dirty="0">
                <a:latin typeface="Arial" pitchFamily="34" charset="0"/>
                <a:cs typeface="Arial" pitchFamily="34" charset="0"/>
              </a:rPr>
              <a:t>Disease: Covered smut of barley </a:t>
            </a:r>
          </a:p>
          <a:p>
            <a:r>
              <a:rPr lang="en-US" sz="2000" b="1" dirty="0">
                <a:latin typeface="Arial" pitchFamily="34" charset="0"/>
                <a:cs typeface="Arial" pitchFamily="34" charset="0"/>
              </a:rPr>
              <a:t>Causal organism:  </a:t>
            </a:r>
            <a:r>
              <a:rPr lang="en-US" sz="2000" b="1" i="1" dirty="0" err="1">
                <a:latin typeface="Arial" pitchFamily="34" charset="0"/>
                <a:cs typeface="Arial" pitchFamily="34" charset="0"/>
              </a:rPr>
              <a:t>Ustilago</a:t>
            </a:r>
            <a:r>
              <a:rPr lang="en-US" sz="2000" b="1" i="1" dirty="0">
                <a:latin typeface="Arial" pitchFamily="34" charset="0"/>
                <a:cs typeface="Arial" pitchFamily="34" charset="0"/>
              </a:rPr>
              <a:t> </a:t>
            </a:r>
            <a:r>
              <a:rPr lang="en-US" sz="2000" b="1" i="1" dirty="0" err="1">
                <a:latin typeface="Arial" pitchFamily="34" charset="0"/>
                <a:cs typeface="Arial" pitchFamily="34" charset="0"/>
              </a:rPr>
              <a:t>hordei</a:t>
            </a:r>
            <a:r>
              <a:rPr lang="en-US" sz="2000" b="1" i="1" dirty="0">
                <a:latin typeface="Arial" pitchFamily="34" charset="0"/>
                <a:cs typeface="Arial" pitchFamily="34" charset="0"/>
              </a:rPr>
              <a:t> </a:t>
            </a:r>
            <a:r>
              <a:rPr lang="en-US" sz="2000" b="1" dirty="0">
                <a:latin typeface="Arial" pitchFamily="34" charset="0"/>
                <a:cs typeface="Arial" pitchFamily="34" charset="0"/>
              </a:rPr>
              <a:t> </a:t>
            </a:r>
          </a:p>
        </p:txBody>
      </p:sp>
      <p:pic>
        <p:nvPicPr>
          <p:cNvPr id="4" name="Picture 2" descr="Grains are replaced by brown-black balls"/>
          <p:cNvPicPr>
            <a:picLocks noChangeAspect="1" noChangeArrowheads="1"/>
          </p:cNvPicPr>
          <p:nvPr/>
        </p:nvPicPr>
        <p:blipFill>
          <a:blip r:embed="rId2"/>
          <a:srcRect/>
          <a:stretch>
            <a:fillRect/>
          </a:stretch>
        </p:blipFill>
        <p:spPr bwMode="auto">
          <a:xfrm>
            <a:off x="1676400" y="1371600"/>
            <a:ext cx="3124200" cy="3124200"/>
          </a:xfrm>
          <a:prstGeom prst="rect">
            <a:avLst/>
          </a:prstGeom>
          <a:noFill/>
        </p:spPr>
      </p:pic>
      <p:sp>
        <p:nvSpPr>
          <p:cNvPr id="6" name="Rounded Rectangle 5"/>
          <p:cNvSpPr/>
          <p:nvPr/>
        </p:nvSpPr>
        <p:spPr>
          <a:xfrm>
            <a:off x="5257800" y="2057400"/>
            <a:ext cx="3276600" cy="1371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a:solidFill>
                  <a:srgbClr val="002060"/>
                </a:solidFill>
                <a:latin typeface="Arial" pitchFamily="34" charset="0"/>
                <a:cs typeface="Arial" pitchFamily="34" charset="0"/>
              </a:rPr>
              <a:t>Dark grey to black ears/heads due to the masses of teliospores of the fungus that are covered by a thin membrane of tissue.</a:t>
            </a:r>
          </a:p>
        </p:txBody>
      </p:sp>
      <p:sp>
        <p:nvSpPr>
          <p:cNvPr id="7" name="Rectangle 6"/>
          <p:cNvSpPr/>
          <p:nvPr/>
        </p:nvSpPr>
        <p:spPr>
          <a:xfrm>
            <a:off x="1295400" y="4953000"/>
            <a:ext cx="7162800" cy="1200329"/>
          </a:xfrm>
          <a:prstGeom prst="rect">
            <a:avLst/>
          </a:prstGeom>
        </p:spPr>
        <p:txBody>
          <a:bodyPr wrap="square">
            <a:spAutoFit/>
          </a:bodyPr>
          <a:lstStyle/>
          <a:p>
            <a:r>
              <a:rPr lang="en-US" b="1" dirty="0" err="1">
                <a:solidFill>
                  <a:srgbClr val="C00000"/>
                </a:solidFill>
                <a:latin typeface="Arial" pitchFamily="34" charset="0"/>
                <a:cs typeface="Arial" pitchFamily="34" charset="0"/>
              </a:rPr>
              <a:t>Favourable</a:t>
            </a:r>
            <a:r>
              <a:rPr lang="en-US" b="1" dirty="0">
                <a:solidFill>
                  <a:srgbClr val="C00000"/>
                </a:solidFill>
                <a:latin typeface="Arial" pitchFamily="34" charset="0"/>
                <a:cs typeface="Arial" pitchFamily="34" charset="0"/>
              </a:rPr>
              <a:t> conditions: </a:t>
            </a:r>
          </a:p>
          <a:p>
            <a:pPr>
              <a:buFont typeface="Wingdings" pitchFamily="2" charset="2"/>
              <a:buChar char="§"/>
            </a:pPr>
            <a:r>
              <a:rPr lang="en-US" b="1" dirty="0">
                <a:latin typeface="Arial" pitchFamily="34" charset="0"/>
                <a:cs typeface="Arial" pitchFamily="34" charset="0"/>
              </a:rPr>
              <a:t> Infection of seedlings is favored by earlier sowing </a:t>
            </a:r>
          </a:p>
          <a:p>
            <a:pPr>
              <a:buFont typeface="Wingdings" pitchFamily="2" charset="2"/>
              <a:buChar char="§"/>
            </a:pPr>
            <a:r>
              <a:rPr lang="en-US" b="1" dirty="0">
                <a:latin typeface="Arial" pitchFamily="34" charset="0"/>
                <a:cs typeface="Arial" pitchFamily="34" charset="0"/>
              </a:rPr>
              <a:t> Drier and acidic soils </a:t>
            </a:r>
          </a:p>
          <a:p>
            <a:pPr>
              <a:buFont typeface="Wingdings" pitchFamily="2" charset="2"/>
              <a:buChar char="§"/>
            </a:pPr>
            <a:r>
              <a:rPr lang="en-US" b="1" dirty="0">
                <a:latin typeface="Arial" pitchFamily="34" charset="0"/>
                <a:cs typeface="Arial" pitchFamily="34" charset="0"/>
              </a:rPr>
              <a:t> Temperature  (15-21°C)</a:t>
            </a:r>
          </a:p>
        </p:txBody>
      </p:sp>
      <p:cxnSp>
        <p:nvCxnSpPr>
          <p:cNvPr id="3" name="Straight Arrow Connector 2">
            <a:extLst>
              <a:ext uri="{FF2B5EF4-FFF2-40B4-BE49-F238E27FC236}">
                <a16:creationId xmlns:a16="http://schemas.microsoft.com/office/drawing/2014/main" xmlns="" id="{824E52CA-A07B-456B-8D1D-C66E5C291D4C}"/>
              </a:ext>
            </a:extLst>
          </p:cNvPr>
          <p:cNvCxnSpPr/>
          <p:nvPr/>
        </p:nvCxnSpPr>
        <p:spPr>
          <a:xfrm flipH="1">
            <a:off x="2514600" y="2743200"/>
            <a:ext cx="2667000" cy="228600"/>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8229600" cy="6494085"/>
          </a:xfrm>
          <a:prstGeom prst="rect">
            <a:avLst/>
          </a:prstGeom>
        </p:spPr>
        <p:txBody>
          <a:bodyPr wrap="square">
            <a:spAutoFit/>
          </a:bodyPr>
          <a:lstStyle/>
          <a:p>
            <a:pPr>
              <a:buFont typeface="Wingdings" pitchFamily="2" charset="2"/>
              <a:buChar char="q"/>
            </a:pPr>
            <a:r>
              <a:rPr lang="en-US" sz="2000" b="1" dirty="0">
                <a:solidFill>
                  <a:srgbClr val="C00000"/>
                </a:solidFill>
                <a:latin typeface="Arial" pitchFamily="34" charset="0"/>
                <a:cs typeface="Arial" pitchFamily="34" charset="0"/>
              </a:rPr>
              <a:t> Symptoms</a:t>
            </a:r>
          </a:p>
          <a:p>
            <a:pPr algn="just"/>
            <a:endParaRPr lang="en-US" b="1" dirty="0">
              <a:solidFill>
                <a:srgbClr val="0070C0"/>
              </a:solidFill>
              <a:latin typeface="Arial" pitchFamily="34" charset="0"/>
              <a:cs typeface="Arial" pitchFamily="34" charset="0"/>
            </a:endParaRPr>
          </a:p>
          <a:p>
            <a:pPr algn="just">
              <a:buFont typeface="Wingdings" pitchFamily="2" charset="2"/>
              <a:buChar char="§"/>
            </a:pPr>
            <a:r>
              <a:rPr lang="en-US" b="1" dirty="0">
                <a:solidFill>
                  <a:srgbClr val="0070C0"/>
                </a:solidFill>
                <a:latin typeface="Arial" pitchFamily="34" charset="0"/>
                <a:cs typeface="Arial" pitchFamily="34" charset="0"/>
              </a:rPr>
              <a:t> The presence of the disease is first noticed at ear emergence when the ears appear dark grey due to the masses of teliospores covered by a thin membrane of tissue. </a:t>
            </a:r>
          </a:p>
          <a:p>
            <a:pPr algn="just"/>
            <a:endParaRPr lang="en-US" b="1" dirty="0">
              <a:solidFill>
                <a:srgbClr val="0070C0"/>
              </a:solidFill>
              <a:latin typeface="Arial" pitchFamily="34" charset="0"/>
              <a:cs typeface="Arial" pitchFamily="34" charset="0"/>
            </a:endParaRPr>
          </a:p>
          <a:p>
            <a:pPr algn="just">
              <a:buFont typeface="Wingdings" pitchFamily="2" charset="2"/>
              <a:buChar char="§"/>
            </a:pPr>
            <a:r>
              <a:rPr lang="en-US" b="1" dirty="0">
                <a:solidFill>
                  <a:srgbClr val="0070C0"/>
                </a:solidFill>
                <a:latin typeface="Arial" pitchFamily="34" charset="0"/>
                <a:cs typeface="Arial" pitchFamily="34" charset="0"/>
              </a:rPr>
              <a:t> The membrane splits at maturity, or during threshing, releasing the spore mass into the atmosphere. </a:t>
            </a:r>
          </a:p>
          <a:p>
            <a:endParaRPr lang="en-US" b="1" dirty="0">
              <a:solidFill>
                <a:srgbClr val="0070C0"/>
              </a:solidFill>
              <a:latin typeface="Arial" pitchFamily="34" charset="0"/>
              <a:cs typeface="Arial" pitchFamily="34" charset="0"/>
            </a:endParaRPr>
          </a:p>
          <a:p>
            <a:pPr>
              <a:buFont typeface="Wingdings" pitchFamily="2" charset="2"/>
              <a:buChar char="§"/>
            </a:pPr>
            <a:r>
              <a:rPr lang="en-US" b="1" dirty="0">
                <a:solidFill>
                  <a:srgbClr val="0070C0"/>
                </a:solidFill>
                <a:latin typeface="Arial" pitchFamily="34" charset="0"/>
                <a:cs typeface="Arial" pitchFamily="34" charset="0"/>
              </a:rPr>
              <a:t> The spores are not readily wind-dispersed if the membrane ruptures before harvest as they stick together due to the presence of an oily coating.</a:t>
            </a:r>
          </a:p>
          <a:p>
            <a:pPr>
              <a:buFont typeface="Wingdings" pitchFamily="2" charset="2"/>
              <a:buChar char="§"/>
            </a:pPr>
            <a:endParaRPr lang="en-US" b="1" dirty="0">
              <a:solidFill>
                <a:srgbClr val="0070C0"/>
              </a:solidFill>
              <a:latin typeface="Arial" pitchFamily="34" charset="0"/>
              <a:cs typeface="Arial" pitchFamily="34" charset="0"/>
            </a:endParaRPr>
          </a:p>
          <a:p>
            <a:pPr>
              <a:buFont typeface="Wingdings" pitchFamily="2" charset="2"/>
              <a:buChar char="§"/>
            </a:pPr>
            <a:r>
              <a:rPr lang="en-US" b="1" dirty="0">
                <a:solidFill>
                  <a:srgbClr val="0070C0"/>
                </a:solidFill>
                <a:latin typeface="Arial" pitchFamily="34" charset="0"/>
                <a:cs typeface="Arial" pitchFamily="34" charset="0"/>
              </a:rPr>
              <a:t> Infected plants may be slightly shorter than their healthy neighbors. </a:t>
            </a:r>
          </a:p>
          <a:p>
            <a:endParaRPr lang="en-US" b="1" dirty="0">
              <a:solidFill>
                <a:srgbClr val="0070C0"/>
              </a:solidFill>
              <a:latin typeface="Arial" pitchFamily="34" charset="0"/>
              <a:cs typeface="Arial" pitchFamily="34" charset="0"/>
            </a:endParaRPr>
          </a:p>
          <a:p>
            <a:pPr>
              <a:buFont typeface="Wingdings" pitchFamily="2" charset="2"/>
              <a:buChar char="§"/>
            </a:pPr>
            <a:r>
              <a:rPr lang="en-US" b="1" dirty="0">
                <a:solidFill>
                  <a:srgbClr val="0070C0"/>
                </a:solidFill>
                <a:latin typeface="Arial" pitchFamily="34" charset="0"/>
                <a:cs typeface="Arial" pitchFamily="34" charset="0"/>
              </a:rPr>
              <a:t> Affected ears may emerge later than the surrounding crop and in some cases remain trapped within the sheath of the flag leaf.</a:t>
            </a:r>
          </a:p>
          <a:p>
            <a:endParaRPr lang="en-US" b="1" dirty="0">
              <a:solidFill>
                <a:srgbClr val="0070C0"/>
              </a:solidFill>
              <a:latin typeface="Arial" pitchFamily="34" charset="0"/>
              <a:cs typeface="Arial" pitchFamily="34" charset="0"/>
            </a:endParaRPr>
          </a:p>
          <a:p>
            <a:pPr>
              <a:buFont typeface="Wingdings" pitchFamily="2" charset="2"/>
              <a:buChar char="§"/>
            </a:pPr>
            <a:r>
              <a:rPr lang="en-US" b="1" dirty="0">
                <a:solidFill>
                  <a:srgbClr val="0070C0"/>
                </a:solidFill>
                <a:latin typeface="Arial" pitchFamily="34" charset="0"/>
                <a:cs typeface="Arial" pitchFamily="34" charset="0"/>
              </a:rPr>
              <a:t> Infected ears are readily identified by their dark color and shriveled awns. </a:t>
            </a:r>
          </a:p>
          <a:p>
            <a:endParaRPr lang="en-US" b="1" dirty="0">
              <a:solidFill>
                <a:srgbClr val="0070C0"/>
              </a:solidFill>
              <a:latin typeface="Arial" pitchFamily="34" charset="0"/>
              <a:cs typeface="Arial" pitchFamily="34" charset="0"/>
            </a:endParaRPr>
          </a:p>
          <a:p>
            <a:pPr>
              <a:buFont typeface="Wingdings" pitchFamily="2" charset="2"/>
              <a:buChar char="§"/>
            </a:pPr>
            <a:r>
              <a:rPr lang="en-US" b="1" dirty="0">
                <a:solidFill>
                  <a:srgbClr val="0070C0"/>
                </a:solidFill>
                <a:latin typeface="Arial" pitchFamily="34" charset="0"/>
                <a:cs typeface="Arial" pitchFamily="34" charset="0"/>
              </a:rPr>
              <a:t>  </a:t>
            </a:r>
            <a:r>
              <a:rPr lang="en-US" b="1" dirty="0" err="1">
                <a:solidFill>
                  <a:srgbClr val="0070C0"/>
                </a:solidFill>
                <a:latin typeface="Arial" pitchFamily="34" charset="0"/>
                <a:cs typeface="Arial" pitchFamily="34" charset="0"/>
              </a:rPr>
              <a:t>Sori</a:t>
            </a:r>
            <a:r>
              <a:rPr lang="en-US" b="1" dirty="0">
                <a:solidFill>
                  <a:srgbClr val="0070C0"/>
                </a:solidFill>
                <a:latin typeface="Arial" pitchFamily="34" charset="0"/>
                <a:cs typeface="Arial" pitchFamily="34" charset="0"/>
              </a:rPr>
              <a:t> can occasionally be found in stripes on leaves and stem galling has also been reported.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458200" cy="6463308"/>
          </a:xfrm>
          <a:prstGeom prst="rect">
            <a:avLst/>
          </a:prstGeom>
        </p:spPr>
        <p:txBody>
          <a:bodyPr wrap="square">
            <a:spAutoFit/>
          </a:bodyPr>
          <a:lstStyle/>
          <a:p>
            <a:pPr algn="just">
              <a:buFont typeface="Wingdings" pitchFamily="2" charset="2"/>
              <a:buChar char="q"/>
            </a:pPr>
            <a:r>
              <a:rPr lang="en-US" dirty="0">
                <a:solidFill>
                  <a:srgbClr val="C00000"/>
                </a:solidFill>
                <a:latin typeface="Arial" pitchFamily="34" charset="0"/>
                <a:cs typeface="Arial" pitchFamily="34" charset="0"/>
              </a:rPr>
              <a:t> </a:t>
            </a:r>
            <a:r>
              <a:rPr lang="en-US" b="1" dirty="0">
                <a:solidFill>
                  <a:srgbClr val="C00000"/>
                </a:solidFill>
                <a:latin typeface="Arial" pitchFamily="34" charset="0"/>
                <a:cs typeface="Arial" pitchFamily="34" charset="0"/>
              </a:rPr>
              <a:t>Symptoms of wheat blast</a:t>
            </a:r>
          </a:p>
          <a:p>
            <a:pPr algn="just"/>
            <a:endParaRPr lang="en-US" b="1" dirty="0">
              <a:solidFill>
                <a:srgbClr val="0070C0"/>
              </a:solidFill>
              <a:latin typeface="Arial" pitchFamily="34" charset="0"/>
              <a:cs typeface="Arial" pitchFamily="34" charset="0"/>
            </a:endParaRPr>
          </a:p>
          <a:p>
            <a:pPr algn="just"/>
            <a:r>
              <a:rPr lang="en-US" b="1" dirty="0">
                <a:solidFill>
                  <a:srgbClr val="0070C0"/>
                </a:solidFill>
                <a:latin typeface="Arial" pitchFamily="34" charset="0"/>
                <a:cs typeface="Arial" pitchFamily="34" charset="0"/>
              </a:rPr>
              <a:t>The wheat blast pathogen can infect all above  ground parts of the wheat plant, but  head infection is the most common symptom in the field. Highly  susceptible cultivars can be infected at the seedling stage. </a:t>
            </a:r>
            <a:r>
              <a:rPr lang="en-US" b="1" dirty="0">
                <a:solidFill>
                  <a:srgbClr val="C00000"/>
                </a:solidFill>
                <a:latin typeface="Arial" pitchFamily="34" charset="0"/>
                <a:cs typeface="Arial" pitchFamily="34" charset="0"/>
              </a:rPr>
              <a:t>The predominance of wheat head blast  symptoms without leaf lesions in the field represents a major difference between wheat blast and rice blast. </a:t>
            </a:r>
          </a:p>
          <a:p>
            <a:pPr algn="just"/>
            <a:endParaRPr lang="en-US" b="1" dirty="0">
              <a:solidFill>
                <a:srgbClr val="0070C0"/>
              </a:solidFill>
              <a:latin typeface="Arial" pitchFamily="34" charset="0"/>
              <a:cs typeface="Arial" pitchFamily="34" charset="0"/>
            </a:endParaRPr>
          </a:p>
          <a:p>
            <a:pPr marL="285750" indent="-285750" algn="just">
              <a:buFont typeface="Wingdings" panose="05000000000000000000" pitchFamily="2" charset="2"/>
              <a:buChar char="§"/>
            </a:pPr>
            <a:r>
              <a:rPr lang="en-US" b="1" dirty="0">
                <a:solidFill>
                  <a:srgbClr val="0070C0"/>
                </a:solidFill>
                <a:latin typeface="Arial" pitchFamily="34" charset="0"/>
                <a:cs typeface="Arial" pitchFamily="34" charset="0"/>
              </a:rPr>
              <a:t>Infected heads become bleached with blackened rachis and either produce shriveled seeds or no seed at all. </a:t>
            </a:r>
          </a:p>
          <a:p>
            <a:pPr algn="just"/>
            <a:endParaRPr lang="en-US" b="1" dirty="0">
              <a:solidFill>
                <a:srgbClr val="0070C0"/>
              </a:solidFill>
              <a:latin typeface="Arial" pitchFamily="34" charset="0"/>
              <a:cs typeface="Arial" pitchFamily="34" charset="0"/>
            </a:endParaRPr>
          </a:p>
          <a:p>
            <a:pPr algn="just">
              <a:buFont typeface="Wingdings" pitchFamily="2" charset="2"/>
              <a:buChar char="§"/>
            </a:pPr>
            <a:r>
              <a:rPr lang="en-US" b="1" dirty="0">
                <a:solidFill>
                  <a:srgbClr val="0070C0"/>
                </a:solidFill>
                <a:latin typeface="Arial" pitchFamily="34" charset="0"/>
                <a:cs typeface="Arial" pitchFamily="34" charset="0"/>
              </a:rPr>
              <a:t> Wheat leaf lesions in the field  vary:</a:t>
            </a:r>
          </a:p>
          <a:p>
            <a:pPr algn="just"/>
            <a:r>
              <a:rPr lang="en-US" b="1" dirty="0">
                <a:solidFill>
                  <a:srgbClr val="0070C0"/>
                </a:solidFill>
                <a:latin typeface="Arial" pitchFamily="34" charset="0"/>
                <a:cs typeface="Arial" pitchFamily="34" charset="0"/>
              </a:rPr>
              <a:t>              </a:t>
            </a:r>
            <a:r>
              <a:rPr lang="en-US" b="1" dirty="0">
                <a:solidFill>
                  <a:srgbClr val="C00000"/>
                </a:solidFill>
                <a:latin typeface="Arial" pitchFamily="34" charset="0"/>
                <a:cs typeface="Arial" pitchFamily="34" charset="0"/>
              </a:rPr>
              <a:t>Type 1 Lesion</a:t>
            </a:r>
            <a:r>
              <a:rPr lang="en-US" b="1" dirty="0">
                <a:solidFill>
                  <a:srgbClr val="0070C0"/>
                </a:solidFill>
                <a:latin typeface="Arial" pitchFamily="34" charset="0"/>
                <a:cs typeface="Arial" pitchFamily="34" charset="0"/>
              </a:rPr>
              <a:t>: Small dark brown spots without light centers, </a:t>
            </a:r>
          </a:p>
          <a:p>
            <a:pPr algn="just"/>
            <a:r>
              <a:rPr lang="en-US" b="1" dirty="0">
                <a:solidFill>
                  <a:srgbClr val="0070C0"/>
                </a:solidFill>
                <a:latin typeface="Arial" pitchFamily="34" charset="0"/>
                <a:cs typeface="Arial" pitchFamily="34" charset="0"/>
              </a:rPr>
              <a:t>              </a:t>
            </a:r>
            <a:r>
              <a:rPr lang="en-US" b="1" dirty="0">
                <a:solidFill>
                  <a:srgbClr val="C00000"/>
                </a:solidFill>
                <a:latin typeface="Arial" pitchFamily="34" charset="0"/>
                <a:cs typeface="Arial" pitchFamily="34" charset="0"/>
              </a:rPr>
              <a:t>Type 2 </a:t>
            </a:r>
            <a:r>
              <a:rPr lang="en-US" b="1" dirty="0" err="1">
                <a:solidFill>
                  <a:srgbClr val="C00000"/>
                </a:solidFill>
                <a:latin typeface="Arial" pitchFamily="34" charset="0"/>
                <a:cs typeface="Arial" pitchFamily="34" charset="0"/>
              </a:rPr>
              <a:t>lesion:</a:t>
            </a:r>
            <a:r>
              <a:rPr lang="en-US" b="1" dirty="0" err="1">
                <a:solidFill>
                  <a:srgbClr val="0070C0"/>
                </a:solidFill>
                <a:latin typeface="Arial" pitchFamily="34" charset="0"/>
                <a:cs typeface="Arial" pitchFamily="34" charset="0"/>
              </a:rPr>
              <a:t>Round</a:t>
            </a:r>
            <a:r>
              <a:rPr lang="en-US" b="1" dirty="0">
                <a:solidFill>
                  <a:srgbClr val="0070C0"/>
                </a:solidFill>
                <a:latin typeface="Arial" pitchFamily="34" charset="0"/>
                <a:cs typeface="Arial" pitchFamily="34" charset="0"/>
              </a:rPr>
              <a:t> or eye-shaped  lesions with small light centers </a:t>
            </a:r>
          </a:p>
          <a:p>
            <a:pPr algn="just"/>
            <a:r>
              <a:rPr lang="en-US" b="1" dirty="0">
                <a:solidFill>
                  <a:srgbClr val="0070C0"/>
                </a:solidFill>
                <a:latin typeface="Arial" pitchFamily="34" charset="0"/>
                <a:cs typeface="Arial" pitchFamily="34" charset="0"/>
              </a:rPr>
              <a:t>              </a:t>
            </a:r>
            <a:r>
              <a:rPr lang="en-US" b="1" dirty="0">
                <a:solidFill>
                  <a:srgbClr val="C00000"/>
                </a:solidFill>
                <a:latin typeface="Arial" pitchFamily="34" charset="0"/>
                <a:cs typeface="Arial" pitchFamily="34" charset="0"/>
              </a:rPr>
              <a:t>Type 5 lesion: </a:t>
            </a:r>
            <a:r>
              <a:rPr lang="en-US" b="1" dirty="0">
                <a:solidFill>
                  <a:srgbClr val="0070C0"/>
                </a:solidFill>
                <a:latin typeface="Arial" pitchFamily="34" charset="0"/>
                <a:cs typeface="Arial" pitchFamily="34" charset="0"/>
              </a:rPr>
              <a:t>Larger, eye-shaped lesions with light tan centers and       </a:t>
            </a:r>
          </a:p>
          <a:p>
            <a:pPr algn="just"/>
            <a:r>
              <a:rPr lang="en-US" b="1" dirty="0">
                <a:solidFill>
                  <a:srgbClr val="0070C0"/>
                </a:solidFill>
                <a:latin typeface="Arial" pitchFamily="34" charset="0"/>
                <a:cs typeface="Arial" pitchFamily="34" charset="0"/>
              </a:rPr>
              <a:t>                                       dark brown margins </a:t>
            </a:r>
          </a:p>
          <a:p>
            <a:pPr algn="just">
              <a:buFont typeface="Wingdings" pitchFamily="2" charset="2"/>
              <a:buChar char="§"/>
            </a:pPr>
            <a:r>
              <a:rPr lang="en-US" b="1" dirty="0">
                <a:solidFill>
                  <a:srgbClr val="0070C0"/>
                </a:solidFill>
                <a:latin typeface="Arial" pitchFamily="34" charset="0"/>
                <a:cs typeface="Arial" pitchFamily="34" charset="0"/>
              </a:rPr>
              <a:t>  Sporulating leaf lesions  appear gray from the color of the spores. The potential for individual lesions to  sporulate depends on the relative area  of the light tan region (the sporulating region)  inside the darker brown margins. </a:t>
            </a:r>
          </a:p>
          <a:p>
            <a:pPr algn="just">
              <a:buFont typeface="Wingdings" pitchFamily="2" charset="2"/>
              <a:buChar char="§"/>
            </a:pPr>
            <a:r>
              <a:rPr lang="en-US" b="1" dirty="0">
                <a:solidFill>
                  <a:srgbClr val="0070C0"/>
                </a:solidFill>
                <a:latin typeface="Arial" pitchFamily="34" charset="0"/>
                <a:cs typeface="Arial" pitchFamily="34" charset="0"/>
              </a:rPr>
              <a:t> Uniformly dark brown  Type 1 lesions represent an  enlarged resistance reaction and fail to produce spores. </a:t>
            </a:r>
          </a:p>
          <a:p>
            <a:endParaRPr lang="en-US" b="1" dirty="0">
              <a:solidFill>
                <a:srgbClr val="0070C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838200"/>
            <a:ext cx="8229600" cy="4801314"/>
          </a:xfrm>
          <a:prstGeom prst="rect">
            <a:avLst/>
          </a:prstGeom>
        </p:spPr>
        <p:txBody>
          <a:bodyPr wrap="square">
            <a:spAutoFit/>
          </a:bodyPr>
          <a:lstStyle/>
          <a:p>
            <a:pPr>
              <a:buFont typeface="Wingdings" pitchFamily="2" charset="2"/>
              <a:buChar char="q"/>
            </a:pPr>
            <a:r>
              <a:rPr lang="en-US" dirty="0"/>
              <a:t> </a:t>
            </a:r>
            <a:r>
              <a:rPr lang="en-US" b="1" dirty="0">
                <a:solidFill>
                  <a:srgbClr val="C00000"/>
                </a:solidFill>
                <a:latin typeface="Arial" panose="020B0604020202020204" pitchFamily="34" charset="0"/>
                <a:cs typeface="Arial" pitchFamily="34" charset="0"/>
              </a:rPr>
              <a:t>Control or Management of covered smut of barley</a:t>
            </a:r>
          </a:p>
          <a:p>
            <a:endParaRPr lang="en-US" b="1" dirty="0">
              <a:solidFill>
                <a:srgbClr val="0070C0"/>
              </a:solidFill>
              <a:latin typeface="Arial" pitchFamily="34" charset="0"/>
              <a:cs typeface="Arial" pitchFamily="34" charset="0"/>
            </a:endParaRPr>
          </a:p>
          <a:p>
            <a:pPr fontAlgn="base">
              <a:buFont typeface="Wingdings" pitchFamily="2" charset="2"/>
              <a:buChar char="§"/>
            </a:pPr>
            <a:r>
              <a:rPr lang="en-US" b="1" dirty="0">
                <a:solidFill>
                  <a:srgbClr val="0070C0"/>
                </a:solidFill>
                <a:latin typeface="Arial" pitchFamily="34" charset="0"/>
                <a:cs typeface="Arial" pitchFamily="34" charset="0"/>
              </a:rPr>
              <a:t> Spray Mancozeb/Tebuconazole @ 0.2 t0 0.3% starting just before emergence of the heads continue for two or three times if the disease is severe. </a:t>
            </a:r>
          </a:p>
          <a:p>
            <a:pPr fontAlgn="base"/>
            <a:endParaRPr lang="en-US" b="1" dirty="0">
              <a:solidFill>
                <a:srgbClr val="0070C0"/>
              </a:solidFill>
              <a:latin typeface="Arial" pitchFamily="34" charset="0"/>
              <a:cs typeface="Arial" pitchFamily="34" charset="0"/>
            </a:endParaRPr>
          </a:p>
          <a:p>
            <a:pPr fontAlgn="base">
              <a:buFont typeface="Wingdings" pitchFamily="2" charset="2"/>
              <a:buChar char="§"/>
            </a:pPr>
            <a:r>
              <a:rPr lang="en-US" b="1" dirty="0">
                <a:solidFill>
                  <a:srgbClr val="0070C0"/>
                </a:solidFill>
                <a:latin typeface="Arial" pitchFamily="34" charset="0"/>
                <a:cs typeface="Arial" pitchFamily="34" charset="0"/>
              </a:rPr>
              <a:t> Treatment of barley seeds with </a:t>
            </a:r>
            <a:r>
              <a:rPr lang="en-US" b="1" dirty="0" err="1">
                <a:solidFill>
                  <a:srgbClr val="0070C0"/>
                </a:solidFill>
                <a:latin typeface="Arial" pitchFamily="34" charset="0"/>
                <a:cs typeface="Arial" pitchFamily="34" charset="0"/>
              </a:rPr>
              <a:t>Provax</a:t>
            </a:r>
            <a:r>
              <a:rPr lang="en-US" b="1" dirty="0">
                <a:solidFill>
                  <a:srgbClr val="0070C0"/>
                </a:solidFill>
                <a:latin typeface="Arial" pitchFamily="34" charset="0"/>
                <a:cs typeface="Arial" pitchFamily="34" charset="0"/>
              </a:rPr>
              <a:t> @ 2.5 g/kg seeds successfully </a:t>
            </a:r>
          </a:p>
          <a:p>
            <a:pPr fontAlgn="base"/>
            <a:r>
              <a:rPr lang="en-US" b="1" dirty="0">
                <a:solidFill>
                  <a:srgbClr val="0070C0"/>
                </a:solidFill>
                <a:latin typeface="Arial" pitchFamily="34" charset="0"/>
                <a:cs typeface="Arial" pitchFamily="34" charset="0"/>
              </a:rPr>
              <a:t>    controls the disease. </a:t>
            </a:r>
          </a:p>
          <a:p>
            <a:pPr fontAlgn="base"/>
            <a:endParaRPr lang="en-US" b="1" dirty="0">
              <a:solidFill>
                <a:srgbClr val="0070C0"/>
              </a:solidFill>
              <a:latin typeface="Arial" pitchFamily="34" charset="0"/>
              <a:cs typeface="Arial" pitchFamily="34" charset="0"/>
            </a:endParaRPr>
          </a:p>
          <a:p>
            <a:pPr fontAlgn="base">
              <a:buFont typeface="Wingdings" pitchFamily="2" charset="2"/>
              <a:buChar char="§"/>
            </a:pPr>
            <a:r>
              <a:rPr lang="en-US" b="1" dirty="0">
                <a:solidFill>
                  <a:srgbClr val="0070C0"/>
                </a:solidFill>
                <a:latin typeface="Arial" pitchFamily="34" charset="0"/>
                <a:cs typeface="Arial" pitchFamily="34" charset="0"/>
              </a:rPr>
              <a:t> Use of disease resistant varieties also helps to reduce losses.</a:t>
            </a:r>
          </a:p>
          <a:p>
            <a:pPr fontAlgn="base"/>
            <a:endParaRPr lang="en-US" b="1" dirty="0">
              <a:solidFill>
                <a:srgbClr val="0070C0"/>
              </a:solidFill>
              <a:latin typeface="Arial" pitchFamily="34" charset="0"/>
              <a:cs typeface="Arial" pitchFamily="34" charset="0"/>
            </a:endParaRPr>
          </a:p>
          <a:p>
            <a:pPr fontAlgn="base">
              <a:buFont typeface="Wingdings" pitchFamily="2" charset="2"/>
              <a:buChar char="§"/>
            </a:pPr>
            <a:r>
              <a:rPr lang="en-US" b="1" dirty="0">
                <a:solidFill>
                  <a:srgbClr val="0070C0"/>
                </a:solidFill>
                <a:latin typeface="Arial" pitchFamily="34" charset="0"/>
                <a:cs typeface="Arial" pitchFamily="34" charset="0"/>
              </a:rPr>
              <a:t> Sowing seeds in a moderately dry soil will reduce the disease incidence, </a:t>
            </a:r>
          </a:p>
          <a:p>
            <a:pPr fontAlgn="base"/>
            <a:r>
              <a:rPr lang="en-US" b="1" dirty="0">
                <a:solidFill>
                  <a:srgbClr val="0070C0"/>
                </a:solidFill>
                <a:latin typeface="Arial" pitchFamily="34" charset="0"/>
                <a:cs typeface="Arial" pitchFamily="34" charset="0"/>
              </a:rPr>
              <a:t>  since moist soils are </a:t>
            </a:r>
            <a:r>
              <a:rPr lang="en-US" b="1" dirty="0" err="1">
                <a:solidFill>
                  <a:srgbClr val="0070C0"/>
                </a:solidFill>
                <a:latin typeface="Arial" pitchFamily="34" charset="0"/>
                <a:cs typeface="Arial" pitchFamily="34" charset="0"/>
              </a:rPr>
              <a:t>favourable</a:t>
            </a:r>
            <a:r>
              <a:rPr lang="en-US" b="1" dirty="0">
                <a:solidFill>
                  <a:srgbClr val="0070C0"/>
                </a:solidFill>
                <a:latin typeface="Arial" pitchFamily="34" charset="0"/>
                <a:cs typeface="Arial" pitchFamily="34" charset="0"/>
              </a:rPr>
              <a:t> for infection. </a:t>
            </a:r>
          </a:p>
          <a:p>
            <a:pPr fontAlgn="base"/>
            <a:endParaRPr lang="en-US" b="1" dirty="0">
              <a:solidFill>
                <a:srgbClr val="0070C0"/>
              </a:solidFill>
              <a:latin typeface="Arial" pitchFamily="34" charset="0"/>
              <a:cs typeface="Arial" pitchFamily="34" charset="0"/>
            </a:endParaRPr>
          </a:p>
          <a:p>
            <a:pPr fontAlgn="base">
              <a:buFont typeface="Wingdings" pitchFamily="2" charset="2"/>
              <a:buChar char="§"/>
            </a:pPr>
            <a:r>
              <a:rPr lang="en-US" b="1" dirty="0">
                <a:solidFill>
                  <a:srgbClr val="0070C0"/>
                </a:solidFill>
                <a:latin typeface="Arial" pitchFamily="34" charset="0"/>
                <a:cs typeface="Arial" pitchFamily="34" charset="0"/>
              </a:rPr>
              <a:t> The rate of covered smut infection can be reduced when barley is raised in a neutral or alkaline soil than in an acid soil.</a:t>
            </a:r>
          </a:p>
          <a:p>
            <a:endParaRPr lang="en-US" b="1" dirty="0">
              <a:solidFill>
                <a:srgbClr val="0070C0"/>
              </a:solidFill>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0995" y="1543497"/>
            <a:ext cx="2104032" cy="2209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itchFamily="34" charset="0"/>
                <a:cs typeface="Arial" pitchFamily="34" charset="0"/>
              </a:rPr>
              <a:t>Native grass species, infected seeds and crop residues</a:t>
            </a:r>
          </a:p>
        </p:txBody>
      </p:sp>
      <p:sp>
        <p:nvSpPr>
          <p:cNvPr id="4" name="Arc 3"/>
          <p:cNvSpPr/>
          <p:nvPr/>
        </p:nvSpPr>
        <p:spPr>
          <a:xfrm rot="18638361">
            <a:off x="1229870" y="679209"/>
            <a:ext cx="4110523" cy="4204182"/>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Isosceles Triangle 5"/>
          <p:cNvSpPr/>
          <p:nvPr/>
        </p:nvSpPr>
        <p:spPr>
          <a:xfrm rot="8538106">
            <a:off x="4470862" y="1224233"/>
            <a:ext cx="452190" cy="28482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14600" y="4510158"/>
            <a:ext cx="2057400" cy="2209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Arial" pitchFamily="34" charset="0"/>
                <a:cs typeface="Arial" pitchFamily="34" charset="0"/>
              </a:rPr>
              <a:t>Secondary cycles:</a:t>
            </a:r>
          </a:p>
          <a:p>
            <a:pPr algn="ctr"/>
            <a:r>
              <a:rPr lang="en-US" b="1" dirty="0">
                <a:solidFill>
                  <a:srgbClr val="002060"/>
                </a:solidFill>
                <a:latin typeface="Arial" pitchFamily="34" charset="0"/>
                <a:cs typeface="Arial" pitchFamily="34" charset="0"/>
              </a:rPr>
              <a:t>Conidial dispersal by air and rain splash</a:t>
            </a:r>
          </a:p>
        </p:txBody>
      </p:sp>
      <p:grpSp>
        <p:nvGrpSpPr>
          <p:cNvPr id="11" name="Group 11"/>
          <p:cNvGrpSpPr/>
          <p:nvPr/>
        </p:nvGrpSpPr>
        <p:grpSpPr>
          <a:xfrm>
            <a:off x="4409653" y="3866580"/>
            <a:ext cx="2514600" cy="2514600"/>
            <a:chOff x="4638253" y="3699822"/>
            <a:chExt cx="2514600" cy="2514600"/>
          </a:xfrm>
        </p:grpSpPr>
        <p:sp>
          <p:nvSpPr>
            <p:cNvPr id="25" name="Arc 24"/>
            <p:cNvSpPr/>
            <p:nvPr/>
          </p:nvSpPr>
          <p:spPr>
            <a:xfrm rot="7333898">
              <a:off x="4638253" y="3699822"/>
              <a:ext cx="2514600" cy="2514600"/>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Isosceles Triangle 10"/>
            <p:cNvSpPr/>
            <p:nvPr/>
          </p:nvSpPr>
          <p:spPr>
            <a:xfrm rot="16480147">
              <a:off x="4967434" y="5905509"/>
              <a:ext cx="303788" cy="21537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Isosceles Triangle 11"/>
          <p:cNvSpPr/>
          <p:nvPr/>
        </p:nvSpPr>
        <p:spPr>
          <a:xfrm rot="16480147">
            <a:off x="3355858" y="6598417"/>
            <a:ext cx="303788" cy="21537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5757222">
            <a:off x="3422851" y="4406511"/>
            <a:ext cx="231134" cy="19591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rot="4783539">
            <a:off x="117322" y="2523910"/>
            <a:ext cx="4088653" cy="2858945"/>
            <a:chOff x="3009783" y="3322059"/>
            <a:chExt cx="3503616" cy="2541864"/>
          </a:xfrm>
        </p:grpSpPr>
        <p:sp>
          <p:nvSpPr>
            <p:cNvPr id="23" name="Arc 22"/>
            <p:cNvSpPr/>
            <p:nvPr/>
          </p:nvSpPr>
          <p:spPr>
            <a:xfrm rot="5632503">
              <a:off x="3560464" y="2771378"/>
              <a:ext cx="2402254" cy="3503616"/>
            </a:xfrm>
            <a:prstGeom prst="arc">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Isosceles Triangle 23"/>
            <p:cNvSpPr/>
            <p:nvPr/>
          </p:nvSpPr>
          <p:spPr>
            <a:xfrm rot="16480147">
              <a:off x="4433512" y="5604340"/>
              <a:ext cx="303788" cy="21537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2027832" y="1676400"/>
            <a:ext cx="2895600" cy="338554"/>
          </a:xfrm>
          <a:prstGeom prst="rect">
            <a:avLst/>
          </a:prstGeom>
          <a:noFill/>
        </p:spPr>
        <p:txBody>
          <a:bodyPr wrap="square" rtlCol="0">
            <a:spAutoFit/>
          </a:bodyPr>
          <a:lstStyle/>
          <a:p>
            <a:pPr>
              <a:buFont typeface="Wingdings" pitchFamily="2" charset="2"/>
              <a:buChar char="§"/>
            </a:pPr>
            <a:endParaRPr lang="en-US" sz="1600" b="1" dirty="0">
              <a:solidFill>
                <a:srgbClr val="002060"/>
              </a:solidFill>
              <a:latin typeface="Arial" pitchFamily="34" charset="0"/>
              <a:cs typeface="Arial" pitchFamily="34" charset="0"/>
            </a:endParaRPr>
          </a:p>
        </p:txBody>
      </p:sp>
      <p:pic>
        <p:nvPicPr>
          <p:cNvPr id="27" name="Picture 2"/>
          <p:cNvPicPr>
            <a:picLocks noChangeAspect="1" noChangeArrowheads="1"/>
          </p:cNvPicPr>
          <p:nvPr/>
        </p:nvPicPr>
        <p:blipFill>
          <a:blip r:embed="rId2"/>
          <a:srcRect l="56191" t="37037" r="30256" b="19482"/>
          <a:stretch>
            <a:fillRect/>
          </a:stretch>
        </p:blipFill>
        <p:spPr bwMode="auto">
          <a:xfrm>
            <a:off x="5105400" y="1676400"/>
            <a:ext cx="1097825" cy="1981200"/>
          </a:xfrm>
          <a:prstGeom prst="rect">
            <a:avLst/>
          </a:prstGeom>
          <a:noFill/>
          <a:ln w="9525">
            <a:noFill/>
            <a:miter lim="800000"/>
            <a:headEnd/>
            <a:tailEnd/>
          </a:ln>
          <a:effectLst/>
        </p:spPr>
      </p:pic>
      <p:pic>
        <p:nvPicPr>
          <p:cNvPr id="28" name="Picture 2"/>
          <p:cNvPicPr>
            <a:picLocks noChangeAspect="1" noChangeArrowheads="1"/>
          </p:cNvPicPr>
          <p:nvPr/>
        </p:nvPicPr>
        <p:blipFill>
          <a:blip r:embed="rId2"/>
          <a:srcRect l="28333" t="37037" r="58114" b="19482"/>
          <a:stretch>
            <a:fillRect/>
          </a:stretch>
        </p:blipFill>
        <p:spPr bwMode="auto">
          <a:xfrm>
            <a:off x="6629400" y="1828800"/>
            <a:ext cx="1371600" cy="2475271"/>
          </a:xfrm>
          <a:prstGeom prst="rect">
            <a:avLst/>
          </a:prstGeom>
          <a:noFill/>
          <a:ln w="9525">
            <a:noFill/>
            <a:miter lim="800000"/>
            <a:headEnd/>
            <a:tailEnd/>
          </a:ln>
          <a:effectLst/>
        </p:spPr>
      </p:pic>
      <p:pic>
        <p:nvPicPr>
          <p:cNvPr id="29" name="Picture 2"/>
          <p:cNvPicPr>
            <a:picLocks noChangeAspect="1" noChangeArrowheads="1"/>
          </p:cNvPicPr>
          <p:nvPr/>
        </p:nvPicPr>
        <p:blipFill>
          <a:blip r:embed="rId2"/>
          <a:srcRect l="44145" t="37037" r="45314" b="19482"/>
          <a:stretch>
            <a:fillRect/>
          </a:stretch>
        </p:blipFill>
        <p:spPr bwMode="auto">
          <a:xfrm>
            <a:off x="6858000" y="4382729"/>
            <a:ext cx="1066800" cy="2475271"/>
          </a:xfrm>
          <a:prstGeom prst="rect">
            <a:avLst/>
          </a:prstGeom>
          <a:noFill/>
          <a:ln w="9525">
            <a:noFill/>
            <a:miter lim="800000"/>
            <a:headEnd/>
            <a:tailEnd/>
          </a:ln>
          <a:effectLst/>
        </p:spPr>
      </p:pic>
      <p:sp>
        <p:nvSpPr>
          <p:cNvPr id="31" name="Right Arrow 30"/>
          <p:cNvSpPr/>
          <p:nvPr/>
        </p:nvSpPr>
        <p:spPr>
          <a:xfrm rot="2696317">
            <a:off x="6255836" y="2563319"/>
            <a:ext cx="437199" cy="20187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rot="5199189">
            <a:off x="7314092" y="4132069"/>
            <a:ext cx="294620" cy="27567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102261" y="1324472"/>
            <a:ext cx="2971800" cy="2123658"/>
          </a:xfrm>
          <a:prstGeom prst="rect">
            <a:avLst/>
          </a:prstGeom>
        </p:spPr>
        <p:txBody>
          <a:bodyPr wrap="square">
            <a:spAutoFit/>
          </a:bodyPr>
          <a:lstStyle/>
          <a:p>
            <a:pPr algn="just">
              <a:buFont typeface="Wingdings" pitchFamily="2" charset="2"/>
              <a:buChar char="§"/>
            </a:pPr>
            <a:r>
              <a:rPr lang="en-US" sz="1200" b="1" dirty="0">
                <a:latin typeface="Arial" pitchFamily="34" charset="0"/>
                <a:cs typeface="Arial" pitchFamily="34" charset="0"/>
              </a:rPr>
              <a:t> Warm and wet weather. </a:t>
            </a:r>
          </a:p>
          <a:p>
            <a:pPr algn="just">
              <a:buFont typeface="Wingdings" pitchFamily="2" charset="2"/>
              <a:buChar char="§"/>
            </a:pPr>
            <a:r>
              <a:rPr lang="en-US" sz="1200" b="1" dirty="0">
                <a:latin typeface="Arial" pitchFamily="34" charset="0"/>
                <a:cs typeface="Arial" pitchFamily="34" charset="0"/>
              </a:rPr>
              <a:t> Continuous rains and temperatures from 18-25°C during flowering, followed by hot, sunny and humid days. </a:t>
            </a:r>
          </a:p>
          <a:p>
            <a:pPr algn="just"/>
            <a:endParaRPr lang="en-US" sz="1200" b="1" dirty="0">
              <a:latin typeface="Arial" pitchFamily="34" charset="0"/>
              <a:cs typeface="Arial" pitchFamily="34" charset="0"/>
            </a:endParaRPr>
          </a:p>
          <a:p>
            <a:pPr algn="just">
              <a:buFont typeface="Wingdings" pitchFamily="2" charset="2"/>
              <a:buChar char="§"/>
            </a:pPr>
            <a:r>
              <a:rPr lang="en-US" sz="1200" b="1" dirty="0">
                <a:latin typeface="Arial" pitchFamily="34" charset="0"/>
                <a:cs typeface="Arial" pitchFamily="34" charset="0"/>
              </a:rPr>
              <a:t> Minimum temperature for infection is 10°C and the maximum is 32°C, with optimum between 25 and 30 °C . </a:t>
            </a:r>
          </a:p>
          <a:p>
            <a:pPr algn="just"/>
            <a:r>
              <a:rPr lang="en-US" sz="1200" b="1" dirty="0">
                <a:latin typeface="Arial" pitchFamily="34" charset="0"/>
                <a:cs typeface="Arial" pitchFamily="34" charset="0"/>
              </a:rPr>
              <a:t> </a:t>
            </a:r>
          </a:p>
          <a:p>
            <a:pPr algn="just">
              <a:buFont typeface="Wingdings" pitchFamily="2" charset="2"/>
              <a:buChar char="§"/>
            </a:pPr>
            <a:r>
              <a:rPr lang="en-US" sz="1200" b="1" dirty="0">
                <a:latin typeface="Arial" pitchFamily="34" charset="0"/>
                <a:cs typeface="Arial" pitchFamily="34" charset="0"/>
              </a:rPr>
              <a:t> High relative humidity</a:t>
            </a:r>
          </a:p>
        </p:txBody>
      </p:sp>
      <p:sp>
        <p:nvSpPr>
          <p:cNvPr id="54" name="Rectangle 53"/>
          <p:cNvSpPr/>
          <p:nvPr/>
        </p:nvSpPr>
        <p:spPr>
          <a:xfrm>
            <a:off x="4876800" y="152400"/>
            <a:ext cx="3962400" cy="1384995"/>
          </a:xfrm>
          <a:prstGeom prst="rect">
            <a:avLst/>
          </a:prstGeom>
        </p:spPr>
        <p:txBody>
          <a:bodyPr wrap="square">
            <a:spAutoFit/>
          </a:bodyPr>
          <a:lstStyle/>
          <a:p>
            <a:pPr algn="just"/>
            <a:r>
              <a:rPr lang="en-US" sz="1400" b="1" dirty="0">
                <a:solidFill>
                  <a:srgbClr val="0070C0"/>
                </a:solidFill>
                <a:latin typeface="Arial" pitchFamily="34" charset="0"/>
                <a:cs typeface="Arial" pitchFamily="34" charset="0"/>
              </a:rPr>
              <a:t>Small dark brown spots without light centers (Type1), round or eye-shaped  lesions with small light centers (Type 2), continuing through increasingly larger, eye-shaped lesions with light tan centers and dark brown margins (Type 5 lesions). </a:t>
            </a:r>
            <a:endParaRPr lang="en-US" sz="1400" dirty="0"/>
          </a:p>
        </p:txBody>
      </p:sp>
      <p:sp>
        <p:nvSpPr>
          <p:cNvPr id="55" name="Rectangle 54"/>
          <p:cNvSpPr/>
          <p:nvPr/>
        </p:nvSpPr>
        <p:spPr>
          <a:xfrm>
            <a:off x="8001001" y="4495800"/>
            <a:ext cx="1142999" cy="1077218"/>
          </a:xfrm>
          <a:prstGeom prst="rect">
            <a:avLst/>
          </a:prstGeom>
        </p:spPr>
        <p:txBody>
          <a:bodyPr wrap="square">
            <a:spAutoFit/>
          </a:bodyPr>
          <a:lstStyle/>
          <a:p>
            <a:r>
              <a:rPr lang="en-US" sz="1600" b="1" dirty="0">
                <a:solidFill>
                  <a:srgbClr val="0070C0"/>
                </a:solidFill>
                <a:latin typeface="Arial" pitchFamily="34" charset="0"/>
                <a:cs typeface="Arial" pitchFamily="34" charset="0"/>
              </a:rPr>
              <a:t>Infected heads become bleached </a:t>
            </a:r>
            <a:endParaRPr lang="en-US" sz="1600" dirty="0"/>
          </a:p>
        </p:txBody>
      </p:sp>
      <p:sp>
        <p:nvSpPr>
          <p:cNvPr id="56" name="Rectangle 55"/>
          <p:cNvSpPr/>
          <p:nvPr/>
        </p:nvSpPr>
        <p:spPr>
          <a:xfrm>
            <a:off x="8001001" y="2438400"/>
            <a:ext cx="1142999" cy="830997"/>
          </a:xfrm>
          <a:prstGeom prst="rect">
            <a:avLst/>
          </a:prstGeom>
        </p:spPr>
        <p:txBody>
          <a:bodyPr wrap="square">
            <a:spAutoFit/>
          </a:bodyPr>
          <a:lstStyle/>
          <a:p>
            <a:r>
              <a:rPr lang="en-US" sz="1600" b="1" dirty="0">
                <a:solidFill>
                  <a:srgbClr val="0070C0"/>
                </a:solidFill>
                <a:latin typeface="Arial" pitchFamily="34" charset="0"/>
                <a:cs typeface="Arial" pitchFamily="34" charset="0"/>
              </a:rPr>
              <a:t>Bleached</a:t>
            </a:r>
          </a:p>
          <a:p>
            <a:r>
              <a:rPr lang="en-US" sz="1600" b="1" dirty="0">
                <a:solidFill>
                  <a:srgbClr val="0070C0"/>
                </a:solidFill>
                <a:latin typeface="Arial" pitchFamily="34" charset="0"/>
                <a:cs typeface="Arial" pitchFamily="34" charset="0"/>
              </a:rPr>
              <a:t>out </a:t>
            </a:r>
            <a:r>
              <a:rPr lang="en-US" sz="1600" b="1" dirty="0" err="1">
                <a:solidFill>
                  <a:srgbClr val="0070C0"/>
                </a:solidFill>
                <a:latin typeface="Arial" pitchFamily="34" charset="0"/>
                <a:cs typeface="Arial" pitchFamily="34" charset="0"/>
              </a:rPr>
              <a:t>spikelets</a:t>
            </a:r>
            <a:r>
              <a:rPr lang="en-US" sz="1600" b="1" dirty="0">
                <a:solidFill>
                  <a:srgbClr val="0070C0"/>
                </a:solidFill>
                <a:latin typeface="Arial" pitchFamily="34" charset="0"/>
                <a:cs typeface="Arial" pitchFamily="34" charset="0"/>
              </a:rPr>
              <a:t> </a:t>
            </a:r>
            <a:endParaRPr lang="en-US" sz="1600" dirty="0"/>
          </a:p>
        </p:txBody>
      </p:sp>
      <p:cxnSp>
        <p:nvCxnSpPr>
          <p:cNvPr id="30" name="Straight Arrow Connector 29">
            <a:extLst>
              <a:ext uri="{FF2B5EF4-FFF2-40B4-BE49-F238E27FC236}">
                <a16:creationId xmlns:a16="http://schemas.microsoft.com/office/drawing/2014/main" xmlns="" id="{040DA232-E31B-4C38-8CF4-4EADAEC47949}"/>
              </a:ext>
            </a:extLst>
          </p:cNvPr>
          <p:cNvCxnSpPr>
            <a:cxnSpLocks/>
          </p:cNvCxnSpPr>
          <p:nvPr/>
        </p:nvCxnSpPr>
        <p:spPr>
          <a:xfrm flipH="1">
            <a:off x="7772400" y="2590800"/>
            <a:ext cx="304800"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A783CED2-6B8A-4A11-B650-6D2003432D00}"/>
              </a:ext>
            </a:extLst>
          </p:cNvPr>
          <p:cNvCxnSpPr>
            <a:cxnSpLocks/>
          </p:cNvCxnSpPr>
          <p:nvPr/>
        </p:nvCxnSpPr>
        <p:spPr>
          <a:xfrm flipH="1">
            <a:off x="7772400" y="4724400"/>
            <a:ext cx="304800"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8E0D8970-4280-4ED0-A668-2D30E0662A7A}"/>
              </a:ext>
            </a:extLst>
          </p:cNvPr>
          <p:cNvCxnSpPr>
            <a:cxnSpLocks/>
          </p:cNvCxnSpPr>
          <p:nvPr/>
        </p:nvCxnSpPr>
        <p:spPr>
          <a:xfrm flipH="1">
            <a:off x="5914032" y="1447800"/>
            <a:ext cx="181968" cy="30941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F175DDD6-8DC0-4C48-8C5C-0EAAD2EE41CA}"/>
              </a:ext>
            </a:extLst>
          </p:cNvPr>
          <p:cNvCxnSpPr>
            <a:cxnSpLocks/>
          </p:cNvCxnSpPr>
          <p:nvPr/>
        </p:nvCxnSpPr>
        <p:spPr>
          <a:xfrm flipH="1">
            <a:off x="4315018" y="3657600"/>
            <a:ext cx="814899" cy="1076857"/>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D4C054EB-B586-4AB7-8BDF-8B2AD9CBEA76}"/>
              </a:ext>
            </a:extLst>
          </p:cNvPr>
          <p:cNvSpPr/>
          <p:nvPr/>
        </p:nvSpPr>
        <p:spPr>
          <a:xfrm>
            <a:off x="4824269" y="4085239"/>
            <a:ext cx="325730" cy="369332"/>
          </a:xfrm>
          <a:prstGeom prst="rect">
            <a:avLst/>
          </a:prstGeom>
        </p:spPr>
        <p:txBody>
          <a:bodyPr wrap="none">
            <a:spAutoFit/>
          </a:bodyPr>
          <a:lstStyle/>
          <a:p>
            <a:r>
              <a:rPr lang="en-US" b="1" dirty="0">
                <a:latin typeface="Arial" pitchFamily="34" charset="0"/>
                <a:cs typeface="Arial" pitchFamily="34" charset="0"/>
              </a:rPr>
              <a:t>?</a:t>
            </a:r>
            <a:endParaRPr lang="en-US" dirty="0"/>
          </a:p>
        </p:txBody>
      </p:sp>
      <p:sp>
        <p:nvSpPr>
          <p:cNvPr id="10" name="Rectangle 9">
            <a:extLst>
              <a:ext uri="{FF2B5EF4-FFF2-40B4-BE49-F238E27FC236}">
                <a16:creationId xmlns:a16="http://schemas.microsoft.com/office/drawing/2014/main" xmlns="" id="{2189D0A4-79EB-4323-BAC1-850674D58F07}"/>
              </a:ext>
            </a:extLst>
          </p:cNvPr>
          <p:cNvSpPr/>
          <p:nvPr/>
        </p:nvSpPr>
        <p:spPr>
          <a:xfrm>
            <a:off x="5628505" y="5936876"/>
            <a:ext cx="325730" cy="369332"/>
          </a:xfrm>
          <a:prstGeom prst="rect">
            <a:avLst/>
          </a:prstGeom>
        </p:spPr>
        <p:txBody>
          <a:bodyPr wrap="none">
            <a:spAutoFit/>
          </a:bodyPr>
          <a:lstStyle/>
          <a:p>
            <a:r>
              <a:rPr lang="en-US" b="1" dirty="0">
                <a:latin typeface="Arial" pitchFamily="34" charset="0"/>
                <a:cs typeface="Arial" pitchFamily="34" charset="0"/>
              </a:rPr>
              <a:t>?</a:t>
            </a:r>
            <a:endParaRPr lang="en-US" dirty="0"/>
          </a:p>
        </p:txBody>
      </p:sp>
      <p:sp>
        <p:nvSpPr>
          <p:cNvPr id="36" name="Rectangle 35">
            <a:extLst>
              <a:ext uri="{FF2B5EF4-FFF2-40B4-BE49-F238E27FC236}">
                <a16:creationId xmlns:a16="http://schemas.microsoft.com/office/drawing/2014/main" xmlns="" id="{3DFDAA9C-1ACB-445C-B90C-4462DBFF6FB6}"/>
              </a:ext>
            </a:extLst>
          </p:cNvPr>
          <p:cNvSpPr/>
          <p:nvPr/>
        </p:nvSpPr>
        <p:spPr>
          <a:xfrm>
            <a:off x="1951632" y="3600734"/>
            <a:ext cx="2743200" cy="492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b="1" dirty="0">
                <a:solidFill>
                  <a:srgbClr val="C00000"/>
                </a:solidFill>
                <a:latin typeface="Arial" pitchFamily="34" charset="0"/>
                <a:cs typeface="Arial" pitchFamily="34" charset="0"/>
              </a:rPr>
              <a:t>Disease cycle of wheat blast</a:t>
            </a:r>
          </a:p>
        </p:txBody>
      </p:sp>
      <p:sp>
        <p:nvSpPr>
          <p:cNvPr id="2" name="Rectangle 1">
            <a:extLst>
              <a:ext uri="{FF2B5EF4-FFF2-40B4-BE49-F238E27FC236}">
                <a16:creationId xmlns:a16="http://schemas.microsoft.com/office/drawing/2014/main" xmlns="" id="{4481BDD5-6E96-4C8A-8A4A-08EE009D9E09}"/>
              </a:ext>
            </a:extLst>
          </p:cNvPr>
          <p:cNvSpPr/>
          <p:nvPr/>
        </p:nvSpPr>
        <p:spPr>
          <a:xfrm>
            <a:off x="2857271" y="741065"/>
            <a:ext cx="466794" cy="369332"/>
          </a:xfrm>
          <a:prstGeom prst="rect">
            <a:avLst/>
          </a:prstGeom>
        </p:spPr>
        <p:txBody>
          <a:bodyPr wrap="none">
            <a:spAutoFit/>
          </a:bodyPr>
          <a:lstStyle/>
          <a:p>
            <a:r>
              <a:rPr lang="en-US" b="1" dirty="0">
                <a:latin typeface="Arial" pitchFamily="34" charset="0"/>
                <a:cs typeface="Arial" pitchFamily="34" charset="0"/>
              </a:rPr>
              <a:t>??</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81000"/>
            <a:ext cx="7848600" cy="6186309"/>
          </a:xfrm>
          <a:prstGeom prst="rect">
            <a:avLst/>
          </a:prstGeom>
        </p:spPr>
        <p:txBody>
          <a:bodyPr wrap="square">
            <a:spAutoFit/>
          </a:bodyPr>
          <a:lstStyle/>
          <a:p>
            <a:pPr marL="285750" indent="-285750">
              <a:buFont typeface="Wingdings" panose="05000000000000000000" pitchFamily="2" charset="2"/>
              <a:buChar char="q"/>
            </a:pPr>
            <a:r>
              <a:rPr lang="en-US" b="1" u="sng" cap="all" dirty="0">
                <a:solidFill>
                  <a:srgbClr val="C00000"/>
                </a:solidFill>
                <a:latin typeface="Arial" pitchFamily="34" charset="0"/>
                <a:cs typeface="Arial" pitchFamily="34" charset="0"/>
              </a:rPr>
              <a:t>Control or management of wheat blast</a:t>
            </a:r>
            <a:endParaRPr lang="en-US" dirty="0">
              <a:solidFill>
                <a:srgbClr val="C00000"/>
              </a:solidFill>
            </a:endParaRPr>
          </a:p>
          <a:p>
            <a:pPr algn="just"/>
            <a:endParaRPr lang="en-US" b="1" dirty="0">
              <a:latin typeface="Arial" pitchFamily="34" charset="0"/>
              <a:cs typeface="Arial" pitchFamily="34" charset="0"/>
            </a:endParaRPr>
          </a:p>
          <a:p>
            <a:pPr algn="just"/>
            <a:r>
              <a:rPr lang="en-US" b="1" dirty="0">
                <a:latin typeface="Arial" pitchFamily="34" charset="0"/>
                <a:cs typeface="Arial" pitchFamily="34" charset="0"/>
              </a:rPr>
              <a:t>Wheat blast disease can be managed through a combination of</a:t>
            </a:r>
          </a:p>
          <a:p>
            <a:pPr algn="just"/>
            <a:endParaRPr lang="en-US" b="1" dirty="0">
              <a:latin typeface="Arial" pitchFamily="34" charset="0"/>
              <a:cs typeface="Arial" pitchFamily="34" charset="0"/>
            </a:endParaRPr>
          </a:p>
          <a:p>
            <a:pPr algn="just">
              <a:buFont typeface="Wingdings" pitchFamily="2" charset="2"/>
              <a:buChar char="q"/>
            </a:pPr>
            <a:r>
              <a:rPr lang="en-US" b="1" dirty="0">
                <a:latin typeface="Arial" pitchFamily="34" charset="0"/>
                <a:cs typeface="Arial" pitchFamily="34" charset="0"/>
              </a:rPr>
              <a:t> Short term strategies:</a:t>
            </a:r>
          </a:p>
          <a:p>
            <a:pPr algn="just"/>
            <a:endParaRPr lang="en-US" b="1" dirty="0">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Use blast resistant wheat varieties such as </a:t>
            </a:r>
            <a:r>
              <a:rPr lang="en-US" b="1" dirty="0" err="1">
                <a:solidFill>
                  <a:srgbClr val="002060"/>
                </a:solidFill>
                <a:latin typeface="Arial" pitchFamily="34" charset="0"/>
                <a:cs typeface="Arial" pitchFamily="34" charset="0"/>
              </a:rPr>
              <a:t>BARIgom</a:t>
            </a:r>
            <a:r>
              <a:rPr lang="en-US" b="1" dirty="0">
                <a:solidFill>
                  <a:srgbClr val="002060"/>
                </a:solidFill>
                <a:latin typeface="Arial" pitchFamily="34" charset="0"/>
                <a:cs typeface="Arial" pitchFamily="34" charset="0"/>
              </a:rPr>
              <a:t> 33.</a:t>
            </a:r>
          </a:p>
          <a:p>
            <a:pPr algn="just"/>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Crop rotation with alternative crops such as oil seed crops and pulses in stead of wheat is one of the important cultural practices which can reduce the pathogen inoculums from the field. </a:t>
            </a:r>
          </a:p>
          <a:p>
            <a:pPr algn="just"/>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Eliminating crop residues through burning immediately after harvesting of wheat.</a:t>
            </a:r>
          </a:p>
          <a:p>
            <a:pPr algn="just">
              <a:buFont typeface="Wingdings" pitchFamily="2" charset="2"/>
              <a:buChar char="§"/>
            </a:pPr>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Keeping crop fields weed-free will destroy the alternative hosts of the blast pathogen because inoculums can also survive on weeds and in crop residues. </a:t>
            </a:r>
          </a:p>
          <a:p>
            <a:pPr algn="just">
              <a:buFont typeface="Wingdings" pitchFamily="2" charset="2"/>
              <a:buChar char="§"/>
            </a:pPr>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Spray  Trooper(Tricyclazole) /</a:t>
            </a:r>
            <a:r>
              <a:rPr lang="en-US" b="1" dirty="0" err="1">
                <a:solidFill>
                  <a:srgbClr val="002060"/>
                </a:solidFill>
                <a:latin typeface="Arial" pitchFamily="34" charset="0"/>
                <a:cs typeface="Arial" pitchFamily="34" charset="0"/>
              </a:rPr>
              <a:t>Nativo</a:t>
            </a:r>
            <a:r>
              <a:rPr lang="en-US" b="1" dirty="0">
                <a:solidFill>
                  <a:srgbClr val="002060"/>
                </a:solidFill>
                <a:latin typeface="Arial" pitchFamily="34" charset="0"/>
                <a:cs typeface="Arial" pitchFamily="34" charset="0"/>
              </a:rPr>
              <a:t> (Tebuconazole+ </a:t>
            </a:r>
            <a:r>
              <a:rPr lang="en-US" b="1" dirty="0" err="1">
                <a:solidFill>
                  <a:srgbClr val="002060"/>
                </a:solidFill>
                <a:latin typeface="Arial" panose="020B0604020202020204" pitchFamily="34" charset="0"/>
                <a:cs typeface="Arial" panose="020B0604020202020204" pitchFamily="34" charset="0"/>
              </a:rPr>
              <a:t>Trifloxystrobine</a:t>
            </a:r>
            <a:r>
              <a:rPr lang="en-US" b="1" dirty="0">
                <a:solidFill>
                  <a:srgbClr val="002060"/>
                </a:solidFill>
                <a:latin typeface="Arial" pitchFamily="34" charset="0"/>
                <a:cs typeface="Arial" pitchFamily="34" charset="0"/>
              </a:rPr>
              <a:t>) at 7-10 days interval starting at early flowering stage.</a:t>
            </a:r>
          </a:p>
          <a:p>
            <a:pPr algn="just">
              <a:buFont typeface="Wingdings" pitchFamily="2" charset="2"/>
              <a:buChar char="§"/>
            </a:pPr>
            <a:endParaRPr lang="en-US" b="1" dirty="0">
              <a:solidFill>
                <a:srgbClr val="002060"/>
              </a:solidFill>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474345"/>
            <a:ext cx="8153400" cy="6463308"/>
          </a:xfrm>
          <a:prstGeom prst="rect">
            <a:avLst/>
          </a:prstGeom>
        </p:spPr>
        <p:txBody>
          <a:bodyPr wrap="square">
            <a:spAutoFit/>
          </a:bodyPr>
          <a:lstStyle/>
          <a:p>
            <a:pPr algn="just"/>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Early planting can reduce the wheat blast incidence because delaying the planting date significantly reduced yield losses due to wheat blast where the disease was previously endemic. </a:t>
            </a:r>
          </a:p>
          <a:p>
            <a:pPr algn="just"/>
            <a:endParaRPr lang="en-US" b="1" dirty="0">
              <a:solidFill>
                <a:srgbClr val="002060"/>
              </a:solidFill>
              <a:latin typeface="Arial" pitchFamily="34" charset="0"/>
              <a:cs typeface="Arial" pitchFamily="34" charset="0"/>
            </a:endParaRPr>
          </a:p>
          <a:p>
            <a:pPr algn="just">
              <a:buFont typeface="Wingdings" pitchFamily="2" charset="2"/>
              <a:buChar char="§"/>
            </a:pPr>
            <a:r>
              <a:rPr lang="en-US" b="1" dirty="0">
                <a:solidFill>
                  <a:srgbClr val="002060"/>
                </a:solidFill>
                <a:latin typeface="Arial" pitchFamily="34" charset="0"/>
                <a:cs typeface="Arial" pitchFamily="34" charset="0"/>
              </a:rPr>
              <a:t> Application Silicon (</a:t>
            </a:r>
            <a:r>
              <a:rPr lang="en-US" b="1" dirty="0" err="1">
                <a:solidFill>
                  <a:srgbClr val="002060"/>
                </a:solidFill>
                <a:latin typeface="Arial" pitchFamily="34" charset="0"/>
                <a:cs typeface="Arial" pitchFamily="34" charset="0"/>
              </a:rPr>
              <a:t>Monosilicic</a:t>
            </a:r>
            <a:r>
              <a:rPr lang="en-US" b="1" dirty="0">
                <a:solidFill>
                  <a:srgbClr val="002060"/>
                </a:solidFill>
                <a:latin typeface="Arial" pitchFamily="34" charset="0"/>
                <a:cs typeface="Arial" pitchFamily="34" charset="0"/>
              </a:rPr>
              <a:t> acid (H</a:t>
            </a:r>
            <a:r>
              <a:rPr lang="en-US" b="1" baseline="-25000" dirty="0">
                <a:solidFill>
                  <a:srgbClr val="002060"/>
                </a:solidFill>
                <a:latin typeface="Arial" panose="020B0604020202020204" pitchFamily="34" charset="0"/>
                <a:cs typeface="Arial" panose="020B0604020202020204" pitchFamily="34" charset="0"/>
              </a:rPr>
              <a:t>4</a:t>
            </a:r>
            <a:r>
              <a:rPr lang="en-US" b="1" dirty="0">
                <a:solidFill>
                  <a:srgbClr val="002060"/>
                </a:solidFill>
                <a:latin typeface="Arial" panose="020B0604020202020204" pitchFamily="34" charset="0"/>
                <a:cs typeface="Arial" panose="020B0604020202020204" pitchFamily="34" charset="0"/>
              </a:rPr>
              <a:t>SiO</a:t>
            </a:r>
            <a:r>
              <a:rPr lang="en-US" b="1" baseline="-25000" dirty="0">
                <a:solidFill>
                  <a:srgbClr val="002060"/>
                </a:solidFill>
                <a:latin typeface="Arial" panose="020B0604020202020204" pitchFamily="34" charset="0"/>
                <a:cs typeface="Arial" panose="020B0604020202020204" pitchFamily="34" charset="0"/>
              </a:rPr>
              <a:t>4</a:t>
            </a:r>
            <a:r>
              <a:rPr lang="en-US" b="1" dirty="0">
                <a:solidFill>
                  <a:srgbClr val="002060"/>
                </a:solidFill>
                <a:latin typeface="Arial" panose="020B0604020202020204" pitchFamily="34" charset="0"/>
                <a:cs typeface="Arial" panose="020B0604020202020204" pitchFamily="34" charset="0"/>
              </a:rPr>
              <a:t>), 250-1000kg/ha) in the soil enhances resistance to wheat blast by making the epidermis harder.</a:t>
            </a:r>
          </a:p>
          <a:p>
            <a:pPr algn="just"/>
            <a:endParaRPr lang="en-US" b="1" dirty="0">
              <a:latin typeface="Arial" pitchFamily="34" charset="0"/>
              <a:cs typeface="Arial" pitchFamily="34" charset="0"/>
            </a:endParaRPr>
          </a:p>
          <a:p>
            <a:pPr algn="just">
              <a:buFont typeface="Wingdings" pitchFamily="2" charset="2"/>
              <a:buChar char="§"/>
            </a:pPr>
            <a:endParaRPr lang="en-US" b="1" dirty="0">
              <a:latin typeface="Arial" pitchFamily="34" charset="0"/>
              <a:cs typeface="Arial" pitchFamily="34" charset="0"/>
            </a:endParaRPr>
          </a:p>
          <a:p>
            <a:pPr algn="just">
              <a:buFont typeface="Wingdings" pitchFamily="2" charset="2"/>
              <a:buChar char="q"/>
            </a:pPr>
            <a:r>
              <a:rPr lang="en-US" b="1" dirty="0">
                <a:solidFill>
                  <a:srgbClr val="C00000"/>
                </a:solidFill>
                <a:latin typeface="Arial" pitchFamily="34" charset="0"/>
                <a:cs typeface="Arial" pitchFamily="34" charset="0"/>
              </a:rPr>
              <a:t> Long term strategies:</a:t>
            </a:r>
          </a:p>
          <a:p>
            <a:pPr algn="just"/>
            <a:r>
              <a:rPr lang="en-US" b="1" dirty="0">
                <a:latin typeface="Arial" pitchFamily="34" charset="0"/>
                <a:cs typeface="Arial" pitchFamily="34" charset="0"/>
              </a:rPr>
              <a:t> </a:t>
            </a:r>
          </a:p>
          <a:p>
            <a:pPr algn="just">
              <a:buFont typeface="Wingdings" pitchFamily="2" charset="2"/>
              <a:buChar char="§"/>
            </a:pPr>
            <a:r>
              <a:rPr lang="en-US" b="1" dirty="0">
                <a:latin typeface="Arial" pitchFamily="34" charset="0"/>
                <a:cs typeface="Arial" pitchFamily="34" charset="0"/>
              </a:rPr>
              <a:t> Conventional and molecular breeding (CRISPR Cas9 techniques) to develop blast resistant wheat varieties.</a:t>
            </a:r>
          </a:p>
          <a:p>
            <a:pPr algn="just">
              <a:buFont typeface="Wingdings" pitchFamily="2" charset="2"/>
              <a:buChar char="§"/>
            </a:pPr>
            <a:endParaRPr lang="en-US" b="1" dirty="0">
              <a:latin typeface="Arial" pitchFamily="34" charset="0"/>
              <a:cs typeface="Arial" pitchFamily="34" charset="0"/>
            </a:endParaRPr>
          </a:p>
          <a:p>
            <a:pPr algn="just">
              <a:buFont typeface="Wingdings" pitchFamily="2" charset="2"/>
              <a:buChar char="§"/>
            </a:pPr>
            <a:r>
              <a:rPr lang="en-US" b="1" dirty="0">
                <a:latin typeface="Arial" pitchFamily="34" charset="0"/>
                <a:cs typeface="Arial" pitchFamily="34" charset="0"/>
              </a:rPr>
              <a:t>Genetic approaches (pathogen population analyses)   and epidemiological research (mode of pathogen overwintering, transmission, environmental factors and hosts) to strengthen knowledge on the fungus and its interactions with wheat and other host plants.</a:t>
            </a:r>
          </a:p>
          <a:p>
            <a:pPr algn="just">
              <a:buFont typeface="Wingdings" pitchFamily="2" charset="2"/>
              <a:buChar char="§"/>
            </a:pPr>
            <a:endParaRPr lang="en-US" b="1" dirty="0">
              <a:latin typeface="Arial" pitchFamily="34" charset="0"/>
              <a:cs typeface="Arial" pitchFamily="34" charset="0"/>
            </a:endParaRPr>
          </a:p>
          <a:p>
            <a:pPr algn="just">
              <a:buFont typeface="Wingdings" pitchFamily="2" charset="2"/>
              <a:buChar char="§"/>
            </a:pPr>
            <a:r>
              <a:rPr lang="en-US" b="1" dirty="0">
                <a:latin typeface="Arial" pitchFamily="34" charset="0"/>
                <a:cs typeface="Arial" pitchFamily="34" charset="0"/>
              </a:rPr>
              <a:t> Monitoring of disease appearances, movement, and evolution, in coordination with international (CIMMYT), Universities (BAU) and local extension agencies (DAE, NGOs) and research agencies (WRC), as well as predictive models.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855</TotalTime>
  <Words>4699</Words>
  <Application>Microsoft Office PowerPoint</Application>
  <PresentationFormat>On-screen Show (4:3)</PresentationFormat>
  <Paragraphs>493</Paragraphs>
  <Slides>60</Slides>
  <Notes>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154</cp:revision>
  <dcterms:created xsi:type="dcterms:W3CDTF">2006-08-16T00:00:00Z</dcterms:created>
  <dcterms:modified xsi:type="dcterms:W3CDTF">2020-05-05T10:47:45Z</dcterms:modified>
</cp:coreProperties>
</file>