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2116" y="478663"/>
            <a:ext cx="269976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463611"/>
            <a:ext cx="8074660" cy="3209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3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0"/>
            <a:ext cx="8228331" cy="24384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200" spc="-365" dirty="0" smtClean="0">
                <a:solidFill>
                  <a:srgbClr val="1E1C11"/>
                </a:solidFill>
              </a:rPr>
              <a:t>PLANT </a:t>
            </a:r>
            <a:r>
              <a:rPr lang="en-US" sz="3200" spc="-315" dirty="0" smtClean="0">
                <a:solidFill>
                  <a:srgbClr val="1E1C11"/>
                </a:solidFill>
              </a:rPr>
              <a:t>TRANSFORMATION </a:t>
            </a:r>
            <a:r>
              <a:rPr lang="en-US" sz="3200" spc="-445" dirty="0" smtClean="0">
                <a:solidFill>
                  <a:srgbClr val="1E1C11"/>
                </a:solidFill>
              </a:rPr>
              <a:t>VECTORS </a:t>
            </a:r>
            <a:r>
              <a:rPr lang="en-US" sz="3200" spc="-375" dirty="0" smtClean="0">
                <a:solidFill>
                  <a:srgbClr val="1E1C11"/>
                </a:solidFill>
              </a:rPr>
              <a:t>AND  </a:t>
            </a:r>
            <a:r>
              <a:rPr lang="en-US" sz="3200" spc="-204" dirty="0" smtClean="0">
                <a:solidFill>
                  <a:srgbClr val="1E1C11"/>
                </a:solidFill>
              </a:rPr>
              <a:t>THEIR</a:t>
            </a:r>
            <a:r>
              <a:rPr lang="en-US" sz="3200" spc="-200" dirty="0" smtClean="0">
                <a:solidFill>
                  <a:srgbClr val="1E1C11"/>
                </a:solidFill>
              </a:rPr>
              <a:t> </a:t>
            </a:r>
            <a:r>
              <a:rPr lang="en-US" sz="3200" spc="-495" dirty="0" smtClean="0">
                <a:solidFill>
                  <a:srgbClr val="1E1C11"/>
                </a:solidFill>
              </a:rPr>
              <a:t>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104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76" y="388620"/>
              <a:ext cx="2161032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463041"/>
            <a:ext cx="1483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6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3600" u="heavy" spc="-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3600" u="heavy" spc="-2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3600" u="heavy" spc="-3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smid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895" y="1051560"/>
            <a:ext cx="1505711" cy="71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1025627"/>
            <a:ext cx="6352540" cy="368427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56540" indent="-24447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257175" algn="l"/>
                <a:tab pos="3692525" algn="l"/>
              </a:tabLst>
            </a:pPr>
            <a:r>
              <a:rPr sz="3200" spc="-90" dirty="0">
                <a:latin typeface="Cambria"/>
                <a:cs typeface="Cambria"/>
              </a:rPr>
              <a:t>Extra</a:t>
            </a:r>
            <a:r>
              <a:rPr sz="3200" spc="85" dirty="0">
                <a:latin typeface="Cambria"/>
                <a:cs typeface="Cambria"/>
              </a:rPr>
              <a:t> </a:t>
            </a:r>
            <a:r>
              <a:rPr sz="3200" spc="-85" dirty="0">
                <a:latin typeface="Cambria"/>
                <a:cs typeface="Cambria"/>
              </a:rPr>
              <a:t>chromosomal	</a:t>
            </a:r>
            <a:r>
              <a:rPr sz="3200" spc="25" dirty="0">
                <a:latin typeface="Cambria"/>
                <a:cs typeface="Cambria"/>
              </a:rPr>
              <a:t>DNA</a:t>
            </a:r>
            <a:r>
              <a:rPr sz="3200" spc="10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molecules.</a:t>
            </a:r>
            <a:endParaRPr sz="3200">
              <a:latin typeface="Cambria"/>
              <a:cs typeface="Cambria"/>
            </a:endParaRPr>
          </a:p>
          <a:p>
            <a:pPr marL="155575" indent="-14351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156210" algn="l"/>
              </a:tabLst>
            </a:pPr>
            <a:r>
              <a:rPr sz="3200" spc="-25" dirty="0">
                <a:latin typeface="Cambria"/>
                <a:cs typeface="Cambria"/>
              </a:rPr>
              <a:t>Self-replicating.</a:t>
            </a:r>
            <a:endParaRPr sz="3200">
              <a:latin typeface="Cambria"/>
              <a:cs typeface="Cambria"/>
            </a:endParaRPr>
          </a:p>
          <a:p>
            <a:pPr marL="155575" indent="-14351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156210" algn="l"/>
              </a:tabLst>
            </a:pPr>
            <a:r>
              <a:rPr sz="3200" spc="-5" dirty="0">
                <a:latin typeface="Cambria"/>
                <a:cs typeface="Cambria"/>
              </a:rPr>
              <a:t>Circular </a:t>
            </a:r>
            <a:r>
              <a:rPr sz="3200" spc="-165" dirty="0">
                <a:latin typeface="Cambria"/>
                <a:cs typeface="Cambria"/>
              </a:rPr>
              <a:t>&amp; </a:t>
            </a:r>
            <a:r>
              <a:rPr sz="3200" spc="-45" dirty="0">
                <a:latin typeface="Cambria"/>
                <a:cs typeface="Cambria"/>
              </a:rPr>
              <a:t>Double</a:t>
            </a:r>
            <a:r>
              <a:rPr sz="3200" spc="-175" dirty="0">
                <a:latin typeface="Cambria"/>
                <a:cs typeface="Cambria"/>
              </a:rPr>
              <a:t> </a:t>
            </a:r>
            <a:r>
              <a:rPr sz="3200" spc="-100" dirty="0">
                <a:latin typeface="Cambria"/>
                <a:cs typeface="Cambria"/>
              </a:rPr>
              <a:t>stranded.</a:t>
            </a:r>
            <a:endParaRPr sz="3200">
              <a:latin typeface="Cambria"/>
              <a:cs typeface="Cambria"/>
            </a:endParaRPr>
          </a:p>
          <a:p>
            <a:pPr marL="155575" indent="-14351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156210" algn="l"/>
              </a:tabLst>
            </a:pPr>
            <a:r>
              <a:rPr sz="3200" spc="-95" dirty="0">
                <a:latin typeface="Cambria"/>
                <a:cs typeface="Cambria"/>
              </a:rPr>
              <a:t>Short </a:t>
            </a:r>
            <a:r>
              <a:rPr sz="3200" spc="-100" dirty="0">
                <a:latin typeface="Cambria"/>
                <a:cs typeface="Cambria"/>
              </a:rPr>
              <a:t>sequence </a:t>
            </a:r>
            <a:r>
              <a:rPr sz="3200" spc="-50" dirty="0">
                <a:latin typeface="Cambria"/>
                <a:cs typeface="Cambria"/>
              </a:rPr>
              <a:t>of</a:t>
            </a:r>
            <a:r>
              <a:rPr sz="3200" spc="415" dirty="0">
                <a:latin typeface="Cambria"/>
                <a:cs typeface="Cambria"/>
              </a:rPr>
              <a:t> </a:t>
            </a:r>
            <a:r>
              <a:rPr sz="3200" spc="10" dirty="0">
                <a:latin typeface="Cambria"/>
                <a:cs typeface="Cambria"/>
              </a:rPr>
              <a:t>DNA.</a:t>
            </a:r>
            <a:endParaRPr sz="3200">
              <a:latin typeface="Cambria"/>
              <a:cs typeface="Cambria"/>
            </a:endParaRPr>
          </a:p>
          <a:p>
            <a:pPr marL="256540" indent="-244475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57175" algn="l"/>
              </a:tabLst>
            </a:pPr>
            <a:r>
              <a:rPr sz="3200" spc="-125" dirty="0">
                <a:latin typeface="Cambria"/>
                <a:cs typeface="Cambria"/>
              </a:rPr>
              <a:t>Found </a:t>
            </a:r>
            <a:r>
              <a:rPr sz="3200" spc="-20" dirty="0">
                <a:latin typeface="Cambria"/>
                <a:cs typeface="Cambria"/>
              </a:rPr>
              <a:t>in</a:t>
            </a:r>
            <a:r>
              <a:rPr sz="3200" spc="229" dirty="0">
                <a:latin typeface="Cambria"/>
                <a:cs typeface="Cambria"/>
              </a:rPr>
              <a:t> </a:t>
            </a:r>
            <a:r>
              <a:rPr sz="3200" spc="-105" dirty="0">
                <a:latin typeface="Cambria"/>
                <a:cs typeface="Cambria"/>
              </a:rPr>
              <a:t>prokaryotes.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2895598"/>
            <a:ext cx="3048000" cy="396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695" y="926591"/>
              <a:ext cx="544068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" y="188976"/>
              <a:ext cx="5926836" cy="1118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140" y="272618"/>
            <a:ext cx="5408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3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Classification </a:t>
            </a:r>
            <a:r>
              <a:rPr sz="4000" u="heavy" spc="-2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400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3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plasmids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5279" y="1014983"/>
            <a:ext cx="4064635" cy="4861560"/>
            <a:chOff x="335279" y="1014983"/>
            <a:chExt cx="4064635" cy="4861560"/>
          </a:xfrm>
        </p:grpSpPr>
        <p:sp>
          <p:nvSpPr>
            <p:cNvPr id="8" name="object 8"/>
            <p:cNvSpPr/>
            <p:nvPr/>
          </p:nvSpPr>
          <p:spPr>
            <a:xfrm>
              <a:off x="335279" y="1014983"/>
              <a:ext cx="3311652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5279" y="2051303"/>
              <a:ext cx="2502408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279" y="3026663"/>
              <a:ext cx="3739896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279" y="4002023"/>
              <a:ext cx="4064508" cy="8991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279" y="4977383"/>
              <a:ext cx="3657600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140" y="1017498"/>
            <a:ext cx="6428105" cy="5029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969" dirty="0">
                <a:latin typeface="Courier New"/>
                <a:cs typeface="Courier New"/>
              </a:rPr>
              <a:t> </a:t>
            </a:r>
            <a:r>
              <a:rPr sz="3200" spc="-120" dirty="0">
                <a:latin typeface="Cambria"/>
                <a:cs typeface="Cambria"/>
              </a:rPr>
              <a:t>Fertility </a:t>
            </a:r>
            <a:r>
              <a:rPr sz="3200" spc="-90" dirty="0">
                <a:latin typeface="Cambria"/>
                <a:cs typeface="Cambria"/>
              </a:rPr>
              <a:t>plasmid</a:t>
            </a:r>
            <a:endParaRPr sz="32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3200" spc="-40" dirty="0">
                <a:latin typeface="Cambria"/>
                <a:cs typeface="Cambria"/>
              </a:rPr>
              <a:t>e.g. </a:t>
            </a:r>
            <a:r>
              <a:rPr sz="3200" spc="-350" dirty="0">
                <a:latin typeface="Cambria"/>
                <a:cs typeface="Cambria"/>
              </a:rPr>
              <a:t>F </a:t>
            </a:r>
            <a:r>
              <a:rPr sz="3200" spc="-90" dirty="0">
                <a:latin typeface="Cambria"/>
                <a:cs typeface="Cambria"/>
              </a:rPr>
              <a:t>plasmid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200" spc="-160" dirty="0">
                <a:latin typeface="Cambria"/>
                <a:cs typeface="Cambria"/>
              </a:rPr>
              <a:t>E.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35" dirty="0">
                <a:latin typeface="Cambria"/>
                <a:cs typeface="Cambria"/>
              </a:rPr>
              <a:t>coli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1095" dirty="0">
                <a:latin typeface="Courier New"/>
                <a:cs typeface="Courier New"/>
              </a:rPr>
              <a:t> </a:t>
            </a:r>
            <a:r>
              <a:rPr sz="3200" spc="10" dirty="0">
                <a:latin typeface="Cambria"/>
                <a:cs typeface="Cambria"/>
              </a:rPr>
              <a:t>Col </a:t>
            </a:r>
            <a:r>
              <a:rPr sz="3200" spc="-90" dirty="0">
                <a:latin typeface="Cambria"/>
                <a:cs typeface="Cambria"/>
              </a:rPr>
              <a:t>plasmid</a:t>
            </a:r>
            <a:endParaRPr sz="32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</a:pPr>
            <a:r>
              <a:rPr sz="3200" spc="-40" dirty="0">
                <a:latin typeface="Cambria"/>
                <a:cs typeface="Cambria"/>
              </a:rPr>
              <a:t>e.g. </a:t>
            </a:r>
            <a:r>
              <a:rPr sz="3200" spc="-55" dirty="0">
                <a:latin typeface="Cambria"/>
                <a:cs typeface="Cambria"/>
              </a:rPr>
              <a:t>ColE1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200" spc="-160" dirty="0">
                <a:latin typeface="Cambria"/>
                <a:cs typeface="Cambria"/>
              </a:rPr>
              <a:t>E.</a:t>
            </a:r>
            <a:r>
              <a:rPr sz="3200" spc="-125" dirty="0">
                <a:latin typeface="Cambria"/>
                <a:cs typeface="Cambria"/>
              </a:rPr>
              <a:t> </a:t>
            </a:r>
            <a:r>
              <a:rPr sz="3200" spc="-35" dirty="0">
                <a:latin typeface="Cambria"/>
                <a:cs typeface="Cambria"/>
              </a:rPr>
              <a:t>coli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955" dirty="0">
                <a:latin typeface="Courier New"/>
                <a:cs typeface="Courier New"/>
              </a:rPr>
              <a:t> </a:t>
            </a:r>
            <a:r>
              <a:rPr sz="3200" spc="-125" dirty="0">
                <a:latin typeface="Cambria"/>
                <a:cs typeface="Cambria"/>
              </a:rPr>
              <a:t>Resistance </a:t>
            </a:r>
            <a:r>
              <a:rPr sz="3200" spc="-90" dirty="0">
                <a:latin typeface="Cambria"/>
                <a:cs typeface="Cambria"/>
              </a:rPr>
              <a:t>plasmid</a:t>
            </a:r>
            <a:endParaRPr sz="3200">
              <a:latin typeface="Cambria"/>
              <a:cs typeface="Cambria"/>
            </a:endParaRPr>
          </a:p>
          <a:p>
            <a:pPr marL="927100">
              <a:lnSpc>
                <a:spcPct val="100000"/>
              </a:lnSpc>
            </a:pPr>
            <a:r>
              <a:rPr sz="3200" spc="-40" dirty="0">
                <a:latin typeface="Cambria"/>
                <a:cs typeface="Cambria"/>
              </a:rPr>
              <a:t>e.g. </a:t>
            </a:r>
            <a:r>
              <a:rPr sz="3200" spc="-180" dirty="0">
                <a:latin typeface="Cambria"/>
                <a:cs typeface="Cambria"/>
              </a:rPr>
              <a:t>RP4 </a:t>
            </a:r>
            <a:r>
              <a:rPr sz="3200" spc="-20" dirty="0">
                <a:latin typeface="Cambria"/>
                <a:cs typeface="Cambria"/>
              </a:rPr>
              <a:t>in</a:t>
            </a:r>
            <a:r>
              <a:rPr sz="3200" spc="-95" dirty="0">
                <a:latin typeface="Cambria"/>
                <a:cs typeface="Cambria"/>
              </a:rPr>
              <a:t> </a:t>
            </a:r>
            <a:r>
              <a:rPr sz="3200" spc="-130" dirty="0">
                <a:latin typeface="Cambria"/>
                <a:cs typeface="Cambria"/>
              </a:rPr>
              <a:t>Pseudomonas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ts val="3765"/>
              </a:lnSpc>
              <a:spcBef>
                <a:spcPts val="5"/>
              </a:spcBef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1035" dirty="0">
                <a:latin typeface="Courier New"/>
                <a:cs typeface="Courier New"/>
              </a:rPr>
              <a:t> </a:t>
            </a:r>
            <a:r>
              <a:rPr sz="3200" spc="-70" dirty="0">
                <a:latin typeface="Cambria"/>
                <a:cs typeface="Cambria"/>
              </a:rPr>
              <a:t>Degradative </a:t>
            </a:r>
            <a:r>
              <a:rPr sz="3200" spc="-90" dirty="0">
                <a:latin typeface="Cambria"/>
                <a:cs typeface="Cambria"/>
              </a:rPr>
              <a:t>plasmid</a:t>
            </a:r>
            <a:endParaRPr sz="3200">
              <a:latin typeface="Cambria"/>
              <a:cs typeface="Cambria"/>
            </a:endParaRPr>
          </a:p>
          <a:p>
            <a:pPr marL="927100">
              <a:lnSpc>
                <a:spcPts val="3929"/>
              </a:lnSpc>
            </a:pPr>
            <a:r>
              <a:rPr sz="3200" spc="-40" dirty="0">
                <a:latin typeface="Cambria"/>
                <a:cs typeface="Cambria"/>
              </a:rPr>
              <a:t>e.g. </a:t>
            </a:r>
            <a:r>
              <a:rPr sz="3200" spc="-70" dirty="0">
                <a:latin typeface="Cambria"/>
                <a:cs typeface="Cambria"/>
              </a:rPr>
              <a:t>TOL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350" i="1" spc="-495" dirty="0">
                <a:latin typeface="Arial"/>
                <a:cs typeface="Arial"/>
              </a:rPr>
              <a:t>P.</a:t>
            </a:r>
            <a:r>
              <a:rPr sz="3350" i="1" spc="-210" dirty="0">
                <a:latin typeface="Arial"/>
                <a:cs typeface="Arial"/>
              </a:rPr>
              <a:t> </a:t>
            </a:r>
            <a:r>
              <a:rPr sz="3350" i="1" spc="-120" dirty="0">
                <a:latin typeface="Arial"/>
                <a:cs typeface="Arial"/>
              </a:rPr>
              <a:t>putida</a:t>
            </a:r>
            <a:endParaRPr sz="3350">
              <a:latin typeface="Arial"/>
              <a:cs typeface="Arial"/>
            </a:endParaRPr>
          </a:p>
          <a:p>
            <a:pPr marL="12700">
              <a:lnSpc>
                <a:spcPts val="3750"/>
              </a:lnSpc>
            </a:pPr>
            <a:r>
              <a:rPr sz="3200" dirty="0">
                <a:latin typeface="Courier New"/>
                <a:cs typeface="Courier New"/>
              </a:rPr>
              <a:t>o</a:t>
            </a:r>
            <a:r>
              <a:rPr sz="3200" spc="-1040" dirty="0">
                <a:latin typeface="Courier New"/>
                <a:cs typeface="Courier New"/>
              </a:rPr>
              <a:t> </a:t>
            </a:r>
            <a:r>
              <a:rPr sz="3200" spc="-45" dirty="0">
                <a:latin typeface="Cambria"/>
                <a:cs typeface="Cambria"/>
              </a:rPr>
              <a:t>Virulence </a:t>
            </a:r>
            <a:r>
              <a:rPr sz="3200" spc="-90" dirty="0">
                <a:latin typeface="Cambria"/>
                <a:cs typeface="Cambria"/>
              </a:rPr>
              <a:t>plasmid</a:t>
            </a:r>
            <a:endParaRPr sz="3200">
              <a:latin typeface="Cambria"/>
              <a:cs typeface="Cambria"/>
            </a:endParaRPr>
          </a:p>
          <a:p>
            <a:pPr marL="927100">
              <a:lnSpc>
                <a:spcPts val="3945"/>
              </a:lnSpc>
            </a:pPr>
            <a:r>
              <a:rPr sz="3200" spc="-40" dirty="0">
                <a:latin typeface="Cambria"/>
                <a:cs typeface="Cambria"/>
              </a:rPr>
              <a:t>e.g. </a:t>
            </a:r>
            <a:r>
              <a:rPr sz="3200" spc="-125" dirty="0">
                <a:latin typeface="Cambria"/>
                <a:cs typeface="Cambria"/>
              </a:rPr>
              <a:t>Ti </a:t>
            </a:r>
            <a:r>
              <a:rPr sz="3200" spc="-105" dirty="0">
                <a:latin typeface="Cambria"/>
                <a:cs typeface="Cambria"/>
              </a:rPr>
              <a:t>plasmids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350" i="1" spc="-295" dirty="0">
                <a:latin typeface="Arial"/>
                <a:cs typeface="Arial"/>
              </a:rPr>
              <a:t>A.</a:t>
            </a:r>
            <a:r>
              <a:rPr sz="3350" i="1" spc="-235" dirty="0">
                <a:latin typeface="Arial"/>
                <a:cs typeface="Arial"/>
              </a:rPr>
              <a:t> </a:t>
            </a:r>
            <a:r>
              <a:rPr sz="3350" i="1" spc="-204" dirty="0">
                <a:latin typeface="Arial"/>
                <a:cs typeface="Arial"/>
              </a:rPr>
              <a:t>tumefaciens</a:t>
            </a:r>
            <a:endParaRPr sz="33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200" y="1981200"/>
            <a:ext cx="3505200" cy="2743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7804" y="813816"/>
              <a:ext cx="7737348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3483" y="150876"/>
              <a:ext cx="6053328" cy="1008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6084" y="150876"/>
              <a:ext cx="2723388" cy="1008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4857" y="224739"/>
            <a:ext cx="7712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4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Based </a:t>
            </a:r>
            <a:r>
              <a:rPr sz="3600" u="heavy" spc="-3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 </a:t>
            </a:r>
            <a:r>
              <a:rPr sz="3600" u="heavy" spc="-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3600" u="heavy" spc="-1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origin </a:t>
            </a:r>
            <a:r>
              <a:rPr sz="3600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sz="3600" u="heavy" spc="-3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 </a:t>
            </a:r>
            <a:r>
              <a:rPr sz="3600" u="heavy" spc="-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3600" u="heavy" spc="1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3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plasmids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1026384"/>
            <a:ext cx="8165465" cy="45129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145" dirty="0">
                <a:latin typeface="Cambria"/>
                <a:cs typeface="Cambria"/>
              </a:rPr>
              <a:t>Two </a:t>
            </a:r>
            <a:r>
              <a:rPr sz="3200" spc="-75" dirty="0">
                <a:latin typeface="Cambria"/>
                <a:cs typeface="Cambria"/>
              </a:rPr>
              <a:t>major </a:t>
            </a:r>
            <a:r>
              <a:rPr sz="3200" spc="-120" dirty="0">
                <a:latin typeface="Cambria"/>
                <a:cs typeface="Cambria"/>
              </a:rPr>
              <a:t>classes</a:t>
            </a:r>
            <a:r>
              <a:rPr sz="3200" spc="-145" dirty="0">
                <a:latin typeface="Cambria"/>
                <a:cs typeface="Cambria"/>
              </a:rPr>
              <a:t> </a:t>
            </a:r>
            <a:r>
              <a:rPr sz="3200" spc="-195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 marL="452755" indent="-440690">
              <a:lnSpc>
                <a:spcPct val="100000"/>
              </a:lnSpc>
              <a:spcBef>
                <a:spcPts val="765"/>
              </a:spcBef>
              <a:buFont typeface="Cambria"/>
              <a:buAutoNum type="romanLcParenR"/>
              <a:tabLst>
                <a:tab pos="452755" algn="l"/>
                <a:tab pos="453390" algn="l"/>
              </a:tabLst>
            </a:pPr>
            <a:r>
              <a:rPr sz="3200" b="1" spc="-140" dirty="0">
                <a:latin typeface="Arial"/>
                <a:cs typeface="Arial"/>
              </a:rPr>
              <a:t>Natural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280" dirty="0">
                <a:latin typeface="Arial"/>
                <a:cs typeface="Arial"/>
              </a:rPr>
              <a:t>plasmids</a:t>
            </a:r>
            <a:r>
              <a:rPr sz="3200" spc="-280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 marL="927100" marR="1730375" indent="-471805">
              <a:lnSpc>
                <a:spcPct val="100000"/>
              </a:lnSpc>
              <a:spcBef>
                <a:spcPts val="770"/>
              </a:spcBef>
            </a:pPr>
            <a:r>
              <a:rPr sz="3200" spc="-125" dirty="0">
                <a:latin typeface="Cambria"/>
                <a:cs typeface="Cambria"/>
              </a:rPr>
              <a:t>They </a:t>
            </a:r>
            <a:r>
              <a:rPr sz="3200" spc="-30" dirty="0">
                <a:latin typeface="Cambria"/>
                <a:cs typeface="Cambria"/>
              </a:rPr>
              <a:t>occur </a:t>
            </a:r>
            <a:r>
              <a:rPr sz="3200" spc="-60" dirty="0">
                <a:latin typeface="Cambria"/>
                <a:cs typeface="Cambria"/>
              </a:rPr>
              <a:t>naturally </a:t>
            </a:r>
            <a:r>
              <a:rPr sz="3200" spc="-20" dirty="0">
                <a:latin typeface="Cambria"/>
                <a:cs typeface="Cambria"/>
              </a:rPr>
              <a:t>in </a:t>
            </a:r>
            <a:r>
              <a:rPr sz="3200" spc="-114" dirty="0">
                <a:latin typeface="Cambria"/>
                <a:cs typeface="Cambria"/>
              </a:rPr>
              <a:t>prokaryotes  </a:t>
            </a:r>
            <a:r>
              <a:rPr sz="3200" spc="-100" dirty="0">
                <a:latin typeface="Cambria"/>
                <a:cs typeface="Cambria"/>
              </a:rPr>
              <a:t>Example:</a:t>
            </a:r>
            <a:r>
              <a:rPr sz="3200" spc="45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ColE1.</a:t>
            </a:r>
            <a:endParaRPr sz="3200">
              <a:latin typeface="Cambria"/>
              <a:cs typeface="Cambria"/>
            </a:endParaRPr>
          </a:p>
          <a:p>
            <a:pPr marL="462280" indent="-449580">
              <a:lnSpc>
                <a:spcPct val="100000"/>
              </a:lnSpc>
              <a:spcBef>
                <a:spcPts val="770"/>
              </a:spcBef>
              <a:buFont typeface="Cambria"/>
              <a:buAutoNum type="romanLcParenR" startAt="2"/>
              <a:tabLst>
                <a:tab pos="462280" algn="l"/>
              </a:tabLst>
            </a:pPr>
            <a:r>
              <a:rPr sz="3200" b="1" spc="-125" dirty="0">
                <a:latin typeface="Arial"/>
                <a:cs typeface="Arial"/>
              </a:rPr>
              <a:t>Artificial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spc="-275" dirty="0">
                <a:latin typeface="Arial"/>
                <a:cs typeface="Arial"/>
              </a:rPr>
              <a:t>plasmids</a:t>
            </a:r>
            <a:r>
              <a:rPr sz="3200" spc="-275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  <a:p>
            <a:pPr marL="355600" marR="5080">
              <a:lnSpc>
                <a:spcPts val="3840"/>
              </a:lnSpc>
              <a:spcBef>
                <a:spcPts val="900"/>
              </a:spcBef>
            </a:pPr>
            <a:r>
              <a:rPr sz="3200" spc="-125" dirty="0">
                <a:latin typeface="Cambria"/>
                <a:cs typeface="Cambria"/>
              </a:rPr>
              <a:t>They </a:t>
            </a:r>
            <a:r>
              <a:rPr sz="3200" spc="-95" dirty="0">
                <a:latin typeface="Cambria"/>
                <a:cs typeface="Cambria"/>
              </a:rPr>
              <a:t>are </a:t>
            </a:r>
            <a:r>
              <a:rPr sz="3200" spc="-85" dirty="0">
                <a:latin typeface="Cambria"/>
                <a:cs typeface="Cambria"/>
              </a:rPr>
              <a:t>constructed </a:t>
            </a:r>
            <a:r>
              <a:rPr sz="3350" i="1" spc="25" dirty="0">
                <a:latin typeface="Arial"/>
                <a:cs typeface="Arial"/>
              </a:rPr>
              <a:t>in-vitro </a:t>
            </a:r>
            <a:r>
              <a:rPr sz="3200" spc="-120" dirty="0">
                <a:latin typeface="Cambria"/>
                <a:cs typeface="Cambria"/>
              </a:rPr>
              <a:t>by </a:t>
            </a:r>
            <a:r>
              <a:rPr sz="3200" spc="-15" dirty="0">
                <a:latin typeface="Cambria"/>
                <a:cs typeface="Cambria"/>
              </a:rPr>
              <a:t>re-combining  </a:t>
            </a:r>
            <a:r>
              <a:rPr sz="3200" spc="-114" dirty="0">
                <a:latin typeface="Cambria"/>
                <a:cs typeface="Cambria"/>
              </a:rPr>
              <a:t>selected</a:t>
            </a:r>
            <a:r>
              <a:rPr sz="3200" spc="50" dirty="0">
                <a:latin typeface="Cambria"/>
                <a:cs typeface="Cambria"/>
              </a:rPr>
              <a:t> </a:t>
            </a:r>
            <a:r>
              <a:rPr sz="3200" spc="-125" dirty="0">
                <a:latin typeface="Cambria"/>
                <a:cs typeface="Cambria"/>
              </a:rPr>
              <a:t>segments</a:t>
            </a:r>
            <a:r>
              <a:rPr sz="3200" spc="45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of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-120" dirty="0">
                <a:latin typeface="Cambria"/>
                <a:cs typeface="Cambria"/>
              </a:rPr>
              <a:t>two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-95" dirty="0">
                <a:latin typeface="Cambria"/>
                <a:cs typeface="Cambria"/>
              </a:rPr>
              <a:t>or</a:t>
            </a:r>
            <a:r>
              <a:rPr sz="3200" spc="75" dirty="0">
                <a:latin typeface="Cambria"/>
                <a:cs typeface="Cambria"/>
              </a:rPr>
              <a:t> </a:t>
            </a:r>
            <a:r>
              <a:rPr sz="3200" spc="-114" dirty="0">
                <a:latin typeface="Cambria"/>
                <a:cs typeface="Cambria"/>
              </a:rPr>
              <a:t>more</a:t>
            </a:r>
            <a:r>
              <a:rPr sz="3200" spc="45" dirty="0">
                <a:latin typeface="Cambria"/>
                <a:cs typeface="Cambria"/>
              </a:rPr>
              <a:t> </a:t>
            </a:r>
            <a:r>
              <a:rPr sz="3200" spc="-95" dirty="0">
                <a:latin typeface="Cambria"/>
                <a:cs typeface="Cambria"/>
              </a:rPr>
              <a:t>plasmids.</a:t>
            </a:r>
            <a:endParaRPr sz="3200">
              <a:latin typeface="Cambria"/>
              <a:cs typeface="Cambria"/>
            </a:endParaRPr>
          </a:p>
          <a:p>
            <a:pPr marL="2756535">
              <a:lnSpc>
                <a:spcPct val="100000"/>
              </a:lnSpc>
              <a:spcBef>
                <a:spcPts val="640"/>
              </a:spcBef>
            </a:pPr>
            <a:r>
              <a:rPr sz="3200" spc="-100" dirty="0">
                <a:latin typeface="Cambria"/>
                <a:cs typeface="Cambria"/>
              </a:rPr>
              <a:t>Example:</a:t>
            </a:r>
            <a:r>
              <a:rPr sz="3200" spc="45" dirty="0">
                <a:latin typeface="Cambria"/>
                <a:cs typeface="Cambria"/>
              </a:rPr>
              <a:t> </a:t>
            </a:r>
            <a:r>
              <a:rPr sz="3200" spc="-90" dirty="0">
                <a:latin typeface="Cambria"/>
                <a:cs typeface="Cambria"/>
              </a:rPr>
              <a:t>pBR322.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382" y="431038"/>
            <a:ext cx="4731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Nomenclature of</a:t>
            </a:r>
            <a:r>
              <a:rPr sz="3600" u="heavy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3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Plasmid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446046"/>
            <a:ext cx="615315" cy="26346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401955" algn="just">
              <a:lnSpc>
                <a:spcPct val="152900"/>
              </a:lnSpc>
              <a:spcBef>
                <a:spcPts val="190"/>
              </a:spcBef>
            </a:pPr>
            <a:r>
              <a:rPr sz="2800" spc="-45" dirty="0">
                <a:latin typeface="Cambria"/>
                <a:cs typeface="Cambria"/>
              </a:rPr>
              <a:t>p  </a:t>
            </a:r>
            <a:r>
              <a:rPr sz="2800" spc="-114" dirty="0">
                <a:latin typeface="Cambria"/>
                <a:cs typeface="Cambria"/>
              </a:rPr>
              <a:t>B  </a:t>
            </a:r>
            <a:r>
              <a:rPr sz="2800" spc="-225" dirty="0">
                <a:latin typeface="Cambria"/>
                <a:cs typeface="Cambria"/>
              </a:rPr>
              <a:t>R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latin typeface="Cambria"/>
                <a:cs typeface="Cambria"/>
              </a:rPr>
              <a:t>322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8729" y="1528013"/>
            <a:ext cx="4227195" cy="355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latin typeface="Arial"/>
                <a:cs typeface="Arial"/>
              </a:rPr>
              <a:t>pBR322</a:t>
            </a:r>
            <a:endParaRPr sz="3600">
              <a:latin typeface="Arial"/>
              <a:cs typeface="Arial"/>
            </a:endParaRPr>
          </a:p>
          <a:p>
            <a:pPr marL="22225" marR="2721610" indent="-10160">
              <a:lnSpc>
                <a:spcPct val="152900"/>
              </a:lnSpc>
              <a:spcBef>
                <a:spcPts val="3000"/>
              </a:spcBef>
            </a:pPr>
            <a:r>
              <a:rPr sz="2800" spc="-100" dirty="0">
                <a:latin typeface="Cambria"/>
                <a:cs typeface="Cambria"/>
              </a:rPr>
              <a:t>Plasmid  </a:t>
            </a:r>
            <a:r>
              <a:rPr sz="2800" spc="-90" dirty="0">
                <a:latin typeface="Cambria"/>
                <a:cs typeface="Cambria"/>
              </a:rPr>
              <a:t>Boliver  </a:t>
            </a:r>
            <a:r>
              <a:rPr sz="2800" spc="-150" dirty="0">
                <a:latin typeface="Cambria"/>
                <a:cs typeface="Cambria"/>
              </a:rPr>
              <a:t>Ro</a:t>
            </a:r>
            <a:r>
              <a:rPr sz="2800" spc="-155" dirty="0">
                <a:latin typeface="Cambria"/>
                <a:cs typeface="Cambria"/>
              </a:rPr>
              <a:t>d</a:t>
            </a:r>
            <a:r>
              <a:rPr sz="2800" spc="-40" dirty="0">
                <a:latin typeface="Cambria"/>
                <a:cs typeface="Cambria"/>
              </a:rPr>
              <a:t>riguez</a:t>
            </a:r>
            <a:endParaRPr sz="2800">
              <a:latin typeface="Cambria"/>
              <a:cs typeface="Cambria"/>
            </a:endParaRPr>
          </a:p>
          <a:p>
            <a:pPr marL="74930">
              <a:lnSpc>
                <a:spcPct val="100000"/>
              </a:lnSpc>
              <a:spcBef>
                <a:spcPts val="1680"/>
              </a:spcBef>
            </a:pPr>
            <a:r>
              <a:rPr sz="2800" spc="-75" dirty="0">
                <a:latin typeface="Cambria"/>
                <a:cs typeface="Cambria"/>
              </a:rPr>
              <a:t>Number </a:t>
            </a:r>
            <a:r>
              <a:rPr sz="2800" spc="-50" dirty="0">
                <a:latin typeface="Cambria"/>
                <a:cs typeface="Cambria"/>
              </a:rPr>
              <a:t>given </a:t>
            </a:r>
            <a:r>
              <a:rPr sz="2800" spc="-125" dirty="0">
                <a:latin typeface="Cambria"/>
                <a:cs typeface="Cambria"/>
              </a:rPr>
              <a:t>to</a:t>
            </a:r>
            <a:r>
              <a:rPr sz="2800" spc="290" dirty="0">
                <a:latin typeface="Cambria"/>
                <a:cs typeface="Cambria"/>
              </a:rPr>
              <a:t> </a:t>
            </a:r>
            <a:r>
              <a:rPr sz="2800" spc="-60" dirty="0">
                <a:latin typeface="Cambria"/>
                <a:cs typeface="Cambria"/>
              </a:rPr>
              <a:t>distinguish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19187" y="1371600"/>
            <a:ext cx="7849234" cy="3558540"/>
            <a:chOff x="1219187" y="1371600"/>
            <a:chExt cx="7849234" cy="3558540"/>
          </a:xfrm>
        </p:grpSpPr>
        <p:sp>
          <p:nvSpPr>
            <p:cNvPr id="7" name="object 7"/>
            <p:cNvSpPr/>
            <p:nvPr/>
          </p:nvSpPr>
          <p:spPr>
            <a:xfrm>
              <a:off x="1219187" y="2919983"/>
              <a:ext cx="1067435" cy="2010410"/>
            </a:xfrm>
            <a:custGeom>
              <a:avLst/>
              <a:gdLst/>
              <a:ahLst/>
              <a:cxnLst/>
              <a:rect l="l" t="t" r="r" b="b"/>
              <a:pathLst>
                <a:path w="1067435" h="2010410">
                  <a:moveTo>
                    <a:pt x="979716" y="1355090"/>
                  </a:moveTo>
                  <a:lnTo>
                    <a:pt x="978039" y="1355090"/>
                  </a:lnTo>
                  <a:lnTo>
                    <a:pt x="954519" y="1355090"/>
                  </a:lnTo>
                  <a:lnTo>
                    <a:pt x="895489" y="1389380"/>
                  </a:lnTo>
                  <a:lnTo>
                    <a:pt x="894473" y="1393317"/>
                  </a:lnTo>
                  <a:lnTo>
                    <a:pt x="896251" y="1396238"/>
                  </a:lnTo>
                  <a:lnTo>
                    <a:pt x="898029" y="1399286"/>
                  </a:lnTo>
                  <a:lnTo>
                    <a:pt x="901966" y="1400302"/>
                  </a:lnTo>
                  <a:lnTo>
                    <a:pt x="905014" y="1398651"/>
                  </a:lnTo>
                  <a:lnTo>
                    <a:pt x="979716" y="1355090"/>
                  </a:lnTo>
                  <a:close/>
                </a:path>
                <a:path w="1067435" h="2010410">
                  <a:moveTo>
                    <a:pt x="979716" y="593090"/>
                  </a:moveTo>
                  <a:lnTo>
                    <a:pt x="978039" y="593090"/>
                  </a:lnTo>
                  <a:lnTo>
                    <a:pt x="954519" y="593090"/>
                  </a:lnTo>
                  <a:lnTo>
                    <a:pt x="895489" y="627380"/>
                  </a:lnTo>
                  <a:lnTo>
                    <a:pt x="894473" y="631317"/>
                  </a:lnTo>
                  <a:lnTo>
                    <a:pt x="896251" y="634238"/>
                  </a:lnTo>
                  <a:lnTo>
                    <a:pt x="898029" y="637298"/>
                  </a:lnTo>
                  <a:lnTo>
                    <a:pt x="901966" y="638302"/>
                  </a:lnTo>
                  <a:lnTo>
                    <a:pt x="905014" y="636651"/>
                  </a:lnTo>
                  <a:lnTo>
                    <a:pt x="979716" y="593090"/>
                  </a:lnTo>
                  <a:close/>
                </a:path>
                <a:path w="1067435" h="2010410">
                  <a:moveTo>
                    <a:pt x="979716" y="58166"/>
                  </a:moveTo>
                  <a:lnTo>
                    <a:pt x="978039" y="58166"/>
                  </a:lnTo>
                  <a:lnTo>
                    <a:pt x="954519" y="58166"/>
                  </a:lnTo>
                  <a:lnTo>
                    <a:pt x="895489" y="92456"/>
                  </a:lnTo>
                  <a:lnTo>
                    <a:pt x="894473" y="96393"/>
                  </a:lnTo>
                  <a:lnTo>
                    <a:pt x="896251" y="99441"/>
                  </a:lnTo>
                  <a:lnTo>
                    <a:pt x="898029" y="102362"/>
                  </a:lnTo>
                  <a:lnTo>
                    <a:pt x="901966" y="103378"/>
                  </a:lnTo>
                  <a:lnTo>
                    <a:pt x="905014" y="101727"/>
                  </a:lnTo>
                  <a:lnTo>
                    <a:pt x="979716" y="58166"/>
                  </a:lnTo>
                  <a:close/>
                </a:path>
                <a:path w="1067435" h="2010410">
                  <a:moveTo>
                    <a:pt x="990612" y="1348740"/>
                  </a:moveTo>
                  <a:lnTo>
                    <a:pt x="902093" y="1296924"/>
                  </a:lnTo>
                  <a:lnTo>
                    <a:pt x="898156" y="1297940"/>
                  </a:lnTo>
                  <a:lnTo>
                    <a:pt x="894600" y="1304036"/>
                  </a:lnTo>
                  <a:lnTo>
                    <a:pt x="895616" y="1307973"/>
                  </a:lnTo>
                  <a:lnTo>
                    <a:pt x="954544" y="1342364"/>
                  </a:lnTo>
                  <a:lnTo>
                    <a:pt x="25" y="1340866"/>
                  </a:lnTo>
                  <a:lnTo>
                    <a:pt x="0" y="1353566"/>
                  </a:lnTo>
                  <a:lnTo>
                    <a:pt x="954582" y="1355064"/>
                  </a:lnTo>
                  <a:lnTo>
                    <a:pt x="978039" y="1355090"/>
                  </a:lnTo>
                  <a:lnTo>
                    <a:pt x="979779" y="1355064"/>
                  </a:lnTo>
                  <a:lnTo>
                    <a:pt x="990612" y="1348740"/>
                  </a:lnTo>
                  <a:close/>
                </a:path>
                <a:path w="1067435" h="2010410">
                  <a:moveTo>
                    <a:pt x="990612" y="586740"/>
                  </a:moveTo>
                  <a:lnTo>
                    <a:pt x="902093" y="534924"/>
                  </a:lnTo>
                  <a:lnTo>
                    <a:pt x="898156" y="535940"/>
                  </a:lnTo>
                  <a:lnTo>
                    <a:pt x="894600" y="542036"/>
                  </a:lnTo>
                  <a:lnTo>
                    <a:pt x="895616" y="545973"/>
                  </a:lnTo>
                  <a:lnTo>
                    <a:pt x="954544" y="580364"/>
                  </a:lnTo>
                  <a:lnTo>
                    <a:pt x="25" y="578866"/>
                  </a:lnTo>
                  <a:lnTo>
                    <a:pt x="0" y="591566"/>
                  </a:lnTo>
                  <a:lnTo>
                    <a:pt x="954582" y="593064"/>
                  </a:lnTo>
                  <a:lnTo>
                    <a:pt x="978039" y="593090"/>
                  </a:lnTo>
                  <a:lnTo>
                    <a:pt x="979779" y="593064"/>
                  </a:lnTo>
                  <a:lnTo>
                    <a:pt x="990612" y="586740"/>
                  </a:lnTo>
                  <a:close/>
                </a:path>
                <a:path w="1067435" h="2010410">
                  <a:moveTo>
                    <a:pt x="990612" y="51816"/>
                  </a:moveTo>
                  <a:lnTo>
                    <a:pt x="902093" y="0"/>
                  </a:lnTo>
                  <a:lnTo>
                    <a:pt x="898156" y="1016"/>
                  </a:lnTo>
                  <a:lnTo>
                    <a:pt x="894600" y="7112"/>
                  </a:lnTo>
                  <a:lnTo>
                    <a:pt x="895616" y="11049"/>
                  </a:lnTo>
                  <a:lnTo>
                    <a:pt x="954544" y="45440"/>
                  </a:lnTo>
                  <a:lnTo>
                    <a:pt x="25" y="43942"/>
                  </a:lnTo>
                  <a:lnTo>
                    <a:pt x="0" y="56642"/>
                  </a:lnTo>
                  <a:lnTo>
                    <a:pt x="954582" y="58140"/>
                  </a:lnTo>
                  <a:lnTo>
                    <a:pt x="978039" y="58166"/>
                  </a:lnTo>
                  <a:lnTo>
                    <a:pt x="979779" y="58140"/>
                  </a:lnTo>
                  <a:lnTo>
                    <a:pt x="990612" y="51816"/>
                  </a:lnTo>
                  <a:close/>
                </a:path>
                <a:path w="1067435" h="2010410">
                  <a:moveTo>
                    <a:pt x="1055916" y="1964690"/>
                  </a:moveTo>
                  <a:lnTo>
                    <a:pt x="1054239" y="1964690"/>
                  </a:lnTo>
                  <a:lnTo>
                    <a:pt x="1030719" y="1964690"/>
                  </a:lnTo>
                  <a:lnTo>
                    <a:pt x="971689" y="1998980"/>
                  </a:lnTo>
                  <a:lnTo>
                    <a:pt x="970673" y="2002917"/>
                  </a:lnTo>
                  <a:lnTo>
                    <a:pt x="972451" y="2005838"/>
                  </a:lnTo>
                  <a:lnTo>
                    <a:pt x="974229" y="2008886"/>
                  </a:lnTo>
                  <a:lnTo>
                    <a:pt x="978166" y="2009902"/>
                  </a:lnTo>
                  <a:lnTo>
                    <a:pt x="981214" y="2008251"/>
                  </a:lnTo>
                  <a:lnTo>
                    <a:pt x="1055916" y="1964690"/>
                  </a:lnTo>
                  <a:close/>
                </a:path>
                <a:path w="1067435" h="2010410">
                  <a:moveTo>
                    <a:pt x="1066812" y="1958340"/>
                  </a:moveTo>
                  <a:lnTo>
                    <a:pt x="978293" y="1906524"/>
                  </a:lnTo>
                  <a:lnTo>
                    <a:pt x="974356" y="1907540"/>
                  </a:lnTo>
                  <a:lnTo>
                    <a:pt x="970800" y="1913636"/>
                  </a:lnTo>
                  <a:lnTo>
                    <a:pt x="971816" y="1917573"/>
                  </a:lnTo>
                  <a:lnTo>
                    <a:pt x="1030744" y="1951964"/>
                  </a:lnTo>
                  <a:lnTo>
                    <a:pt x="76212" y="1950466"/>
                  </a:lnTo>
                  <a:lnTo>
                    <a:pt x="76212" y="1963166"/>
                  </a:lnTo>
                  <a:lnTo>
                    <a:pt x="1030782" y="1964664"/>
                  </a:lnTo>
                  <a:lnTo>
                    <a:pt x="1054239" y="1964690"/>
                  </a:lnTo>
                  <a:lnTo>
                    <a:pt x="1055979" y="1964664"/>
                  </a:lnTo>
                  <a:lnTo>
                    <a:pt x="1066812" y="195834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00" y="1371600"/>
              <a:ext cx="3352800" cy="3124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495" y="874775"/>
              <a:ext cx="3048000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958342"/>
            <a:ext cx="2410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3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Advantages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295" y="1612391"/>
            <a:ext cx="24384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2190114"/>
            <a:ext cx="765873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390" indent="-18732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45" dirty="0">
                <a:latin typeface="Cambria"/>
                <a:cs typeface="Cambria"/>
              </a:rPr>
              <a:t>Occur </a:t>
            </a:r>
            <a:r>
              <a:rPr sz="3200" spc="-55" dirty="0">
                <a:latin typeface="Cambria"/>
                <a:cs typeface="Cambria"/>
              </a:rPr>
              <a:t>naturally </a:t>
            </a:r>
            <a:r>
              <a:rPr sz="3200" spc="-25" dirty="0">
                <a:latin typeface="Cambria"/>
                <a:cs typeface="Cambria"/>
              </a:rPr>
              <a:t>in</a:t>
            </a:r>
            <a:r>
              <a:rPr sz="3200" spc="200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bacteria</a:t>
            </a:r>
            <a:endParaRPr sz="3200">
              <a:latin typeface="Cambria"/>
              <a:cs typeface="Cambria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75" dirty="0">
                <a:latin typeface="Cambria"/>
                <a:cs typeface="Cambria"/>
              </a:rPr>
              <a:t>Have </a:t>
            </a:r>
            <a:r>
              <a:rPr sz="3200" spc="-70" dirty="0">
                <a:latin typeface="Cambria"/>
                <a:cs typeface="Cambria"/>
              </a:rPr>
              <a:t>different </a:t>
            </a:r>
            <a:r>
              <a:rPr sz="3200" spc="-90" dirty="0">
                <a:latin typeface="Cambria"/>
                <a:cs typeface="Cambria"/>
              </a:rPr>
              <a:t>restriction</a:t>
            </a:r>
            <a:r>
              <a:rPr sz="3200" spc="310" dirty="0">
                <a:latin typeface="Cambria"/>
                <a:cs typeface="Cambria"/>
              </a:rPr>
              <a:t> </a:t>
            </a:r>
            <a:r>
              <a:rPr sz="3200" spc="-130" dirty="0">
                <a:latin typeface="Cambria"/>
                <a:cs typeface="Cambria"/>
              </a:rPr>
              <a:t>sites.</a:t>
            </a:r>
            <a:endParaRPr sz="3200">
              <a:latin typeface="Cambria"/>
              <a:cs typeface="Cambria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95" dirty="0">
                <a:latin typeface="Cambria"/>
                <a:cs typeface="Cambria"/>
              </a:rPr>
              <a:t>Replicate </a:t>
            </a:r>
            <a:r>
              <a:rPr sz="3200" spc="-85" dirty="0">
                <a:latin typeface="Cambria"/>
                <a:cs typeface="Cambria"/>
              </a:rPr>
              <a:t>completely </a:t>
            </a:r>
            <a:r>
              <a:rPr sz="3200" spc="-95" dirty="0">
                <a:latin typeface="Cambria"/>
                <a:cs typeface="Cambria"/>
              </a:rPr>
              <a:t>independent </a:t>
            </a:r>
            <a:r>
              <a:rPr sz="3200" spc="-50" dirty="0">
                <a:latin typeface="Cambria"/>
                <a:cs typeface="Cambria"/>
              </a:rPr>
              <a:t>of</a:t>
            </a:r>
            <a:r>
              <a:rPr sz="3200" spc="450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bacteria</a:t>
            </a:r>
            <a:endParaRPr sz="3200">
              <a:latin typeface="Cambria"/>
              <a:cs typeface="Cambria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75" dirty="0">
                <a:latin typeface="Cambria"/>
                <a:cs typeface="Cambria"/>
              </a:rPr>
              <a:t>Genes </a:t>
            </a:r>
            <a:r>
              <a:rPr sz="3200" spc="-95" dirty="0">
                <a:latin typeface="Cambria"/>
                <a:cs typeface="Cambria"/>
              </a:rPr>
              <a:t>are </a:t>
            </a:r>
            <a:r>
              <a:rPr sz="3200" spc="-100" dirty="0">
                <a:latin typeface="Cambria"/>
                <a:cs typeface="Cambria"/>
              </a:rPr>
              <a:t>easily </a:t>
            </a:r>
            <a:r>
              <a:rPr sz="3200" spc="-114" dirty="0">
                <a:latin typeface="Cambria"/>
                <a:cs typeface="Cambria"/>
              </a:rPr>
              <a:t>inserted </a:t>
            </a:r>
            <a:r>
              <a:rPr sz="3200" spc="-80" dirty="0">
                <a:latin typeface="Cambria"/>
                <a:cs typeface="Cambria"/>
              </a:rPr>
              <a:t>into</a:t>
            </a:r>
            <a:r>
              <a:rPr sz="3200" spc="80" dirty="0">
                <a:latin typeface="Cambria"/>
                <a:cs typeface="Cambria"/>
              </a:rPr>
              <a:t> </a:t>
            </a:r>
            <a:r>
              <a:rPr sz="3200" spc="-105" dirty="0">
                <a:latin typeface="Cambria"/>
                <a:cs typeface="Cambria"/>
              </a:rPr>
              <a:t>plasmids</a:t>
            </a:r>
            <a:endParaRPr sz="3200">
              <a:latin typeface="Cambria"/>
              <a:cs typeface="Cambria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120" dirty="0">
                <a:latin typeface="Cambria"/>
                <a:cs typeface="Cambria"/>
              </a:rPr>
              <a:t>Easily </a:t>
            </a:r>
            <a:r>
              <a:rPr sz="3200" spc="-95" dirty="0">
                <a:latin typeface="Cambria"/>
                <a:cs typeface="Cambria"/>
              </a:rPr>
              <a:t>transformed </a:t>
            </a:r>
            <a:r>
              <a:rPr sz="3200" spc="-80" dirty="0">
                <a:latin typeface="Cambria"/>
                <a:cs typeface="Cambria"/>
              </a:rPr>
              <a:t>into</a:t>
            </a:r>
            <a:r>
              <a:rPr sz="3200" spc="380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bacteria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692" y="335279"/>
              <a:ext cx="4032504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25322"/>
            <a:ext cx="3328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u="heavy" spc="-2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u="heavy" spc="-5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u="heavy" spc="-3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u="heavy" spc="-3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u="heavy" spc="-3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van</a:t>
            </a:r>
            <a:r>
              <a:rPr u="heavy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u="heavy" spc="-4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</a:t>
            </a:r>
            <a:r>
              <a:rPr u="heavy" spc="-4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u="heavy" spc="-84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537972" y="1146047"/>
            <a:ext cx="3361944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634909"/>
            <a:ext cx="8072120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35" dirty="0">
                <a:latin typeface="Cambria"/>
                <a:cs typeface="Cambria"/>
              </a:rPr>
              <a:t>Cannot </a:t>
            </a:r>
            <a:r>
              <a:rPr sz="3200" spc="-70" dirty="0">
                <a:latin typeface="Cambria"/>
                <a:cs typeface="Cambria"/>
              </a:rPr>
              <a:t>accept </a:t>
            </a:r>
            <a:r>
              <a:rPr sz="3200" spc="-50" dirty="0">
                <a:latin typeface="Cambria"/>
                <a:cs typeface="Cambria"/>
              </a:rPr>
              <a:t>large</a:t>
            </a:r>
            <a:r>
              <a:rPr sz="3200" spc="290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fragments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10" dirty="0">
                <a:latin typeface="Cambria"/>
                <a:cs typeface="Cambria"/>
              </a:rPr>
              <a:t>Sizes </a:t>
            </a:r>
            <a:r>
              <a:rPr sz="3200" spc="-55" dirty="0">
                <a:latin typeface="Cambria"/>
                <a:cs typeface="Cambria"/>
              </a:rPr>
              <a:t>range </a:t>
            </a:r>
            <a:r>
              <a:rPr sz="3200" spc="-65" dirty="0">
                <a:latin typeface="Cambria"/>
                <a:cs typeface="Cambria"/>
              </a:rPr>
              <a:t>from </a:t>
            </a:r>
            <a:r>
              <a:rPr sz="3200" spc="70" dirty="0">
                <a:latin typeface="Cambria"/>
                <a:cs typeface="Cambria"/>
              </a:rPr>
              <a:t>10-20</a:t>
            </a:r>
            <a:r>
              <a:rPr sz="3200" spc="459" dirty="0">
                <a:latin typeface="Cambria"/>
                <a:cs typeface="Cambria"/>
              </a:rPr>
              <a:t> </a:t>
            </a:r>
            <a:r>
              <a:rPr sz="3200" spc="-95" dirty="0">
                <a:latin typeface="Cambria"/>
                <a:cs typeface="Cambria"/>
              </a:rPr>
              <a:t>kb</a:t>
            </a:r>
            <a:endParaRPr sz="320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  <a:tab pos="2208530" algn="l"/>
                <a:tab pos="3978275" algn="l"/>
                <a:tab pos="4669155" algn="l"/>
                <a:tab pos="7529830" algn="l"/>
              </a:tabLst>
            </a:pPr>
            <a:r>
              <a:rPr sz="3200" spc="-180" dirty="0">
                <a:latin typeface="Cambria"/>
                <a:cs typeface="Cambria"/>
              </a:rPr>
              <a:t>S</a:t>
            </a:r>
            <a:r>
              <a:rPr sz="3200" spc="-120" dirty="0">
                <a:latin typeface="Cambria"/>
                <a:cs typeface="Cambria"/>
              </a:rPr>
              <a:t>t</a:t>
            </a:r>
            <a:r>
              <a:rPr sz="3200" spc="-70" dirty="0">
                <a:latin typeface="Cambria"/>
                <a:cs typeface="Cambria"/>
              </a:rPr>
              <a:t>andard</a:t>
            </a:r>
            <a:r>
              <a:rPr sz="3200" dirty="0">
                <a:latin typeface="Cambria"/>
                <a:cs typeface="Cambria"/>
              </a:rPr>
              <a:t>	</a:t>
            </a:r>
            <a:r>
              <a:rPr sz="3200" spc="-114" dirty="0">
                <a:latin typeface="Cambria"/>
                <a:cs typeface="Cambria"/>
              </a:rPr>
              <a:t>meth</a:t>
            </a:r>
            <a:r>
              <a:rPr sz="3200" spc="-120" dirty="0">
                <a:latin typeface="Cambria"/>
                <a:cs typeface="Cambria"/>
              </a:rPr>
              <a:t>o</a:t>
            </a:r>
            <a:r>
              <a:rPr sz="3200" spc="-160" dirty="0">
                <a:latin typeface="Cambria"/>
                <a:cs typeface="Cambria"/>
              </a:rPr>
              <a:t>ds</a:t>
            </a:r>
            <a:r>
              <a:rPr sz="3200" dirty="0">
                <a:latin typeface="Cambria"/>
                <a:cs typeface="Cambria"/>
              </a:rPr>
              <a:t>	</a:t>
            </a:r>
            <a:r>
              <a:rPr sz="3200" spc="-50" dirty="0">
                <a:latin typeface="Cambria"/>
                <a:cs typeface="Cambria"/>
              </a:rPr>
              <a:t>of</a:t>
            </a:r>
            <a:r>
              <a:rPr sz="3200" dirty="0">
                <a:latin typeface="Cambria"/>
                <a:cs typeface="Cambria"/>
              </a:rPr>
              <a:t>	</a:t>
            </a:r>
            <a:r>
              <a:rPr sz="3200" spc="-140" dirty="0">
                <a:latin typeface="Cambria"/>
                <a:cs typeface="Cambria"/>
              </a:rPr>
              <a:t>t</a:t>
            </a:r>
            <a:r>
              <a:rPr sz="3200" spc="-70" dirty="0">
                <a:latin typeface="Cambria"/>
                <a:cs typeface="Cambria"/>
              </a:rPr>
              <a:t>rans</a:t>
            </a:r>
            <a:r>
              <a:rPr sz="3200" spc="-75" dirty="0">
                <a:latin typeface="Cambria"/>
                <a:cs typeface="Cambria"/>
              </a:rPr>
              <a:t>for</a:t>
            </a:r>
            <a:r>
              <a:rPr sz="3200" spc="-150" dirty="0">
                <a:latin typeface="Cambria"/>
                <a:cs typeface="Cambria"/>
              </a:rPr>
              <a:t>m</a:t>
            </a:r>
            <a:r>
              <a:rPr sz="3200" spc="-80" dirty="0">
                <a:latin typeface="Cambria"/>
                <a:cs typeface="Cambria"/>
              </a:rPr>
              <a:t>ation</a:t>
            </a:r>
            <a:r>
              <a:rPr sz="3200" dirty="0">
                <a:latin typeface="Cambria"/>
                <a:cs typeface="Cambria"/>
              </a:rPr>
              <a:t>	</a:t>
            </a:r>
            <a:r>
              <a:rPr sz="3200" spc="-65" dirty="0">
                <a:latin typeface="Cambria"/>
                <a:cs typeface="Cambria"/>
              </a:rPr>
              <a:t>a</a:t>
            </a:r>
            <a:r>
              <a:rPr sz="3200" spc="-70" dirty="0">
                <a:latin typeface="Cambria"/>
                <a:cs typeface="Cambria"/>
              </a:rPr>
              <a:t>r</a:t>
            </a:r>
            <a:r>
              <a:rPr sz="3200" spc="-105" dirty="0">
                <a:latin typeface="Cambria"/>
                <a:cs typeface="Cambria"/>
              </a:rPr>
              <a:t>e  </a:t>
            </a:r>
            <a:r>
              <a:rPr sz="3200" spc="-45" dirty="0">
                <a:latin typeface="Cambria"/>
                <a:cs typeface="Cambria"/>
              </a:rPr>
              <a:t>inefficient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976" y="181355"/>
              <a:ext cx="3421379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3295" y="844296"/>
              <a:ext cx="7719059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948" y="181355"/>
              <a:ext cx="809244" cy="1008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24783" y="181355"/>
              <a:ext cx="5451348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255219"/>
            <a:ext cx="7696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2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Agrobacterium-mediated</a:t>
            </a:r>
            <a:r>
              <a:rPr sz="3600" u="heavy" spc="-2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2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819230"/>
            <a:ext cx="6232525" cy="514667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2014"/>
              </a:spcBef>
              <a:buSzPct val="75000"/>
              <a:buFont typeface="Wingdings"/>
              <a:buChar char=""/>
              <a:tabLst>
                <a:tab pos="227965" algn="l"/>
              </a:tabLst>
            </a:pPr>
            <a:r>
              <a:rPr sz="3200" spc="-10" dirty="0">
                <a:latin typeface="Cambria"/>
                <a:cs typeface="Cambria"/>
              </a:rPr>
              <a:t>Gram </a:t>
            </a:r>
            <a:r>
              <a:rPr sz="3200" spc="-85" dirty="0">
                <a:latin typeface="Cambria"/>
                <a:cs typeface="Cambria"/>
              </a:rPr>
              <a:t>negative</a:t>
            </a:r>
            <a:r>
              <a:rPr sz="3200" spc="145" dirty="0">
                <a:latin typeface="Cambria"/>
                <a:cs typeface="Cambria"/>
              </a:rPr>
              <a:t> </a:t>
            </a:r>
            <a:r>
              <a:rPr sz="3200" spc="-75" dirty="0">
                <a:latin typeface="Cambria"/>
                <a:cs typeface="Cambria"/>
              </a:rPr>
              <a:t>bacteria.</a:t>
            </a:r>
            <a:endParaRPr sz="32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299720" algn="l"/>
              </a:tabLst>
            </a:pPr>
            <a:r>
              <a:rPr sz="3200" spc="-125" dirty="0">
                <a:latin typeface="Cambria"/>
                <a:cs typeface="Cambria"/>
              </a:rPr>
              <a:t>Found </a:t>
            </a:r>
            <a:r>
              <a:rPr sz="3200" spc="-20" dirty="0">
                <a:latin typeface="Cambria"/>
                <a:cs typeface="Cambria"/>
              </a:rPr>
              <a:t>in</a:t>
            </a:r>
            <a:r>
              <a:rPr sz="3200" spc="235" dirty="0">
                <a:latin typeface="Cambria"/>
                <a:cs typeface="Cambria"/>
              </a:rPr>
              <a:t> </a:t>
            </a:r>
            <a:r>
              <a:rPr sz="3200" spc="-75" dirty="0">
                <a:latin typeface="Cambria"/>
                <a:cs typeface="Cambria"/>
              </a:rPr>
              <a:t>soil.</a:t>
            </a:r>
            <a:endParaRPr sz="32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299720" algn="l"/>
              </a:tabLst>
            </a:pPr>
            <a:r>
              <a:rPr sz="3200" spc="-80" dirty="0">
                <a:latin typeface="Cambria"/>
                <a:cs typeface="Cambria"/>
              </a:rPr>
              <a:t>Causes </a:t>
            </a:r>
            <a:r>
              <a:rPr sz="3200" spc="10" dirty="0">
                <a:latin typeface="Cambria"/>
                <a:cs typeface="Cambria"/>
              </a:rPr>
              <a:t>crown-gall</a:t>
            </a:r>
            <a:r>
              <a:rPr sz="3200" spc="175" dirty="0">
                <a:latin typeface="Cambria"/>
                <a:cs typeface="Cambria"/>
              </a:rPr>
              <a:t> </a:t>
            </a:r>
            <a:r>
              <a:rPr sz="3200" spc="-120" dirty="0">
                <a:latin typeface="Cambria"/>
                <a:cs typeface="Cambria"/>
              </a:rPr>
              <a:t>disease.</a:t>
            </a:r>
            <a:endParaRPr sz="32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299720" algn="l"/>
              </a:tabLst>
            </a:pPr>
            <a:r>
              <a:rPr sz="3200" spc="-70" dirty="0">
                <a:latin typeface="Cambria"/>
                <a:cs typeface="Cambria"/>
              </a:rPr>
              <a:t>Ability </a:t>
            </a:r>
            <a:r>
              <a:rPr sz="3200" spc="-140" dirty="0">
                <a:latin typeface="Cambria"/>
                <a:cs typeface="Cambria"/>
              </a:rPr>
              <a:t>to </a:t>
            </a:r>
            <a:r>
              <a:rPr sz="3200" spc="-70" dirty="0">
                <a:latin typeface="Cambria"/>
                <a:cs typeface="Cambria"/>
              </a:rPr>
              <a:t>introduce </a:t>
            </a:r>
            <a:r>
              <a:rPr sz="3200" spc="25" dirty="0">
                <a:latin typeface="Cambria"/>
                <a:cs typeface="Cambria"/>
              </a:rPr>
              <a:t>DNA </a:t>
            </a:r>
            <a:r>
              <a:rPr sz="3200" spc="-80" dirty="0">
                <a:latin typeface="Cambria"/>
                <a:cs typeface="Cambria"/>
              </a:rPr>
              <a:t>into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60" dirty="0">
                <a:latin typeface="Cambria"/>
                <a:cs typeface="Cambria"/>
              </a:rPr>
              <a:t>plant.</a:t>
            </a:r>
            <a:endParaRPr sz="3200">
              <a:latin typeface="Cambria"/>
              <a:cs typeface="Cambria"/>
            </a:endParaRPr>
          </a:p>
          <a:p>
            <a:pPr marL="199390" indent="-187325">
              <a:lnSpc>
                <a:spcPct val="100000"/>
              </a:lnSpc>
              <a:spcBef>
                <a:spcPts val="1925"/>
              </a:spcBef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60" dirty="0">
                <a:latin typeface="Cambria"/>
                <a:cs typeface="Cambria"/>
              </a:rPr>
              <a:t>Contains</a:t>
            </a:r>
            <a:endParaRPr sz="3200">
              <a:latin typeface="Cambria"/>
              <a:cs typeface="Cambria"/>
            </a:endParaRPr>
          </a:p>
          <a:p>
            <a:pPr marL="800735" lvl="1" indent="-288925">
              <a:lnSpc>
                <a:spcPct val="100000"/>
              </a:lnSpc>
              <a:spcBef>
                <a:spcPts val="1920"/>
              </a:spcBef>
              <a:buChar char="-"/>
              <a:tabLst>
                <a:tab pos="801370" algn="l"/>
              </a:tabLst>
            </a:pPr>
            <a:r>
              <a:rPr sz="3200" spc="-45" dirty="0">
                <a:latin typeface="Cambria"/>
                <a:cs typeface="Cambria"/>
              </a:rPr>
              <a:t>Ti-plasmid.</a:t>
            </a:r>
            <a:endParaRPr sz="3200">
              <a:latin typeface="Cambria"/>
              <a:cs typeface="Cambria"/>
            </a:endParaRPr>
          </a:p>
          <a:p>
            <a:pPr marL="800735" lvl="1" indent="-288925">
              <a:lnSpc>
                <a:spcPct val="100000"/>
              </a:lnSpc>
              <a:spcBef>
                <a:spcPts val="1920"/>
              </a:spcBef>
              <a:buChar char="-"/>
              <a:tabLst>
                <a:tab pos="801370" algn="l"/>
              </a:tabLst>
            </a:pPr>
            <a:r>
              <a:rPr sz="3200" spc="-50" dirty="0">
                <a:latin typeface="Cambria"/>
                <a:cs typeface="Cambria"/>
              </a:rPr>
              <a:t>Ri-plasmid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48400" y="1066800"/>
            <a:ext cx="2819400" cy="220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295400"/>
            <a:ext cx="8458200" cy="5378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0886" y="249123"/>
            <a:ext cx="5592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Agrobacterium</a:t>
            </a:r>
            <a:r>
              <a:rPr sz="36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tumefaciens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3295" y="1022603"/>
              <a:ext cx="4666488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976" y="359663"/>
              <a:ext cx="3525012" cy="1008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6579" y="359663"/>
              <a:ext cx="810768" cy="1008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29940" y="359663"/>
              <a:ext cx="2074164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434085"/>
            <a:ext cx="4643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3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Recombinant</a:t>
            </a:r>
            <a:r>
              <a:rPr sz="3600" u="heavy" spc="-22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Ti-plasmid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997433"/>
            <a:ext cx="757745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2020"/>
              </a:spcBef>
              <a:buSzPct val="75000"/>
              <a:buFont typeface="Wingdings"/>
              <a:buChar char=""/>
              <a:tabLst>
                <a:tab pos="227965" algn="l"/>
              </a:tabLst>
            </a:pPr>
            <a:r>
              <a:rPr sz="3200" spc="-100" dirty="0">
                <a:latin typeface="Cambria"/>
                <a:cs typeface="Cambria"/>
              </a:rPr>
              <a:t>Place </a:t>
            </a:r>
            <a:r>
              <a:rPr sz="3200" spc="-95" dirty="0">
                <a:latin typeface="Cambria"/>
                <a:cs typeface="Cambria"/>
              </a:rPr>
              <a:t>target </a:t>
            </a:r>
            <a:r>
              <a:rPr sz="3200" spc="-80" dirty="0">
                <a:latin typeface="Cambria"/>
                <a:cs typeface="Cambria"/>
              </a:rPr>
              <a:t>gene </a:t>
            </a:r>
            <a:r>
              <a:rPr sz="3200" spc="-20" dirty="0">
                <a:latin typeface="Cambria"/>
                <a:cs typeface="Cambria"/>
              </a:rPr>
              <a:t>in </a:t>
            </a:r>
            <a:r>
              <a:rPr sz="3200" spc="50" dirty="0">
                <a:latin typeface="Cambria"/>
                <a:cs typeface="Cambria"/>
              </a:rPr>
              <a:t>T-DNA</a:t>
            </a:r>
            <a:r>
              <a:rPr sz="3200" spc="625" dirty="0">
                <a:latin typeface="Cambria"/>
                <a:cs typeface="Cambria"/>
              </a:rPr>
              <a:t> </a:t>
            </a:r>
            <a:r>
              <a:rPr sz="3200" spc="-55" dirty="0">
                <a:latin typeface="Cambria"/>
                <a:cs typeface="Cambria"/>
              </a:rPr>
              <a:t>region.</a:t>
            </a:r>
            <a:endParaRPr sz="32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920"/>
              </a:spcBef>
              <a:buFont typeface="Wingdings"/>
              <a:buChar char=""/>
              <a:tabLst>
                <a:tab pos="299720" algn="l"/>
              </a:tabLst>
            </a:pPr>
            <a:r>
              <a:rPr sz="3200" spc="-90" dirty="0">
                <a:latin typeface="Cambria"/>
                <a:cs typeface="Cambria"/>
              </a:rPr>
              <a:t>Recombinant </a:t>
            </a:r>
            <a:r>
              <a:rPr sz="3200" spc="45" dirty="0">
                <a:latin typeface="Cambria"/>
                <a:cs typeface="Cambria"/>
              </a:rPr>
              <a:t>T-DNA </a:t>
            </a:r>
            <a:r>
              <a:rPr sz="3200" spc="-75" dirty="0">
                <a:latin typeface="Cambria"/>
                <a:cs typeface="Cambria"/>
              </a:rPr>
              <a:t>introduced </a:t>
            </a:r>
            <a:r>
              <a:rPr sz="3200" spc="-80" dirty="0">
                <a:latin typeface="Cambria"/>
                <a:cs typeface="Cambria"/>
              </a:rPr>
              <a:t>into</a:t>
            </a:r>
            <a:r>
              <a:rPr sz="3200" spc="325" dirty="0">
                <a:latin typeface="Cambria"/>
                <a:cs typeface="Cambria"/>
              </a:rPr>
              <a:t> </a:t>
            </a:r>
            <a:r>
              <a:rPr sz="3200" spc="-95" dirty="0">
                <a:latin typeface="Cambria"/>
                <a:cs typeface="Cambria"/>
              </a:rPr>
              <a:t>plants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2667000"/>
            <a:ext cx="8610600" cy="3709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7983" y="265175"/>
              <a:ext cx="5081016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0117" y="348742"/>
            <a:ext cx="4440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3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</a:t>
            </a:r>
            <a:r>
              <a:rPr sz="4000" u="heavy" spc="-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2783" y="1002791"/>
            <a:ext cx="4471416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0986" y="1701749"/>
            <a:ext cx="7484745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 algn="ctr">
              <a:lnSpc>
                <a:spcPct val="100000"/>
              </a:lnSpc>
              <a:spcBef>
                <a:spcPts val="105"/>
              </a:spcBef>
              <a:tabLst>
                <a:tab pos="2928620" algn="l"/>
              </a:tabLst>
            </a:pPr>
            <a:r>
              <a:rPr sz="3200" spc="-100" dirty="0">
                <a:latin typeface="Cambria"/>
                <a:cs typeface="Cambria"/>
              </a:rPr>
              <a:t>”Transformation </a:t>
            </a:r>
            <a:r>
              <a:rPr sz="3200" spc="-114" dirty="0">
                <a:latin typeface="Cambria"/>
                <a:cs typeface="Cambria"/>
              </a:rPr>
              <a:t>is </a:t>
            </a:r>
            <a:r>
              <a:rPr sz="3200" spc="-105" dirty="0">
                <a:latin typeface="Cambria"/>
                <a:cs typeface="Cambria"/>
              </a:rPr>
              <a:t>the </a:t>
            </a:r>
            <a:r>
              <a:rPr sz="3200" spc="-65" dirty="0">
                <a:latin typeface="Cambria"/>
                <a:cs typeface="Cambria"/>
              </a:rPr>
              <a:t>genetic </a:t>
            </a:r>
            <a:r>
              <a:rPr sz="3200" spc="-80" dirty="0">
                <a:latin typeface="Cambria"/>
                <a:cs typeface="Cambria"/>
              </a:rPr>
              <a:t>alteration </a:t>
            </a:r>
            <a:r>
              <a:rPr sz="3200" spc="-50" dirty="0">
                <a:latin typeface="Cambria"/>
                <a:cs typeface="Cambria"/>
              </a:rPr>
              <a:t>of  </a:t>
            </a:r>
            <a:r>
              <a:rPr sz="3200" spc="-65" dirty="0">
                <a:latin typeface="Cambria"/>
                <a:cs typeface="Cambria"/>
              </a:rPr>
              <a:t>a </a:t>
            </a:r>
            <a:r>
              <a:rPr sz="3200" spc="-35" dirty="0">
                <a:latin typeface="Cambria"/>
                <a:cs typeface="Cambria"/>
              </a:rPr>
              <a:t>cell </a:t>
            </a:r>
            <a:r>
              <a:rPr sz="3200" spc="-70" dirty="0">
                <a:latin typeface="Cambria"/>
                <a:cs typeface="Cambria"/>
              </a:rPr>
              <a:t>resulting </a:t>
            </a:r>
            <a:r>
              <a:rPr sz="3200" spc="-65" dirty="0">
                <a:latin typeface="Cambria"/>
                <a:cs typeface="Cambria"/>
              </a:rPr>
              <a:t>from </a:t>
            </a:r>
            <a:r>
              <a:rPr sz="3200" spc="-105" dirty="0">
                <a:latin typeface="Cambria"/>
                <a:cs typeface="Cambria"/>
              </a:rPr>
              <a:t>the </a:t>
            </a:r>
            <a:r>
              <a:rPr sz="3200" spc="-80" dirty="0">
                <a:latin typeface="Cambria"/>
                <a:cs typeface="Cambria"/>
              </a:rPr>
              <a:t>direct </a:t>
            </a:r>
            <a:r>
              <a:rPr sz="3200" spc="-95" dirty="0">
                <a:latin typeface="Cambria"/>
                <a:cs typeface="Cambria"/>
              </a:rPr>
              <a:t>uptake </a:t>
            </a:r>
            <a:r>
              <a:rPr sz="3200" spc="-65" dirty="0">
                <a:latin typeface="Cambria"/>
                <a:cs typeface="Cambria"/>
              </a:rPr>
              <a:t>and  </a:t>
            </a:r>
            <a:r>
              <a:rPr sz="3200" spc="-70" dirty="0">
                <a:latin typeface="Cambria"/>
                <a:cs typeface="Cambria"/>
              </a:rPr>
              <a:t>incorporation</a:t>
            </a:r>
            <a:r>
              <a:rPr sz="3200" spc="60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of	</a:t>
            </a:r>
            <a:r>
              <a:rPr sz="3200" spc="-75" dirty="0">
                <a:latin typeface="Cambria"/>
                <a:cs typeface="Cambria"/>
              </a:rPr>
              <a:t>exogenous </a:t>
            </a:r>
            <a:r>
              <a:rPr sz="3200" spc="-70" dirty="0">
                <a:latin typeface="Cambria"/>
                <a:cs typeface="Cambria"/>
              </a:rPr>
              <a:t>genetic </a:t>
            </a:r>
            <a:r>
              <a:rPr sz="3200" spc="-80" dirty="0">
                <a:latin typeface="Cambria"/>
                <a:cs typeface="Cambria"/>
              </a:rPr>
              <a:t>material  </a:t>
            </a:r>
            <a:r>
              <a:rPr sz="3200" spc="-60" dirty="0">
                <a:latin typeface="Cambria"/>
                <a:cs typeface="Cambria"/>
              </a:rPr>
              <a:t>from </a:t>
            </a:r>
            <a:r>
              <a:rPr sz="3200" spc="-125" dirty="0">
                <a:latin typeface="Cambria"/>
                <a:cs typeface="Cambria"/>
              </a:rPr>
              <a:t>its</a:t>
            </a:r>
            <a:r>
              <a:rPr sz="3200" spc="175" dirty="0">
                <a:latin typeface="Cambria"/>
                <a:cs typeface="Cambria"/>
              </a:rPr>
              <a:t> </a:t>
            </a:r>
            <a:r>
              <a:rPr sz="3200" spc="-75" dirty="0">
                <a:latin typeface="Cambria"/>
                <a:cs typeface="Cambria"/>
              </a:rPr>
              <a:t>surroundings.”</a:t>
            </a:r>
            <a:endParaRPr sz="3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175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186055" marR="184785" algn="ctr">
              <a:lnSpc>
                <a:spcPct val="100000"/>
              </a:lnSpc>
            </a:pPr>
            <a:r>
              <a:rPr sz="3200" spc="-90" dirty="0">
                <a:latin typeface="Cambria"/>
                <a:cs typeface="Cambria"/>
              </a:rPr>
              <a:t>“Integration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200" spc="-80" dirty="0">
                <a:latin typeface="Cambria"/>
                <a:cs typeface="Cambria"/>
              </a:rPr>
              <a:t>gene into </a:t>
            </a:r>
            <a:r>
              <a:rPr sz="3200" spc="-90" dirty="0">
                <a:latin typeface="Cambria"/>
                <a:cs typeface="Cambria"/>
              </a:rPr>
              <a:t>genome </a:t>
            </a:r>
            <a:r>
              <a:rPr sz="3200" spc="-120" dirty="0">
                <a:latin typeface="Cambria"/>
                <a:cs typeface="Cambria"/>
              </a:rPr>
              <a:t>by </a:t>
            </a:r>
            <a:r>
              <a:rPr sz="3200" spc="-114" dirty="0">
                <a:latin typeface="Cambria"/>
                <a:cs typeface="Cambria"/>
              </a:rPr>
              <a:t>means  </a:t>
            </a:r>
            <a:r>
              <a:rPr sz="3200" spc="-100" dirty="0">
                <a:latin typeface="Cambria"/>
                <a:cs typeface="Cambria"/>
              </a:rPr>
              <a:t>other</a:t>
            </a:r>
            <a:r>
              <a:rPr sz="3200" spc="55" dirty="0">
                <a:latin typeface="Cambria"/>
                <a:cs typeface="Cambria"/>
              </a:rPr>
              <a:t> </a:t>
            </a:r>
            <a:r>
              <a:rPr sz="3200" spc="-60" dirty="0">
                <a:latin typeface="Cambria"/>
                <a:cs typeface="Cambria"/>
              </a:rPr>
              <a:t>than</a:t>
            </a:r>
            <a:endParaRPr sz="3200">
              <a:latin typeface="Cambria"/>
              <a:cs typeface="Cambria"/>
            </a:endParaRPr>
          </a:p>
          <a:p>
            <a:pPr marL="99695" algn="ctr">
              <a:lnSpc>
                <a:spcPct val="100000"/>
              </a:lnSpc>
              <a:spcBef>
                <a:spcPts val="5"/>
              </a:spcBef>
            </a:pPr>
            <a:r>
              <a:rPr sz="3200" spc="-65" dirty="0">
                <a:latin typeface="Cambria"/>
                <a:cs typeface="Cambria"/>
              </a:rPr>
              <a:t>fusion </a:t>
            </a:r>
            <a:r>
              <a:rPr sz="3200" spc="-50" dirty="0">
                <a:latin typeface="Cambria"/>
                <a:cs typeface="Cambria"/>
              </a:rPr>
              <a:t>of</a:t>
            </a:r>
            <a:r>
              <a:rPr sz="3200" spc="195" dirty="0">
                <a:latin typeface="Cambria"/>
                <a:cs typeface="Cambria"/>
              </a:rPr>
              <a:t> </a:t>
            </a:r>
            <a:r>
              <a:rPr sz="3200" spc="-125" dirty="0">
                <a:latin typeface="Cambria"/>
                <a:cs typeface="Cambria"/>
              </a:rPr>
              <a:t>gametes”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0" y="0"/>
            <a:ext cx="51815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260473"/>
            <a:ext cx="30968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solidFill>
                  <a:srgbClr val="000066"/>
                </a:solidFill>
                <a:latin typeface="Arial"/>
                <a:cs typeface="Arial"/>
              </a:rPr>
              <a:t>Plant </a:t>
            </a:r>
            <a:r>
              <a:rPr sz="2800" spc="-229" dirty="0">
                <a:solidFill>
                  <a:srgbClr val="000066"/>
                </a:solidFill>
                <a:latin typeface="Arial"/>
                <a:cs typeface="Arial"/>
              </a:rPr>
              <a:t>genetic  </a:t>
            </a:r>
            <a:r>
              <a:rPr sz="2800" spc="-195" dirty="0">
                <a:solidFill>
                  <a:srgbClr val="000066"/>
                </a:solidFill>
                <a:latin typeface="Arial"/>
                <a:cs typeface="Arial"/>
              </a:rPr>
              <a:t>engineering </a:t>
            </a:r>
            <a:r>
              <a:rPr sz="2800" spc="-235" dirty="0">
                <a:solidFill>
                  <a:srgbClr val="000066"/>
                </a:solidFill>
                <a:latin typeface="Arial"/>
                <a:cs typeface="Arial"/>
              </a:rPr>
              <a:t>using </a:t>
            </a:r>
            <a:r>
              <a:rPr sz="2800" spc="65" dirty="0">
                <a:solidFill>
                  <a:srgbClr val="000066"/>
                </a:solidFill>
                <a:latin typeface="Arial"/>
                <a:cs typeface="Arial"/>
              </a:rPr>
              <a:t>T-  </a:t>
            </a:r>
            <a:r>
              <a:rPr sz="2800" spc="-165" dirty="0">
                <a:solidFill>
                  <a:srgbClr val="000066"/>
                </a:solidFill>
                <a:latin typeface="Arial"/>
                <a:cs typeface="Arial"/>
              </a:rPr>
              <a:t>DNA</a:t>
            </a:r>
            <a:r>
              <a:rPr sz="2800" spc="-114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-215" dirty="0">
                <a:solidFill>
                  <a:srgbClr val="000066"/>
                </a:solidFill>
                <a:latin typeface="Arial"/>
                <a:cs typeface="Arial"/>
              </a:rPr>
              <a:t>vector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9092" y="2148839"/>
            <a:ext cx="5449824" cy="122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2594" y="2238578"/>
            <a:ext cx="4745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2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 </a:t>
            </a:r>
            <a:r>
              <a:rPr u="heavy" spc="-3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u="heavy" spc="-1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3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screening</a:t>
            </a:r>
          </a:p>
        </p:txBody>
      </p:sp>
      <p:sp>
        <p:nvSpPr>
          <p:cNvPr id="4" name="object 4"/>
          <p:cNvSpPr/>
          <p:nvPr/>
        </p:nvSpPr>
        <p:spPr>
          <a:xfrm>
            <a:off x="2214372" y="2959607"/>
            <a:ext cx="4779264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86839" y="943355"/>
              <a:ext cx="4162044" cy="71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519" y="280415"/>
              <a:ext cx="1754124" cy="1008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9235" y="280415"/>
              <a:ext cx="809244" cy="1008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1072" y="280415"/>
              <a:ext cx="3342132" cy="10088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83538" y="354838"/>
            <a:ext cx="4142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White-Blue</a:t>
            </a:r>
            <a:r>
              <a:rPr sz="3600" u="heavy" spc="-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3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screening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1458213"/>
            <a:ext cx="790765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5"/>
              </a:spcBef>
              <a:buSzPct val="75000"/>
              <a:buFont typeface="Wingdings"/>
              <a:buChar char=""/>
              <a:tabLst>
                <a:tab pos="227965" algn="l"/>
              </a:tabLst>
            </a:pPr>
            <a:r>
              <a:rPr sz="3200" spc="-65" dirty="0">
                <a:latin typeface="Cambria"/>
                <a:cs typeface="Cambria"/>
              </a:rPr>
              <a:t>Colonies with </a:t>
            </a:r>
            <a:r>
              <a:rPr sz="3200" spc="-75" dirty="0">
                <a:latin typeface="Cambria"/>
                <a:cs typeface="Cambria"/>
              </a:rPr>
              <a:t>recombinant </a:t>
            </a:r>
            <a:r>
              <a:rPr sz="3200" spc="-90" dirty="0">
                <a:latin typeface="Cambria"/>
                <a:cs typeface="Cambria"/>
              </a:rPr>
              <a:t>plasmid </a:t>
            </a:r>
            <a:r>
              <a:rPr sz="3200" spc="-95" dirty="0">
                <a:latin typeface="Cambria"/>
                <a:cs typeface="Cambria"/>
              </a:rPr>
              <a:t>are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spc="-85" dirty="0">
                <a:latin typeface="Cambria"/>
                <a:cs typeface="Cambria"/>
              </a:rPr>
              <a:t>white</a:t>
            </a:r>
            <a:endParaRPr sz="3200">
              <a:latin typeface="Cambria"/>
              <a:cs typeface="Cambria"/>
            </a:endParaRPr>
          </a:p>
          <a:p>
            <a:pPr marL="12700" marR="8826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3200" spc="-65" dirty="0">
                <a:latin typeface="Cambria"/>
                <a:cs typeface="Cambria"/>
              </a:rPr>
              <a:t>Colonies with </a:t>
            </a:r>
            <a:r>
              <a:rPr sz="3200" spc="-40" dirty="0">
                <a:latin typeface="Cambria"/>
                <a:cs typeface="Cambria"/>
              </a:rPr>
              <a:t>non-recombinant </a:t>
            </a:r>
            <a:r>
              <a:rPr sz="3200" spc="-105" dirty="0">
                <a:latin typeface="Cambria"/>
                <a:cs typeface="Cambria"/>
              </a:rPr>
              <a:t>plasmids </a:t>
            </a:r>
            <a:r>
              <a:rPr sz="3200" spc="-95" dirty="0">
                <a:latin typeface="Cambria"/>
                <a:cs typeface="Cambria"/>
              </a:rPr>
              <a:t>are  </a:t>
            </a:r>
            <a:r>
              <a:rPr sz="3200" spc="-65" dirty="0">
                <a:latin typeface="Cambria"/>
                <a:cs typeface="Cambria"/>
              </a:rPr>
              <a:t>blue.</a:t>
            </a:r>
            <a:endParaRPr sz="3200">
              <a:latin typeface="Cambria"/>
              <a:cs typeface="Cambria"/>
            </a:endParaRPr>
          </a:p>
          <a:p>
            <a:pPr marR="789305" algn="ctr">
              <a:lnSpc>
                <a:spcPct val="100000"/>
              </a:lnSpc>
            </a:pPr>
            <a:r>
              <a:rPr sz="3200" b="1" spc="-315" dirty="0">
                <a:latin typeface="Arial"/>
                <a:cs typeface="Arial"/>
              </a:rPr>
              <a:t>For </a:t>
            </a:r>
            <a:r>
              <a:rPr sz="3200" b="1" spc="-265" dirty="0">
                <a:latin typeface="Arial"/>
                <a:cs typeface="Arial"/>
              </a:rPr>
              <a:t>example:</a:t>
            </a:r>
            <a:r>
              <a:rPr sz="3200" b="1" spc="-505" dirty="0">
                <a:latin typeface="Arial"/>
                <a:cs typeface="Arial"/>
              </a:rPr>
              <a:t> </a:t>
            </a:r>
            <a:r>
              <a:rPr sz="3200" b="1" spc="-150" dirty="0">
                <a:latin typeface="Arial"/>
                <a:cs typeface="Arial"/>
              </a:rPr>
              <a:t>pUC19</a:t>
            </a:r>
            <a:endParaRPr sz="3200">
              <a:latin typeface="Arial"/>
              <a:cs typeface="Arial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125" dirty="0">
                <a:latin typeface="Cambria"/>
                <a:cs typeface="Cambria"/>
              </a:rPr>
              <a:t>Resistance </a:t>
            </a:r>
            <a:r>
              <a:rPr sz="3200" spc="-140" dirty="0">
                <a:latin typeface="Cambria"/>
                <a:cs typeface="Cambria"/>
              </a:rPr>
              <a:t>to</a:t>
            </a:r>
            <a:r>
              <a:rPr sz="3200" spc="254" dirty="0">
                <a:latin typeface="Cambria"/>
                <a:cs typeface="Cambria"/>
              </a:rPr>
              <a:t> </a:t>
            </a:r>
            <a:r>
              <a:rPr sz="3200" spc="-45" dirty="0">
                <a:latin typeface="Cambria"/>
                <a:cs typeface="Cambria"/>
              </a:rPr>
              <a:t>ampicilline.</a:t>
            </a:r>
            <a:endParaRPr sz="3200">
              <a:latin typeface="Cambria"/>
              <a:cs typeface="Cambria"/>
            </a:endParaRPr>
          </a:p>
          <a:p>
            <a:pPr marL="2623185" marR="5080" indent="-2139950">
              <a:lnSpc>
                <a:spcPts val="3840"/>
              </a:lnSpc>
              <a:spcBef>
                <a:spcPts val="3970"/>
              </a:spcBef>
            </a:pPr>
            <a:r>
              <a:rPr sz="3200" spc="-55" dirty="0">
                <a:latin typeface="Cambria"/>
                <a:cs typeface="Cambria"/>
              </a:rPr>
              <a:t>Contains </a:t>
            </a:r>
            <a:r>
              <a:rPr sz="3200" spc="-85" dirty="0">
                <a:latin typeface="Cambria"/>
                <a:cs typeface="Cambria"/>
              </a:rPr>
              <a:t>portion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200" spc="-105" dirty="0">
                <a:latin typeface="Cambria"/>
                <a:cs typeface="Cambria"/>
              </a:rPr>
              <a:t>the </a:t>
            </a:r>
            <a:r>
              <a:rPr sz="3200" spc="-50" dirty="0">
                <a:latin typeface="Cambria"/>
                <a:cs typeface="Cambria"/>
              </a:rPr>
              <a:t>lac</a:t>
            </a:r>
            <a:r>
              <a:rPr sz="3350" i="1" spc="-50" dirty="0">
                <a:latin typeface="Arial"/>
                <a:cs typeface="Arial"/>
              </a:rPr>
              <a:t>Z </a:t>
            </a:r>
            <a:r>
              <a:rPr sz="3200" spc="-20" dirty="0">
                <a:latin typeface="Cambria"/>
                <a:cs typeface="Cambria"/>
              </a:rPr>
              <a:t>which </a:t>
            </a:r>
            <a:r>
              <a:rPr sz="3200" spc="-120" dirty="0">
                <a:latin typeface="Cambria"/>
                <a:cs typeface="Cambria"/>
              </a:rPr>
              <a:t>codes </a:t>
            </a:r>
            <a:r>
              <a:rPr sz="3200" spc="-55" dirty="0">
                <a:latin typeface="Cambria"/>
                <a:cs typeface="Cambria"/>
              </a:rPr>
              <a:t>for  </a:t>
            </a:r>
            <a:r>
              <a:rPr sz="3200" spc="-65" dirty="0">
                <a:latin typeface="Cambria"/>
                <a:cs typeface="Cambria"/>
              </a:rPr>
              <a:t>beta-galactosidase</a:t>
            </a:r>
            <a:r>
              <a:rPr sz="2400" spc="-6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62400" y="1295400"/>
              <a:ext cx="4953000" cy="5148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1447800"/>
              <a:ext cx="3657600" cy="495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6604" y="335279"/>
              <a:ext cx="3628644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9598" y="425322"/>
            <a:ext cx="2924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Viral</a:t>
            </a:r>
            <a:r>
              <a:rPr u="heavy" spc="-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4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2400" y="1146047"/>
            <a:ext cx="8763000" cy="4874260"/>
            <a:chOff x="152400" y="1146047"/>
            <a:chExt cx="8763000" cy="4874260"/>
          </a:xfrm>
        </p:grpSpPr>
        <p:sp>
          <p:nvSpPr>
            <p:cNvPr id="7" name="object 7"/>
            <p:cNvSpPr/>
            <p:nvPr/>
          </p:nvSpPr>
          <p:spPr>
            <a:xfrm>
              <a:off x="2881883" y="1146047"/>
              <a:ext cx="2958084" cy="822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493519"/>
              <a:ext cx="8763000" cy="45262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1140" y="1467434"/>
            <a:ext cx="860679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0770" marR="734060" indent="-175260">
              <a:lnSpc>
                <a:spcPct val="100000"/>
              </a:lnSpc>
              <a:spcBef>
                <a:spcPts val="100"/>
              </a:spcBef>
            </a:pPr>
            <a:r>
              <a:rPr sz="3600" b="1" spc="-240" dirty="0">
                <a:latin typeface="Cambria"/>
                <a:cs typeface="Cambria"/>
              </a:rPr>
              <a:t>“Viruses </a:t>
            </a:r>
            <a:r>
              <a:rPr sz="3600" b="1" spc="-140" dirty="0">
                <a:latin typeface="Cambria"/>
                <a:cs typeface="Cambria"/>
              </a:rPr>
              <a:t>which </a:t>
            </a:r>
            <a:r>
              <a:rPr sz="3600" b="1" spc="-265" dirty="0">
                <a:latin typeface="Cambria"/>
                <a:cs typeface="Cambria"/>
              </a:rPr>
              <a:t>are </a:t>
            </a:r>
            <a:r>
              <a:rPr sz="3600" b="1" spc="-275" dirty="0">
                <a:latin typeface="Cambria"/>
                <a:cs typeface="Cambria"/>
              </a:rPr>
              <a:t>used </a:t>
            </a:r>
            <a:r>
              <a:rPr sz="3600" b="1" spc="-285" dirty="0">
                <a:latin typeface="Cambria"/>
                <a:cs typeface="Cambria"/>
              </a:rPr>
              <a:t>as </a:t>
            </a:r>
            <a:r>
              <a:rPr sz="3600" b="1" spc="-185" dirty="0">
                <a:latin typeface="Cambria"/>
                <a:cs typeface="Cambria"/>
              </a:rPr>
              <a:t>gizmo </a:t>
            </a:r>
            <a:r>
              <a:rPr sz="3600" b="1" spc="-265" dirty="0">
                <a:latin typeface="Cambria"/>
                <a:cs typeface="Cambria"/>
              </a:rPr>
              <a:t>by  </a:t>
            </a:r>
            <a:r>
              <a:rPr sz="3600" b="1" spc="-235" dirty="0">
                <a:latin typeface="Arial"/>
                <a:cs typeface="Arial"/>
              </a:rPr>
              <a:t>molecular </a:t>
            </a:r>
            <a:r>
              <a:rPr sz="3600" b="1" spc="-325" dirty="0">
                <a:latin typeface="Arial"/>
                <a:cs typeface="Arial"/>
              </a:rPr>
              <a:t>biologists </a:t>
            </a:r>
            <a:r>
              <a:rPr sz="3600" b="1" spc="-295" dirty="0">
                <a:latin typeface="Arial"/>
                <a:cs typeface="Arial"/>
              </a:rPr>
              <a:t>to </a:t>
            </a:r>
            <a:r>
              <a:rPr sz="3600" b="1" spc="-195" dirty="0">
                <a:latin typeface="Arial"/>
                <a:cs typeface="Arial"/>
              </a:rPr>
              <a:t>carry</a:t>
            </a:r>
            <a:r>
              <a:rPr sz="3600" b="1" spc="270" dirty="0">
                <a:latin typeface="Arial"/>
                <a:cs typeface="Arial"/>
              </a:rPr>
              <a:t> </a:t>
            </a:r>
            <a:r>
              <a:rPr sz="3600" b="1" spc="-290" dirty="0">
                <a:latin typeface="Arial"/>
                <a:cs typeface="Arial"/>
              </a:rPr>
              <a:t>genetic</a:t>
            </a:r>
            <a:endParaRPr sz="3600">
              <a:latin typeface="Arial"/>
              <a:cs typeface="Arial"/>
            </a:endParaRPr>
          </a:p>
          <a:p>
            <a:pPr marL="516890">
              <a:lnSpc>
                <a:spcPct val="100000"/>
              </a:lnSpc>
              <a:spcBef>
                <a:spcPts val="5"/>
              </a:spcBef>
            </a:pPr>
            <a:r>
              <a:rPr sz="3600" b="1" spc="-190" dirty="0">
                <a:latin typeface="Arial"/>
                <a:cs typeface="Arial"/>
              </a:rPr>
              <a:t>material </a:t>
            </a:r>
            <a:r>
              <a:rPr sz="3600" b="1" spc="-204" dirty="0">
                <a:latin typeface="Arial"/>
                <a:cs typeface="Arial"/>
              </a:rPr>
              <a:t>into </a:t>
            </a:r>
            <a:r>
              <a:rPr sz="3600" b="1" spc="-215" dirty="0">
                <a:latin typeface="Cambria"/>
                <a:cs typeface="Cambria"/>
              </a:rPr>
              <a:t>cells” </a:t>
            </a:r>
            <a:r>
              <a:rPr sz="3600" b="1" spc="-265" dirty="0">
                <a:latin typeface="Cambria"/>
                <a:cs typeface="Cambria"/>
              </a:rPr>
              <a:t>are </a:t>
            </a:r>
            <a:r>
              <a:rPr sz="3600" b="1" spc="-200" dirty="0">
                <a:latin typeface="Cambria"/>
                <a:cs typeface="Cambria"/>
              </a:rPr>
              <a:t>called </a:t>
            </a:r>
            <a:r>
              <a:rPr sz="3600" b="1" spc="-190" dirty="0">
                <a:latin typeface="Cambria"/>
                <a:cs typeface="Cambria"/>
              </a:rPr>
              <a:t>viral</a:t>
            </a:r>
            <a:r>
              <a:rPr sz="3600" b="1" spc="-155" dirty="0">
                <a:latin typeface="Cambria"/>
                <a:cs typeface="Cambria"/>
              </a:rPr>
              <a:t> </a:t>
            </a:r>
            <a:r>
              <a:rPr sz="3600" b="1" spc="-229" dirty="0">
                <a:latin typeface="Cambria"/>
                <a:cs typeface="Cambria"/>
              </a:rPr>
              <a:t>vectors.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15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1793875" algn="l"/>
                <a:tab pos="3638550" algn="l"/>
                <a:tab pos="4747895" algn="l"/>
                <a:tab pos="8211184" algn="l"/>
              </a:tabLst>
            </a:pPr>
            <a:r>
              <a:rPr sz="3600" b="1" spc="-110" dirty="0">
                <a:latin typeface="Arial"/>
                <a:cs typeface="Arial"/>
              </a:rPr>
              <a:t>Viral	</a:t>
            </a:r>
            <a:r>
              <a:rPr sz="3600" b="1" spc="-335" dirty="0">
                <a:latin typeface="Arial"/>
                <a:cs typeface="Arial"/>
              </a:rPr>
              <a:t>vectors	</a:t>
            </a:r>
            <a:r>
              <a:rPr sz="3600" b="1" spc="-240" dirty="0">
                <a:latin typeface="Arial"/>
                <a:cs typeface="Arial"/>
              </a:rPr>
              <a:t>are	</a:t>
            </a:r>
            <a:r>
              <a:rPr sz="3600" b="1" spc="-295" dirty="0">
                <a:latin typeface="Arial"/>
                <a:cs typeface="Arial"/>
              </a:rPr>
              <a:t>no</a:t>
            </a:r>
            <a:r>
              <a:rPr sz="3600" b="1" spc="-290" dirty="0">
                <a:latin typeface="Arial"/>
                <a:cs typeface="Arial"/>
              </a:rPr>
              <a:t>n</a:t>
            </a:r>
            <a:r>
              <a:rPr sz="3600" b="1" spc="450" dirty="0">
                <a:latin typeface="Arial"/>
                <a:cs typeface="Arial"/>
              </a:rPr>
              <a:t>-</a:t>
            </a:r>
            <a:r>
              <a:rPr sz="3600" b="1" spc="-215" dirty="0">
                <a:latin typeface="Arial"/>
                <a:cs typeface="Arial"/>
              </a:rPr>
              <a:t>integra</a:t>
            </a:r>
            <a:r>
              <a:rPr sz="3600" b="1" spc="-165" dirty="0">
                <a:latin typeface="Arial"/>
                <a:cs typeface="Arial"/>
              </a:rPr>
              <a:t>t</a:t>
            </a:r>
            <a:r>
              <a:rPr sz="3600" b="1" spc="-245" dirty="0">
                <a:latin typeface="Arial"/>
                <a:cs typeface="Arial"/>
              </a:rPr>
              <a:t>ive</a:t>
            </a:r>
            <a:r>
              <a:rPr sz="3600" b="1" dirty="0">
                <a:latin typeface="Arial"/>
                <a:cs typeface="Arial"/>
              </a:rPr>
              <a:t>	</a:t>
            </a:r>
            <a:r>
              <a:rPr sz="3600" b="1" spc="-380" dirty="0">
                <a:latin typeface="Arial"/>
                <a:cs typeface="Arial"/>
              </a:rPr>
              <a:t>as  </a:t>
            </a:r>
            <a:r>
              <a:rPr sz="3600" b="1" spc="-310" dirty="0">
                <a:latin typeface="Arial"/>
                <a:cs typeface="Arial"/>
              </a:rPr>
              <a:t>compared </a:t>
            </a:r>
            <a:r>
              <a:rPr sz="3600" b="1" spc="-290" dirty="0">
                <a:latin typeface="Arial"/>
                <a:cs typeface="Arial"/>
              </a:rPr>
              <a:t>to </a:t>
            </a:r>
            <a:r>
              <a:rPr sz="3600" b="1" spc="-220" dirty="0">
                <a:latin typeface="Arial"/>
                <a:cs typeface="Arial"/>
              </a:rPr>
              <a:t>bacterial</a:t>
            </a:r>
            <a:r>
              <a:rPr sz="3600" b="1" spc="140" dirty="0">
                <a:latin typeface="Arial"/>
                <a:cs typeface="Arial"/>
              </a:rPr>
              <a:t> </a:t>
            </a:r>
            <a:r>
              <a:rPr sz="3600" b="1" spc="-335" dirty="0">
                <a:latin typeface="Arial"/>
                <a:cs typeface="Arial"/>
              </a:rPr>
              <a:t>vectors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6336791"/>
            <a:ext cx="6248400" cy="368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695" y="341375"/>
              <a:ext cx="2636520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424942"/>
            <a:ext cx="19964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1078991"/>
            <a:ext cx="202692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779244"/>
            <a:ext cx="6956425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355600" algn="l"/>
              </a:tabLst>
            </a:pPr>
            <a:r>
              <a:rPr sz="3200" b="1" spc="-155" dirty="0">
                <a:latin typeface="Arial"/>
                <a:cs typeface="Arial"/>
              </a:rPr>
              <a:t>Cauliflower </a:t>
            </a:r>
            <a:r>
              <a:rPr sz="3200" b="1" spc="-315" dirty="0">
                <a:latin typeface="Arial"/>
                <a:cs typeface="Arial"/>
              </a:rPr>
              <a:t>mosaic </a:t>
            </a:r>
            <a:r>
              <a:rPr sz="3200" b="1" spc="-204" dirty="0">
                <a:latin typeface="Arial"/>
                <a:cs typeface="Arial"/>
              </a:rPr>
              <a:t>virus </a:t>
            </a:r>
            <a:r>
              <a:rPr sz="3200" b="1" spc="-370" dirty="0">
                <a:latin typeface="Arial"/>
                <a:cs typeface="Arial"/>
              </a:rPr>
              <a:t>based</a:t>
            </a:r>
            <a:r>
              <a:rPr sz="3200" b="1" spc="130" dirty="0">
                <a:latin typeface="Arial"/>
                <a:cs typeface="Arial"/>
              </a:rPr>
              <a:t> </a:t>
            </a:r>
            <a:r>
              <a:rPr sz="3200" b="1" spc="-285" dirty="0">
                <a:latin typeface="Arial"/>
                <a:cs typeface="Arial"/>
              </a:rPr>
              <a:t>vectors.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sz="3200" b="1" spc="-285" dirty="0">
                <a:latin typeface="Arial"/>
                <a:cs typeface="Arial"/>
              </a:rPr>
              <a:t>Cowpea </a:t>
            </a:r>
            <a:r>
              <a:rPr sz="3200" b="1" spc="-315" dirty="0">
                <a:latin typeface="Arial"/>
                <a:cs typeface="Arial"/>
              </a:rPr>
              <a:t>mosaic</a:t>
            </a:r>
            <a:r>
              <a:rPr sz="3200" b="1" spc="30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virus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355600" algn="l"/>
              </a:tabLst>
            </a:pPr>
            <a:r>
              <a:rPr sz="3200" b="1" spc="-350" dirty="0">
                <a:latin typeface="Arial"/>
                <a:cs typeface="Arial"/>
              </a:rPr>
              <a:t>Bean </a:t>
            </a:r>
            <a:r>
              <a:rPr sz="3200" b="1" spc="-300" dirty="0">
                <a:latin typeface="Arial"/>
                <a:cs typeface="Arial"/>
              </a:rPr>
              <a:t>pod </a:t>
            </a:r>
            <a:r>
              <a:rPr sz="3200" b="1" spc="-215" dirty="0">
                <a:latin typeface="Arial"/>
                <a:cs typeface="Arial"/>
              </a:rPr>
              <a:t>mottle </a:t>
            </a:r>
            <a:r>
              <a:rPr sz="3200" b="1" spc="-204" dirty="0">
                <a:latin typeface="Arial"/>
                <a:cs typeface="Arial"/>
              </a:rPr>
              <a:t>virus</a:t>
            </a:r>
            <a:r>
              <a:rPr sz="3200" b="1" spc="-185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(BPMV)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sz="3200" b="1" spc="-90" dirty="0">
                <a:latin typeface="Arial"/>
                <a:cs typeface="Arial"/>
              </a:rPr>
              <a:t>TMV </a:t>
            </a:r>
            <a:r>
              <a:rPr sz="3200" b="1" spc="-370" dirty="0">
                <a:latin typeface="Arial"/>
                <a:cs typeface="Arial"/>
              </a:rPr>
              <a:t>based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spc="-285" dirty="0">
                <a:latin typeface="Arial"/>
                <a:cs typeface="Arial"/>
              </a:rPr>
              <a:t>vectors.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sz="3200" b="1" spc="-315" dirty="0">
                <a:latin typeface="Arial"/>
                <a:cs typeface="Arial"/>
              </a:rPr>
              <a:t>Potato </a:t>
            </a:r>
            <a:r>
              <a:rPr sz="3200" b="1" spc="-204" dirty="0">
                <a:latin typeface="Arial"/>
                <a:cs typeface="Arial"/>
              </a:rPr>
              <a:t>virus </a:t>
            </a:r>
            <a:r>
              <a:rPr sz="3200" b="1" spc="-200" dirty="0">
                <a:latin typeface="Arial"/>
                <a:cs typeface="Arial"/>
              </a:rPr>
              <a:t>X</a:t>
            </a:r>
            <a:r>
              <a:rPr sz="3200" b="1" spc="155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(PVX)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sz="3200" b="1" spc="-350" dirty="0">
                <a:latin typeface="Arial"/>
                <a:cs typeface="Arial"/>
              </a:rPr>
              <a:t>Bean </a:t>
            </a:r>
            <a:r>
              <a:rPr sz="3200" b="1" spc="-190" dirty="0">
                <a:latin typeface="Arial"/>
                <a:cs typeface="Arial"/>
              </a:rPr>
              <a:t>yellow </a:t>
            </a:r>
            <a:r>
              <a:rPr sz="3200" b="1" spc="-135" dirty="0">
                <a:latin typeface="Arial"/>
                <a:cs typeface="Arial"/>
              </a:rPr>
              <a:t>dwarf</a:t>
            </a:r>
            <a:r>
              <a:rPr sz="3200" b="1" spc="-415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virus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55600" algn="l"/>
              </a:tabLst>
            </a:pPr>
            <a:r>
              <a:rPr sz="3200" b="1" spc="-270" dirty="0">
                <a:latin typeface="Arial"/>
                <a:cs typeface="Arial"/>
              </a:rPr>
              <a:t>Bacteriophage </a:t>
            </a:r>
            <a:r>
              <a:rPr sz="3200" b="1" spc="-310" dirty="0">
                <a:latin typeface="Arial"/>
                <a:cs typeface="Arial"/>
              </a:rPr>
              <a:t>Lambda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280" dirty="0">
                <a:latin typeface="Arial"/>
                <a:cs typeface="Arial"/>
              </a:rPr>
              <a:t>Vectors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759" y="335279"/>
              <a:ext cx="7685532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9398" y="425322"/>
            <a:ext cx="6975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3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Characteristics </a:t>
            </a:r>
            <a:r>
              <a:rPr u="heavy" spc="-3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u="heavy" spc="-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viral</a:t>
            </a:r>
            <a:r>
              <a:rPr u="heavy" spc="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4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</a:p>
        </p:txBody>
      </p:sp>
      <p:sp>
        <p:nvSpPr>
          <p:cNvPr id="6" name="object 6"/>
          <p:cNvSpPr/>
          <p:nvPr/>
        </p:nvSpPr>
        <p:spPr>
          <a:xfrm>
            <a:off x="1082039" y="1146047"/>
            <a:ext cx="7014972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482509"/>
            <a:ext cx="360680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300" dirty="0">
                <a:latin typeface="Arial"/>
                <a:cs typeface="Arial"/>
              </a:rPr>
              <a:t>Safety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305" dirty="0">
                <a:latin typeface="Arial"/>
                <a:cs typeface="Arial"/>
              </a:rPr>
              <a:t>Low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175" dirty="0">
                <a:latin typeface="Arial"/>
                <a:cs typeface="Arial"/>
              </a:rPr>
              <a:t>toxicity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210" dirty="0">
                <a:latin typeface="Arial"/>
                <a:cs typeface="Arial"/>
              </a:rPr>
              <a:t>Stability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190" dirty="0">
                <a:latin typeface="Arial"/>
                <a:cs typeface="Arial"/>
              </a:rPr>
              <a:t>Cell </a:t>
            </a:r>
            <a:r>
              <a:rPr sz="3200" b="1" spc="-260" dirty="0">
                <a:latin typeface="Arial"/>
                <a:cs typeface="Arial"/>
              </a:rPr>
              <a:t>type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220" dirty="0">
                <a:latin typeface="Arial"/>
                <a:cs typeface="Arial"/>
              </a:rPr>
              <a:t>specificity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0895" y="1225296"/>
              <a:ext cx="6667500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2140" y="1308938"/>
            <a:ext cx="6025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3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Viruses </a:t>
            </a:r>
            <a:r>
              <a:rPr sz="4000" u="heavy" spc="-2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4000" u="heavy" spc="-4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used </a:t>
            </a:r>
            <a:r>
              <a:rPr sz="4000" u="heavy" spc="-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4000" u="heavy" spc="-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4000" u="heavy" spc="-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3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ways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695" y="1962911"/>
            <a:ext cx="60579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9644" y="2583180"/>
            <a:ext cx="6737984" cy="1343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spc="-140" dirty="0">
                <a:latin typeface="Arial"/>
                <a:cs typeface="Arial"/>
              </a:rPr>
              <a:t>–</a:t>
            </a:r>
            <a:r>
              <a:rPr sz="3600" b="1" spc="-140" dirty="0">
                <a:latin typeface="Arial"/>
                <a:cs typeface="Arial"/>
              </a:rPr>
              <a:t>Virus </a:t>
            </a:r>
            <a:r>
              <a:rPr sz="3600" b="1" spc="-204" dirty="0">
                <a:latin typeface="Arial"/>
                <a:cs typeface="Arial"/>
              </a:rPr>
              <a:t>directly </a:t>
            </a:r>
            <a:r>
              <a:rPr sz="3600" b="1" spc="-275" dirty="0">
                <a:latin typeface="Arial"/>
                <a:cs typeface="Arial"/>
              </a:rPr>
              <a:t>inserted </a:t>
            </a:r>
            <a:r>
              <a:rPr sz="3600" b="1" spc="-204" dirty="0">
                <a:latin typeface="Arial"/>
                <a:cs typeface="Arial"/>
              </a:rPr>
              <a:t>into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200" dirty="0">
                <a:latin typeface="Arial"/>
                <a:cs typeface="Arial"/>
              </a:rPr>
              <a:t>plant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-140" dirty="0">
                <a:latin typeface="Arial"/>
                <a:cs typeface="Arial"/>
              </a:rPr>
              <a:t>–</a:t>
            </a:r>
            <a:r>
              <a:rPr sz="3600" b="1" spc="-140" dirty="0">
                <a:latin typeface="Arial"/>
                <a:cs typeface="Arial"/>
              </a:rPr>
              <a:t>Virus </a:t>
            </a:r>
            <a:r>
              <a:rPr sz="3600" b="1" spc="-185" dirty="0">
                <a:latin typeface="Arial"/>
                <a:cs typeface="Arial"/>
              </a:rPr>
              <a:t>indirectly </a:t>
            </a:r>
            <a:r>
              <a:rPr sz="3600" b="1" spc="-275" dirty="0">
                <a:latin typeface="Arial"/>
                <a:cs typeface="Arial"/>
              </a:rPr>
              <a:t>inserted</a:t>
            </a:r>
            <a:r>
              <a:rPr sz="3600" b="1" spc="-240" dirty="0">
                <a:latin typeface="Arial"/>
                <a:cs typeface="Arial"/>
              </a:rPr>
              <a:t> </a:t>
            </a:r>
            <a:r>
              <a:rPr sz="3600" b="1" spc="-204" dirty="0">
                <a:latin typeface="Arial"/>
                <a:cs typeface="Arial"/>
              </a:rPr>
              <a:t>(bacteria)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3539" y="379475"/>
              <a:ext cx="5868923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5673" y="463423"/>
            <a:ext cx="5228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Cauliflower </a:t>
            </a:r>
            <a:r>
              <a:rPr sz="4000" u="heavy" spc="-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mosaic</a:t>
            </a:r>
            <a:r>
              <a:rPr sz="4000" u="heavy" spc="-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2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virus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8339" y="1117091"/>
            <a:ext cx="5259323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3240" y="1482509"/>
            <a:ext cx="7990205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3200" b="1" spc="-180" dirty="0">
                <a:latin typeface="Arial"/>
                <a:cs typeface="Arial"/>
              </a:rPr>
              <a:t>DNA</a:t>
            </a:r>
            <a:r>
              <a:rPr sz="3200" b="1" spc="-120" dirty="0">
                <a:latin typeface="Arial"/>
                <a:cs typeface="Arial"/>
              </a:rPr>
              <a:t> </a:t>
            </a:r>
            <a:r>
              <a:rPr sz="3200" b="1" spc="-204" dirty="0">
                <a:latin typeface="Arial"/>
                <a:cs typeface="Arial"/>
              </a:rPr>
              <a:t>virus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3200" b="1" spc="-220" dirty="0">
                <a:latin typeface="Arial"/>
                <a:cs typeface="Arial"/>
              </a:rPr>
              <a:t>Infectious </a:t>
            </a:r>
            <a:r>
              <a:rPr sz="3200" b="1" spc="-204" dirty="0">
                <a:latin typeface="Arial"/>
                <a:cs typeface="Arial"/>
              </a:rPr>
              <a:t>when </a:t>
            </a:r>
            <a:r>
              <a:rPr sz="3200" b="1" spc="-240" dirty="0">
                <a:latin typeface="Arial"/>
                <a:cs typeface="Arial"/>
              </a:rPr>
              <a:t>simply rubbed </a:t>
            </a:r>
            <a:r>
              <a:rPr sz="3200" b="1" spc="-285" dirty="0">
                <a:latin typeface="Arial"/>
                <a:cs typeface="Arial"/>
              </a:rPr>
              <a:t>on</a:t>
            </a:r>
            <a:r>
              <a:rPr sz="3200" b="1" spc="275" dirty="0">
                <a:latin typeface="Arial"/>
                <a:cs typeface="Arial"/>
              </a:rPr>
              <a:t> </a:t>
            </a:r>
            <a:r>
              <a:rPr sz="3200" b="1" spc="-315" dirty="0">
                <a:latin typeface="Arial"/>
                <a:cs typeface="Arial"/>
              </a:rPr>
              <a:t>leaves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3200" b="1" spc="-185" dirty="0">
                <a:latin typeface="Arial"/>
                <a:cs typeface="Arial"/>
              </a:rPr>
              <a:t>Mechanical </a:t>
            </a:r>
            <a:r>
              <a:rPr sz="3200" b="1" spc="-245" dirty="0">
                <a:latin typeface="Arial"/>
                <a:cs typeface="Arial"/>
              </a:rPr>
              <a:t>and </a:t>
            </a:r>
            <a:r>
              <a:rPr sz="3200" b="1" spc="-200" dirty="0">
                <a:latin typeface="Arial"/>
                <a:cs typeface="Arial"/>
              </a:rPr>
              <a:t>aphid </a:t>
            </a:r>
            <a:r>
              <a:rPr sz="3200" b="1" spc="-250" dirty="0">
                <a:latin typeface="Arial"/>
                <a:cs typeface="Arial"/>
              </a:rPr>
              <a:t>mediated</a:t>
            </a:r>
            <a:r>
              <a:rPr sz="3200" b="1" spc="95" dirty="0">
                <a:latin typeface="Arial"/>
                <a:cs typeface="Arial"/>
              </a:rPr>
              <a:t> </a:t>
            </a:r>
            <a:r>
              <a:rPr sz="3200" b="1" spc="-270" dirty="0">
                <a:latin typeface="Arial"/>
                <a:cs typeface="Arial"/>
              </a:rPr>
              <a:t>transmission</a:t>
            </a:r>
            <a:endParaRPr sz="3200">
              <a:latin typeface="Arial"/>
              <a:cs typeface="Arial"/>
            </a:endParaRPr>
          </a:p>
          <a:p>
            <a:pPr marL="368300" marR="50165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3200" b="1" spc="-195" dirty="0">
                <a:latin typeface="Arial"/>
                <a:cs typeface="Arial"/>
              </a:rPr>
              <a:t>Up </a:t>
            </a:r>
            <a:r>
              <a:rPr sz="3200" b="1" spc="-254" dirty="0">
                <a:latin typeface="Arial"/>
                <a:cs typeface="Arial"/>
              </a:rPr>
              <a:t>to </a:t>
            </a:r>
            <a:r>
              <a:rPr sz="3200" b="1" dirty="0">
                <a:latin typeface="Arial"/>
                <a:cs typeface="Arial"/>
              </a:rPr>
              <a:t>10</a:t>
            </a:r>
            <a:r>
              <a:rPr sz="3150" b="1" baseline="25132" dirty="0">
                <a:latin typeface="Arial"/>
                <a:cs typeface="Arial"/>
              </a:rPr>
              <a:t>6 </a:t>
            </a:r>
            <a:r>
              <a:rPr sz="3200" b="1" spc="-330" dirty="0">
                <a:latin typeface="Arial"/>
                <a:cs typeface="Arial"/>
              </a:rPr>
              <a:t>copies </a:t>
            </a:r>
            <a:r>
              <a:rPr sz="3200" b="1" spc="-200" dirty="0">
                <a:latin typeface="Arial"/>
                <a:cs typeface="Arial"/>
              </a:rPr>
              <a:t>per </a:t>
            </a:r>
            <a:r>
              <a:rPr sz="3200" b="1" spc="-190" dirty="0">
                <a:latin typeface="Arial"/>
                <a:cs typeface="Arial"/>
              </a:rPr>
              <a:t>cell </a:t>
            </a:r>
            <a:r>
              <a:rPr sz="3200" b="1" spc="-105" dirty="0">
                <a:latin typeface="Arial"/>
                <a:cs typeface="Arial"/>
              </a:rPr>
              <a:t>within </a:t>
            </a:r>
            <a:r>
              <a:rPr sz="3200" b="1" spc="145" dirty="0">
                <a:latin typeface="Arial"/>
                <a:cs typeface="Arial"/>
              </a:rPr>
              <a:t>3-4 </a:t>
            </a:r>
            <a:r>
              <a:rPr sz="3200" b="1" spc="-325" dirty="0">
                <a:latin typeface="Arial"/>
                <a:cs typeface="Arial"/>
              </a:rPr>
              <a:t>weeks </a:t>
            </a:r>
            <a:r>
              <a:rPr sz="3200" b="1" spc="-220" dirty="0">
                <a:latin typeface="Arial"/>
                <a:cs typeface="Arial"/>
              </a:rPr>
              <a:t>of  </a:t>
            </a:r>
            <a:r>
              <a:rPr sz="3200" b="1" spc="-185" dirty="0">
                <a:latin typeface="Arial"/>
                <a:cs typeface="Arial"/>
              </a:rPr>
              <a:t>infection </a:t>
            </a:r>
            <a:r>
              <a:rPr sz="3200" b="1" spc="-105" dirty="0">
                <a:latin typeface="Arial"/>
                <a:cs typeface="Arial"/>
              </a:rPr>
              <a:t>in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80" dirty="0">
                <a:latin typeface="Arial"/>
                <a:cs typeface="Arial"/>
              </a:rPr>
              <a:t>plant.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891" y="2289048"/>
            <a:ext cx="7478268" cy="122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2380614"/>
            <a:ext cx="6771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Steps </a:t>
            </a:r>
            <a:r>
              <a:rPr u="heavy" spc="-3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u="heavy" spc="-3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</a:t>
            </a:r>
            <a:r>
              <a:rPr u="heavy" spc="-3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3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Transformation</a:t>
            </a:r>
          </a:p>
        </p:txBody>
      </p:sp>
      <p:sp>
        <p:nvSpPr>
          <p:cNvPr id="4" name="object 4"/>
          <p:cNvSpPr/>
          <p:nvPr/>
        </p:nvSpPr>
        <p:spPr>
          <a:xfrm>
            <a:off x="995172" y="3099816"/>
            <a:ext cx="6807708" cy="82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589533"/>
            <a:ext cx="845312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"/>
              <a:tabLst>
                <a:tab pos="200025" algn="l"/>
                <a:tab pos="1395095" algn="l"/>
                <a:tab pos="3298825" algn="l"/>
                <a:tab pos="4791075" algn="l"/>
                <a:tab pos="5618480" algn="l"/>
                <a:tab pos="6226810" algn="l"/>
                <a:tab pos="7735570" algn="l"/>
              </a:tabLst>
            </a:pPr>
            <a:r>
              <a:rPr sz="3200" b="1" spc="-465" dirty="0">
                <a:latin typeface="Arial"/>
                <a:cs typeface="Arial"/>
              </a:rPr>
              <a:t>Sm</a:t>
            </a:r>
            <a:r>
              <a:rPr sz="3200" b="1" spc="-320" dirty="0">
                <a:latin typeface="Arial"/>
                <a:cs typeface="Arial"/>
              </a:rPr>
              <a:t>a</a:t>
            </a:r>
            <a:r>
              <a:rPr sz="3200" b="1" spc="-25" dirty="0">
                <a:latin typeface="Arial"/>
                <a:cs typeface="Arial"/>
              </a:rPr>
              <a:t>ll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254" dirty="0">
                <a:latin typeface="Arial"/>
                <a:cs typeface="Arial"/>
              </a:rPr>
              <a:t>in</a:t>
            </a:r>
            <a:r>
              <a:rPr sz="3200" b="1" spc="-310" dirty="0">
                <a:latin typeface="Arial"/>
                <a:cs typeface="Arial"/>
              </a:rPr>
              <a:t>s</a:t>
            </a:r>
            <a:r>
              <a:rPr sz="3200" b="1" spc="-180" dirty="0">
                <a:latin typeface="Arial"/>
                <a:cs typeface="Arial"/>
              </a:rPr>
              <a:t>er</a:t>
            </a:r>
            <a:r>
              <a:rPr sz="3200" b="1" spc="-120" dirty="0">
                <a:latin typeface="Arial"/>
                <a:cs typeface="Arial"/>
              </a:rPr>
              <a:t>t</a:t>
            </a:r>
            <a:r>
              <a:rPr sz="3200" b="1" spc="-130" dirty="0">
                <a:latin typeface="Arial"/>
                <a:cs typeface="Arial"/>
              </a:rPr>
              <a:t>i</a:t>
            </a:r>
            <a:r>
              <a:rPr sz="3200" b="1" spc="-275" dirty="0">
                <a:latin typeface="Arial"/>
                <a:cs typeface="Arial"/>
              </a:rPr>
              <a:t>o</a:t>
            </a:r>
            <a:r>
              <a:rPr sz="3200" b="1" spc="-425" dirty="0">
                <a:latin typeface="Arial"/>
                <a:cs typeface="Arial"/>
              </a:rPr>
              <a:t>n</a:t>
            </a:r>
            <a:r>
              <a:rPr sz="3200" b="1" spc="-38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50" dirty="0">
                <a:latin typeface="Arial"/>
                <a:cs typeface="Arial"/>
              </a:rPr>
              <a:t>(</a:t>
            </a:r>
            <a:r>
              <a:rPr sz="3200" b="1" spc="-10" dirty="0">
                <a:latin typeface="Arial"/>
                <a:cs typeface="Arial"/>
              </a:rPr>
              <a:t>1</a:t>
            </a:r>
            <a:r>
              <a:rPr sz="3200" b="1" spc="-25" dirty="0">
                <a:latin typeface="Arial"/>
                <a:cs typeface="Arial"/>
              </a:rPr>
              <a:t>0</a:t>
            </a:r>
            <a:r>
              <a:rPr sz="3200" b="1" spc="415" dirty="0">
                <a:latin typeface="Arial"/>
                <a:cs typeface="Arial"/>
              </a:rPr>
              <a:t>-</a:t>
            </a:r>
            <a:r>
              <a:rPr sz="3200" b="1" spc="-10" dirty="0">
                <a:latin typeface="Arial"/>
                <a:cs typeface="Arial"/>
              </a:rPr>
              <a:t>3</a:t>
            </a:r>
            <a:r>
              <a:rPr sz="3200" b="1" spc="-15" dirty="0">
                <a:latin typeface="Arial"/>
                <a:cs typeface="Arial"/>
              </a:rPr>
              <a:t>0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295" dirty="0">
                <a:latin typeface="Arial"/>
                <a:cs typeface="Arial"/>
              </a:rPr>
              <a:t>b</a:t>
            </a:r>
            <a:r>
              <a:rPr sz="3200" b="1" spc="-290" dirty="0">
                <a:latin typeface="Arial"/>
                <a:cs typeface="Arial"/>
              </a:rPr>
              <a:t>p</a:t>
            </a:r>
            <a:r>
              <a:rPr sz="3200" b="1" spc="-45" dirty="0">
                <a:latin typeface="Arial"/>
                <a:cs typeface="Arial"/>
              </a:rPr>
              <a:t>)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60" dirty="0">
                <a:latin typeface="Arial"/>
                <a:cs typeface="Arial"/>
              </a:rPr>
              <a:t>i</a:t>
            </a:r>
            <a:r>
              <a:rPr sz="3200" b="1" spc="-14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265" dirty="0">
                <a:latin typeface="Arial"/>
                <a:cs typeface="Arial"/>
              </a:rPr>
              <a:t>v</a:t>
            </a:r>
            <a:r>
              <a:rPr sz="3200" b="1" spc="-26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</a:t>
            </a:r>
            <a:r>
              <a:rPr sz="3200" b="1" spc="5" dirty="0">
                <a:latin typeface="Arial"/>
                <a:cs typeface="Arial"/>
              </a:rPr>
              <a:t>i</a:t>
            </a:r>
            <a:r>
              <a:rPr sz="3200" b="1" spc="-380" dirty="0">
                <a:latin typeface="Arial"/>
                <a:cs typeface="Arial"/>
              </a:rPr>
              <a:t>o</a:t>
            </a:r>
            <a:r>
              <a:rPr sz="3200" b="1" spc="-425" dirty="0">
                <a:latin typeface="Arial"/>
                <a:cs typeface="Arial"/>
              </a:rPr>
              <a:t>u</a:t>
            </a:r>
            <a:r>
              <a:rPr sz="3200" b="1" spc="-380" dirty="0">
                <a:latin typeface="Arial"/>
                <a:cs typeface="Arial"/>
              </a:rPr>
              <a:t>s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315" dirty="0">
                <a:latin typeface="Arial"/>
                <a:cs typeface="Arial"/>
              </a:rPr>
              <a:t>sites  </a:t>
            </a:r>
            <a:r>
              <a:rPr sz="3200" b="1" spc="-275" dirty="0">
                <a:latin typeface="Arial"/>
                <a:cs typeface="Arial"/>
              </a:rPr>
              <a:t>abolished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165" dirty="0">
                <a:latin typeface="Arial"/>
                <a:cs typeface="Arial"/>
              </a:rPr>
              <a:t>infectivity</a:t>
            </a:r>
            <a:endParaRPr sz="3200">
              <a:latin typeface="Arial"/>
              <a:cs typeface="Arial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b="1" spc="-280" dirty="0">
                <a:latin typeface="Arial"/>
                <a:cs typeface="Arial"/>
              </a:rPr>
              <a:t>The </a:t>
            </a:r>
            <a:r>
              <a:rPr sz="3200" b="1" spc="-250" dirty="0">
                <a:latin typeface="Arial"/>
                <a:cs typeface="Arial"/>
              </a:rPr>
              <a:t>largest </a:t>
            </a:r>
            <a:r>
              <a:rPr sz="3200" b="1" spc="-215" dirty="0">
                <a:latin typeface="Arial"/>
                <a:cs typeface="Arial"/>
              </a:rPr>
              <a:t>insert </a:t>
            </a:r>
            <a:r>
              <a:rPr sz="3200" b="1" spc="-315" dirty="0">
                <a:latin typeface="Arial"/>
                <a:cs typeface="Arial"/>
              </a:rPr>
              <a:t>is </a:t>
            </a:r>
            <a:r>
              <a:rPr sz="3200" b="1" spc="55" dirty="0">
                <a:latin typeface="Arial"/>
                <a:cs typeface="Arial"/>
              </a:rPr>
              <a:t>256-531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280" dirty="0">
                <a:latin typeface="Arial"/>
                <a:cs typeface="Arial"/>
              </a:rPr>
              <a:t>bp</a:t>
            </a:r>
            <a:endParaRPr sz="3200">
              <a:latin typeface="Arial"/>
              <a:cs typeface="Arial"/>
            </a:endParaRPr>
          </a:p>
          <a:p>
            <a:pPr marL="199390" indent="-187325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b="1" spc="-155" dirty="0">
                <a:latin typeface="Arial"/>
                <a:cs typeface="Arial"/>
              </a:rPr>
              <a:t>CaMV </a:t>
            </a:r>
            <a:r>
              <a:rPr sz="3200" b="1" spc="-325" dirty="0">
                <a:latin typeface="Arial"/>
                <a:cs typeface="Arial"/>
              </a:rPr>
              <a:t>genome </a:t>
            </a:r>
            <a:r>
              <a:rPr sz="3200" b="1" spc="-270" dirty="0">
                <a:latin typeface="Arial"/>
                <a:cs typeface="Arial"/>
              </a:rPr>
              <a:t>can </a:t>
            </a:r>
            <a:r>
              <a:rPr sz="3200" b="1" spc="-350" dirty="0">
                <a:latin typeface="Arial"/>
                <a:cs typeface="Arial"/>
              </a:rPr>
              <a:t>be </a:t>
            </a:r>
            <a:r>
              <a:rPr sz="3200" b="1" spc="-245" dirty="0">
                <a:latin typeface="Arial"/>
                <a:cs typeface="Arial"/>
              </a:rPr>
              <a:t>inserted </a:t>
            </a:r>
            <a:r>
              <a:rPr sz="3200" b="1" spc="-180" dirty="0">
                <a:latin typeface="Arial"/>
                <a:cs typeface="Arial"/>
              </a:rPr>
              <a:t>into </a:t>
            </a:r>
            <a:r>
              <a:rPr sz="3200" b="1" spc="-150" dirty="0">
                <a:latin typeface="Arial"/>
                <a:cs typeface="Arial"/>
              </a:rPr>
              <a:t>Ti</a:t>
            </a:r>
            <a:r>
              <a:rPr sz="3200" b="1" spc="-370" dirty="0">
                <a:latin typeface="Arial"/>
                <a:cs typeface="Arial"/>
              </a:rPr>
              <a:t> </a:t>
            </a:r>
            <a:r>
              <a:rPr sz="3200" b="1" spc="-240" dirty="0">
                <a:latin typeface="Arial"/>
                <a:cs typeface="Arial"/>
              </a:rPr>
              <a:t>vector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3505200"/>
            <a:ext cx="8763000" cy="3200400"/>
            <a:chOff x="152400" y="3505200"/>
            <a:chExt cx="8763000" cy="3200400"/>
          </a:xfrm>
        </p:grpSpPr>
        <p:sp>
          <p:nvSpPr>
            <p:cNvPr id="5" name="object 5"/>
            <p:cNvSpPr/>
            <p:nvPr/>
          </p:nvSpPr>
          <p:spPr>
            <a:xfrm>
              <a:off x="152400" y="3505200"/>
              <a:ext cx="3657600" cy="3200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24884" y="3505200"/>
              <a:ext cx="4890516" cy="3200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72894"/>
              <a:ext cx="8915400" cy="5709285"/>
            </a:xfrm>
            <a:custGeom>
              <a:avLst/>
              <a:gdLst/>
              <a:ahLst/>
              <a:cxnLst/>
              <a:rect l="l" t="t" r="r" b="b"/>
              <a:pathLst>
                <a:path w="8915400" h="5709284">
                  <a:moveTo>
                    <a:pt x="0" y="5708904"/>
                  </a:moveTo>
                  <a:lnTo>
                    <a:pt x="8915400" y="5708904"/>
                  </a:lnTo>
                  <a:lnTo>
                    <a:pt x="8915400" y="0"/>
                  </a:lnTo>
                  <a:lnTo>
                    <a:pt x="0" y="0"/>
                  </a:lnTo>
                  <a:lnTo>
                    <a:pt x="0" y="5708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6339" y="1860804"/>
              <a:ext cx="140207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9847" y="1469136"/>
              <a:ext cx="786765" cy="396240"/>
            </a:xfrm>
            <a:custGeom>
              <a:avLst/>
              <a:gdLst/>
              <a:ahLst/>
              <a:cxnLst/>
              <a:rect l="l" t="t" r="r" b="b"/>
              <a:pathLst>
                <a:path w="786764" h="396239">
                  <a:moveTo>
                    <a:pt x="0" y="198119"/>
                  </a:moveTo>
                  <a:lnTo>
                    <a:pt x="20043" y="135477"/>
                  </a:lnTo>
                  <a:lnTo>
                    <a:pt x="75858" y="81088"/>
                  </a:lnTo>
                  <a:lnTo>
                    <a:pt x="115157" y="58007"/>
                  </a:lnTo>
                  <a:lnTo>
                    <a:pt x="160970" y="38209"/>
                  </a:lnTo>
                  <a:lnTo>
                    <a:pt x="212490" y="22103"/>
                  </a:lnTo>
                  <a:lnTo>
                    <a:pt x="268906" y="10094"/>
                  </a:lnTo>
                  <a:lnTo>
                    <a:pt x="329410" y="2591"/>
                  </a:lnTo>
                  <a:lnTo>
                    <a:pt x="393192" y="0"/>
                  </a:lnTo>
                  <a:lnTo>
                    <a:pt x="456973" y="2591"/>
                  </a:lnTo>
                  <a:lnTo>
                    <a:pt x="517477" y="10094"/>
                  </a:lnTo>
                  <a:lnTo>
                    <a:pt x="573893" y="22103"/>
                  </a:lnTo>
                  <a:lnTo>
                    <a:pt x="625413" y="38209"/>
                  </a:lnTo>
                  <a:lnTo>
                    <a:pt x="671226" y="58007"/>
                  </a:lnTo>
                  <a:lnTo>
                    <a:pt x="710525" y="81088"/>
                  </a:lnTo>
                  <a:lnTo>
                    <a:pt x="742499" y="107048"/>
                  </a:lnTo>
                  <a:lnTo>
                    <a:pt x="781238" y="165970"/>
                  </a:lnTo>
                  <a:lnTo>
                    <a:pt x="786384" y="198119"/>
                  </a:lnTo>
                  <a:lnTo>
                    <a:pt x="781238" y="230269"/>
                  </a:lnTo>
                  <a:lnTo>
                    <a:pt x="742499" y="289191"/>
                  </a:lnTo>
                  <a:lnTo>
                    <a:pt x="710525" y="315151"/>
                  </a:lnTo>
                  <a:lnTo>
                    <a:pt x="671226" y="338232"/>
                  </a:lnTo>
                  <a:lnTo>
                    <a:pt x="625413" y="358030"/>
                  </a:lnTo>
                  <a:lnTo>
                    <a:pt x="573893" y="374136"/>
                  </a:lnTo>
                  <a:lnTo>
                    <a:pt x="517477" y="386145"/>
                  </a:lnTo>
                  <a:lnTo>
                    <a:pt x="456973" y="393648"/>
                  </a:lnTo>
                  <a:lnTo>
                    <a:pt x="393192" y="396239"/>
                  </a:lnTo>
                  <a:lnTo>
                    <a:pt x="329410" y="393648"/>
                  </a:lnTo>
                  <a:lnTo>
                    <a:pt x="268906" y="386145"/>
                  </a:lnTo>
                  <a:lnTo>
                    <a:pt x="212490" y="374136"/>
                  </a:lnTo>
                  <a:lnTo>
                    <a:pt x="160970" y="358030"/>
                  </a:lnTo>
                  <a:lnTo>
                    <a:pt x="115157" y="338232"/>
                  </a:lnTo>
                  <a:lnTo>
                    <a:pt x="75858" y="315151"/>
                  </a:lnTo>
                  <a:lnTo>
                    <a:pt x="43884" y="289191"/>
                  </a:lnTo>
                  <a:lnTo>
                    <a:pt x="5145" y="230269"/>
                  </a:lnTo>
                  <a:lnTo>
                    <a:pt x="0" y="198119"/>
                  </a:lnTo>
                  <a:close/>
                </a:path>
                <a:path w="786764" h="396239">
                  <a:moveTo>
                    <a:pt x="96481" y="198119"/>
                  </a:moveTo>
                  <a:lnTo>
                    <a:pt x="119804" y="256301"/>
                  </a:lnTo>
                  <a:lnTo>
                    <a:pt x="183400" y="303815"/>
                  </a:lnTo>
                  <a:lnTo>
                    <a:pt x="227315" y="322069"/>
                  </a:lnTo>
                  <a:lnTo>
                    <a:pt x="277715" y="335851"/>
                  </a:lnTo>
                  <a:lnTo>
                    <a:pt x="333405" y="344561"/>
                  </a:lnTo>
                  <a:lnTo>
                    <a:pt x="393192" y="347599"/>
                  </a:lnTo>
                  <a:lnTo>
                    <a:pt x="452976" y="344561"/>
                  </a:lnTo>
                  <a:lnTo>
                    <a:pt x="508662" y="335851"/>
                  </a:lnTo>
                  <a:lnTo>
                    <a:pt x="559056" y="322069"/>
                  </a:lnTo>
                  <a:lnTo>
                    <a:pt x="602964" y="303815"/>
                  </a:lnTo>
                  <a:lnTo>
                    <a:pt x="639192" y="281692"/>
                  </a:lnTo>
                  <a:lnTo>
                    <a:pt x="683835" y="228243"/>
                  </a:lnTo>
                  <a:lnTo>
                    <a:pt x="689864" y="198119"/>
                  </a:lnTo>
                  <a:lnTo>
                    <a:pt x="683835" y="167996"/>
                  </a:lnTo>
                  <a:lnTo>
                    <a:pt x="639192" y="114547"/>
                  </a:lnTo>
                  <a:lnTo>
                    <a:pt x="602964" y="92424"/>
                  </a:lnTo>
                  <a:lnTo>
                    <a:pt x="559056" y="74170"/>
                  </a:lnTo>
                  <a:lnTo>
                    <a:pt x="508662" y="60388"/>
                  </a:lnTo>
                  <a:lnTo>
                    <a:pt x="452976" y="51678"/>
                  </a:lnTo>
                  <a:lnTo>
                    <a:pt x="393192" y="48640"/>
                  </a:lnTo>
                  <a:lnTo>
                    <a:pt x="333405" y="51678"/>
                  </a:lnTo>
                  <a:lnTo>
                    <a:pt x="277715" y="60388"/>
                  </a:lnTo>
                  <a:lnTo>
                    <a:pt x="227315" y="74170"/>
                  </a:lnTo>
                  <a:lnTo>
                    <a:pt x="183400" y="92424"/>
                  </a:lnTo>
                  <a:lnTo>
                    <a:pt x="147165" y="114547"/>
                  </a:lnTo>
                  <a:lnTo>
                    <a:pt x="102511" y="167996"/>
                  </a:lnTo>
                  <a:lnTo>
                    <a:pt x="96481" y="19811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8467" y="1860804"/>
              <a:ext cx="140207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20595" y="1781555"/>
              <a:ext cx="140208" cy="88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1660" y="1623060"/>
              <a:ext cx="140208" cy="88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083" y="1623060"/>
              <a:ext cx="140208" cy="88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2083" y="1781555"/>
              <a:ext cx="140208" cy="88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20595" y="1464563"/>
              <a:ext cx="140208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591" y="2500883"/>
              <a:ext cx="2491740" cy="1823085"/>
            </a:xfrm>
            <a:custGeom>
              <a:avLst/>
              <a:gdLst/>
              <a:ahLst/>
              <a:cxnLst/>
              <a:rect l="l" t="t" r="r" b="b"/>
              <a:pathLst>
                <a:path w="2491740" h="1823085">
                  <a:moveTo>
                    <a:pt x="0" y="1822704"/>
                  </a:moveTo>
                  <a:lnTo>
                    <a:pt x="2491740" y="1822704"/>
                  </a:lnTo>
                  <a:lnTo>
                    <a:pt x="2491740" y="0"/>
                  </a:lnTo>
                  <a:lnTo>
                    <a:pt x="0" y="0"/>
                  </a:lnTo>
                  <a:lnTo>
                    <a:pt x="0" y="18227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0962" y="2928620"/>
              <a:ext cx="1499870" cy="407034"/>
            </a:xfrm>
            <a:custGeom>
              <a:avLst/>
              <a:gdLst/>
              <a:ahLst/>
              <a:cxnLst/>
              <a:rect l="l" t="t" r="r" b="b"/>
              <a:pathLst>
                <a:path w="1499870" h="407035">
                  <a:moveTo>
                    <a:pt x="12530" y="130682"/>
                  </a:moveTo>
                  <a:lnTo>
                    <a:pt x="0" y="95012"/>
                  </a:lnTo>
                  <a:lnTo>
                    <a:pt x="4786" y="63706"/>
                  </a:lnTo>
                  <a:lnTo>
                    <a:pt x="26497" y="37167"/>
                  </a:lnTo>
                  <a:lnTo>
                    <a:pt x="64735" y="15797"/>
                  </a:lnTo>
                  <a:lnTo>
                    <a:pt x="119108" y="0"/>
                  </a:lnTo>
                  <a:lnTo>
                    <a:pt x="143550" y="1831"/>
                  </a:lnTo>
                  <a:lnTo>
                    <a:pt x="169004" y="2270"/>
                  </a:lnTo>
                  <a:lnTo>
                    <a:pt x="191385" y="4875"/>
                  </a:lnTo>
                  <a:lnTo>
                    <a:pt x="206611" y="13207"/>
                  </a:lnTo>
                  <a:lnTo>
                    <a:pt x="194527" y="30765"/>
                  </a:lnTo>
                  <a:lnTo>
                    <a:pt x="157081" y="56514"/>
                  </a:lnTo>
                  <a:lnTo>
                    <a:pt x="117065" y="80073"/>
                  </a:lnTo>
                  <a:lnTo>
                    <a:pt x="97264" y="91058"/>
                  </a:lnTo>
                  <a:lnTo>
                    <a:pt x="89551" y="105318"/>
                  </a:lnTo>
                  <a:lnTo>
                    <a:pt x="78791" y="130746"/>
                  </a:lnTo>
                  <a:lnTo>
                    <a:pt x="77267" y="156174"/>
                  </a:lnTo>
                  <a:lnTo>
                    <a:pt x="97264" y="170433"/>
                  </a:lnTo>
                  <a:lnTo>
                    <a:pt x="114828" y="168860"/>
                  </a:lnTo>
                  <a:lnTo>
                    <a:pt x="131094" y="161559"/>
                  </a:lnTo>
                  <a:lnTo>
                    <a:pt x="146860" y="152092"/>
                  </a:lnTo>
                  <a:lnTo>
                    <a:pt x="162923" y="144017"/>
                  </a:lnTo>
                  <a:lnTo>
                    <a:pt x="202584" y="114053"/>
                  </a:lnTo>
                  <a:lnTo>
                    <a:pt x="244232" y="92177"/>
                  </a:lnTo>
                  <a:lnTo>
                    <a:pt x="289824" y="76178"/>
                  </a:lnTo>
                  <a:lnTo>
                    <a:pt x="341317" y="63843"/>
                  </a:lnTo>
                  <a:lnTo>
                    <a:pt x="400667" y="52958"/>
                  </a:lnTo>
                  <a:lnTo>
                    <a:pt x="421678" y="62144"/>
                  </a:lnTo>
                  <a:lnTo>
                    <a:pt x="445784" y="70723"/>
                  </a:lnTo>
                  <a:lnTo>
                    <a:pt x="463747" y="79944"/>
                  </a:lnTo>
                  <a:lnTo>
                    <a:pt x="466326" y="91058"/>
                  </a:lnTo>
                  <a:lnTo>
                    <a:pt x="430822" y="121983"/>
                  </a:lnTo>
                  <a:lnTo>
                    <a:pt x="379458" y="151383"/>
                  </a:lnTo>
                  <a:lnTo>
                    <a:pt x="333238" y="173354"/>
                  </a:lnTo>
                  <a:lnTo>
                    <a:pt x="313164" y="181990"/>
                  </a:lnTo>
                  <a:lnTo>
                    <a:pt x="329100" y="211914"/>
                  </a:lnTo>
                  <a:lnTo>
                    <a:pt x="343875" y="231939"/>
                  </a:lnTo>
                  <a:lnTo>
                    <a:pt x="365473" y="241839"/>
                  </a:lnTo>
                  <a:lnTo>
                    <a:pt x="401876" y="241389"/>
                  </a:lnTo>
                  <a:lnTo>
                    <a:pt x="461069" y="230362"/>
                  </a:lnTo>
                  <a:lnTo>
                    <a:pt x="551035" y="208533"/>
                  </a:lnTo>
                  <a:lnTo>
                    <a:pt x="582897" y="170582"/>
                  </a:lnTo>
                  <a:lnTo>
                    <a:pt x="594723" y="157225"/>
                  </a:lnTo>
                  <a:lnTo>
                    <a:pt x="608805" y="149381"/>
                  </a:lnTo>
                  <a:lnTo>
                    <a:pt x="625457" y="142763"/>
                  </a:lnTo>
                  <a:lnTo>
                    <a:pt x="643158" y="136741"/>
                  </a:lnTo>
                  <a:lnTo>
                    <a:pt x="660382" y="130682"/>
                  </a:lnTo>
                  <a:lnTo>
                    <a:pt x="731725" y="163417"/>
                  </a:lnTo>
                  <a:lnTo>
                    <a:pt x="769860" y="186118"/>
                  </a:lnTo>
                  <a:lnTo>
                    <a:pt x="788831" y="224909"/>
                  </a:lnTo>
                  <a:lnTo>
                    <a:pt x="783001" y="241617"/>
                  </a:lnTo>
                  <a:lnTo>
                    <a:pt x="774599" y="258325"/>
                  </a:lnTo>
                  <a:lnTo>
                    <a:pt x="766935" y="274700"/>
                  </a:lnTo>
                  <a:lnTo>
                    <a:pt x="758915" y="284833"/>
                  </a:lnTo>
                  <a:lnTo>
                    <a:pt x="747822" y="294989"/>
                  </a:lnTo>
                  <a:lnTo>
                    <a:pt x="740825" y="304526"/>
                  </a:lnTo>
                  <a:lnTo>
                    <a:pt x="745091" y="312800"/>
                  </a:lnTo>
                  <a:lnTo>
                    <a:pt x="759171" y="315610"/>
                  </a:lnTo>
                  <a:lnTo>
                    <a:pt x="775810" y="311753"/>
                  </a:lnTo>
                  <a:lnTo>
                    <a:pt x="793472" y="305085"/>
                  </a:lnTo>
                  <a:lnTo>
                    <a:pt x="810623" y="299465"/>
                  </a:lnTo>
                  <a:lnTo>
                    <a:pt x="837293" y="286825"/>
                  </a:lnTo>
                  <a:lnTo>
                    <a:pt x="863963" y="273875"/>
                  </a:lnTo>
                  <a:lnTo>
                    <a:pt x="890633" y="260925"/>
                  </a:lnTo>
                  <a:lnTo>
                    <a:pt x="956233" y="232294"/>
                  </a:lnTo>
                  <a:lnTo>
                    <a:pt x="999282" y="214947"/>
                  </a:lnTo>
                  <a:lnTo>
                    <a:pt x="1048494" y="195325"/>
                  </a:lnTo>
                  <a:lnTo>
                    <a:pt x="1105004" y="201487"/>
                  </a:lnTo>
                  <a:lnTo>
                    <a:pt x="1154370" y="208294"/>
                  </a:lnTo>
                  <a:lnTo>
                    <a:pt x="1196751" y="218043"/>
                  </a:lnTo>
                  <a:lnTo>
                    <a:pt x="1232306" y="233030"/>
                  </a:lnTo>
                  <a:lnTo>
                    <a:pt x="1283571" y="287908"/>
                  </a:lnTo>
                  <a:lnTo>
                    <a:pt x="1291081" y="337348"/>
                  </a:lnTo>
                  <a:lnTo>
                    <a:pt x="1295519" y="372457"/>
                  </a:lnTo>
                  <a:lnTo>
                    <a:pt x="1300473" y="394728"/>
                  </a:lnTo>
                  <a:lnTo>
                    <a:pt x="1309527" y="405653"/>
                  </a:lnTo>
                  <a:lnTo>
                    <a:pt x="1326266" y="406727"/>
                  </a:lnTo>
                  <a:lnTo>
                    <a:pt x="1354277" y="399440"/>
                  </a:lnTo>
                  <a:lnTo>
                    <a:pt x="1397143" y="385287"/>
                  </a:lnTo>
                  <a:lnTo>
                    <a:pt x="1458450" y="365759"/>
                  </a:lnTo>
                  <a:lnTo>
                    <a:pt x="1470646" y="353923"/>
                  </a:lnTo>
                  <a:lnTo>
                    <a:pt x="1484104" y="340883"/>
                  </a:lnTo>
                  <a:lnTo>
                    <a:pt x="1494991" y="330344"/>
                  </a:lnTo>
                  <a:lnTo>
                    <a:pt x="1499471" y="326008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7067" y="3244595"/>
              <a:ext cx="76200" cy="477520"/>
            </a:xfrm>
            <a:custGeom>
              <a:avLst/>
              <a:gdLst/>
              <a:ahLst/>
              <a:cxnLst/>
              <a:rect l="l" t="t" r="r" b="b"/>
              <a:pathLst>
                <a:path w="76200" h="477520">
                  <a:moveTo>
                    <a:pt x="31750" y="400811"/>
                  </a:moveTo>
                  <a:lnTo>
                    <a:pt x="0" y="400811"/>
                  </a:lnTo>
                  <a:lnTo>
                    <a:pt x="38100" y="477011"/>
                  </a:lnTo>
                  <a:lnTo>
                    <a:pt x="69850" y="413511"/>
                  </a:lnTo>
                  <a:lnTo>
                    <a:pt x="31750" y="413511"/>
                  </a:lnTo>
                  <a:lnTo>
                    <a:pt x="31750" y="400811"/>
                  </a:lnTo>
                  <a:close/>
                </a:path>
                <a:path w="76200" h="477520">
                  <a:moveTo>
                    <a:pt x="44450" y="0"/>
                  </a:moveTo>
                  <a:lnTo>
                    <a:pt x="31750" y="0"/>
                  </a:lnTo>
                  <a:lnTo>
                    <a:pt x="31750" y="413511"/>
                  </a:lnTo>
                  <a:lnTo>
                    <a:pt x="44450" y="413511"/>
                  </a:lnTo>
                  <a:lnTo>
                    <a:pt x="44450" y="0"/>
                  </a:lnTo>
                  <a:close/>
                </a:path>
                <a:path w="76200" h="477520">
                  <a:moveTo>
                    <a:pt x="76200" y="400811"/>
                  </a:moveTo>
                  <a:lnTo>
                    <a:pt x="44450" y="400811"/>
                  </a:lnTo>
                  <a:lnTo>
                    <a:pt x="44450" y="413511"/>
                  </a:lnTo>
                  <a:lnTo>
                    <a:pt x="69850" y="413511"/>
                  </a:lnTo>
                  <a:lnTo>
                    <a:pt x="76200" y="400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17828" y="3745483"/>
            <a:ext cx="819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transcription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572" y="2448305"/>
            <a:ext cx="4527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Comic Sans MS"/>
                <a:cs typeface="Comic Sans MS"/>
              </a:rPr>
              <a:t>n</a:t>
            </a:r>
            <a:r>
              <a:rPr sz="1000" spc="-5" dirty="0">
                <a:latin typeface="Comic Sans MS"/>
                <a:cs typeface="Comic Sans MS"/>
              </a:rPr>
              <a:t>ucl</a:t>
            </a:r>
            <a:r>
              <a:rPr sz="1000" spc="-15" dirty="0">
                <a:latin typeface="Comic Sans MS"/>
                <a:cs typeface="Comic Sans MS"/>
              </a:rPr>
              <a:t>e</a:t>
            </a:r>
            <a:r>
              <a:rPr sz="1000" spc="-5" dirty="0">
                <a:latin typeface="Comic Sans MS"/>
                <a:cs typeface="Comic Sans MS"/>
              </a:rPr>
              <a:t>us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38174" y="915161"/>
            <a:ext cx="625475" cy="3804920"/>
          </a:xfrm>
          <a:custGeom>
            <a:avLst/>
            <a:gdLst/>
            <a:ahLst/>
            <a:cxnLst/>
            <a:rect l="l" t="t" r="r" b="b"/>
            <a:pathLst>
              <a:path w="625475" h="3804920">
                <a:moveTo>
                  <a:pt x="127000" y="269240"/>
                </a:moveTo>
                <a:lnTo>
                  <a:pt x="73406" y="269240"/>
                </a:lnTo>
                <a:lnTo>
                  <a:pt x="73406" y="0"/>
                </a:lnTo>
                <a:lnTo>
                  <a:pt x="53594" y="0"/>
                </a:lnTo>
                <a:lnTo>
                  <a:pt x="53594" y="269240"/>
                </a:lnTo>
                <a:lnTo>
                  <a:pt x="0" y="269240"/>
                </a:lnTo>
                <a:lnTo>
                  <a:pt x="63500" y="396240"/>
                </a:lnTo>
                <a:lnTo>
                  <a:pt x="120650" y="281940"/>
                </a:lnTo>
                <a:lnTo>
                  <a:pt x="127000" y="269240"/>
                </a:lnTo>
                <a:close/>
              </a:path>
              <a:path w="625475" h="3804920">
                <a:moveTo>
                  <a:pt x="625094" y="3728466"/>
                </a:moveTo>
                <a:lnTo>
                  <a:pt x="593344" y="3728466"/>
                </a:lnTo>
                <a:lnTo>
                  <a:pt x="593344" y="3170682"/>
                </a:lnTo>
                <a:lnTo>
                  <a:pt x="580644" y="3170682"/>
                </a:lnTo>
                <a:lnTo>
                  <a:pt x="580644" y="3728466"/>
                </a:lnTo>
                <a:lnTo>
                  <a:pt x="548894" y="3728466"/>
                </a:lnTo>
                <a:lnTo>
                  <a:pt x="586994" y="3804666"/>
                </a:lnTo>
                <a:lnTo>
                  <a:pt x="618744" y="3741166"/>
                </a:lnTo>
                <a:lnTo>
                  <a:pt x="625094" y="37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5781" y="4728464"/>
            <a:ext cx="2124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7010" algn="l"/>
                <a:tab pos="2110740" algn="l"/>
              </a:tabLst>
            </a:pPr>
            <a:r>
              <a:rPr sz="1000" u="heavy" spc="-5" dirty="0">
                <a:uFill>
                  <a:solidFill>
                    <a:srgbClr val="EDEBE0"/>
                  </a:solidFill>
                </a:uFill>
                <a:latin typeface="Calibri"/>
                <a:cs typeface="Calibri"/>
              </a:rPr>
              <a:t> 	35S</a:t>
            </a:r>
            <a:r>
              <a:rPr sz="1000" u="heavy" spc="-65" dirty="0">
                <a:uFill>
                  <a:solidFill>
                    <a:srgbClr val="EDEBE0"/>
                  </a:solidFill>
                </a:uFill>
                <a:latin typeface="Calibri"/>
                <a:cs typeface="Calibri"/>
              </a:rPr>
              <a:t> </a:t>
            </a:r>
            <a:r>
              <a:rPr sz="1000" u="heavy" spc="-5" dirty="0">
                <a:uFill>
                  <a:solidFill>
                    <a:srgbClr val="EDEBE0"/>
                  </a:solidFill>
                </a:uFill>
                <a:latin typeface="Calibri"/>
                <a:cs typeface="Calibri"/>
              </a:rPr>
              <a:t>RNA	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62811" y="3050857"/>
            <a:ext cx="7118984" cy="3452495"/>
            <a:chOff x="1162811" y="3050857"/>
            <a:chExt cx="7118984" cy="3452495"/>
          </a:xfrm>
        </p:grpSpPr>
        <p:sp>
          <p:nvSpPr>
            <p:cNvPr id="21" name="object 21"/>
            <p:cNvSpPr/>
            <p:nvPr/>
          </p:nvSpPr>
          <p:spPr>
            <a:xfrm>
              <a:off x="1162811" y="5036820"/>
              <a:ext cx="76200" cy="1190625"/>
            </a:xfrm>
            <a:custGeom>
              <a:avLst/>
              <a:gdLst/>
              <a:ahLst/>
              <a:cxnLst/>
              <a:rect l="l" t="t" r="r" b="b"/>
              <a:pathLst>
                <a:path w="76200" h="1190625">
                  <a:moveTo>
                    <a:pt x="31750" y="1114043"/>
                  </a:moveTo>
                  <a:lnTo>
                    <a:pt x="0" y="1114043"/>
                  </a:lnTo>
                  <a:lnTo>
                    <a:pt x="38100" y="1190243"/>
                  </a:lnTo>
                  <a:lnTo>
                    <a:pt x="69850" y="1126743"/>
                  </a:lnTo>
                  <a:lnTo>
                    <a:pt x="31750" y="1126743"/>
                  </a:lnTo>
                  <a:lnTo>
                    <a:pt x="31750" y="1114043"/>
                  </a:lnTo>
                  <a:close/>
                </a:path>
                <a:path w="76200" h="1190625">
                  <a:moveTo>
                    <a:pt x="44450" y="0"/>
                  </a:moveTo>
                  <a:lnTo>
                    <a:pt x="31750" y="0"/>
                  </a:lnTo>
                  <a:lnTo>
                    <a:pt x="31750" y="1126743"/>
                  </a:lnTo>
                  <a:lnTo>
                    <a:pt x="44450" y="1126743"/>
                  </a:lnTo>
                  <a:lnTo>
                    <a:pt x="44450" y="0"/>
                  </a:lnTo>
                  <a:close/>
                </a:path>
                <a:path w="76200" h="1190625">
                  <a:moveTo>
                    <a:pt x="76200" y="1114043"/>
                  </a:moveTo>
                  <a:lnTo>
                    <a:pt x="44450" y="1114043"/>
                  </a:lnTo>
                  <a:lnTo>
                    <a:pt x="44450" y="1126743"/>
                  </a:lnTo>
                  <a:lnTo>
                    <a:pt x="69850" y="1126743"/>
                  </a:lnTo>
                  <a:lnTo>
                    <a:pt x="76200" y="11140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1324" y="5274564"/>
              <a:ext cx="6070600" cy="1228725"/>
            </a:xfrm>
            <a:custGeom>
              <a:avLst/>
              <a:gdLst/>
              <a:ahLst/>
              <a:cxnLst/>
              <a:rect l="l" t="t" r="r" b="b"/>
              <a:pathLst>
                <a:path w="6070600" h="1228725">
                  <a:moveTo>
                    <a:pt x="76200" y="797052"/>
                  </a:moveTo>
                  <a:lnTo>
                    <a:pt x="44450" y="797052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797052"/>
                  </a:lnTo>
                  <a:lnTo>
                    <a:pt x="0" y="797052"/>
                  </a:lnTo>
                  <a:lnTo>
                    <a:pt x="38100" y="873252"/>
                  </a:lnTo>
                  <a:lnTo>
                    <a:pt x="69850" y="809752"/>
                  </a:lnTo>
                  <a:lnTo>
                    <a:pt x="76200" y="797052"/>
                  </a:lnTo>
                  <a:close/>
                </a:path>
                <a:path w="6070600" h="1228725">
                  <a:moveTo>
                    <a:pt x="6070092" y="1190244"/>
                  </a:moveTo>
                  <a:lnTo>
                    <a:pt x="6057392" y="1183894"/>
                  </a:lnTo>
                  <a:lnTo>
                    <a:pt x="5993892" y="1152144"/>
                  </a:lnTo>
                  <a:lnTo>
                    <a:pt x="5993892" y="1183894"/>
                  </a:lnTo>
                  <a:lnTo>
                    <a:pt x="694944" y="1183894"/>
                  </a:lnTo>
                  <a:lnTo>
                    <a:pt x="694944" y="1196594"/>
                  </a:lnTo>
                  <a:lnTo>
                    <a:pt x="5993892" y="1196594"/>
                  </a:lnTo>
                  <a:lnTo>
                    <a:pt x="5993892" y="1228344"/>
                  </a:lnTo>
                  <a:lnTo>
                    <a:pt x="6057392" y="1196594"/>
                  </a:lnTo>
                  <a:lnTo>
                    <a:pt x="6070092" y="1190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55291" y="5641586"/>
              <a:ext cx="2261870" cy="823594"/>
            </a:xfrm>
            <a:custGeom>
              <a:avLst/>
              <a:gdLst/>
              <a:ahLst/>
              <a:cxnLst/>
              <a:rect l="l" t="t" r="r" b="b"/>
              <a:pathLst>
                <a:path w="2261870" h="823595">
                  <a:moveTo>
                    <a:pt x="2261616" y="823221"/>
                  </a:moveTo>
                  <a:lnTo>
                    <a:pt x="2261616" y="109989"/>
                  </a:lnTo>
                </a:path>
                <a:path w="2261870" h="823595">
                  <a:moveTo>
                    <a:pt x="2261616" y="109989"/>
                  </a:moveTo>
                  <a:lnTo>
                    <a:pt x="426719" y="109989"/>
                  </a:lnTo>
                </a:path>
                <a:path w="2261870" h="823595">
                  <a:moveTo>
                    <a:pt x="387095" y="107094"/>
                  </a:moveTo>
                  <a:lnTo>
                    <a:pt x="375916" y="61778"/>
                  </a:lnTo>
                  <a:lnTo>
                    <a:pt x="350133" y="11594"/>
                  </a:lnTo>
                  <a:lnTo>
                    <a:pt x="297413" y="0"/>
                  </a:lnTo>
                  <a:lnTo>
                    <a:pt x="252561" y="2922"/>
                  </a:lnTo>
                  <a:lnTo>
                    <a:pt x="190906" y="8589"/>
                  </a:lnTo>
                  <a:lnTo>
                    <a:pt x="109093" y="14701"/>
                  </a:lnTo>
                  <a:lnTo>
                    <a:pt x="74795" y="44116"/>
                  </a:lnTo>
                  <a:lnTo>
                    <a:pt x="39211" y="75542"/>
                  </a:lnTo>
                  <a:lnTo>
                    <a:pt x="11295" y="109133"/>
                  </a:lnTo>
                  <a:lnTo>
                    <a:pt x="0" y="14504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1975" y="5713476"/>
              <a:ext cx="655320" cy="76200"/>
            </a:xfrm>
            <a:custGeom>
              <a:avLst/>
              <a:gdLst/>
              <a:ahLst/>
              <a:cxnLst/>
              <a:rect l="l" t="t" r="r" b="b"/>
              <a:pathLst>
                <a:path w="65531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65531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655319" h="76200">
                  <a:moveTo>
                    <a:pt x="655319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655319" y="44450"/>
                  </a:lnTo>
                  <a:lnTo>
                    <a:pt x="65531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34355" y="3055620"/>
              <a:ext cx="2230120" cy="2060575"/>
            </a:xfrm>
            <a:custGeom>
              <a:avLst/>
              <a:gdLst/>
              <a:ahLst/>
              <a:cxnLst/>
              <a:rect l="l" t="t" r="r" b="b"/>
              <a:pathLst>
                <a:path w="2230120" h="2060575">
                  <a:moveTo>
                    <a:pt x="0" y="2060447"/>
                  </a:moveTo>
                  <a:lnTo>
                    <a:pt x="2229611" y="2060447"/>
                  </a:lnTo>
                  <a:lnTo>
                    <a:pt x="2229611" y="0"/>
                  </a:lnTo>
                  <a:lnTo>
                    <a:pt x="0" y="0"/>
                  </a:lnTo>
                  <a:lnTo>
                    <a:pt x="0" y="206044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99460" y="4840224"/>
              <a:ext cx="1704339" cy="76200"/>
            </a:xfrm>
            <a:custGeom>
              <a:avLst/>
              <a:gdLst/>
              <a:ahLst/>
              <a:cxnLst/>
              <a:rect l="l" t="t" r="r" b="b"/>
              <a:pathLst>
                <a:path w="1704339" h="76200">
                  <a:moveTo>
                    <a:pt x="1627631" y="0"/>
                  </a:moveTo>
                  <a:lnTo>
                    <a:pt x="1627631" y="76200"/>
                  </a:lnTo>
                  <a:lnTo>
                    <a:pt x="1691131" y="44450"/>
                  </a:lnTo>
                  <a:lnTo>
                    <a:pt x="1640331" y="44450"/>
                  </a:lnTo>
                  <a:lnTo>
                    <a:pt x="1640331" y="31750"/>
                  </a:lnTo>
                  <a:lnTo>
                    <a:pt x="1691131" y="31750"/>
                  </a:lnTo>
                  <a:lnTo>
                    <a:pt x="1627631" y="0"/>
                  </a:lnTo>
                  <a:close/>
                </a:path>
                <a:path w="1704339" h="76200">
                  <a:moveTo>
                    <a:pt x="162763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627631" y="44450"/>
                  </a:lnTo>
                  <a:lnTo>
                    <a:pt x="1627631" y="31750"/>
                  </a:lnTo>
                  <a:close/>
                </a:path>
                <a:path w="1704339" h="76200">
                  <a:moveTo>
                    <a:pt x="1691131" y="31750"/>
                  </a:moveTo>
                  <a:lnTo>
                    <a:pt x="1640331" y="31750"/>
                  </a:lnTo>
                  <a:lnTo>
                    <a:pt x="1640331" y="44450"/>
                  </a:lnTo>
                  <a:lnTo>
                    <a:pt x="1691131" y="44450"/>
                  </a:lnTo>
                  <a:lnTo>
                    <a:pt x="1703831" y="38100"/>
                  </a:lnTo>
                  <a:lnTo>
                    <a:pt x="1691131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6655" y="6306311"/>
            <a:ext cx="2098675" cy="2381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565"/>
              </a:lnSpc>
            </a:pPr>
            <a:r>
              <a:rPr sz="1600" spc="-10" dirty="0">
                <a:latin typeface="Calibri"/>
                <a:cs typeface="Calibri"/>
              </a:rPr>
              <a:t>translation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76494" y="4665421"/>
            <a:ext cx="1339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Reverse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transcription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37332" y="909637"/>
            <a:ext cx="5380355" cy="5555615"/>
            <a:chOff x="3037332" y="909637"/>
            <a:chExt cx="5380355" cy="5555615"/>
          </a:xfrm>
        </p:grpSpPr>
        <p:sp>
          <p:nvSpPr>
            <p:cNvPr id="30" name="object 30"/>
            <p:cNvSpPr/>
            <p:nvPr/>
          </p:nvSpPr>
          <p:spPr>
            <a:xfrm>
              <a:off x="6013704" y="4244340"/>
              <a:ext cx="76200" cy="396240"/>
            </a:xfrm>
            <a:custGeom>
              <a:avLst/>
              <a:gdLst/>
              <a:ahLst/>
              <a:cxnLst/>
              <a:rect l="l" t="t" r="r" b="b"/>
              <a:pathLst>
                <a:path w="76200" h="39623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396240"/>
                  </a:lnTo>
                  <a:lnTo>
                    <a:pt x="44450" y="396240"/>
                  </a:lnTo>
                  <a:lnTo>
                    <a:pt x="44450" y="63500"/>
                  </a:lnTo>
                  <a:close/>
                </a:path>
                <a:path w="76200" h="39623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39623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8611" y="3451860"/>
              <a:ext cx="917575" cy="475615"/>
            </a:xfrm>
            <a:custGeom>
              <a:avLst/>
              <a:gdLst/>
              <a:ahLst/>
              <a:cxnLst/>
              <a:rect l="l" t="t" r="r" b="b"/>
              <a:pathLst>
                <a:path w="917575" h="475614">
                  <a:moveTo>
                    <a:pt x="0" y="237744"/>
                  </a:moveTo>
                  <a:lnTo>
                    <a:pt x="16384" y="174536"/>
                  </a:lnTo>
                  <a:lnTo>
                    <a:pt x="62625" y="117743"/>
                  </a:lnTo>
                  <a:lnTo>
                    <a:pt x="95575" y="92459"/>
                  </a:lnTo>
                  <a:lnTo>
                    <a:pt x="134350" y="69627"/>
                  </a:lnTo>
                  <a:lnTo>
                    <a:pt x="178403" y="49532"/>
                  </a:lnTo>
                  <a:lnTo>
                    <a:pt x="227188" y="32455"/>
                  </a:lnTo>
                  <a:lnTo>
                    <a:pt x="280160" y="18680"/>
                  </a:lnTo>
                  <a:lnTo>
                    <a:pt x="336770" y="8491"/>
                  </a:lnTo>
                  <a:lnTo>
                    <a:pt x="396473" y="2170"/>
                  </a:lnTo>
                  <a:lnTo>
                    <a:pt x="458724" y="0"/>
                  </a:lnTo>
                  <a:lnTo>
                    <a:pt x="520974" y="2170"/>
                  </a:lnTo>
                  <a:lnTo>
                    <a:pt x="580677" y="8491"/>
                  </a:lnTo>
                  <a:lnTo>
                    <a:pt x="637287" y="18680"/>
                  </a:lnTo>
                  <a:lnTo>
                    <a:pt x="690259" y="32455"/>
                  </a:lnTo>
                  <a:lnTo>
                    <a:pt x="739044" y="49532"/>
                  </a:lnTo>
                  <a:lnTo>
                    <a:pt x="783097" y="69627"/>
                  </a:lnTo>
                  <a:lnTo>
                    <a:pt x="821872" y="92459"/>
                  </a:lnTo>
                  <a:lnTo>
                    <a:pt x="854822" y="117743"/>
                  </a:lnTo>
                  <a:lnTo>
                    <a:pt x="881401" y="145196"/>
                  </a:lnTo>
                  <a:lnTo>
                    <a:pt x="913260" y="205480"/>
                  </a:lnTo>
                  <a:lnTo>
                    <a:pt x="917447" y="237744"/>
                  </a:lnTo>
                  <a:lnTo>
                    <a:pt x="913260" y="270007"/>
                  </a:lnTo>
                  <a:lnTo>
                    <a:pt x="881401" y="330291"/>
                  </a:lnTo>
                  <a:lnTo>
                    <a:pt x="854822" y="357744"/>
                  </a:lnTo>
                  <a:lnTo>
                    <a:pt x="821872" y="383028"/>
                  </a:lnTo>
                  <a:lnTo>
                    <a:pt x="783097" y="405860"/>
                  </a:lnTo>
                  <a:lnTo>
                    <a:pt x="739044" y="425955"/>
                  </a:lnTo>
                  <a:lnTo>
                    <a:pt x="690259" y="443032"/>
                  </a:lnTo>
                  <a:lnTo>
                    <a:pt x="637287" y="456807"/>
                  </a:lnTo>
                  <a:lnTo>
                    <a:pt x="580677" y="466996"/>
                  </a:lnTo>
                  <a:lnTo>
                    <a:pt x="520974" y="473317"/>
                  </a:lnTo>
                  <a:lnTo>
                    <a:pt x="458724" y="475488"/>
                  </a:lnTo>
                  <a:lnTo>
                    <a:pt x="396473" y="473317"/>
                  </a:lnTo>
                  <a:lnTo>
                    <a:pt x="336770" y="466996"/>
                  </a:lnTo>
                  <a:lnTo>
                    <a:pt x="280160" y="456807"/>
                  </a:lnTo>
                  <a:lnTo>
                    <a:pt x="227188" y="443032"/>
                  </a:lnTo>
                  <a:lnTo>
                    <a:pt x="178403" y="425955"/>
                  </a:lnTo>
                  <a:lnTo>
                    <a:pt x="134350" y="405860"/>
                  </a:lnTo>
                  <a:lnTo>
                    <a:pt x="95575" y="383028"/>
                  </a:lnTo>
                  <a:lnTo>
                    <a:pt x="62625" y="357744"/>
                  </a:lnTo>
                  <a:lnTo>
                    <a:pt x="36046" y="330291"/>
                  </a:lnTo>
                  <a:lnTo>
                    <a:pt x="4187" y="270007"/>
                  </a:lnTo>
                  <a:lnTo>
                    <a:pt x="0" y="237744"/>
                  </a:lnTo>
                  <a:close/>
                </a:path>
                <a:path w="917575" h="475614">
                  <a:moveTo>
                    <a:pt x="122936" y="237744"/>
                  </a:moveTo>
                  <a:lnTo>
                    <a:pt x="143932" y="298489"/>
                  </a:lnTo>
                  <a:lnTo>
                    <a:pt x="201877" y="349915"/>
                  </a:lnTo>
                  <a:lnTo>
                    <a:pt x="242340" y="370903"/>
                  </a:lnTo>
                  <a:lnTo>
                    <a:pt x="289202" y="388083"/>
                  </a:lnTo>
                  <a:lnTo>
                    <a:pt x="341517" y="400965"/>
                  </a:lnTo>
                  <a:lnTo>
                    <a:pt x="398340" y="409054"/>
                  </a:lnTo>
                  <a:lnTo>
                    <a:pt x="458724" y="411860"/>
                  </a:lnTo>
                  <a:lnTo>
                    <a:pt x="519107" y="409054"/>
                  </a:lnTo>
                  <a:lnTo>
                    <a:pt x="575930" y="400965"/>
                  </a:lnTo>
                  <a:lnTo>
                    <a:pt x="628245" y="388083"/>
                  </a:lnTo>
                  <a:lnTo>
                    <a:pt x="675107" y="370903"/>
                  </a:lnTo>
                  <a:lnTo>
                    <a:pt x="715570" y="349915"/>
                  </a:lnTo>
                  <a:lnTo>
                    <a:pt x="748688" y="325613"/>
                  </a:lnTo>
                  <a:lnTo>
                    <a:pt x="789105" y="269035"/>
                  </a:lnTo>
                  <a:lnTo>
                    <a:pt x="794512" y="237744"/>
                  </a:lnTo>
                  <a:lnTo>
                    <a:pt x="789105" y="206452"/>
                  </a:lnTo>
                  <a:lnTo>
                    <a:pt x="748688" y="149874"/>
                  </a:lnTo>
                  <a:lnTo>
                    <a:pt x="715570" y="125572"/>
                  </a:lnTo>
                  <a:lnTo>
                    <a:pt x="675107" y="104584"/>
                  </a:lnTo>
                  <a:lnTo>
                    <a:pt x="628245" y="87404"/>
                  </a:lnTo>
                  <a:lnTo>
                    <a:pt x="575930" y="74522"/>
                  </a:lnTo>
                  <a:lnTo>
                    <a:pt x="519107" y="66433"/>
                  </a:lnTo>
                  <a:lnTo>
                    <a:pt x="458724" y="63626"/>
                  </a:lnTo>
                  <a:lnTo>
                    <a:pt x="398340" y="66433"/>
                  </a:lnTo>
                  <a:lnTo>
                    <a:pt x="341517" y="74522"/>
                  </a:lnTo>
                  <a:lnTo>
                    <a:pt x="289202" y="87404"/>
                  </a:lnTo>
                  <a:lnTo>
                    <a:pt x="242340" y="104584"/>
                  </a:lnTo>
                  <a:lnTo>
                    <a:pt x="201877" y="125572"/>
                  </a:lnTo>
                  <a:lnTo>
                    <a:pt x="168759" y="149874"/>
                  </a:lnTo>
                  <a:lnTo>
                    <a:pt x="128342" y="206452"/>
                  </a:lnTo>
                  <a:lnTo>
                    <a:pt x="122936" y="237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522976" y="3605783"/>
              <a:ext cx="140208" cy="883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54039" y="3764279"/>
              <a:ext cx="140208" cy="88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6167" y="3922776"/>
              <a:ext cx="140208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78296" y="3922776"/>
              <a:ext cx="140208" cy="883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71488" y="3605783"/>
              <a:ext cx="140208" cy="883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40423" y="3764279"/>
              <a:ext cx="140207" cy="88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6483" y="2659379"/>
              <a:ext cx="659130" cy="401955"/>
            </a:xfrm>
            <a:custGeom>
              <a:avLst/>
              <a:gdLst/>
              <a:ahLst/>
              <a:cxnLst/>
              <a:rect l="l" t="t" r="r" b="b"/>
              <a:pathLst>
                <a:path w="659129" h="401955">
                  <a:moveTo>
                    <a:pt x="68511" y="33994"/>
                  </a:moveTo>
                  <a:lnTo>
                    <a:pt x="61950" y="44817"/>
                  </a:lnTo>
                  <a:lnTo>
                    <a:pt x="652017" y="401700"/>
                  </a:lnTo>
                  <a:lnTo>
                    <a:pt x="658621" y="390779"/>
                  </a:lnTo>
                  <a:lnTo>
                    <a:pt x="68511" y="33994"/>
                  </a:lnTo>
                  <a:close/>
                </a:path>
                <a:path w="659129" h="401955">
                  <a:moveTo>
                    <a:pt x="0" y="0"/>
                  </a:moveTo>
                  <a:lnTo>
                    <a:pt x="45465" y="72009"/>
                  </a:lnTo>
                  <a:lnTo>
                    <a:pt x="61950" y="44817"/>
                  </a:lnTo>
                  <a:lnTo>
                    <a:pt x="51053" y="38227"/>
                  </a:lnTo>
                  <a:lnTo>
                    <a:pt x="57657" y="27432"/>
                  </a:lnTo>
                  <a:lnTo>
                    <a:pt x="72490" y="27432"/>
                  </a:lnTo>
                  <a:lnTo>
                    <a:pt x="84962" y="6858"/>
                  </a:lnTo>
                  <a:lnTo>
                    <a:pt x="0" y="0"/>
                  </a:lnTo>
                  <a:close/>
                </a:path>
                <a:path w="659129" h="401955">
                  <a:moveTo>
                    <a:pt x="57657" y="27432"/>
                  </a:moveTo>
                  <a:lnTo>
                    <a:pt x="51053" y="38227"/>
                  </a:lnTo>
                  <a:lnTo>
                    <a:pt x="61950" y="44817"/>
                  </a:lnTo>
                  <a:lnTo>
                    <a:pt x="68511" y="33994"/>
                  </a:lnTo>
                  <a:lnTo>
                    <a:pt x="57657" y="27432"/>
                  </a:lnTo>
                  <a:close/>
                </a:path>
                <a:path w="659129" h="401955">
                  <a:moveTo>
                    <a:pt x="72490" y="27432"/>
                  </a:moveTo>
                  <a:lnTo>
                    <a:pt x="57657" y="27432"/>
                  </a:lnTo>
                  <a:lnTo>
                    <a:pt x="68511" y="33994"/>
                  </a:lnTo>
                  <a:lnTo>
                    <a:pt x="7249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72227" y="2182367"/>
              <a:ext cx="786765" cy="318770"/>
            </a:xfrm>
            <a:custGeom>
              <a:avLst/>
              <a:gdLst/>
              <a:ahLst/>
              <a:cxnLst/>
              <a:rect l="l" t="t" r="r" b="b"/>
              <a:pathLst>
                <a:path w="786764" h="318769">
                  <a:moveTo>
                    <a:pt x="0" y="159258"/>
                  </a:moveTo>
                  <a:lnTo>
                    <a:pt x="20043" y="108898"/>
                  </a:lnTo>
                  <a:lnTo>
                    <a:pt x="75858" y="65178"/>
                  </a:lnTo>
                  <a:lnTo>
                    <a:pt x="115157" y="46624"/>
                  </a:lnTo>
                  <a:lnTo>
                    <a:pt x="160970" y="30711"/>
                  </a:lnTo>
                  <a:lnTo>
                    <a:pt x="212490" y="17765"/>
                  </a:lnTo>
                  <a:lnTo>
                    <a:pt x="268906" y="8113"/>
                  </a:lnTo>
                  <a:lnTo>
                    <a:pt x="329410" y="2082"/>
                  </a:lnTo>
                  <a:lnTo>
                    <a:pt x="393192" y="0"/>
                  </a:lnTo>
                  <a:lnTo>
                    <a:pt x="456973" y="2082"/>
                  </a:lnTo>
                  <a:lnTo>
                    <a:pt x="517477" y="8113"/>
                  </a:lnTo>
                  <a:lnTo>
                    <a:pt x="573893" y="17765"/>
                  </a:lnTo>
                  <a:lnTo>
                    <a:pt x="625413" y="30711"/>
                  </a:lnTo>
                  <a:lnTo>
                    <a:pt x="671226" y="46624"/>
                  </a:lnTo>
                  <a:lnTo>
                    <a:pt x="710525" y="65178"/>
                  </a:lnTo>
                  <a:lnTo>
                    <a:pt x="742499" y="86045"/>
                  </a:lnTo>
                  <a:lnTo>
                    <a:pt x="781238" y="133412"/>
                  </a:lnTo>
                  <a:lnTo>
                    <a:pt x="786384" y="159258"/>
                  </a:lnTo>
                  <a:lnTo>
                    <a:pt x="781238" y="185103"/>
                  </a:lnTo>
                  <a:lnTo>
                    <a:pt x="742499" y="232470"/>
                  </a:lnTo>
                  <a:lnTo>
                    <a:pt x="710525" y="253337"/>
                  </a:lnTo>
                  <a:lnTo>
                    <a:pt x="671226" y="271891"/>
                  </a:lnTo>
                  <a:lnTo>
                    <a:pt x="625413" y="287804"/>
                  </a:lnTo>
                  <a:lnTo>
                    <a:pt x="573893" y="300750"/>
                  </a:lnTo>
                  <a:lnTo>
                    <a:pt x="517477" y="310402"/>
                  </a:lnTo>
                  <a:lnTo>
                    <a:pt x="456973" y="316433"/>
                  </a:lnTo>
                  <a:lnTo>
                    <a:pt x="393192" y="318516"/>
                  </a:lnTo>
                  <a:lnTo>
                    <a:pt x="329410" y="316433"/>
                  </a:lnTo>
                  <a:lnTo>
                    <a:pt x="268906" y="310402"/>
                  </a:lnTo>
                  <a:lnTo>
                    <a:pt x="212490" y="300750"/>
                  </a:lnTo>
                  <a:lnTo>
                    <a:pt x="160970" y="287804"/>
                  </a:lnTo>
                  <a:lnTo>
                    <a:pt x="115157" y="271891"/>
                  </a:lnTo>
                  <a:lnTo>
                    <a:pt x="75858" y="253337"/>
                  </a:lnTo>
                  <a:lnTo>
                    <a:pt x="43884" y="232470"/>
                  </a:lnTo>
                  <a:lnTo>
                    <a:pt x="5145" y="185103"/>
                  </a:lnTo>
                  <a:lnTo>
                    <a:pt x="0" y="159258"/>
                  </a:lnTo>
                  <a:close/>
                </a:path>
                <a:path w="786764" h="318769">
                  <a:moveTo>
                    <a:pt x="105283" y="159258"/>
                  </a:moveTo>
                  <a:lnTo>
                    <a:pt x="134547" y="210529"/>
                  </a:lnTo>
                  <a:lnTo>
                    <a:pt x="168534" y="232176"/>
                  </a:lnTo>
                  <a:lnTo>
                    <a:pt x="213121" y="250231"/>
                  </a:lnTo>
                  <a:lnTo>
                    <a:pt x="266578" y="263994"/>
                  </a:lnTo>
                  <a:lnTo>
                    <a:pt x="327178" y="272764"/>
                  </a:lnTo>
                  <a:lnTo>
                    <a:pt x="393192" y="275844"/>
                  </a:lnTo>
                  <a:lnTo>
                    <a:pt x="459205" y="272764"/>
                  </a:lnTo>
                  <a:lnTo>
                    <a:pt x="519805" y="263994"/>
                  </a:lnTo>
                  <a:lnTo>
                    <a:pt x="573262" y="250231"/>
                  </a:lnTo>
                  <a:lnTo>
                    <a:pt x="617849" y="232176"/>
                  </a:lnTo>
                  <a:lnTo>
                    <a:pt x="651836" y="210529"/>
                  </a:lnTo>
                  <a:lnTo>
                    <a:pt x="681101" y="159258"/>
                  </a:lnTo>
                  <a:lnTo>
                    <a:pt x="673496" y="132525"/>
                  </a:lnTo>
                  <a:lnTo>
                    <a:pt x="617849" y="86339"/>
                  </a:lnTo>
                  <a:lnTo>
                    <a:pt x="573262" y="68284"/>
                  </a:lnTo>
                  <a:lnTo>
                    <a:pt x="519805" y="54521"/>
                  </a:lnTo>
                  <a:lnTo>
                    <a:pt x="459205" y="45751"/>
                  </a:lnTo>
                  <a:lnTo>
                    <a:pt x="393192" y="42672"/>
                  </a:lnTo>
                  <a:lnTo>
                    <a:pt x="327178" y="45751"/>
                  </a:lnTo>
                  <a:lnTo>
                    <a:pt x="266578" y="54521"/>
                  </a:lnTo>
                  <a:lnTo>
                    <a:pt x="213121" y="68284"/>
                  </a:lnTo>
                  <a:lnTo>
                    <a:pt x="168534" y="86339"/>
                  </a:lnTo>
                  <a:lnTo>
                    <a:pt x="134547" y="107986"/>
                  </a:lnTo>
                  <a:lnTo>
                    <a:pt x="105283" y="15925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72227" y="2182367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65532" y="0"/>
                  </a:moveTo>
                  <a:lnTo>
                    <a:pt x="40022" y="3119"/>
                  </a:lnTo>
                  <a:lnTo>
                    <a:pt x="19192" y="11620"/>
                  </a:lnTo>
                  <a:lnTo>
                    <a:pt x="5149" y="24217"/>
                  </a:lnTo>
                  <a:lnTo>
                    <a:pt x="0" y="39624"/>
                  </a:lnTo>
                  <a:lnTo>
                    <a:pt x="5149" y="55030"/>
                  </a:lnTo>
                  <a:lnTo>
                    <a:pt x="19192" y="67627"/>
                  </a:lnTo>
                  <a:lnTo>
                    <a:pt x="40022" y="76128"/>
                  </a:lnTo>
                  <a:lnTo>
                    <a:pt x="65532" y="79248"/>
                  </a:lnTo>
                  <a:lnTo>
                    <a:pt x="91041" y="76128"/>
                  </a:lnTo>
                  <a:lnTo>
                    <a:pt x="111871" y="67627"/>
                  </a:lnTo>
                  <a:lnTo>
                    <a:pt x="125914" y="55030"/>
                  </a:lnTo>
                  <a:lnTo>
                    <a:pt x="131063" y="39624"/>
                  </a:lnTo>
                  <a:lnTo>
                    <a:pt x="125914" y="24217"/>
                  </a:lnTo>
                  <a:lnTo>
                    <a:pt x="111871" y="11620"/>
                  </a:lnTo>
                  <a:lnTo>
                    <a:pt x="91041" y="3119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72227" y="2182367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0" y="39624"/>
                  </a:moveTo>
                  <a:lnTo>
                    <a:pt x="5149" y="24217"/>
                  </a:lnTo>
                  <a:lnTo>
                    <a:pt x="19192" y="11620"/>
                  </a:lnTo>
                  <a:lnTo>
                    <a:pt x="40022" y="3119"/>
                  </a:lnTo>
                  <a:lnTo>
                    <a:pt x="65532" y="0"/>
                  </a:lnTo>
                  <a:lnTo>
                    <a:pt x="91041" y="3119"/>
                  </a:lnTo>
                  <a:lnTo>
                    <a:pt x="111871" y="11620"/>
                  </a:lnTo>
                  <a:lnTo>
                    <a:pt x="125914" y="24217"/>
                  </a:lnTo>
                  <a:lnTo>
                    <a:pt x="131063" y="39624"/>
                  </a:lnTo>
                  <a:lnTo>
                    <a:pt x="125914" y="55030"/>
                  </a:lnTo>
                  <a:lnTo>
                    <a:pt x="111871" y="67627"/>
                  </a:lnTo>
                  <a:lnTo>
                    <a:pt x="91041" y="76128"/>
                  </a:lnTo>
                  <a:lnTo>
                    <a:pt x="65532" y="79248"/>
                  </a:lnTo>
                  <a:lnTo>
                    <a:pt x="40022" y="76128"/>
                  </a:lnTo>
                  <a:lnTo>
                    <a:pt x="19192" y="67627"/>
                  </a:lnTo>
                  <a:lnTo>
                    <a:pt x="5149" y="5503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67655" y="2417063"/>
              <a:ext cx="271272" cy="167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60848" y="2496311"/>
              <a:ext cx="140208" cy="883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27548" y="2182367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65531" y="0"/>
                  </a:moveTo>
                  <a:lnTo>
                    <a:pt x="40022" y="3119"/>
                  </a:lnTo>
                  <a:lnTo>
                    <a:pt x="19192" y="11620"/>
                  </a:lnTo>
                  <a:lnTo>
                    <a:pt x="5149" y="24217"/>
                  </a:lnTo>
                  <a:lnTo>
                    <a:pt x="0" y="39624"/>
                  </a:lnTo>
                  <a:lnTo>
                    <a:pt x="5149" y="55030"/>
                  </a:lnTo>
                  <a:lnTo>
                    <a:pt x="19192" y="67627"/>
                  </a:lnTo>
                  <a:lnTo>
                    <a:pt x="40022" y="76128"/>
                  </a:lnTo>
                  <a:lnTo>
                    <a:pt x="65531" y="79248"/>
                  </a:lnTo>
                  <a:lnTo>
                    <a:pt x="91041" y="76128"/>
                  </a:lnTo>
                  <a:lnTo>
                    <a:pt x="111871" y="67627"/>
                  </a:lnTo>
                  <a:lnTo>
                    <a:pt x="125914" y="55030"/>
                  </a:lnTo>
                  <a:lnTo>
                    <a:pt x="131063" y="39624"/>
                  </a:lnTo>
                  <a:lnTo>
                    <a:pt x="125914" y="24217"/>
                  </a:lnTo>
                  <a:lnTo>
                    <a:pt x="111871" y="11620"/>
                  </a:lnTo>
                  <a:lnTo>
                    <a:pt x="91041" y="3119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27548" y="2182367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0" y="39624"/>
                  </a:moveTo>
                  <a:lnTo>
                    <a:pt x="5149" y="24217"/>
                  </a:lnTo>
                  <a:lnTo>
                    <a:pt x="19192" y="11620"/>
                  </a:lnTo>
                  <a:lnTo>
                    <a:pt x="40022" y="3119"/>
                  </a:lnTo>
                  <a:lnTo>
                    <a:pt x="65531" y="0"/>
                  </a:lnTo>
                  <a:lnTo>
                    <a:pt x="91041" y="3119"/>
                  </a:lnTo>
                  <a:lnTo>
                    <a:pt x="111871" y="11620"/>
                  </a:lnTo>
                  <a:lnTo>
                    <a:pt x="125914" y="24217"/>
                  </a:lnTo>
                  <a:lnTo>
                    <a:pt x="131063" y="39624"/>
                  </a:lnTo>
                  <a:lnTo>
                    <a:pt x="125914" y="55030"/>
                  </a:lnTo>
                  <a:lnTo>
                    <a:pt x="111871" y="67627"/>
                  </a:lnTo>
                  <a:lnTo>
                    <a:pt x="91041" y="76128"/>
                  </a:lnTo>
                  <a:lnTo>
                    <a:pt x="65531" y="79248"/>
                  </a:lnTo>
                  <a:lnTo>
                    <a:pt x="40022" y="76128"/>
                  </a:lnTo>
                  <a:lnTo>
                    <a:pt x="19192" y="67627"/>
                  </a:lnTo>
                  <a:lnTo>
                    <a:pt x="5149" y="5503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58611" y="2340863"/>
              <a:ext cx="131445" cy="81280"/>
            </a:xfrm>
            <a:custGeom>
              <a:avLst/>
              <a:gdLst/>
              <a:ahLst/>
              <a:cxnLst/>
              <a:rect l="l" t="t" r="r" b="b"/>
              <a:pathLst>
                <a:path w="131445" h="81280">
                  <a:moveTo>
                    <a:pt x="65532" y="0"/>
                  </a:moveTo>
                  <a:lnTo>
                    <a:pt x="40022" y="3167"/>
                  </a:lnTo>
                  <a:lnTo>
                    <a:pt x="19192" y="11811"/>
                  </a:lnTo>
                  <a:lnTo>
                    <a:pt x="5149" y="24645"/>
                  </a:lnTo>
                  <a:lnTo>
                    <a:pt x="0" y="40386"/>
                  </a:lnTo>
                  <a:lnTo>
                    <a:pt x="5149" y="56126"/>
                  </a:lnTo>
                  <a:lnTo>
                    <a:pt x="19192" y="68961"/>
                  </a:lnTo>
                  <a:lnTo>
                    <a:pt x="40022" y="77604"/>
                  </a:lnTo>
                  <a:lnTo>
                    <a:pt x="65532" y="80772"/>
                  </a:lnTo>
                  <a:lnTo>
                    <a:pt x="91041" y="77604"/>
                  </a:lnTo>
                  <a:lnTo>
                    <a:pt x="111871" y="68961"/>
                  </a:lnTo>
                  <a:lnTo>
                    <a:pt x="125914" y="56126"/>
                  </a:lnTo>
                  <a:lnTo>
                    <a:pt x="131063" y="40386"/>
                  </a:lnTo>
                  <a:lnTo>
                    <a:pt x="125914" y="24645"/>
                  </a:lnTo>
                  <a:lnTo>
                    <a:pt x="111871" y="11811"/>
                  </a:lnTo>
                  <a:lnTo>
                    <a:pt x="91041" y="3167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58611" y="2340863"/>
              <a:ext cx="131445" cy="81280"/>
            </a:xfrm>
            <a:custGeom>
              <a:avLst/>
              <a:gdLst/>
              <a:ahLst/>
              <a:cxnLst/>
              <a:rect l="l" t="t" r="r" b="b"/>
              <a:pathLst>
                <a:path w="131445" h="81280">
                  <a:moveTo>
                    <a:pt x="0" y="40386"/>
                  </a:moveTo>
                  <a:lnTo>
                    <a:pt x="5149" y="24645"/>
                  </a:lnTo>
                  <a:lnTo>
                    <a:pt x="19192" y="11811"/>
                  </a:lnTo>
                  <a:lnTo>
                    <a:pt x="40022" y="3167"/>
                  </a:lnTo>
                  <a:lnTo>
                    <a:pt x="65532" y="0"/>
                  </a:lnTo>
                  <a:lnTo>
                    <a:pt x="91041" y="3167"/>
                  </a:lnTo>
                  <a:lnTo>
                    <a:pt x="111871" y="11811"/>
                  </a:lnTo>
                  <a:lnTo>
                    <a:pt x="125914" y="24645"/>
                  </a:lnTo>
                  <a:lnTo>
                    <a:pt x="131063" y="40386"/>
                  </a:lnTo>
                  <a:lnTo>
                    <a:pt x="125914" y="56126"/>
                  </a:lnTo>
                  <a:lnTo>
                    <a:pt x="111871" y="68961"/>
                  </a:lnTo>
                  <a:lnTo>
                    <a:pt x="91041" y="77604"/>
                  </a:lnTo>
                  <a:lnTo>
                    <a:pt x="65532" y="80772"/>
                  </a:lnTo>
                  <a:lnTo>
                    <a:pt x="40022" y="77604"/>
                  </a:lnTo>
                  <a:lnTo>
                    <a:pt x="19192" y="68961"/>
                  </a:lnTo>
                  <a:lnTo>
                    <a:pt x="5149" y="56126"/>
                  </a:lnTo>
                  <a:lnTo>
                    <a:pt x="0" y="403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29783" y="2098547"/>
              <a:ext cx="140208" cy="88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7548" y="2421636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65531" y="0"/>
                  </a:moveTo>
                  <a:lnTo>
                    <a:pt x="40022" y="3119"/>
                  </a:lnTo>
                  <a:lnTo>
                    <a:pt x="19192" y="11620"/>
                  </a:lnTo>
                  <a:lnTo>
                    <a:pt x="5149" y="24217"/>
                  </a:lnTo>
                  <a:lnTo>
                    <a:pt x="0" y="39624"/>
                  </a:lnTo>
                  <a:lnTo>
                    <a:pt x="5149" y="55030"/>
                  </a:lnTo>
                  <a:lnTo>
                    <a:pt x="19192" y="67627"/>
                  </a:lnTo>
                  <a:lnTo>
                    <a:pt x="40022" y="76128"/>
                  </a:lnTo>
                  <a:lnTo>
                    <a:pt x="65531" y="79248"/>
                  </a:lnTo>
                  <a:lnTo>
                    <a:pt x="91041" y="76128"/>
                  </a:lnTo>
                  <a:lnTo>
                    <a:pt x="111871" y="67627"/>
                  </a:lnTo>
                  <a:lnTo>
                    <a:pt x="125914" y="55030"/>
                  </a:lnTo>
                  <a:lnTo>
                    <a:pt x="131063" y="39624"/>
                  </a:lnTo>
                  <a:lnTo>
                    <a:pt x="125914" y="24217"/>
                  </a:lnTo>
                  <a:lnTo>
                    <a:pt x="111871" y="11620"/>
                  </a:lnTo>
                  <a:lnTo>
                    <a:pt x="91041" y="3119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7548" y="2421636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0" y="39624"/>
                  </a:moveTo>
                  <a:lnTo>
                    <a:pt x="5149" y="24217"/>
                  </a:lnTo>
                  <a:lnTo>
                    <a:pt x="19192" y="11620"/>
                  </a:lnTo>
                  <a:lnTo>
                    <a:pt x="40022" y="3119"/>
                  </a:lnTo>
                  <a:lnTo>
                    <a:pt x="65531" y="0"/>
                  </a:lnTo>
                  <a:lnTo>
                    <a:pt x="91041" y="3119"/>
                  </a:lnTo>
                  <a:lnTo>
                    <a:pt x="111871" y="11620"/>
                  </a:lnTo>
                  <a:lnTo>
                    <a:pt x="125914" y="24217"/>
                  </a:lnTo>
                  <a:lnTo>
                    <a:pt x="131063" y="39624"/>
                  </a:lnTo>
                  <a:lnTo>
                    <a:pt x="125914" y="55030"/>
                  </a:lnTo>
                  <a:lnTo>
                    <a:pt x="111871" y="67627"/>
                  </a:lnTo>
                  <a:lnTo>
                    <a:pt x="91041" y="76128"/>
                  </a:lnTo>
                  <a:lnTo>
                    <a:pt x="65531" y="79248"/>
                  </a:lnTo>
                  <a:lnTo>
                    <a:pt x="40022" y="76128"/>
                  </a:lnTo>
                  <a:lnTo>
                    <a:pt x="19192" y="67627"/>
                  </a:lnTo>
                  <a:lnTo>
                    <a:pt x="5149" y="5503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41164" y="2261616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65532" y="0"/>
                  </a:moveTo>
                  <a:lnTo>
                    <a:pt x="40022" y="3119"/>
                  </a:lnTo>
                  <a:lnTo>
                    <a:pt x="19192" y="11620"/>
                  </a:lnTo>
                  <a:lnTo>
                    <a:pt x="5149" y="24217"/>
                  </a:lnTo>
                  <a:lnTo>
                    <a:pt x="0" y="39624"/>
                  </a:lnTo>
                  <a:lnTo>
                    <a:pt x="5149" y="55030"/>
                  </a:lnTo>
                  <a:lnTo>
                    <a:pt x="19192" y="67627"/>
                  </a:lnTo>
                  <a:lnTo>
                    <a:pt x="40022" y="76128"/>
                  </a:lnTo>
                  <a:lnTo>
                    <a:pt x="65532" y="79248"/>
                  </a:lnTo>
                  <a:lnTo>
                    <a:pt x="91041" y="76128"/>
                  </a:lnTo>
                  <a:lnTo>
                    <a:pt x="111871" y="67627"/>
                  </a:lnTo>
                  <a:lnTo>
                    <a:pt x="125914" y="55030"/>
                  </a:lnTo>
                  <a:lnTo>
                    <a:pt x="131063" y="39624"/>
                  </a:lnTo>
                  <a:lnTo>
                    <a:pt x="125914" y="24217"/>
                  </a:lnTo>
                  <a:lnTo>
                    <a:pt x="111871" y="11620"/>
                  </a:lnTo>
                  <a:lnTo>
                    <a:pt x="91041" y="3119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1164" y="2261616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0" y="39624"/>
                  </a:moveTo>
                  <a:lnTo>
                    <a:pt x="5149" y="24217"/>
                  </a:lnTo>
                  <a:lnTo>
                    <a:pt x="19192" y="11620"/>
                  </a:lnTo>
                  <a:lnTo>
                    <a:pt x="40022" y="3119"/>
                  </a:lnTo>
                  <a:lnTo>
                    <a:pt x="65532" y="0"/>
                  </a:lnTo>
                  <a:lnTo>
                    <a:pt x="91041" y="3119"/>
                  </a:lnTo>
                  <a:lnTo>
                    <a:pt x="111871" y="11620"/>
                  </a:lnTo>
                  <a:lnTo>
                    <a:pt x="125914" y="24217"/>
                  </a:lnTo>
                  <a:lnTo>
                    <a:pt x="131063" y="39624"/>
                  </a:lnTo>
                  <a:lnTo>
                    <a:pt x="125914" y="55030"/>
                  </a:lnTo>
                  <a:lnTo>
                    <a:pt x="111871" y="67627"/>
                  </a:lnTo>
                  <a:lnTo>
                    <a:pt x="91041" y="76128"/>
                  </a:lnTo>
                  <a:lnTo>
                    <a:pt x="65532" y="79248"/>
                  </a:lnTo>
                  <a:lnTo>
                    <a:pt x="40022" y="76128"/>
                  </a:lnTo>
                  <a:lnTo>
                    <a:pt x="19192" y="67627"/>
                  </a:lnTo>
                  <a:lnTo>
                    <a:pt x="5149" y="5503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6483" y="2103119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65531" y="0"/>
                  </a:moveTo>
                  <a:lnTo>
                    <a:pt x="40022" y="3119"/>
                  </a:lnTo>
                  <a:lnTo>
                    <a:pt x="19192" y="11620"/>
                  </a:lnTo>
                  <a:lnTo>
                    <a:pt x="5149" y="24217"/>
                  </a:lnTo>
                  <a:lnTo>
                    <a:pt x="0" y="39624"/>
                  </a:lnTo>
                  <a:lnTo>
                    <a:pt x="5149" y="55030"/>
                  </a:lnTo>
                  <a:lnTo>
                    <a:pt x="19192" y="67627"/>
                  </a:lnTo>
                  <a:lnTo>
                    <a:pt x="40022" y="76128"/>
                  </a:lnTo>
                  <a:lnTo>
                    <a:pt x="65531" y="79247"/>
                  </a:lnTo>
                  <a:lnTo>
                    <a:pt x="91041" y="76128"/>
                  </a:lnTo>
                  <a:lnTo>
                    <a:pt x="111871" y="67627"/>
                  </a:lnTo>
                  <a:lnTo>
                    <a:pt x="125914" y="55030"/>
                  </a:lnTo>
                  <a:lnTo>
                    <a:pt x="131063" y="39624"/>
                  </a:lnTo>
                  <a:lnTo>
                    <a:pt x="125914" y="24217"/>
                  </a:lnTo>
                  <a:lnTo>
                    <a:pt x="111871" y="11620"/>
                  </a:lnTo>
                  <a:lnTo>
                    <a:pt x="91041" y="3119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96483" y="2103119"/>
              <a:ext cx="131445" cy="79375"/>
            </a:xfrm>
            <a:custGeom>
              <a:avLst/>
              <a:gdLst/>
              <a:ahLst/>
              <a:cxnLst/>
              <a:rect l="l" t="t" r="r" b="b"/>
              <a:pathLst>
                <a:path w="131445" h="79375">
                  <a:moveTo>
                    <a:pt x="0" y="39624"/>
                  </a:moveTo>
                  <a:lnTo>
                    <a:pt x="5149" y="24217"/>
                  </a:lnTo>
                  <a:lnTo>
                    <a:pt x="19192" y="11620"/>
                  </a:lnTo>
                  <a:lnTo>
                    <a:pt x="40022" y="3119"/>
                  </a:lnTo>
                  <a:lnTo>
                    <a:pt x="65531" y="0"/>
                  </a:lnTo>
                  <a:lnTo>
                    <a:pt x="91041" y="3119"/>
                  </a:lnTo>
                  <a:lnTo>
                    <a:pt x="111871" y="11620"/>
                  </a:lnTo>
                  <a:lnTo>
                    <a:pt x="125914" y="24217"/>
                  </a:lnTo>
                  <a:lnTo>
                    <a:pt x="131063" y="39624"/>
                  </a:lnTo>
                  <a:lnTo>
                    <a:pt x="125914" y="55030"/>
                  </a:lnTo>
                  <a:lnTo>
                    <a:pt x="111871" y="67627"/>
                  </a:lnTo>
                  <a:lnTo>
                    <a:pt x="91041" y="76128"/>
                  </a:lnTo>
                  <a:lnTo>
                    <a:pt x="65531" y="79247"/>
                  </a:lnTo>
                  <a:lnTo>
                    <a:pt x="40022" y="76128"/>
                  </a:lnTo>
                  <a:lnTo>
                    <a:pt x="19192" y="67627"/>
                  </a:lnTo>
                  <a:lnTo>
                    <a:pt x="5149" y="55030"/>
                  </a:lnTo>
                  <a:lnTo>
                    <a:pt x="0" y="396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18961" y="2009394"/>
              <a:ext cx="788670" cy="258445"/>
            </a:xfrm>
            <a:custGeom>
              <a:avLst/>
              <a:gdLst/>
              <a:ahLst/>
              <a:cxnLst/>
              <a:rect l="l" t="t" r="r" b="b"/>
              <a:pathLst>
                <a:path w="788670" h="258444">
                  <a:moveTo>
                    <a:pt x="713383" y="30474"/>
                  </a:moveTo>
                  <a:lnTo>
                    <a:pt x="0" y="246125"/>
                  </a:lnTo>
                  <a:lnTo>
                    <a:pt x="3555" y="258317"/>
                  </a:lnTo>
                  <a:lnTo>
                    <a:pt x="717053" y="42670"/>
                  </a:lnTo>
                  <a:lnTo>
                    <a:pt x="713383" y="30474"/>
                  </a:lnTo>
                  <a:close/>
                </a:path>
                <a:path w="788670" h="258444">
                  <a:moveTo>
                    <a:pt x="775121" y="26796"/>
                  </a:moveTo>
                  <a:lnTo>
                    <a:pt x="725551" y="26796"/>
                  </a:lnTo>
                  <a:lnTo>
                    <a:pt x="729234" y="38988"/>
                  </a:lnTo>
                  <a:lnTo>
                    <a:pt x="717053" y="42670"/>
                  </a:lnTo>
                  <a:lnTo>
                    <a:pt x="726186" y="73025"/>
                  </a:lnTo>
                  <a:lnTo>
                    <a:pt x="775121" y="26796"/>
                  </a:lnTo>
                  <a:close/>
                </a:path>
                <a:path w="788670" h="258444">
                  <a:moveTo>
                    <a:pt x="725551" y="26796"/>
                  </a:moveTo>
                  <a:lnTo>
                    <a:pt x="713383" y="30474"/>
                  </a:lnTo>
                  <a:lnTo>
                    <a:pt x="717053" y="42670"/>
                  </a:lnTo>
                  <a:lnTo>
                    <a:pt x="729234" y="38988"/>
                  </a:lnTo>
                  <a:lnTo>
                    <a:pt x="725551" y="26796"/>
                  </a:lnTo>
                  <a:close/>
                </a:path>
                <a:path w="788670" h="258444">
                  <a:moveTo>
                    <a:pt x="704214" y="0"/>
                  </a:moveTo>
                  <a:lnTo>
                    <a:pt x="713383" y="30474"/>
                  </a:lnTo>
                  <a:lnTo>
                    <a:pt x="725551" y="26796"/>
                  </a:lnTo>
                  <a:lnTo>
                    <a:pt x="775121" y="26796"/>
                  </a:lnTo>
                  <a:lnTo>
                    <a:pt x="788162" y="14477"/>
                  </a:lnTo>
                  <a:lnTo>
                    <a:pt x="704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70776" y="1786127"/>
              <a:ext cx="393700" cy="554990"/>
            </a:xfrm>
            <a:custGeom>
              <a:avLst/>
              <a:gdLst/>
              <a:ahLst/>
              <a:cxnLst/>
              <a:rect l="l" t="t" r="r" b="b"/>
              <a:pathLst>
                <a:path w="393700" h="554989">
                  <a:moveTo>
                    <a:pt x="393192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393192" y="55473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970776" y="1786127"/>
              <a:ext cx="393700" cy="554990"/>
            </a:xfrm>
            <a:custGeom>
              <a:avLst/>
              <a:gdLst/>
              <a:ahLst/>
              <a:cxnLst/>
              <a:rect l="l" t="t" r="r" b="b"/>
              <a:pathLst>
                <a:path w="393700" h="554989">
                  <a:moveTo>
                    <a:pt x="0" y="554736"/>
                  </a:moveTo>
                  <a:lnTo>
                    <a:pt x="393192" y="554736"/>
                  </a:lnTo>
                  <a:lnTo>
                    <a:pt x="393192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37332" y="2494533"/>
              <a:ext cx="1573530" cy="195580"/>
            </a:xfrm>
            <a:custGeom>
              <a:avLst/>
              <a:gdLst/>
              <a:ahLst/>
              <a:cxnLst/>
              <a:rect l="l" t="t" r="r" b="b"/>
              <a:pathLst>
                <a:path w="1573529" h="195580">
                  <a:moveTo>
                    <a:pt x="72009" y="119252"/>
                  </a:moveTo>
                  <a:lnTo>
                    <a:pt x="0" y="164845"/>
                  </a:lnTo>
                  <a:lnTo>
                    <a:pt x="79629" y="195071"/>
                  </a:lnTo>
                  <a:lnTo>
                    <a:pt x="76591" y="164845"/>
                  </a:lnTo>
                  <a:lnTo>
                    <a:pt x="63754" y="164845"/>
                  </a:lnTo>
                  <a:lnTo>
                    <a:pt x="62484" y="152145"/>
                  </a:lnTo>
                  <a:lnTo>
                    <a:pt x="75186" y="150865"/>
                  </a:lnTo>
                  <a:lnTo>
                    <a:pt x="72009" y="119252"/>
                  </a:lnTo>
                  <a:close/>
                </a:path>
                <a:path w="1573529" h="195580">
                  <a:moveTo>
                    <a:pt x="75186" y="150865"/>
                  </a:moveTo>
                  <a:lnTo>
                    <a:pt x="62484" y="152145"/>
                  </a:lnTo>
                  <a:lnTo>
                    <a:pt x="63754" y="164845"/>
                  </a:lnTo>
                  <a:lnTo>
                    <a:pt x="76462" y="163565"/>
                  </a:lnTo>
                  <a:lnTo>
                    <a:pt x="75186" y="150865"/>
                  </a:lnTo>
                  <a:close/>
                </a:path>
                <a:path w="1573529" h="195580">
                  <a:moveTo>
                    <a:pt x="76462" y="163565"/>
                  </a:moveTo>
                  <a:lnTo>
                    <a:pt x="63754" y="164845"/>
                  </a:lnTo>
                  <a:lnTo>
                    <a:pt x="76591" y="164845"/>
                  </a:lnTo>
                  <a:lnTo>
                    <a:pt x="76462" y="163565"/>
                  </a:lnTo>
                  <a:close/>
                </a:path>
                <a:path w="1573529" h="195580">
                  <a:moveTo>
                    <a:pt x="1572133" y="0"/>
                  </a:moveTo>
                  <a:lnTo>
                    <a:pt x="75186" y="150865"/>
                  </a:lnTo>
                  <a:lnTo>
                    <a:pt x="76462" y="163565"/>
                  </a:lnTo>
                  <a:lnTo>
                    <a:pt x="1573403" y="12700"/>
                  </a:lnTo>
                  <a:lnTo>
                    <a:pt x="15721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150352" y="914400"/>
              <a:ext cx="262255" cy="238125"/>
            </a:xfrm>
            <a:custGeom>
              <a:avLst/>
              <a:gdLst/>
              <a:ahLst/>
              <a:cxnLst/>
              <a:rect l="l" t="t" r="r" b="b"/>
              <a:pathLst>
                <a:path w="262254" h="238125">
                  <a:moveTo>
                    <a:pt x="262127" y="44576"/>
                  </a:moveTo>
                  <a:lnTo>
                    <a:pt x="251829" y="61936"/>
                  </a:lnTo>
                  <a:lnTo>
                    <a:pt x="223742" y="76104"/>
                  </a:lnTo>
                  <a:lnTo>
                    <a:pt x="182082" y="85653"/>
                  </a:lnTo>
                  <a:lnTo>
                    <a:pt x="131064" y="89153"/>
                  </a:lnTo>
                  <a:lnTo>
                    <a:pt x="80045" y="85653"/>
                  </a:lnTo>
                  <a:lnTo>
                    <a:pt x="38385" y="76104"/>
                  </a:lnTo>
                  <a:lnTo>
                    <a:pt x="10298" y="61936"/>
                  </a:lnTo>
                  <a:lnTo>
                    <a:pt x="0" y="44576"/>
                  </a:lnTo>
                  <a:lnTo>
                    <a:pt x="10298" y="27217"/>
                  </a:lnTo>
                  <a:lnTo>
                    <a:pt x="38385" y="13049"/>
                  </a:lnTo>
                  <a:lnTo>
                    <a:pt x="80045" y="3500"/>
                  </a:lnTo>
                  <a:lnTo>
                    <a:pt x="131064" y="0"/>
                  </a:lnTo>
                  <a:lnTo>
                    <a:pt x="182082" y="3500"/>
                  </a:lnTo>
                  <a:lnTo>
                    <a:pt x="223742" y="13049"/>
                  </a:lnTo>
                  <a:lnTo>
                    <a:pt x="251829" y="27217"/>
                  </a:lnTo>
                  <a:lnTo>
                    <a:pt x="262127" y="44576"/>
                  </a:lnTo>
                  <a:close/>
                </a:path>
                <a:path w="262254" h="238125">
                  <a:moveTo>
                    <a:pt x="262127" y="44576"/>
                  </a:moveTo>
                  <a:lnTo>
                    <a:pt x="262127" y="193166"/>
                  </a:lnTo>
                  <a:lnTo>
                    <a:pt x="251829" y="210526"/>
                  </a:lnTo>
                  <a:lnTo>
                    <a:pt x="223742" y="224694"/>
                  </a:lnTo>
                  <a:lnTo>
                    <a:pt x="182082" y="234243"/>
                  </a:lnTo>
                  <a:lnTo>
                    <a:pt x="131064" y="237744"/>
                  </a:lnTo>
                  <a:lnTo>
                    <a:pt x="80045" y="234243"/>
                  </a:lnTo>
                  <a:lnTo>
                    <a:pt x="38385" y="224694"/>
                  </a:lnTo>
                  <a:lnTo>
                    <a:pt x="10298" y="210526"/>
                  </a:lnTo>
                  <a:lnTo>
                    <a:pt x="0" y="193166"/>
                  </a:lnTo>
                  <a:lnTo>
                    <a:pt x="0" y="4457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63968" y="1152143"/>
              <a:ext cx="955675" cy="5313045"/>
            </a:xfrm>
            <a:custGeom>
              <a:avLst/>
              <a:gdLst/>
              <a:ahLst/>
              <a:cxnLst/>
              <a:rect l="l" t="t" r="r" b="b"/>
              <a:pathLst>
                <a:path w="955675" h="5313045">
                  <a:moveTo>
                    <a:pt x="955548" y="76200"/>
                  </a:moveTo>
                  <a:lnTo>
                    <a:pt x="949198" y="63500"/>
                  </a:lnTo>
                  <a:lnTo>
                    <a:pt x="917448" y="0"/>
                  </a:lnTo>
                  <a:lnTo>
                    <a:pt x="879348" y="76200"/>
                  </a:lnTo>
                  <a:lnTo>
                    <a:pt x="911098" y="76200"/>
                  </a:lnTo>
                  <a:lnTo>
                    <a:pt x="911098" y="865378"/>
                  </a:lnTo>
                  <a:lnTo>
                    <a:pt x="207264" y="865378"/>
                  </a:lnTo>
                  <a:lnTo>
                    <a:pt x="207264" y="833628"/>
                  </a:lnTo>
                  <a:lnTo>
                    <a:pt x="131064" y="871728"/>
                  </a:lnTo>
                  <a:lnTo>
                    <a:pt x="207264" y="909828"/>
                  </a:lnTo>
                  <a:lnTo>
                    <a:pt x="207264" y="878078"/>
                  </a:lnTo>
                  <a:lnTo>
                    <a:pt x="911098" y="878078"/>
                  </a:lnTo>
                  <a:lnTo>
                    <a:pt x="911098" y="2451862"/>
                  </a:lnTo>
                  <a:lnTo>
                    <a:pt x="76200" y="2451862"/>
                  </a:lnTo>
                  <a:lnTo>
                    <a:pt x="76200" y="2420112"/>
                  </a:lnTo>
                  <a:lnTo>
                    <a:pt x="0" y="2458212"/>
                  </a:lnTo>
                  <a:lnTo>
                    <a:pt x="76200" y="2496312"/>
                  </a:lnTo>
                  <a:lnTo>
                    <a:pt x="76200" y="2464562"/>
                  </a:lnTo>
                  <a:lnTo>
                    <a:pt x="911098" y="2464562"/>
                  </a:lnTo>
                  <a:lnTo>
                    <a:pt x="911098" y="3719830"/>
                  </a:lnTo>
                  <a:lnTo>
                    <a:pt x="76200" y="3719830"/>
                  </a:lnTo>
                  <a:lnTo>
                    <a:pt x="76200" y="3688080"/>
                  </a:lnTo>
                  <a:lnTo>
                    <a:pt x="0" y="3726180"/>
                  </a:lnTo>
                  <a:lnTo>
                    <a:pt x="76200" y="3764280"/>
                  </a:lnTo>
                  <a:lnTo>
                    <a:pt x="76200" y="3732530"/>
                  </a:lnTo>
                  <a:lnTo>
                    <a:pt x="911098" y="3732530"/>
                  </a:lnTo>
                  <a:lnTo>
                    <a:pt x="911098" y="5312676"/>
                  </a:lnTo>
                  <a:lnTo>
                    <a:pt x="923798" y="5312664"/>
                  </a:lnTo>
                  <a:lnTo>
                    <a:pt x="923798" y="76200"/>
                  </a:lnTo>
                  <a:lnTo>
                    <a:pt x="95554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55700" y="1893570"/>
            <a:ext cx="810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omic Sans MS"/>
                <a:cs typeface="Comic Sans MS"/>
              </a:rPr>
              <a:t>uncoating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60982" y="5047234"/>
            <a:ext cx="1895475" cy="74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5540" algn="l"/>
              </a:tabLst>
            </a:pPr>
            <a:r>
              <a:rPr sz="1000" spc="-5" dirty="0">
                <a:latin typeface="Calibri"/>
                <a:cs typeface="Calibri"/>
              </a:rPr>
              <a:t>19S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u="heavy" spc="-5" dirty="0">
                <a:uFill>
                  <a:solidFill>
                    <a:srgbClr val="EDEBE0"/>
                  </a:solidFill>
                </a:uFill>
                <a:latin typeface="Calibri"/>
                <a:cs typeface="Calibri"/>
              </a:rPr>
              <a:t>RNA	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Calibri"/>
              <a:cs typeface="Calibri"/>
            </a:endParaRPr>
          </a:p>
          <a:p>
            <a:pPr marL="12090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omic Sans MS"/>
                <a:cs typeface="Comic Sans MS"/>
              </a:rPr>
              <a:t>Gene</a:t>
            </a:r>
            <a:r>
              <a:rPr sz="1400" spc="-100" dirty="0">
                <a:latin typeface="Comic Sans MS"/>
                <a:cs typeface="Comic Sans MS"/>
              </a:rPr>
              <a:t> </a:t>
            </a:r>
            <a:r>
              <a:rPr sz="1400" spc="-5" dirty="0">
                <a:latin typeface="Comic Sans MS"/>
                <a:cs typeface="Comic Sans MS"/>
              </a:rPr>
              <a:t>IV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12279" y="4583429"/>
            <a:ext cx="550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Gene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787642" y="3319017"/>
            <a:ext cx="93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Gene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III/IV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607558" y="3985005"/>
            <a:ext cx="665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assembly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263132" y="2448559"/>
            <a:ext cx="1047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Inclusion</a:t>
            </a:r>
            <a:r>
              <a:rPr sz="1200" spc="-75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body  </a:t>
            </a:r>
            <a:r>
              <a:rPr sz="1200" dirty="0">
                <a:latin typeface="Comic Sans MS"/>
                <a:cs typeface="Comic Sans MS"/>
              </a:rPr>
              <a:t>(gene</a:t>
            </a:r>
            <a:r>
              <a:rPr sz="1200" spc="-15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VI)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87642" y="1152855"/>
            <a:ext cx="5835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omic Sans MS"/>
                <a:cs typeface="Comic Sans MS"/>
              </a:rPr>
              <a:t>Gene</a:t>
            </a:r>
            <a:r>
              <a:rPr sz="1400" spc="-95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I</a:t>
            </a:r>
            <a:endParaRPr sz="1400">
              <a:latin typeface="Comic Sans MS"/>
              <a:cs typeface="Comic Sans MS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136648" y="144779"/>
            <a:ext cx="4991100" cy="899160"/>
            <a:chOff x="2136648" y="144779"/>
            <a:chExt cx="4991100" cy="899160"/>
          </a:xfrm>
        </p:grpSpPr>
        <p:sp>
          <p:nvSpPr>
            <p:cNvPr id="69" name="object 69"/>
            <p:cNvSpPr/>
            <p:nvPr/>
          </p:nvSpPr>
          <p:spPr>
            <a:xfrm>
              <a:off x="2136648" y="144779"/>
              <a:ext cx="1589532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80488" y="734567"/>
              <a:ext cx="4503420" cy="655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88792" y="144779"/>
              <a:ext cx="3838955" cy="8991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2377567" y="207975"/>
            <a:ext cx="44786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CaMV </a:t>
            </a:r>
            <a:r>
              <a:rPr sz="3200" u="heavy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activity </a:t>
            </a:r>
            <a:r>
              <a:rPr sz="3200" u="heavy" spc="-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3200" u="heavy" spc="-1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</a:t>
            </a:r>
            <a:r>
              <a:rPr sz="3200"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3083" y="379475"/>
              <a:ext cx="3630167" cy="11186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7883" y="1117091"/>
              <a:ext cx="6460236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40708" y="379475"/>
              <a:ext cx="3982212" cy="1118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5216" y="463423"/>
            <a:ext cx="6430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3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Bacteriophage </a:t>
            </a:r>
            <a:r>
              <a:rPr sz="4000" u="heavy" spc="-3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Lambda</a:t>
            </a:r>
            <a:r>
              <a:rPr sz="4000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3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1330426"/>
            <a:ext cx="8248015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275" dirty="0">
                <a:latin typeface="Arial"/>
                <a:cs typeface="Arial"/>
              </a:rPr>
              <a:t>Viruses </a:t>
            </a:r>
            <a:r>
              <a:rPr sz="3200" b="1" spc="-180" dirty="0">
                <a:latin typeface="Arial"/>
                <a:cs typeface="Arial"/>
              </a:rPr>
              <a:t>that </a:t>
            </a:r>
            <a:r>
              <a:rPr sz="3200" b="1" spc="-270" dirty="0">
                <a:latin typeface="Arial"/>
                <a:cs typeface="Arial"/>
              </a:rPr>
              <a:t>can </a:t>
            </a:r>
            <a:r>
              <a:rPr sz="3200" b="1" spc="-185" dirty="0">
                <a:latin typeface="Arial"/>
                <a:cs typeface="Arial"/>
              </a:rPr>
              <a:t>infect</a:t>
            </a:r>
            <a:r>
              <a:rPr sz="3200" b="1" spc="240" dirty="0">
                <a:latin typeface="Arial"/>
                <a:cs typeface="Arial"/>
              </a:rPr>
              <a:t> </a:t>
            </a:r>
            <a:r>
              <a:rPr sz="3200" b="1" spc="-215" dirty="0">
                <a:latin typeface="Arial"/>
                <a:cs typeface="Arial"/>
              </a:rPr>
              <a:t>bacteria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Arial"/>
                <a:cs typeface="Arial"/>
              </a:rPr>
              <a:t>1000 </a:t>
            </a:r>
            <a:r>
              <a:rPr sz="3200" b="1" spc="-280" dirty="0">
                <a:latin typeface="Arial"/>
                <a:cs typeface="Arial"/>
              </a:rPr>
              <a:t>times </a:t>
            </a:r>
            <a:r>
              <a:rPr sz="3200" b="1" spc="-250" dirty="0">
                <a:latin typeface="Arial"/>
                <a:cs typeface="Arial"/>
              </a:rPr>
              <a:t>more </a:t>
            </a:r>
            <a:r>
              <a:rPr sz="3200" b="1" spc="-175" dirty="0">
                <a:latin typeface="Arial"/>
                <a:cs typeface="Arial"/>
              </a:rPr>
              <a:t>efficient </a:t>
            </a:r>
            <a:r>
              <a:rPr sz="3200" b="1" spc="-190" dirty="0">
                <a:latin typeface="Arial"/>
                <a:cs typeface="Arial"/>
              </a:rPr>
              <a:t>than </a:t>
            </a:r>
            <a:r>
              <a:rPr sz="3200" b="1" spc="-245" dirty="0">
                <a:latin typeface="Arial"/>
                <a:cs typeface="Arial"/>
              </a:rPr>
              <a:t>plasmid</a:t>
            </a:r>
            <a:r>
              <a:rPr sz="3200" b="1" spc="200" dirty="0">
                <a:latin typeface="Arial"/>
                <a:cs typeface="Arial"/>
              </a:rPr>
              <a:t> </a:t>
            </a:r>
            <a:r>
              <a:rPr sz="3200" b="1" spc="-295" dirty="0">
                <a:latin typeface="Arial"/>
                <a:cs typeface="Arial"/>
              </a:rPr>
              <a:t>vectors</a:t>
            </a:r>
            <a:endParaRPr sz="3200">
              <a:latin typeface="Arial"/>
              <a:cs typeface="Arial"/>
            </a:endParaRPr>
          </a:p>
          <a:p>
            <a:pPr marL="12700" marR="3259454">
              <a:lnSpc>
                <a:spcPct val="12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260" dirty="0">
                <a:latin typeface="Arial"/>
                <a:cs typeface="Arial"/>
              </a:rPr>
              <a:t>Clone </a:t>
            </a:r>
            <a:r>
              <a:rPr sz="3200" b="1" spc="-185" dirty="0">
                <a:latin typeface="Arial"/>
                <a:cs typeface="Arial"/>
              </a:rPr>
              <a:t>DNA </a:t>
            </a:r>
            <a:r>
              <a:rPr sz="3200" b="1" spc="-250" dirty="0">
                <a:latin typeface="Arial"/>
                <a:cs typeface="Arial"/>
              </a:rPr>
              <a:t>fragments </a:t>
            </a:r>
            <a:r>
              <a:rPr sz="3200" b="1" spc="-100" dirty="0">
                <a:latin typeface="Arial"/>
                <a:cs typeface="Arial"/>
              </a:rPr>
              <a:t>in  </a:t>
            </a:r>
            <a:r>
              <a:rPr sz="3200" b="1" spc="-229" dirty="0">
                <a:latin typeface="Arial"/>
                <a:cs typeface="Arial"/>
              </a:rPr>
              <a:t>range </a:t>
            </a:r>
            <a:r>
              <a:rPr sz="3200" b="1" spc="-220" dirty="0">
                <a:latin typeface="Arial"/>
                <a:cs typeface="Arial"/>
              </a:rPr>
              <a:t>of </a:t>
            </a:r>
            <a:r>
              <a:rPr sz="3200" b="1" spc="-45" dirty="0">
                <a:latin typeface="Arial"/>
                <a:cs typeface="Arial"/>
              </a:rPr>
              <a:t>10,000 </a:t>
            </a:r>
            <a:r>
              <a:rPr sz="3200" b="1" spc="415" dirty="0">
                <a:latin typeface="Arial"/>
                <a:cs typeface="Arial"/>
              </a:rPr>
              <a:t>- </a:t>
            </a:r>
            <a:r>
              <a:rPr sz="3200" b="1" spc="-45" dirty="0">
                <a:latin typeface="Arial"/>
                <a:cs typeface="Arial"/>
              </a:rPr>
              <a:t>20,000</a:t>
            </a:r>
            <a:r>
              <a:rPr sz="3200" b="1" spc="-565" dirty="0">
                <a:latin typeface="Arial"/>
                <a:cs typeface="Arial"/>
              </a:rPr>
              <a:t> </a:t>
            </a:r>
            <a:r>
              <a:rPr sz="3200" b="1" spc="-390" dirty="0">
                <a:latin typeface="Arial"/>
                <a:cs typeface="Arial"/>
              </a:rPr>
              <a:t>bps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2819398"/>
            <a:ext cx="3733800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9647" y="2464307"/>
              <a:ext cx="2564892" cy="1667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6975" y="2592146"/>
            <a:ext cx="16097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heavy" spc="-10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6000" u="heavy" spc="-50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6000" u="heavy" spc="-7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eps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6847" y="3570732"/>
            <a:ext cx="1650492" cy="103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8912" y="345947"/>
              <a:ext cx="3401567" cy="11978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406" y="434467"/>
            <a:ext cx="258635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heavy" spc="-4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4300" u="heavy" spc="-3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4300" u="heavy" spc="-3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4300" u="heavy" spc="-3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4300" u="heavy" spc="-4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ntages</a:t>
            </a:r>
            <a:endParaRPr sz="4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572" y="1138427"/>
            <a:ext cx="2616707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6870" indent="-342900">
              <a:lnSpc>
                <a:spcPct val="100000"/>
              </a:lnSpc>
              <a:spcBef>
                <a:spcPts val="970"/>
              </a:spcBef>
              <a:buFont typeface="Wingdings"/>
              <a:buChar char=""/>
              <a:tabLst>
                <a:tab pos="356870" algn="l"/>
              </a:tabLst>
            </a:pPr>
            <a:r>
              <a:rPr spc="-450" dirty="0"/>
              <a:t>Fast </a:t>
            </a:r>
            <a:r>
              <a:rPr spc="-355" dirty="0"/>
              <a:t>processing </a:t>
            </a:r>
            <a:r>
              <a:rPr spc="-204" dirty="0"/>
              <a:t>,low </a:t>
            </a:r>
            <a:r>
              <a:rPr spc="-385" dirty="0"/>
              <a:t>cost, </a:t>
            </a:r>
            <a:r>
              <a:rPr spc="-210" dirty="0"/>
              <a:t>high</a:t>
            </a:r>
            <a:r>
              <a:rPr spc="-525" dirty="0"/>
              <a:t> </a:t>
            </a:r>
            <a:r>
              <a:rPr spc="-220" dirty="0"/>
              <a:t>yield</a:t>
            </a:r>
          </a:p>
          <a:p>
            <a:pPr marL="35687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6870" algn="l"/>
              </a:tabLst>
            </a:pPr>
            <a:r>
              <a:rPr spc="-395" dirty="0"/>
              <a:t>Good </a:t>
            </a:r>
            <a:r>
              <a:rPr spc="-225" dirty="0"/>
              <a:t>at </a:t>
            </a:r>
            <a:r>
              <a:rPr spc="-229" dirty="0"/>
              <a:t>targeting </a:t>
            </a:r>
            <a:r>
              <a:rPr spc="-280" dirty="0"/>
              <a:t>and </a:t>
            </a:r>
            <a:r>
              <a:rPr spc="-225" dirty="0"/>
              <a:t>entering</a:t>
            </a:r>
            <a:r>
              <a:rPr spc="-265" dirty="0"/>
              <a:t> </a:t>
            </a:r>
            <a:r>
              <a:rPr spc="-310" dirty="0"/>
              <a:t>cells</a:t>
            </a:r>
          </a:p>
          <a:p>
            <a:pPr marL="35687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6870" algn="l"/>
              </a:tabLst>
            </a:pPr>
            <a:r>
              <a:rPr spc="-235" dirty="0"/>
              <a:t>Mostly target </a:t>
            </a:r>
            <a:r>
              <a:rPr spc="-290" dirty="0"/>
              <a:t>specific </a:t>
            </a:r>
            <a:r>
              <a:rPr spc="-375" dirty="0"/>
              <a:t>types </a:t>
            </a:r>
            <a:r>
              <a:rPr spc="-250" dirty="0"/>
              <a:t>of</a:t>
            </a:r>
            <a:r>
              <a:rPr spc="-265" dirty="0"/>
              <a:t> </a:t>
            </a:r>
            <a:r>
              <a:rPr spc="-310" dirty="0"/>
              <a:t>cells</a:t>
            </a:r>
          </a:p>
          <a:p>
            <a:pPr marL="356870" marR="508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6870" algn="l"/>
                <a:tab pos="1568450" algn="l"/>
                <a:tab pos="2244725" algn="l"/>
                <a:tab pos="5207000" algn="l"/>
                <a:tab pos="6384925" algn="l"/>
              </a:tabLst>
            </a:pPr>
            <a:r>
              <a:rPr spc="-409" dirty="0"/>
              <a:t>Use</a:t>
            </a:r>
            <a:r>
              <a:rPr spc="-400" dirty="0"/>
              <a:t>d</a:t>
            </a:r>
            <a:r>
              <a:rPr dirty="0"/>
              <a:t>	</a:t>
            </a:r>
            <a:r>
              <a:rPr spc="-515" dirty="0"/>
              <a:t>a</a:t>
            </a:r>
            <a:r>
              <a:rPr spc="-505" dirty="0"/>
              <a:t>s</a:t>
            </a:r>
            <a:r>
              <a:rPr dirty="0"/>
              <a:t>	</a:t>
            </a:r>
            <a:r>
              <a:rPr spc="-110" dirty="0"/>
              <a:t>vir</a:t>
            </a:r>
            <a:r>
              <a:rPr spc="-160" dirty="0"/>
              <a:t>u</a:t>
            </a:r>
            <a:r>
              <a:rPr spc="-695" dirty="0"/>
              <a:t>s</a:t>
            </a:r>
            <a:r>
              <a:rPr spc="465" dirty="0"/>
              <a:t>-</a:t>
            </a:r>
            <a:r>
              <a:rPr spc="-275" dirty="0"/>
              <a:t>induced</a:t>
            </a:r>
            <a:r>
              <a:rPr dirty="0"/>
              <a:t>	</a:t>
            </a:r>
            <a:r>
              <a:rPr spc="-370" dirty="0"/>
              <a:t>gene</a:t>
            </a:r>
            <a:r>
              <a:rPr dirty="0"/>
              <a:t>	</a:t>
            </a:r>
            <a:r>
              <a:rPr spc="-280" dirty="0"/>
              <a:t>si</a:t>
            </a:r>
            <a:r>
              <a:rPr spc="-200" dirty="0"/>
              <a:t>l</a:t>
            </a:r>
            <a:r>
              <a:rPr spc="-245" dirty="0"/>
              <a:t>encing  </a:t>
            </a:r>
            <a:r>
              <a:rPr spc="-229" dirty="0"/>
              <a:t>(VIGS) </a:t>
            </a:r>
            <a:r>
              <a:rPr spc="-120" dirty="0"/>
              <a:t>in </a:t>
            </a:r>
            <a:r>
              <a:rPr spc="-315" dirty="0"/>
              <a:t>reverse </a:t>
            </a:r>
            <a:r>
              <a:rPr spc="-290" dirty="0"/>
              <a:t>genetic</a:t>
            </a:r>
            <a:r>
              <a:rPr spc="35" dirty="0"/>
              <a:t> </a:t>
            </a:r>
            <a:r>
              <a:rPr spc="-360" dirty="0"/>
              <a:t>studies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855087"/>
            <a:ext cx="7933690" cy="33178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409" dirty="0">
                <a:latin typeface="Arial"/>
                <a:cs typeface="Arial"/>
              </a:rPr>
              <a:t>Express </a:t>
            </a:r>
            <a:r>
              <a:rPr sz="3600" b="1" spc="-275" dirty="0">
                <a:latin typeface="Arial"/>
                <a:cs typeface="Arial"/>
              </a:rPr>
              <a:t>proteins </a:t>
            </a:r>
            <a:r>
              <a:rPr sz="3600" b="1" spc="-120" dirty="0">
                <a:latin typeface="Arial"/>
                <a:cs typeface="Arial"/>
              </a:rPr>
              <a:t>in </a:t>
            </a:r>
            <a:r>
              <a:rPr sz="3600" b="1" spc="-280" dirty="0">
                <a:latin typeface="Arial"/>
                <a:cs typeface="Arial"/>
              </a:rPr>
              <a:t>plants </a:t>
            </a:r>
            <a:r>
              <a:rPr sz="3600" b="1" spc="-155" dirty="0">
                <a:latin typeface="Arial"/>
                <a:cs typeface="Arial"/>
              </a:rPr>
              <a:t>for</a:t>
            </a:r>
            <a:r>
              <a:rPr sz="3600" b="1" spc="-285" dirty="0">
                <a:latin typeface="Arial"/>
                <a:cs typeface="Arial"/>
              </a:rPr>
              <a:t> </a:t>
            </a:r>
            <a:r>
              <a:rPr sz="3600" b="1" spc="-260" dirty="0"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Font typeface="Cambria"/>
              <a:buChar char="-"/>
              <a:tabLst>
                <a:tab pos="756920" algn="l"/>
              </a:tabLst>
            </a:pPr>
            <a:r>
              <a:rPr sz="3600" b="1" spc="-355" dirty="0">
                <a:latin typeface="Arial"/>
                <a:cs typeface="Arial"/>
              </a:rPr>
              <a:t>Study </a:t>
            </a:r>
            <a:r>
              <a:rPr sz="3600" b="1" spc="-254" dirty="0">
                <a:latin typeface="Arial"/>
                <a:cs typeface="Arial"/>
              </a:rPr>
              <a:t>of </a:t>
            </a:r>
            <a:r>
              <a:rPr sz="3600" b="1" spc="-365" dirty="0">
                <a:latin typeface="Arial"/>
                <a:cs typeface="Arial"/>
              </a:rPr>
              <a:t>gene</a:t>
            </a:r>
            <a:r>
              <a:rPr sz="3600" b="1" spc="75" dirty="0">
                <a:latin typeface="Arial"/>
                <a:cs typeface="Arial"/>
              </a:rPr>
              <a:t> </a:t>
            </a:r>
            <a:r>
              <a:rPr sz="3600" b="1" spc="-215" dirty="0">
                <a:latin typeface="Arial"/>
                <a:cs typeface="Arial"/>
              </a:rPr>
              <a:t>function</a:t>
            </a:r>
            <a:endParaRPr sz="3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Font typeface="Cambria"/>
              <a:buChar char="-"/>
              <a:tabLst>
                <a:tab pos="756920" algn="l"/>
              </a:tabLst>
            </a:pPr>
            <a:r>
              <a:rPr sz="3600" b="1" spc="-285" dirty="0">
                <a:latin typeface="Arial"/>
                <a:cs typeface="Arial"/>
              </a:rPr>
              <a:t>Production </a:t>
            </a:r>
            <a:r>
              <a:rPr sz="3600" b="1" spc="-254" dirty="0">
                <a:latin typeface="Arial"/>
                <a:cs typeface="Arial"/>
              </a:rPr>
              <a:t>of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spc="-340" dirty="0">
                <a:latin typeface="Arial"/>
                <a:cs typeface="Arial"/>
              </a:rPr>
              <a:t>vaccines</a:t>
            </a:r>
            <a:endParaRPr sz="3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Font typeface="Cambria"/>
              <a:buChar char="-"/>
              <a:tabLst>
                <a:tab pos="756920" algn="l"/>
              </a:tabLst>
            </a:pPr>
            <a:r>
              <a:rPr sz="3600" b="1" spc="-355" dirty="0">
                <a:latin typeface="Arial"/>
                <a:cs typeface="Arial"/>
              </a:rPr>
              <a:t>Study </a:t>
            </a:r>
            <a:r>
              <a:rPr sz="3600" b="1" spc="-254" dirty="0">
                <a:latin typeface="Arial"/>
                <a:cs typeface="Arial"/>
              </a:rPr>
              <a:t>of </a:t>
            </a:r>
            <a:r>
              <a:rPr sz="3600" b="1" spc="-275" dirty="0">
                <a:latin typeface="Arial"/>
                <a:cs typeface="Arial"/>
              </a:rPr>
              <a:t>metabolic</a:t>
            </a:r>
            <a:r>
              <a:rPr sz="3600" b="1" spc="145" dirty="0">
                <a:latin typeface="Arial"/>
                <a:cs typeface="Arial"/>
              </a:rPr>
              <a:t> </a:t>
            </a:r>
            <a:r>
              <a:rPr sz="3600" b="1" spc="-250" dirty="0">
                <a:latin typeface="Arial"/>
                <a:cs typeface="Arial"/>
              </a:rPr>
              <a:t>engineering</a:t>
            </a:r>
            <a:endParaRPr sz="3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Font typeface="Cambria"/>
              <a:buChar char="-"/>
              <a:tabLst>
                <a:tab pos="756920" algn="l"/>
              </a:tabLst>
            </a:pPr>
            <a:r>
              <a:rPr sz="3600" b="1" spc="-335" dirty="0">
                <a:latin typeface="Arial"/>
                <a:cs typeface="Arial"/>
              </a:rPr>
              <a:t>Analysis </a:t>
            </a:r>
            <a:r>
              <a:rPr sz="3600" b="1" spc="-254" dirty="0">
                <a:latin typeface="Arial"/>
                <a:cs typeface="Arial"/>
              </a:rPr>
              <a:t>of </a:t>
            </a:r>
            <a:r>
              <a:rPr sz="3600" b="1" spc="-190" dirty="0">
                <a:latin typeface="Arial"/>
                <a:cs typeface="Arial"/>
              </a:rPr>
              <a:t>plant-microbe</a:t>
            </a:r>
            <a:r>
              <a:rPr sz="3600" b="1" spc="70" dirty="0">
                <a:latin typeface="Arial"/>
                <a:cs typeface="Arial"/>
              </a:rPr>
              <a:t> </a:t>
            </a:r>
            <a:r>
              <a:rPr sz="3600" b="1" spc="-250" dirty="0">
                <a:latin typeface="Arial"/>
                <a:cs typeface="Arial"/>
              </a:rPr>
              <a:t>interactions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811" y="364236"/>
              <a:ext cx="4163567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3145" y="455421"/>
            <a:ext cx="33343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3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Disadvantages</a:t>
            </a:r>
          </a:p>
        </p:txBody>
      </p:sp>
      <p:sp>
        <p:nvSpPr>
          <p:cNvPr id="6" name="object 6"/>
          <p:cNvSpPr/>
          <p:nvPr/>
        </p:nvSpPr>
        <p:spPr>
          <a:xfrm>
            <a:off x="736091" y="1175003"/>
            <a:ext cx="3361944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482509"/>
            <a:ext cx="6254115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200" dirty="0">
                <a:latin typeface="Arial"/>
                <a:cs typeface="Arial"/>
              </a:rPr>
              <a:t>Worst </a:t>
            </a:r>
            <a:r>
              <a:rPr sz="3200" b="1" spc="-280" dirty="0">
                <a:latin typeface="Arial"/>
                <a:cs typeface="Arial"/>
              </a:rPr>
              <a:t>effects </a:t>
            </a:r>
            <a:r>
              <a:rPr sz="3200" b="1" spc="-254" dirty="0">
                <a:latin typeface="Arial"/>
                <a:cs typeface="Arial"/>
              </a:rPr>
              <a:t>to </a:t>
            </a:r>
            <a:r>
              <a:rPr sz="3200" b="1" spc="-240" dirty="0">
                <a:latin typeface="Arial"/>
                <a:cs typeface="Arial"/>
              </a:rPr>
              <a:t>plants</a:t>
            </a:r>
            <a:r>
              <a:rPr sz="3200" b="1" spc="220" dirty="0">
                <a:latin typeface="Arial"/>
                <a:cs typeface="Arial"/>
              </a:rPr>
              <a:t> </a:t>
            </a:r>
            <a:r>
              <a:rPr sz="3200" b="1" spc="-300" dirty="0">
                <a:latin typeface="Arial"/>
                <a:cs typeface="Arial"/>
              </a:rPr>
              <a:t>by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260" dirty="0">
                <a:latin typeface="Arial"/>
                <a:cs typeface="Arial"/>
              </a:rPr>
              <a:t>Producing </a:t>
            </a:r>
            <a:r>
              <a:rPr sz="3200" b="1" spc="-325" dirty="0">
                <a:latin typeface="Arial"/>
                <a:cs typeface="Arial"/>
              </a:rPr>
              <a:t>severe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365" dirty="0"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195" dirty="0">
                <a:latin typeface="Arial"/>
                <a:cs typeface="Arial"/>
              </a:rPr>
              <a:t>Giving </a:t>
            </a:r>
            <a:r>
              <a:rPr sz="3200" b="1" spc="-254" dirty="0">
                <a:latin typeface="Arial"/>
                <a:cs typeface="Arial"/>
              </a:rPr>
              <a:t>undesired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270" dirty="0">
                <a:latin typeface="Arial"/>
                <a:cs typeface="Arial"/>
              </a:rPr>
              <a:t>products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spc="-215" dirty="0">
                <a:latin typeface="Arial"/>
                <a:cs typeface="Arial"/>
              </a:rPr>
              <a:t>Affecting </a:t>
            </a:r>
            <a:r>
              <a:rPr sz="3200" b="1" spc="-229" dirty="0">
                <a:latin typeface="Arial"/>
                <a:cs typeface="Arial"/>
              </a:rPr>
              <a:t>the </a:t>
            </a:r>
            <a:r>
              <a:rPr sz="3200" b="1" spc="-175" dirty="0">
                <a:latin typeface="Arial"/>
                <a:cs typeface="Arial"/>
              </a:rPr>
              <a:t>plant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spc="-270" dirty="0">
                <a:latin typeface="Arial"/>
                <a:cs typeface="Arial"/>
              </a:rPr>
              <a:t>adversely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1270000">
              <a:lnSpc>
                <a:spcPct val="100000"/>
              </a:lnSpc>
            </a:pPr>
            <a:r>
              <a:rPr sz="3200" b="1" spc="-225" dirty="0">
                <a:latin typeface="Arial"/>
                <a:cs typeface="Arial"/>
              </a:rPr>
              <a:t>(due </a:t>
            </a:r>
            <a:r>
              <a:rPr sz="3200" b="1" spc="-254" dirty="0">
                <a:latin typeface="Arial"/>
                <a:cs typeface="Arial"/>
              </a:rPr>
              <a:t>to </a:t>
            </a:r>
            <a:r>
              <a:rPr sz="3200" b="1" spc="-265" dirty="0">
                <a:latin typeface="Arial"/>
                <a:cs typeface="Arial"/>
              </a:rPr>
              <a:t>highest </a:t>
            </a:r>
            <a:r>
              <a:rPr sz="3200" b="1" spc="-195" dirty="0">
                <a:latin typeface="Arial"/>
                <a:cs typeface="Arial"/>
              </a:rPr>
              <a:t>mutation</a:t>
            </a:r>
            <a:r>
              <a:rPr sz="3200" b="1" spc="210" dirty="0">
                <a:latin typeface="Arial"/>
                <a:cs typeface="Arial"/>
              </a:rPr>
              <a:t> </a:t>
            </a:r>
            <a:r>
              <a:rPr sz="3200" b="1" spc="-160" dirty="0">
                <a:latin typeface="Arial"/>
                <a:cs typeface="Arial"/>
              </a:rPr>
              <a:t>rate)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2168" y="217931"/>
              <a:ext cx="2991611" cy="1501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3647" y="1213103"/>
              <a:ext cx="2625852" cy="944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89860" y="217931"/>
              <a:ext cx="1024127" cy="1501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0067" y="217931"/>
              <a:ext cx="1200911" cy="15011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1006" y="332359"/>
            <a:ext cx="2590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heavy" spc="-4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Cosmid:-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1463611"/>
            <a:ext cx="7638415" cy="331914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0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215" dirty="0">
                <a:latin typeface="Arial"/>
                <a:cs typeface="Arial"/>
              </a:rPr>
              <a:t>Derived </a:t>
            </a:r>
            <a:r>
              <a:rPr sz="3600" b="1" spc="-195" dirty="0">
                <a:latin typeface="Arial"/>
                <a:cs typeface="Arial"/>
              </a:rPr>
              <a:t>from </a:t>
            </a:r>
            <a:r>
              <a:rPr sz="3600" b="1" spc="-285" dirty="0">
                <a:latin typeface="Arial"/>
                <a:cs typeface="Arial"/>
              </a:rPr>
              <a:t>bacteriophage </a:t>
            </a:r>
            <a:r>
              <a:rPr sz="3600" b="1" spc="-315" dirty="0">
                <a:latin typeface="Arial"/>
                <a:cs typeface="Arial"/>
              </a:rPr>
              <a:t>&amp;</a:t>
            </a:r>
            <a:r>
              <a:rPr sz="3600" b="1" spc="30" dirty="0">
                <a:latin typeface="Arial"/>
                <a:cs typeface="Arial"/>
              </a:rPr>
              <a:t> </a:t>
            </a:r>
            <a:r>
              <a:rPr sz="3600" b="1" spc="-280" dirty="0">
                <a:latin typeface="Arial"/>
                <a:cs typeface="Arial"/>
              </a:rPr>
              <a:t>plasmid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360" dirty="0">
                <a:latin typeface="Arial"/>
                <a:cs typeface="Arial"/>
              </a:rPr>
              <a:t>Cohesive </a:t>
            </a:r>
            <a:r>
              <a:rPr sz="3600" b="1" spc="-395" dirty="0">
                <a:latin typeface="Arial"/>
                <a:cs typeface="Arial"/>
              </a:rPr>
              <a:t>sites </a:t>
            </a:r>
            <a:r>
              <a:rPr sz="3600" b="1" spc="-440" dirty="0">
                <a:latin typeface="Arial"/>
                <a:cs typeface="Arial"/>
              </a:rPr>
              <a:t>+ </a:t>
            </a:r>
            <a:r>
              <a:rPr sz="3600" b="1" spc="-285" dirty="0">
                <a:latin typeface="Arial"/>
                <a:cs typeface="Arial"/>
              </a:rPr>
              <a:t>plasmid </a:t>
            </a:r>
            <a:r>
              <a:rPr sz="3600" b="1" spc="-440" dirty="0">
                <a:latin typeface="Arial"/>
                <a:cs typeface="Arial"/>
              </a:rPr>
              <a:t>=</a:t>
            </a:r>
            <a:r>
              <a:rPr sz="3600" b="1" spc="-405" dirty="0">
                <a:latin typeface="Arial"/>
                <a:cs typeface="Arial"/>
              </a:rPr>
              <a:t> </a:t>
            </a:r>
            <a:r>
              <a:rPr sz="3600" b="1" spc="-360" dirty="0">
                <a:latin typeface="Arial"/>
                <a:cs typeface="Arial"/>
              </a:rPr>
              <a:t>cosmid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575" dirty="0">
                <a:latin typeface="Arial"/>
                <a:cs typeface="Arial"/>
              </a:rPr>
              <a:t>Less </a:t>
            </a:r>
            <a:r>
              <a:rPr sz="3600" b="1" spc="-409" dirty="0">
                <a:latin typeface="Arial"/>
                <a:cs typeface="Arial"/>
              </a:rPr>
              <a:t>used </a:t>
            </a:r>
            <a:r>
              <a:rPr sz="3600" b="1" spc="-160" dirty="0">
                <a:latin typeface="Arial"/>
                <a:cs typeface="Arial"/>
              </a:rPr>
              <a:t>for </a:t>
            </a:r>
            <a:r>
              <a:rPr sz="3600" b="1" spc="-200" dirty="0">
                <a:latin typeface="Arial"/>
                <a:cs typeface="Arial"/>
              </a:rPr>
              <a:t>plant</a:t>
            </a:r>
            <a:r>
              <a:rPr sz="3600" b="1" spc="-484" dirty="0">
                <a:latin typeface="Arial"/>
                <a:cs typeface="Arial"/>
              </a:rPr>
              <a:t> </a:t>
            </a:r>
            <a:r>
              <a:rPr sz="3600" b="1" spc="-235" dirty="0">
                <a:latin typeface="Arial"/>
                <a:cs typeface="Arial"/>
              </a:rPr>
              <a:t>transformation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195" dirty="0">
                <a:latin typeface="Arial"/>
                <a:cs typeface="Arial"/>
              </a:rPr>
              <a:t>Carry </a:t>
            </a:r>
            <a:r>
              <a:rPr sz="3600" b="1" spc="-210" dirty="0">
                <a:latin typeface="Arial"/>
                <a:cs typeface="Arial"/>
              </a:rPr>
              <a:t>DNA </a:t>
            </a:r>
            <a:r>
              <a:rPr sz="3600" b="1" spc="-285" dirty="0">
                <a:latin typeface="Arial"/>
                <a:cs typeface="Arial"/>
              </a:rPr>
              <a:t>fragments </a:t>
            </a:r>
            <a:r>
              <a:rPr sz="3600" b="1" spc="-250" dirty="0">
                <a:latin typeface="Arial"/>
                <a:cs typeface="Arial"/>
              </a:rPr>
              <a:t>of </a:t>
            </a:r>
            <a:r>
              <a:rPr sz="3600" b="1" spc="-295" dirty="0">
                <a:latin typeface="Arial"/>
                <a:cs typeface="Arial"/>
              </a:rPr>
              <a:t>about </a:t>
            </a:r>
            <a:r>
              <a:rPr sz="3600" b="1" spc="-10" dirty="0">
                <a:latin typeface="Arial"/>
                <a:cs typeface="Arial"/>
              </a:rPr>
              <a:t>40</a:t>
            </a:r>
            <a:r>
              <a:rPr sz="3600" b="1" spc="340" dirty="0">
                <a:latin typeface="Arial"/>
                <a:cs typeface="Arial"/>
              </a:rPr>
              <a:t> </a:t>
            </a:r>
            <a:r>
              <a:rPr sz="3600" b="1" spc="-275" dirty="0">
                <a:latin typeface="Arial"/>
                <a:cs typeface="Arial"/>
              </a:rPr>
              <a:t>kb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b="1" spc="-400" dirty="0">
                <a:latin typeface="Arial"/>
                <a:cs typeface="Arial"/>
              </a:rPr>
              <a:t>E.g. </a:t>
            </a:r>
            <a:r>
              <a:rPr sz="3600" b="1" spc="-475" dirty="0">
                <a:latin typeface="Arial"/>
                <a:cs typeface="Arial"/>
              </a:rPr>
              <a:t>US </a:t>
            </a:r>
            <a:r>
              <a:rPr sz="3600" b="1" spc="-15" dirty="0">
                <a:latin typeface="Arial"/>
                <a:cs typeface="Arial"/>
              </a:rPr>
              <a:t>8298819</a:t>
            </a:r>
            <a:r>
              <a:rPr sz="3600" b="1" spc="-710" dirty="0">
                <a:latin typeface="Arial"/>
                <a:cs typeface="Arial"/>
              </a:rPr>
              <a:t> </a:t>
            </a:r>
            <a:r>
              <a:rPr sz="3600" b="1" spc="-330" dirty="0">
                <a:latin typeface="Arial"/>
                <a:cs typeface="Arial"/>
              </a:rPr>
              <a:t>B2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67400" y="4267199"/>
            <a:ext cx="3276599" cy="259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5612" y="844296"/>
              <a:ext cx="3015995" cy="1338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1372" y="1728216"/>
              <a:ext cx="7136892" cy="88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6955" y="844296"/>
              <a:ext cx="1937004" cy="1338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69308" y="844296"/>
              <a:ext cx="1331976" cy="13380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58155" y="844296"/>
              <a:ext cx="2223516" cy="13380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7019" y="844296"/>
              <a:ext cx="1937003" cy="1338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69644" y="944626"/>
            <a:ext cx="7104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48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Cohesive </a:t>
            </a:r>
            <a:r>
              <a:rPr sz="4800" u="heavy" spc="-5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ends </a:t>
            </a:r>
            <a:r>
              <a:rPr sz="4800" u="heavy" spc="-2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sz="4800" u="heavy" spc="-3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sticky</a:t>
            </a:r>
            <a:r>
              <a:rPr sz="4800" u="heavy" spc="-2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800" u="heavy" spc="-5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6105" y="2464434"/>
            <a:ext cx="68719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b="1" spc="-430" dirty="0">
                <a:latin typeface="Arial"/>
                <a:cs typeface="Arial"/>
              </a:rPr>
              <a:t>A </a:t>
            </a:r>
            <a:r>
              <a:rPr sz="3600" b="1" spc="-250" dirty="0">
                <a:latin typeface="Arial"/>
                <a:cs typeface="Arial"/>
              </a:rPr>
              <a:t>single-stranded </a:t>
            </a:r>
            <a:r>
              <a:rPr sz="3600" b="1" spc="-325" dirty="0">
                <a:latin typeface="Arial"/>
                <a:cs typeface="Arial"/>
              </a:rPr>
              <a:t>end </a:t>
            </a:r>
            <a:r>
              <a:rPr sz="3600" b="1" spc="-254" dirty="0">
                <a:latin typeface="Arial"/>
                <a:cs typeface="Arial"/>
              </a:rPr>
              <a:t>of </a:t>
            </a:r>
            <a:r>
              <a:rPr sz="3600" b="1" spc="-315" dirty="0">
                <a:latin typeface="Arial"/>
                <a:cs typeface="Arial"/>
              </a:rPr>
              <a:t>a  </a:t>
            </a:r>
            <a:r>
              <a:rPr sz="3600" b="1" spc="-165" dirty="0">
                <a:latin typeface="Arial"/>
                <a:cs typeface="Arial"/>
              </a:rPr>
              <a:t>linear  </a:t>
            </a:r>
            <a:r>
              <a:rPr sz="3600" b="1" spc="-240" dirty="0">
                <a:latin typeface="Arial"/>
                <a:cs typeface="Arial"/>
              </a:rPr>
              <a:t>duplex</a:t>
            </a:r>
            <a:r>
              <a:rPr sz="3600" b="1" spc="520" dirty="0">
                <a:latin typeface="Arial"/>
                <a:cs typeface="Arial"/>
              </a:rPr>
              <a:t> </a:t>
            </a:r>
            <a:r>
              <a:rPr sz="3600" b="1" spc="-215" dirty="0">
                <a:latin typeface="Arial"/>
                <a:cs typeface="Arial"/>
              </a:rPr>
              <a:t>DNA  </a:t>
            </a:r>
            <a:r>
              <a:rPr sz="3600" b="1" spc="-290" dirty="0">
                <a:latin typeface="Arial"/>
                <a:cs typeface="Arial"/>
              </a:rPr>
              <a:t>molecule  </a:t>
            </a:r>
            <a:r>
              <a:rPr sz="3600" b="1" spc="-190" dirty="0">
                <a:latin typeface="Arial"/>
                <a:cs typeface="Arial"/>
              </a:rPr>
              <a:t>which </a:t>
            </a:r>
            <a:r>
              <a:rPr sz="3600" b="1" spc="-305" dirty="0">
                <a:latin typeface="Arial"/>
                <a:cs typeface="Arial"/>
              </a:rPr>
              <a:t>can  </a:t>
            </a:r>
            <a:r>
              <a:rPr sz="3600" b="1" spc="-200" dirty="0">
                <a:latin typeface="Arial"/>
                <a:cs typeface="Arial"/>
              </a:rPr>
              <a:t>form </a:t>
            </a:r>
            <a:r>
              <a:rPr sz="3600" b="1" spc="-245" dirty="0">
                <a:latin typeface="Arial"/>
                <a:cs typeface="Arial"/>
              </a:rPr>
              <a:t>hydrogen-bond </a:t>
            </a:r>
            <a:r>
              <a:rPr sz="3600" b="1" spc="-125" dirty="0">
                <a:latin typeface="Arial"/>
                <a:cs typeface="Arial"/>
              </a:rPr>
              <a:t>with </a:t>
            </a:r>
            <a:r>
              <a:rPr sz="3600" b="1" spc="-315" dirty="0">
                <a:latin typeface="Arial"/>
                <a:cs typeface="Arial"/>
              </a:rPr>
              <a:t>a  </a:t>
            </a:r>
            <a:r>
              <a:rPr sz="3600" b="1" spc="-280" dirty="0">
                <a:latin typeface="Arial"/>
                <a:cs typeface="Arial"/>
              </a:rPr>
              <a:t>complementary </a:t>
            </a:r>
            <a:r>
              <a:rPr sz="3600" b="1" spc="-235" dirty="0">
                <a:latin typeface="Arial"/>
                <a:cs typeface="Arial"/>
              </a:rPr>
              <a:t>single-strand </a:t>
            </a:r>
            <a:r>
              <a:rPr sz="3600" b="1" spc="-455" dirty="0">
                <a:latin typeface="Arial"/>
                <a:cs typeface="Arial"/>
              </a:rPr>
              <a:t>base  </a:t>
            </a:r>
            <a:r>
              <a:rPr sz="3600" b="1" spc="-390" dirty="0">
                <a:latin typeface="Arial"/>
                <a:cs typeface="Arial"/>
              </a:rPr>
              <a:t>sequence </a:t>
            </a:r>
            <a:r>
              <a:rPr sz="3600" b="1" spc="-200" dirty="0">
                <a:latin typeface="Arial"/>
                <a:cs typeface="Arial"/>
              </a:rPr>
              <a:t>from </a:t>
            </a:r>
            <a:r>
              <a:rPr sz="3600" b="1" spc="-265" dirty="0">
                <a:latin typeface="Arial"/>
                <a:cs typeface="Arial"/>
              </a:rPr>
              <a:t>the </a:t>
            </a:r>
            <a:r>
              <a:rPr sz="3600" b="1" spc="-320" dirty="0">
                <a:latin typeface="Arial"/>
                <a:cs typeface="Arial"/>
              </a:rPr>
              <a:t>end </a:t>
            </a:r>
            <a:r>
              <a:rPr sz="3600" b="1" spc="-260" dirty="0">
                <a:latin typeface="Arial"/>
                <a:cs typeface="Arial"/>
              </a:rPr>
              <a:t>of </a:t>
            </a:r>
            <a:r>
              <a:rPr sz="3600" b="1" spc="-265" dirty="0">
                <a:latin typeface="Arial"/>
                <a:cs typeface="Arial"/>
              </a:rPr>
              <a:t>the </a:t>
            </a:r>
            <a:r>
              <a:rPr sz="3600" b="1" spc="-434" dirty="0">
                <a:latin typeface="Arial"/>
                <a:cs typeface="Arial"/>
              </a:rPr>
              <a:t>same  </a:t>
            </a:r>
            <a:r>
              <a:rPr sz="3600" b="1" spc="-204" dirty="0">
                <a:latin typeface="Arial"/>
                <a:cs typeface="Arial"/>
              </a:rPr>
              <a:t>or </a:t>
            </a:r>
            <a:r>
              <a:rPr sz="3600" b="1" spc="-245" dirty="0">
                <a:latin typeface="Arial"/>
                <a:cs typeface="Arial"/>
              </a:rPr>
              <a:t>another </a:t>
            </a:r>
            <a:r>
              <a:rPr sz="3600" b="1" spc="-210" dirty="0">
                <a:latin typeface="Arial"/>
                <a:cs typeface="Arial"/>
              </a:rPr>
              <a:t>DNA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280" dirty="0">
                <a:latin typeface="Arial"/>
                <a:cs typeface="Arial"/>
              </a:rPr>
              <a:t>molecule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457200"/>
              <a:ext cx="8229600" cy="609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Conclusi</a:t>
            </a:r>
            <a:r>
              <a:rPr spc="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1558493"/>
            <a:ext cx="7653020" cy="446532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1656714" indent="1591310">
              <a:lnSpc>
                <a:spcPct val="90000"/>
              </a:lnSpc>
              <a:spcBef>
                <a:spcPts val="490"/>
              </a:spcBef>
            </a:pPr>
            <a:r>
              <a:rPr sz="3200" spc="-5" dirty="0">
                <a:latin typeface="Calibri"/>
                <a:cs typeface="Calibri"/>
              </a:rPr>
              <a:t>Plant </a:t>
            </a:r>
            <a:r>
              <a:rPr sz="3200" spc="-20" dirty="0">
                <a:latin typeface="Calibri"/>
                <a:cs typeface="Calibri"/>
              </a:rPr>
              <a:t>transformation  vectors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plasmids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5" dirty="0">
                <a:latin typeface="Calibri"/>
                <a:cs typeface="Calibri"/>
              </a:rPr>
              <a:t>been  specifically designed </a:t>
            </a:r>
            <a:r>
              <a:rPr sz="3200" spc="-20" dirty="0">
                <a:latin typeface="Calibri"/>
                <a:cs typeface="Calibri"/>
              </a:rPr>
              <a:t>to facilitate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</a:pPr>
            <a:r>
              <a:rPr sz="3200" spc="-10" dirty="0">
                <a:latin typeface="Calibri"/>
                <a:cs typeface="Calibri"/>
              </a:rPr>
              <a:t>generation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transgenic </a:t>
            </a:r>
            <a:r>
              <a:rPr sz="3200" spc="-5" dirty="0">
                <a:latin typeface="Calibri"/>
                <a:cs typeface="Calibri"/>
              </a:rPr>
              <a:t>plants. The </a:t>
            </a:r>
            <a:r>
              <a:rPr sz="3200" spc="-10" dirty="0">
                <a:latin typeface="Calibri"/>
                <a:cs typeface="Calibri"/>
              </a:rPr>
              <a:t>most  </a:t>
            </a:r>
            <a:r>
              <a:rPr sz="3200" spc="-5" dirty="0">
                <a:latin typeface="Calibri"/>
                <a:cs typeface="Calibri"/>
              </a:rPr>
              <a:t>commonly used </a:t>
            </a:r>
            <a:r>
              <a:rPr sz="3200" spc="-10" dirty="0">
                <a:latin typeface="Calibri"/>
                <a:cs typeface="Calibri"/>
              </a:rPr>
              <a:t>plant </a:t>
            </a:r>
            <a:r>
              <a:rPr sz="3200" spc="-15" dirty="0">
                <a:latin typeface="Calibri"/>
                <a:cs typeface="Calibri"/>
              </a:rPr>
              <a:t>transformation </a:t>
            </a:r>
            <a:r>
              <a:rPr sz="3200" spc="-20" dirty="0">
                <a:latin typeface="Calibri"/>
                <a:cs typeface="Calibri"/>
              </a:rPr>
              <a:t>vectors 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termed binary </a:t>
            </a:r>
            <a:r>
              <a:rPr sz="3200" spc="-20" dirty="0">
                <a:latin typeface="Calibri"/>
                <a:cs typeface="Calibri"/>
              </a:rPr>
              <a:t>vectors </a:t>
            </a:r>
            <a:r>
              <a:rPr sz="3200" spc="-5" dirty="0">
                <a:latin typeface="Calibri"/>
                <a:cs typeface="Calibri"/>
              </a:rPr>
              <a:t>because of their  </a:t>
            </a:r>
            <a:r>
              <a:rPr sz="3200" dirty="0">
                <a:latin typeface="Calibri"/>
                <a:cs typeface="Calibri"/>
              </a:rPr>
              <a:t>ability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replicate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both </a:t>
            </a:r>
            <a:r>
              <a:rPr sz="3200" i="1" spc="-5" dirty="0">
                <a:latin typeface="Calibri"/>
                <a:cs typeface="Calibri"/>
              </a:rPr>
              <a:t>E. </a:t>
            </a:r>
            <a:r>
              <a:rPr sz="3200" i="1" spc="-10" dirty="0">
                <a:latin typeface="Calibri"/>
                <a:cs typeface="Calibri"/>
              </a:rPr>
              <a:t>coli</a:t>
            </a:r>
            <a:r>
              <a:rPr sz="3200" spc="-10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common  </a:t>
            </a:r>
            <a:r>
              <a:rPr sz="3200" dirty="0">
                <a:latin typeface="Calibri"/>
                <a:cs typeface="Calibri"/>
              </a:rPr>
              <a:t>lab </a:t>
            </a:r>
            <a:r>
              <a:rPr sz="3200" spc="-5" dirty="0">
                <a:latin typeface="Calibri"/>
                <a:cs typeface="Calibri"/>
              </a:rPr>
              <a:t>bacterium,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Agrobacteri tumefaciens,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bacterium used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insert the </a:t>
            </a:r>
            <a:r>
              <a:rPr sz="3200" spc="-10" dirty="0">
                <a:latin typeface="Calibri"/>
                <a:cs typeface="Calibri"/>
              </a:rPr>
              <a:t>recombinant  </a:t>
            </a:r>
            <a:r>
              <a:rPr sz="3200" spc="-15" dirty="0">
                <a:latin typeface="Calibri"/>
                <a:cs typeface="Calibri"/>
              </a:rPr>
              <a:t>(customized) </a:t>
            </a:r>
            <a:r>
              <a:rPr sz="3200" spc="-5" dirty="0">
                <a:latin typeface="Calibri"/>
                <a:cs typeface="Calibri"/>
              </a:rPr>
              <a:t>DNA </a:t>
            </a:r>
            <a:r>
              <a:rPr sz="3200" spc="-15" dirty="0">
                <a:latin typeface="Calibri"/>
                <a:cs typeface="Calibri"/>
              </a:rPr>
              <a:t>into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plants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704" y="246888"/>
              <a:ext cx="1712976" cy="1118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4503" y="984503"/>
              <a:ext cx="6394704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0135" y="246888"/>
              <a:ext cx="3910584" cy="11186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8176" y="246888"/>
              <a:ext cx="2465831" cy="11186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1252" y="330199"/>
            <a:ext cx="6367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3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 </a:t>
            </a:r>
            <a:r>
              <a:rPr sz="4000" u="heavy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Transformation</a:t>
            </a:r>
            <a:r>
              <a:rPr sz="4000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3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644" y="1158622"/>
            <a:ext cx="7277734" cy="4723130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165"/>
              </a:spcBef>
            </a:pPr>
            <a:r>
              <a:rPr sz="3200" b="1" spc="-210" dirty="0">
                <a:latin typeface="Arial"/>
                <a:cs typeface="Arial"/>
              </a:rPr>
              <a:t>01.method </a:t>
            </a:r>
            <a:r>
              <a:rPr sz="3200" b="1" spc="-175" dirty="0">
                <a:latin typeface="Arial"/>
                <a:cs typeface="Arial"/>
              </a:rPr>
              <a:t>or </a:t>
            </a:r>
            <a:r>
              <a:rPr sz="3200" b="1" spc="-265" dirty="0">
                <a:latin typeface="Arial"/>
                <a:cs typeface="Arial"/>
              </a:rPr>
              <a:t>vectored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320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1795"/>
              </a:spcBef>
            </a:pPr>
            <a:r>
              <a:rPr sz="2800" spc="-45" dirty="0">
                <a:latin typeface="Courier New"/>
                <a:cs typeface="Courier New"/>
              </a:rPr>
              <a:t>o</a:t>
            </a:r>
            <a:r>
              <a:rPr sz="2800" spc="-45" dirty="0">
                <a:latin typeface="Cambria"/>
                <a:cs typeface="Cambria"/>
              </a:rPr>
              <a:t>Agro </a:t>
            </a:r>
            <a:r>
              <a:rPr sz="2800" spc="-60" dirty="0">
                <a:latin typeface="Cambria"/>
                <a:cs typeface="Cambria"/>
              </a:rPr>
              <a:t>bacterium-mediated</a:t>
            </a:r>
            <a:r>
              <a:rPr sz="2800" spc="210" dirty="0">
                <a:latin typeface="Cambria"/>
                <a:cs typeface="Cambria"/>
              </a:rPr>
              <a:t> </a:t>
            </a:r>
            <a:r>
              <a:rPr sz="2800" spc="-70" dirty="0">
                <a:latin typeface="Cambria"/>
                <a:cs typeface="Cambria"/>
              </a:rPr>
              <a:t>transformation.</a:t>
            </a:r>
            <a:endParaRPr sz="2800">
              <a:latin typeface="Cambria"/>
              <a:cs typeface="Cambria"/>
            </a:endParaRPr>
          </a:p>
          <a:p>
            <a:pPr marL="926465">
              <a:lnSpc>
                <a:spcPct val="100000"/>
              </a:lnSpc>
              <a:spcBef>
                <a:spcPts val="1680"/>
              </a:spcBef>
            </a:pPr>
            <a:r>
              <a:rPr sz="2800" spc="-45" dirty="0">
                <a:latin typeface="Courier New"/>
                <a:cs typeface="Courier New"/>
              </a:rPr>
              <a:t>o</a:t>
            </a:r>
            <a:r>
              <a:rPr sz="2800" spc="-45" dirty="0">
                <a:latin typeface="Cambria"/>
                <a:cs typeface="Cambria"/>
              </a:rPr>
              <a:t>Virus</a:t>
            </a:r>
            <a:r>
              <a:rPr sz="2800" spc="95" dirty="0">
                <a:latin typeface="Cambria"/>
                <a:cs typeface="Cambria"/>
              </a:rPr>
              <a:t> </a:t>
            </a:r>
            <a:r>
              <a:rPr sz="2800" spc="-90" dirty="0">
                <a:latin typeface="Cambria"/>
                <a:cs typeface="Cambria"/>
              </a:rPr>
              <a:t>mediate.</a:t>
            </a:r>
            <a:endParaRPr sz="2800">
              <a:latin typeface="Cambria"/>
              <a:cs typeface="Cambria"/>
            </a:endParaRPr>
          </a:p>
          <a:p>
            <a:pPr marL="469265" indent="-457200">
              <a:lnSpc>
                <a:spcPct val="100000"/>
              </a:lnSpc>
              <a:spcBef>
                <a:spcPts val="1810"/>
              </a:spcBef>
              <a:buAutoNum type="arabicPeriod" startAt="2"/>
              <a:tabLst>
                <a:tab pos="469900" algn="l"/>
              </a:tabLst>
            </a:pPr>
            <a:r>
              <a:rPr sz="3200" b="1" spc="-145" dirty="0">
                <a:latin typeface="Arial"/>
                <a:cs typeface="Arial"/>
              </a:rPr>
              <a:t>Direct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265" dirty="0">
                <a:latin typeface="Arial"/>
                <a:cs typeface="Arial"/>
              </a:rPr>
              <a:t>method.</a:t>
            </a:r>
            <a:endParaRPr sz="3200">
              <a:latin typeface="Arial"/>
              <a:cs typeface="Arial"/>
            </a:endParaRPr>
          </a:p>
          <a:p>
            <a:pPr marL="1383665" lvl="1" indent="-457834">
              <a:lnSpc>
                <a:spcPct val="100000"/>
              </a:lnSpc>
              <a:spcBef>
                <a:spcPts val="1795"/>
              </a:spcBef>
              <a:buFont typeface="Courier New"/>
              <a:buChar char="o"/>
              <a:tabLst>
                <a:tab pos="1384300" algn="l"/>
              </a:tabLst>
            </a:pPr>
            <a:r>
              <a:rPr sz="2800" spc="-114" dirty="0">
                <a:latin typeface="Cambria"/>
                <a:cs typeface="Cambria"/>
              </a:rPr>
              <a:t>Protoplast</a:t>
            </a:r>
            <a:r>
              <a:rPr sz="2800" spc="85" dirty="0">
                <a:latin typeface="Cambria"/>
                <a:cs typeface="Cambria"/>
              </a:rPr>
              <a:t> </a:t>
            </a:r>
            <a:r>
              <a:rPr sz="2800" spc="-75" dirty="0">
                <a:latin typeface="Cambria"/>
                <a:cs typeface="Cambria"/>
              </a:rPr>
              <a:t>electroporation.</a:t>
            </a:r>
            <a:endParaRPr sz="2800">
              <a:latin typeface="Cambria"/>
              <a:cs typeface="Cambria"/>
            </a:endParaRPr>
          </a:p>
          <a:p>
            <a:pPr marL="1383665" lvl="1" indent="-457834">
              <a:lnSpc>
                <a:spcPct val="100000"/>
              </a:lnSpc>
              <a:spcBef>
                <a:spcPts val="1680"/>
              </a:spcBef>
              <a:buFont typeface="Courier New"/>
              <a:buChar char="o"/>
              <a:tabLst>
                <a:tab pos="1384300" algn="l"/>
              </a:tabLst>
            </a:pPr>
            <a:r>
              <a:rPr sz="2800" spc="-114" dirty="0">
                <a:latin typeface="Cambria"/>
                <a:cs typeface="Cambria"/>
              </a:rPr>
              <a:t>Protoplast </a:t>
            </a:r>
            <a:r>
              <a:rPr sz="2800" spc="-85" dirty="0">
                <a:latin typeface="Cambria"/>
                <a:cs typeface="Cambria"/>
              </a:rPr>
              <a:t>polyethylene </a:t>
            </a:r>
            <a:r>
              <a:rPr sz="2800" spc="-35" dirty="0">
                <a:latin typeface="Cambria"/>
                <a:cs typeface="Cambria"/>
              </a:rPr>
              <a:t>glycol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-90" dirty="0">
                <a:latin typeface="Cambria"/>
                <a:cs typeface="Cambria"/>
              </a:rPr>
              <a:t>method.</a:t>
            </a:r>
            <a:endParaRPr sz="2800">
              <a:latin typeface="Cambria"/>
              <a:cs typeface="Cambria"/>
            </a:endParaRPr>
          </a:p>
          <a:p>
            <a:pPr marL="1383665" lvl="1" indent="-457834">
              <a:lnSpc>
                <a:spcPct val="100000"/>
              </a:lnSpc>
              <a:spcBef>
                <a:spcPts val="1680"/>
              </a:spcBef>
              <a:buFont typeface="Courier New"/>
              <a:buChar char="o"/>
              <a:tabLst>
                <a:tab pos="1384300" algn="l"/>
              </a:tabLst>
            </a:pPr>
            <a:r>
              <a:rPr sz="2800" spc="-40" dirty="0">
                <a:latin typeface="Cambria"/>
                <a:cs typeface="Cambria"/>
              </a:rPr>
              <a:t>Gene </a:t>
            </a:r>
            <a:r>
              <a:rPr sz="2800" spc="-5" dirty="0">
                <a:latin typeface="Cambria"/>
                <a:cs typeface="Cambria"/>
              </a:rPr>
              <a:t>gun</a:t>
            </a:r>
            <a:r>
              <a:rPr sz="2800" spc="170" dirty="0">
                <a:latin typeface="Cambria"/>
                <a:cs typeface="Cambria"/>
              </a:rPr>
              <a:t> </a:t>
            </a:r>
            <a:r>
              <a:rPr sz="2800" spc="-85" dirty="0">
                <a:latin typeface="Cambria"/>
                <a:cs typeface="Cambria"/>
              </a:rPr>
              <a:t>method.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348995"/>
              <a:ext cx="1825752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423113"/>
            <a:ext cx="12534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3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</a:t>
            </a:r>
            <a:r>
              <a:rPr sz="3600" u="heavy" spc="-3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3600" u="heavy" spc="-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tor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7576" y="1011936"/>
            <a:ext cx="3680460" cy="2632075"/>
            <a:chOff x="417576" y="1011936"/>
            <a:chExt cx="3680460" cy="2632075"/>
          </a:xfrm>
        </p:grpSpPr>
        <p:sp>
          <p:nvSpPr>
            <p:cNvPr id="7" name="object 7"/>
            <p:cNvSpPr/>
            <p:nvPr/>
          </p:nvSpPr>
          <p:spPr>
            <a:xfrm>
              <a:off x="691896" y="1011936"/>
              <a:ext cx="1277112" cy="716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576" y="2634996"/>
              <a:ext cx="3680460" cy="1008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8340" y="986765"/>
            <a:ext cx="7550150" cy="229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21590">
              <a:lnSpc>
                <a:spcPct val="150000"/>
              </a:lnSpc>
              <a:spcBef>
                <a:spcPts val="100"/>
              </a:spcBef>
              <a:tabLst>
                <a:tab pos="3097530" algn="l"/>
              </a:tabLst>
            </a:pPr>
            <a:r>
              <a:rPr sz="3200" spc="-125" dirty="0">
                <a:latin typeface="Cambria"/>
                <a:cs typeface="Cambria"/>
              </a:rPr>
              <a:t>“A </a:t>
            </a:r>
            <a:r>
              <a:rPr sz="3200" spc="25" dirty="0">
                <a:latin typeface="Cambria"/>
                <a:cs typeface="Cambria"/>
              </a:rPr>
              <a:t>DNA </a:t>
            </a:r>
            <a:r>
              <a:rPr sz="3200" spc="-70" dirty="0">
                <a:latin typeface="Cambria"/>
                <a:cs typeface="Cambria"/>
              </a:rPr>
              <a:t>molecule </a:t>
            </a:r>
            <a:r>
              <a:rPr sz="3200" spc="-125" dirty="0">
                <a:latin typeface="Cambria"/>
                <a:cs typeface="Cambria"/>
              </a:rPr>
              <a:t>used </a:t>
            </a:r>
            <a:r>
              <a:rPr sz="3200" spc="-135" dirty="0">
                <a:latin typeface="Cambria"/>
                <a:cs typeface="Cambria"/>
              </a:rPr>
              <a:t>as </a:t>
            </a:r>
            <a:r>
              <a:rPr sz="3200" spc="-65" dirty="0">
                <a:latin typeface="Cambria"/>
                <a:cs typeface="Cambria"/>
              </a:rPr>
              <a:t>a </a:t>
            </a:r>
            <a:r>
              <a:rPr sz="3200" spc="-60" dirty="0">
                <a:latin typeface="Cambria"/>
                <a:cs typeface="Cambria"/>
              </a:rPr>
              <a:t>vehicle </a:t>
            </a:r>
            <a:r>
              <a:rPr sz="3200" spc="-140" dirty="0">
                <a:latin typeface="Cambria"/>
                <a:cs typeface="Cambria"/>
              </a:rPr>
              <a:t>to </a:t>
            </a:r>
            <a:r>
              <a:rPr sz="3200" spc="-55" dirty="0">
                <a:latin typeface="Cambria"/>
                <a:cs typeface="Cambria"/>
              </a:rPr>
              <a:t>carry  </a:t>
            </a:r>
            <a:r>
              <a:rPr sz="3200" spc="-50" dirty="0">
                <a:latin typeface="Cambria"/>
                <a:cs typeface="Cambria"/>
              </a:rPr>
              <a:t>foreign</a:t>
            </a:r>
            <a:r>
              <a:rPr sz="3200" spc="65" dirty="0">
                <a:latin typeface="Cambria"/>
                <a:cs typeface="Cambria"/>
              </a:rPr>
              <a:t> </a:t>
            </a:r>
            <a:r>
              <a:rPr sz="3200" spc="-70" dirty="0">
                <a:latin typeface="Cambria"/>
                <a:cs typeface="Cambria"/>
              </a:rPr>
              <a:t>genetic	</a:t>
            </a:r>
            <a:r>
              <a:rPr sz="3200" spc="-80" dirty="0">
                <a:latin typeface="Cambria"/>
                <a:cs typeface="Cambria"/>
              </a:rPr>
              <a:t>material into </a:t>
            </a:r>
            <a:r>
              <a:rPr sz="3200" spc="-85" dirty="0">
                <a:latin typeface="Cambria"/>
                <a:cs typeface="Cambria"/>
              </a:rPr>
              <a:t>another</a:t>
            </a:r>
            <a:r>
              <a:rPr sz="3200" spc="270" dirty="0">
                <a:latin typeface="Cambria"/>
                <a:cs typeface="Cambria"/>
              </a:rPr>
              <a:t> </a:t>
            </a:r>
            <a:r>
              <a:rPr sz="3200" spc="-55" dirty="0">
                <a:latin typeface="Cambria"/>
                <a:cs typeface="Cambria"/>
              </a:rPr>
              <a:t>cell.”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3600" b="1" u="heavy" spc="-40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Types </a:t>
            </a:r>
            <a:r>
              <a:rPr sz="36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3600" b="1" u="heavy" spc="-4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Vector: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1895" y="3297935"/>
            <a:ext cx="3131820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5844" y="3272637"/>
            <a:ext cx="1761489" cy="148971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020"/>
              </a:spcBef>
            </a:pPr>
            <a:r>
              <a:rPr sz="2400" spc="-75" dirty="0">
                <a:latin typeface="Cambria"/>
                <a:cs typeface="Cambria"/>
              </a:rPr>
              <a:t>-</a:t>
            </a:r>
            <a:r>
              <a:rPr sz="3200" spc="-75" dirty="0">
                <a:latin typeface="Cambria"/>
                <a:cs typeface="Cambria"/>
              </a:rPr>
              <a:t>Plasmids.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200" spc="-25" dirty="0">
                <a:latin typeface="Cambria"/>
                <a:cs typeface="Cambria"/>
              </a:rPr>
              <a:t>-Cosmids.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6575" y="3272637"/>
            <a:ext cx="4002404" cy="148971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2020"/>
              </a:spcBef>
            </a:pPr>
            <a:r>
              <a:rPr sz="3200" spc="50" dirty="0">
                <a:latin typeface="Cambria"/>
                <a:cs typeface="Cambria"/>
              </a:rPr>
              <a:t>-Viral </a:t>
            </a:r>
            <a:r>
              <a:rPr sz="3200" spc="-95" dirty="0">
                <a:latin typeface="Cambria"/>
                <a:cs typeface="Cambria"/>
              </a:rPr>
              <a:t>vectors.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3200" spc="5" dirty="0">
                <a:latin typeface="Cambria"/>
                <a:cs typeface="Cambria"/>
              </a:rPr>
              <a:t>-Artificial</a:t>
            </a:r>
            <a:r>
              <a:rPr sz="3200" spc="30" dirty="0">
                <a:latin typeface="Cambria"/>
                <a:cs typeface="Cambria"/>
              </a:rPr>
              <a:t> </a:t>
            </a:r>
            <a:r>
              <a:rPr sz="3200" spc="-95" dirty="0">
                <a:latin typeface="Cambria"/>
                <a:cs typeface="Cambria"/>
              </a:rPr>
              <a:t>chromosome.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175" y="425195"/>
            <a:ext cx="5300472" cy="1008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499998"/>
            <a:ext cx="4728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Characteristics </a:t>
            </a:r>
            <a:r>
              <a:rPr sz="3600" u="heavy" spc="-25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3600" u="heavy" spc="-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3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95" y="1088136"/>
            <a:ext cx="4751832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1474169"/>
            <a:ext cx="4279265" cy="2496185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spc="20" dirty="0">
                <a:latin typeface="Cambria"/>
                <a:cs typeface="Cambria"/>
              </a:rPr>
              <a:t>Origin </a:t>
            </a:r>
            <a:r>
              <a:rPr sz="2700" spc="-45" dirty="0">
                <a:latin typeface="Cambria"/>
                <a:cs typeface="Cambria"/>
              </a:rPr>
              <a:t>of</a:t>
            </a:r>
            <a:r>
              <a:rPr sz="2700" spc="114" dirty="0">
                <a:latin typeface="Cambria"/>
                <a:cs typeface="Cambria"/>
              </a:rPr>
              <a:t> </a:t>
            </a:r>
            <a:r>
              <a:rPr sz="2700" spc="-60" dirty="0">
                <a:latin typeface="Cambria"/>
                <a:cs typeface="Cambria"/>
              </a:rPr>
              <a:t>replication</a:t>
            </a:r>
            <a:endParaRPr sz="27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6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spc="-25" dirty="0">
                <a:latin typeface="Cambria"/>
                <a:cs typeface="Cambria"/>
              </a:rPr>
              <a:t>Self-replicating</a:t>
            </a:r>
            <a:endParaRPr sz="27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spc="-70" dirty="0">
                <a:latin typeface="Cambria"/>
                <a:cs typeface="Cambria"/>
              </a:rPr>
              <a:t>Bacterial </a:t>
            </a:r>
            <a:r>
              <a:rPr sz="2700" spc="-90" dirty="0">
                <a:latin typeface="Cambria"/>
                <a:cs typeface="Cambria"/>
              </a:rPr>
              <a:t>selectable</a:t>
            </a:r>
            <a:r>
              <a:rPr sz="2700" spc="240" dirty="0">
                <a:latin typeface="Cambria"/>
                <a:cs typeface="Cambria"/>
              </a:rPr>
              <a:t> </a:t>
            </a:r>
            <a:r>
              <a:rPr sz="2700" spc="-95" dirty="0">
                <a:latin typeface="Cambria"/>
                <a:cs typeface="Cambria"/>
              </a:rPr>
              <a:t>markers</a:t>
            </a:r>
            <a:endParaRPr sz="27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700" spc="-35" dirty="0">
                <a:latin typeface="Cambria"/>
                <a:cs typeface="Cambria"/>
              </a:rPr>
              <a:t>Gene </a:t>
            </a:r>
            <a:r>
              <a:rPr sz="2700" spc="-75" dirty="0">
                <a:latin typeface="Cambria"/>
                <a:cs typeface="Cambria"/>
              </a:rPr>
              <a:t>constructs </a:t>
            </a:r>
            <a:r>
              <a:rPr sz="2700" spc="-45" dirty="0">
                <a:latin typeface="Cambria"/>
                <a:cs typeface="Cambria"/>
              </a:rPr>
              <a:t>of</a:t>
            </a:r>
            <a:r>
              <a:rPr sz="2700" spc="290" dirty="0">
                <a:latin typeface="Cambria"/>
                <a:cs typeface="Cambria"/>
              </a:rPr>
              <a:t> </a:t>
            </a:r>
            <a:r>
              <a:rPr sz="2700" spc="-100" dirty="0">
                <a:latin typeface="Cambria"/>
                <a:cs typeface="Cambria"/>
              </a:rPr>
              <a:t>interest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6564" y="41148"/>
              <a:ext cx="4722876" cy="1089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8917" y="119583"/>
            <a:ext cx="410591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u="heavy" spc="-2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</a:t>
            </a:r>
            <a:r>
              <a:rPr sz="3900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900" u="heavy" spc="-2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classification</a:t>
            </a:r>
            <a:endParaRPr sz="3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19" y="760476"/>
            <a:ext cx="6606540" cy="3403600"/>
            <a:chOff x="45719" y="760476"/>
            <a:chExt cx="6606540" cy="3403600"/>
          </a:xfrm>
        </p:grpSpPr>
        <p:sp>
          <p:nvSpPr>
            <p:cNvPr id="7" name="object 7"/>
            <p:cNvSpPr/>
            <p:nvPr/>
          </p:nvSpPr>
          <p:spPr>
            <a:xfrm>
              <a:off x="2523743" y="760476"/>
              <a:ext cx="4128515" cy="731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19" y="1470659"/>
              <a:ext cx="3432048" cy="9799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419" y="2116836"/>
              <a:ext cx="2898648" cy="670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" y="3183636"/>
              <a:ext cx="3945636" cy="979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2419" y="3829811"/>
              <a:ext cx="3412236" cy="67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7340" y="1427109"/>
            <a:ext cx="8326120" cy="395351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500"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Cloning</a:t>
            </a:r>
            <a:r>
              <a:rPr sz="35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b="1" u="heavy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  <a:endParaRPr sz="3500">
              <a:latin typeface="Arial"/>
              <a:cs typeface="Arial"/>
            </a:endParaRPr>
          </a:p>
          <a:p>
            <a:pPr marL="565785" marR="5080" algn="ctr">
              <a:lnSpc>
                <a:spcPct val="100000"/>
              </a:lnSpc>
              <a:spcBef>
                <a:spcPts val="819"/>
              </a:spcBef>
            </a:pPr>
            <a:r>
              <a:rPr sz="3200" spc="-85" dirty="0">
                <a:latin typeface="Cambria"/>
                <a:cs typeface="Cambria"/>
              </a:rPr>
              <a:t>“Small piece </a:t>
            </a:r>
            <a:r>
              <a:rPr sz="3200" spc="-50" dirty="0">
                <a:latin typeface="Cambria"/>
                <a:cs typeface="Cambria"/>
              </a:rPr>
              <a:t>of </a:t>
            </a:r>
            <a:r>
              <a:rPr sz="3200" spc="25" dirty="0">
                <a:latin typeface="Cambria"/>
                <a:cs typeface="Cambria"/>
              </a:rPr>
              <a:t>DNA </a:t>
            </a:r>
            <a:r>
              <a:rPr sz="3200" spc="-80" dirty="0">
                <a:latin typeface="Cambria"/>
                <a:cs typeface="Cambria"/>
              </a:rPr>
              <a:t>into </a:t>
            </a:r>
            <a:r>
              <a:rPr sz="3200" spc="-15" dirty="0">
                <a:latin typeface="Cambria"/>
                <a:cs typeface="Cambria"/>
              </a:rPr>
              <a:t>which </a:t>
            </a:r>
            <a:r>
              <a:rPr sz="3200" spc="-65" dirty="0">
                <a:latin typeface="Cambria"/>
                <a:cs typeface="Cambria"/>
              </a:rPr>
              <a:t>a </a:t>
            </a:r>
            <a:r>
              <a:rPr sz="3200" spc="-50" dirty="0">
                <a:latin typeface="Cambria"/>
                <a:cs typeface="Cambria"/>
              </a:rPr>
              <a:t>foreign </a:t>
            </a:r>
            <a:r>
              <a:rPr sz="3200" spc="20" dirty="0">
                <a:latin typeface="Cambria"/>
                <a:cs typeface="Cambria"/>
              </a:rPr>
              <a:t>DNA  </a:t>
            </a:r>
            <a:r>
              <a:rPr sz="3200" spc="-60" dirty="0">
                <a:latin typeface="Cambria"/>
                <a:cs typeface="Cambria"/>
              </a:rPr>
              <a:t>fragment </a:t>
            </a:r>
            <a:r>
              <a:rPr sz="3200" spc="-114" dirty="0">
                <a:latin typeface="Cambria"/>
                <a:cs typeface="Cambria"/>
              </a:rPr>
              <a:t>is inserted </a:t>
            </a:r>
            <a:r>
              <a:rPr sz="3200" spc="-55" dirty="0">
                <a:latin typeface="Cambria"/>
                <a:cs typeface="Cambria"/>
              </a:rPr>
              <a:t>for </a:t>
            </a:r>
            <a:r>
              <a:rPr sz="3200" spc="-25" dirty="0">
                <a:latin typeface="Cambria"/>
                <a:cs typeface="Cambria"/>
              </a:rPr>
              <a:t>cloning</a:t>
            </a:r>
            <a:r>
              <a:rPr sz="3200" spc="600" dirty="0">
                <a:latin typeface="Cambria"/>
                <a:cs typeface="Cambria"/>
              </a:rPr>
              <a:t> </a:t>
            </a:r>
            <a:r>
              <a:rPr sz="3200" spc="-114" dirty="0">
                <a:latin typeface="Cambria"/>
                <a:cs typeface="Cambria"/>
              </a:rPr>
              <a:t>purposes.”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500" b="1" u="heavy" spc="-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Expression</a:t>
            </a:r>
            <a:r>
              <a:rPr sz="35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b="1" u="heavy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vectors</a:t>
            </a:r>
            <a:endParaRPr sz="3500">
              <a:latin typeface="Arial"/>
              <a:cs typeface="Arial"/>
            </a:endParaRPr>
          </a:p>
          <a:p>
            <a:pPr marL="933450" marR="377190" algn="ctr">
              <a:lnSpc>
                <a:spcPct val="100000"/>
              </a:lnSpc>
              <a:spcBef>
                <a:spcPts val="819"/>
              </a:spcBef>
            </a:pPr>
            <a:r>
              <a:rPr sz="3200" spc="-120" dirty="0">
                <a:latin typeface="Cambria"/>
                <a:cs typeface="Cambria"/>
              </a:rPr>
              <a:t>“Also </a:t>
            </a:r>
            <a:r>
              <a:rPr sz="3200" spc="-65" dirty="0">
                <a:latin typeface="Cambria"/>
                <a:cs typeface="Cambria"/>
              </a:rPr>
              <a:t>known </a:t>
            </a:r>
            <a:r>
              <a:rPr sz="3200" spc="-135" dirty="0">
                <a:latin typeface="Cambria"/>
                <a:cs typeface="Cambria"/>
              </a:rPr>
              <a:t>as </a:t>
            </a:r>
            <a:r>
              <a:rPr sz="3200" spc="-40" dirty="0">
                <a:latin typeface="Cambria"/>
                <a:cs typeface="Cambria"/>
              </a:rPr>
              <a:t>an </a:t>
            </a:r>
            <a:r>
              <a:rPr sz="3200" spc="-95" dirty="0">
                <a:latin typeface="Cambria"/>
                <a:cs typeface="Cambria"/>
              </a:rPr>
              <a:t>expression </a:t>
            </a:r>
            <a:r>
              <a:rPr sz="3200" spc="-70" dirty="0">
                <a:latin typeface="Cambria"/>
                <a:cs typeface="Cambria"/>
              </a:rPr>
              <a:t>construct, </a:t>
            </a:r>
            <a:r>
              <a:rPr sz="3200" spc="-114" dirty="0">
                <a:latin typeface="Cambria"/>
                <a:cs typeface="Cambria"/>
              </a:rPr>
              <a:t>is  </a:t>
            </a:r>
            <a:r>
              <a:rPr sz="3200" spc="-60" dirty="0">
                <a:latin typeface="Cambria"/>
                <a:cs typeface="Cambria"/>
              </a:rPr>
              <a:t>usually </a:t>
            </a:r>
            <a:r>
              <a:rPr sz="3200" spc="-65" dirty="0">
                <a:latin typeface="Cambria"/>
                <a:cs typeface="Cambria"/>
              </a:rPr>
              <a:t>a </a:t>
            </a:r>
            <a:r>
              <a:rPr sz="3200" spc="-90" dirty="0">
                <a:latin typeface="Cambria"/>
                <a:cs typeface="Cambria"/>
              </a:rPr>
              <a:t>plasmid </a:t>
            </a:r>
            <a:r>
              <a:rPr sz="3200" spc="-95" dirty="0">
                <a:latin typeface="Cambria"/>
                <a:cs typeface="Cambria"/>
              </a:rPr>
              <a:t>or </a:t>
            </a:r>
            <a:r>
              <a:rPr sz="3200" spc="-75" dirty="0">
                <a:latin typeface="Cambria"/>
                <a:cs typeface="Cambria"/>
              </a:rPr>
              <a:t>virus </a:t>
            </a:r>
            <a:r>
              <a:rPr sz="3200" spc="-100" dirty="0">
                <a:latin typeface="Cambria"/>
                <a:cs typeface="Cambria"/>
              </a:rPr>
              <a:t>designed </a:t>
            </a:r>
            <a:r>
              <a:rPr sz="3200" spc="-55" dirty="0">
                <a:latin typeface="Cambria"/>
                <a:cs typeface="Cambria"/>
              </a:rPr>
              <a:t>for  </a:t>
            </a:r>
            <a:r>
              <a:rPr sz="3200" spc="-90" dirty="0">
                <a:latin typeface="Cambria"/>
                <a:cs typeface="Cambria"/>
              </a:rPr>
              <a:t>protein </a:t>
            </a:r>
            <a:r>
              <a:rPr sz="3200" spc="-95" dirty="0">
                <a:latin typeface="Cambria"/>
                <a:cs typeface="Cambria"/>
              </a:rPr>
              <a:t>expression </a:t>
            </a:r>
            <a:r>
              <a:rPr sz="3200" spc="-20" dirty="0">
                <a:latin typeface="Cambria"/>
                <a:cs typeface="Cambria"/>
              </a:rPr>
              <a:t>in</a:t>
            </a:r>
            <a:r>
              <a:rPr sz="3200" spc="315" dirty="0">
                <a:latin typeface="Cambria"/>
                <a:cs typeface="Cambria"/>
              </a:rPr>
              <a:t> </a:t>
            </a:r>
            <a:r>
              <a:rPr sz="3200" spc="-80" dirty="0">
                <a:latin typeface="Cambria"/>
                <a:cs typeface="Cambria"/>
              </a:rPr>
              <a:t>cells.”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335279"/>
              <a:ext cx="2735580" cy="1228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8349" y="425322"/>
            <a:ext cx="2032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u="heavy" spc="-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3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271016" y="1146047"/>
            <a:ext cx="3413760" cy="3253740"/>
            <a:chOff x="1271016" y="1146047"/>
            <a:chExt cx="3413760" cy="3253740"/>
          </a:xfrm>
        </p:grpSpPr>
        <p:sp>
          <p:nvSpPr>
            <p:cNvPr id="7" name="object 7"/>
            <p:cNvSpPr/>
            <p:nvPr/>
          </p:nvSpPr>
          <p:spPr>
            <a:xfrm>
              <a:off x="1271016" y="1146047"/>
              <a:ext cx="2065020" cy="822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4544" y="1740407"/>
              <a:ext cx="682751" cy="8351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9156" y="1744979"/>
              <a:ext cx="1972056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4544" y="2325623"/>
              <a:ext cx="682751" cy="8351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29156" y="2330195"/>
              <a:ext cx="1752599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4544" y="2910840"/>
              <a:ext cx="682751" cy="835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9156" y="2915412"/>
              <a:ext cx="3055620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4544" y="3496055"/>
              <a:ext cx="682751" cy="835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9156" y="3500627"/>
              <a:ext cx="192633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26794" y="1711109"/>
            <a:ext cx="2891155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30" dirty="0">
                <a:latin typeface="Cambria"/>
                <a:cs typeface="Cambria"/>
              </a:rPr>
              <a:t>Plasmids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90" dirty="0">
                <a:latin typeface="Cambria"/>
                <a:cs typeface="Cambria"/>
              </a:rPr>
              <a:t>Viruses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110" dirty="0">
                <a:latin typeface="Cambria"/>
                <a:cs typeface="Cambria"/>
              </a:rPr>
              <a:t>Bacte</a:t>
            </a:r>
            <a:r>
              <a:rPr sz="3200" spc="-90" dirty="0">
                <a:latin typeface="Cambria"/>
                <a:cs typeface="Cambria"/>
              </a:rPr>
              <a:t>r</a:t>
            </a:r>
            <a:r>
              <a:rPr sz="3200" spc="-65" dirty="0">
                <a:latin typeface="Cambria"/>
                <a:cs typeface="Cambria"/>
              </a:rPr>
              <a:t>iophag</a:t>
            </a:r>
            <a:r>
              <a:rPr sz="3200" spc="-80" dirty="0">
                <a:latin typeface="Cambria"/>
                <a:cs typeface="Cambria"/>
              </a:rPr>
              <a:t>e</a:t>
            </a:r>
            <a:r>
              <a:rPr sz="3200" spc="-21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90" dirty="0">
                <a:latin typeface="Cambria"/>
                <a:cs typeface="Cambria"/>
              </a:rPr>
              <a:t>Cosmids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0" y="2590798"/>
            <a:ext cx="4571999" cy="4267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753</Words>
  <Application>Microsoft Office PowerPoint</Application>
  <PresentationFormat>On-screen Show (4:3)</PresentationFormat>
  <Paragraphs>175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Comic Sans MS</vt:lpstr>
      <vt:lpstr>Courier New</vt:lpstr>
      <vt:lpstr>Times New Roman</vt:lpstr>
      <vt:lpstr>Wingdings</vt:lpstr>
      <vt:lpstr>Office Theme</vt:lpstr>
      <vt:lpstr>PowerPoint Presentation</vt:lpstr>
      <vt:lpstr>Plant Transformation</vt:lpstr>
      <vt:lpstr>Steps of Plant Transformation</vt:lpstr>
      <vt:lpstr>PowerPoint Presentation</vt:lpstr>
      <vt:lpstr>Plant Transformation Methods</vt:lpstr>
      <vt:lpstr>Vector</vt:lpstr>
      <vt:lpstr>Characteristics of vectors</vt:lpstr>
      <vt:lpstr>Vector classification</vt:lpstr>
      <vt:lpstr>In plants</vt:lpstr>
      <vt:lpstr>Plasmid</vt:lpstr>
      <vt:lpstr>PowerPoint Presentation</vt:lpstr>
      <vt:lpstr> Classification of plasmids</vt:lpstr>
      <vt:lpstr>Based on the origin or source of plasmids</vt:lpstr>
      <vt:lpstr>Nomenclature of Plasmid</vt:lpstr>
      <vt:lpstr>Advantages</vt:lpstr>
      <vt:lpstr>Disadvantages</vt:lpstr>
      <vt:lpstr>Agrobacterium-mediated transformation</vt:lpstr>
      <vt:lpstr>Agrobacterium tumefaciens</vt:lpstr>
      <vt:lpstr>Recombinant Ti-plasmid</vt:lpstr>
      <vt:lpstr>Plant genetic  engineering using T-  DNA vector</vt:lpstr>
      <vt:lpstr>Method of screening</vt:lpstr>
      <vt:lpstr>White-Blue screening</vt:lpstr>
      <vt:lpstr>PowerPoint Presentation</vt:lpstr>
      <vt:lpstr>Viral vectors</vt:lpstr>
      <vt:lpstr>Examples</vt:lpstr>
      <vt:lpstr>Characteristics of viral vectors</vt:lpstr>
      <vt:lpstr>Viruses are used in two ways</vt:lpstr>
      <vt:lpstr>PowerPoint Presentation</vt:lpstr>
      <vt:lpstr>Cauliflower mosaic virus</vt:lpstr>
      <vt:lpstr>PowerPoint Presentation</vt:lpstr>
      <vt:lpstr>CaMV activity in plant cell</vt:lpstr>
      <vt:lpstr>Bacteriophage Lambda Vectors</vt:lpstr>
      <vt:lpstr>Steps</vt:lpstr>
      <vt:lpstr>PowerPoint Presentation</vt:lpstr>
      <vt:lpstr>PowerPoint Presentation</vt:lpstr>
      <vt:lpstr>Advantages</vt:lpstr>
      <vt:lpstr>PowerPoint Presentation</vt:lpstr>
      <vt:lpstr>Disadvantages</vt:lpstr>
      <vt:lpstr>Cosmid:-</vt:lpstr>
      <vt:lpstr>Cohesive ends or sticky ends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Zaryab SIal</cp:lastModifiedBy>
  <cp:revision>1</cp:revision>
  <dcterms:created xsi:type="dcterms:W3CDTF">2020-09-14T17:46:08Z</dcterms:created>
  <dcterms:modified xsi:type="dcterms:W3CDTF">2020-09-14T17:52:03Z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