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56" r:id="rId3"/>
    <p:sldId id="257" r:id="rId4"/>
    <p:sldId id="258" r:id="rId5"/>
    <p:sldId id="259" r:id="rId6"/>
    <p:sldId id="260" r:id="rId7"/>
    <p:sldId id="261" r:id="rId8"/>
    <p:sldId id="262" r:id="rId9"/>
    <p:sldId id="263" r:id="rId10"/>
    <p:sldId id="264" r:id="rId11"/>
    <p:sldId id="266"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CB8D57-0655-4A7F-801F-6364DB4956C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8A604-28CB-4A05-AB32-266410C2BAF5}"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140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32CB8D57-0655-4A7F-801F-6364DB4956CD}" type="datetimeFigureOut">
              <a:rPr lang="en-US" smtClean="0"/>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1693173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CB8D57-0655-4A7F-801F-6364DB4956C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1318604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CB8D57-0655-4A7F-801F-6364DB4956C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8A604-28CB-4A05-AB32-266410C2BAF5}"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89712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CB8D57-0655-4A7F-801F-6364DB4956C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4060066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CB8D57-0655-4A7F-801F-6364DB4956C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8A604-28CB-4A05-AB32-266410C2BAF5}"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44097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CB8D57-0655-4A7F-801F-6364DB4956C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4156132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CB8D57-0655-4A7F-801F-6364DB4956C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2149217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CB8D57-0655-4A7F-801F-6364DB4956C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284191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CB8D57-0655-4A7F-801F-6364DB4956C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161210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CB8D57-0655-4A7F-801F-6364DB4956C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552533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CB8D57-0655-4A7F-801F-6364DB4956CD}"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583216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CB8D57-0655-4A7F-801F-6364DB4956CD}" type="datetimeFigureOut">
              <a:rPr lang="en-US" smtClean="0"/>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42853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CB8D57-0655-4A7F-801F-6364DB4956CD}" type="datetimeFigureOut">
              <a:rPr lang="en-US" smtClean="0"/>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227211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B8D57-0655-4A7F-801F-6364DB4956CD}" type="datetimeFigureOut">
              <a:rPr lang="en-US" smtClean="0"/>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157429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2CB8D57-0655-4A7F-801F-6364DB4956CD}"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4156391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2CB8D57-0655-4A7F-801F-6364DB4956CD}"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8A604-28CB-4A05-AB32-266410C2BAF5}" type="slidenum">
              <a:rPr lang="en-US" smtClean="0"/>
              <a:t>‹#›</a:t>
            </a:fld>
            <a:endParaRPr lang="en-US"/>
          </a:p>
        </p:txBody>
      </p:sp>
    </p:spTree>
    <p:extLst>
      <p:ext uri="{BB962C8B-B14F-4D97-AF65-F5344CB8AC3E}">
        <p14:creationId xmlns:p14="http://schemas.microsoft.com/office/powerpoint/2010/main" val="204426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2CB8D57-0655-4A7F-801F-6364DB4956CD}" type="datetimeFigureOut">
              <a:rPr lang="en-US" smtClean="0"/>
              <a:t>6/3/2020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2C8A604-28CB-4A05-AB32-266410C2BAF5}" type="slidenum">
              <a:rPr lang="en-US" smtClean="0"/>
              <a:t>‹#›</a:t>
            </a:fld>
            <a:endParaRPr lang="en-US"/>
          </a:p>
        </p:txBody>
      </p:sp>
    </p:spTree>
    <p:extLst>
      <p:ext uri="{BB962C8B-B14F-4D97-AF65-F5344CB8AC3E}">
        <p14:creationId xmlns:p14="http://schemas.microsoft.com/office/powerpoint/2010/main" val="24038431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MAJOR SOIL POLLUTANTS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51080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42901"/>
            <a:ext cx="11582400" cy="3277820"/>
          </a:xfrm>
          <a:prstGeom prst="rect">
            <a:avLst/>
          </a:prstGeom>
        </p:spPr>
        <p:txBody>
          <a:bodyPr wrap="square">
            <a:spAutoFit/>
          </a:bodyPr>
          <a:lstStyle/>
          <a:p>
            <a:r>
              <a:rPr lang="en-US" b="1" dirty="0" smtClean="0"/>
              <a:t>9. Petroleum and its derivatives:</a:t>
            </a:r>
          </a:p>
          <a:p>
            <a:pPr algn="just">
              <a:lnSpc>
                <a:spcPct val="150000"/>
              </a:lnSpc>
            </a:pPr>
            <a:r>
              <a:rPr lang="en-US" dirty="0" smtClean="0"/>
              <a:t>It </a:t>
            </a:r>
            <a:r>
              <a:rPr lang="en-US" dirty="0"/>
              <a:t>is expected the production of 95 million barrels of petroleum per day in order to meet the growing worldwide demand of this resource. Crude petroleum is a complex mixture constituted, mainly, by hydrocarbons, organic </a:t>
            </a:r>
            <a:r>
              <a:rPr lang="en-US" dirty="0" err="1"/>
              <a:t>sulphur</a:t>
            </a:r>
            <a:r>
              <a:rPr lang="en-US" dirty="0"/>
              <a:t> compounds, nitrogen and oxygen . Among the petroleum derivatives, the Polycyclic Aromatic Hydrocarbons (PAH) have a prominent role. </a:t>
            </a:r>
            <a:endParaRPr lang="en-US" dirty="0" smtClean="0"/>
          </a:p>
          <a:p>
            <a:pPr algn="just">
              <a:lnSpc>
                <a:spcPct val="150000"/>
              </a:lnSpc>
            </a:pPr>
            <a:r>
              <a:rPr lang="en-US" dirty="0" smtClean="0"/>
              <a:t> </a:t>
            </a:r>
            <a:r>
              <a:rPr lang="en-US" dirty="0"/>
              <a:t>Effects :  Studies on the toxicity of petroleum have shown that some species present higher sensitivity to these contaminants. Survival of earthworms </a:t>
            </a:r>
            <a:r>
              <a:rPr lang="en-US" dirty="0" smtClean="0"/>
              <a:t>can </a:t>
            </a:r>
            <a:r>
              <a:rPr lang="en-US" dirty="0"/>
              <a:t>be reduced in soil containing crude petroleum </a:t>
            </a:r>
            <a:endParaRPr lang="en-US" dirty="0" smtClean="0"/>
          </a:p>
          <a:p>
            <a:pPr algn="just">
              <a:lnSpc>
                <a:spcPct val="150000"/>
              </a:lnSpc>
            </a:pPr>
            <a:r>
              <a:rPr lang="en-US" dirty="0" smtClean="0"/>
              <a:t> bioaccumulation </a:t>
            </a:r>
            <a:r>
              <a:rPr lang="en-US" dirty="0"/>
              <a:t>in the organism, enhancing the possibility of contaminating their predators via the food chain.</a:t>
            </a:r>
          </a:p>
        </p:txBody>
      </p:sp>
    </p:spTree>
    <p:extLst>
      <p:ext uri="{BB962C8B-B14F-4D97-AF65-F5344CB8AC3E}">
        <p14:creationId xmlns:p14="http://schemas.microsoft.com/office/powerpoint/2010/main" val="2737728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490" y="388620"/>
            <a:ext cx="10862310" cy="5788343"/>
          </a:xfrm>
        </p:spPr>
        <p:txBody>
          <a:bodyPr>
            <a:normAutofit/>
          </a:bodyPr>
          <a:lstStyle/>
          <a:p>
            <a:pPr marL="0" indent="0">
              <a:buNone/>
            </a:pPr>
            <a:r>
              <a:rPr lang="en-US" sz="1800" b="1" dirty="0" smtClean="0"/>
              <a:t>EFFECT OF SOIL POLLUTION ON PLANTS:</a:t>
            </a:r>
          </a:p>
          <a:p>
            <a:pPr marL="342900" indent="-342900">
              <a:buAutoNum type="arabicPeriod"/>
            </a:pPr>
            <a:r>
              <a:rPr lang="en-US" sz="1800" dirty="0" smtClean="0"/>
              <a:t>Young seedlings die even before they appear above the surface of the soil.</a:t>
            </a:r>
          </a:p>
          <a:p>
            <a:pPr marL="342900" indent="-342900">
              <a:buAutoNum type="arabicPeriod"/>
            </a:pPr>
            <a:r>
              <a:rPr lang="en-US" sz="1800" dirty="0" smtClean="0"/>
              <a:t>Roots decay or wither, this disrupts the supply of water to the plants and they eventually die</a:t>
            </a:r>
          </a:p>
          <a:p>
            <a:pPr marL="342900" indent="-342900">
              <a:buAutoNum type="arabicPeriod"/>
            </a:pPr>
            <a:r>
              <a:rPr lang="en-US" sz="1800" dirty="0"/>
              <a:t> </a:t>
            </a:r>
            <a:r>
              <a:rPr lang="en-US" sz="1800" dirty="0" smtClean="0"/>
              <a:t>Polluted soil also interferes with the supply of nutrients, so plants wither.</a:t>
            </a:r>
          </a:p>
          <a:p>
            <a:pPr marL="0" indent="0">
              <a:buNone/>
            </a:pPr>
            <a:r>
              <a:rPr lang="en-US" sz="1800" b="1" dirty="0"/>
              <a:t>EFFECT OF SOIL POLLUTION </a:t>
            </a:r>
            <a:r>
              <a:rPr lang="en-US" sz="1800" b="1" dirty="0" smtClean="0"/>
              <a:t>ON HUMANS:</a:t>
            </a:r>
            <a:endParaRPr lang="en-US" sz="1800" b="1" dirty="0"/>
          </a:p>
          <a:p>
            <a:pPr marL="342900" indent="-342900">
              <a:buAutoNum type="arabicPeriod"/>
            </a:pPr>
            <a:r>
              <a:rPr lang="en-US" sz="1800" dirty="0" smtClean="0"/>
              <a:t>Children are more prone to disease because they are more in contact with soil than adults.</a:t>
            </a:r>
          </a:p>
          <a:p>
            <a:pPr marL="342900" indent="-342900">
              <a:buAutoNum type="arabicPeriod"/>
            </a:pPr>
            <a:r>
              <a:rPr lang="en-US" sz="1800" dirty="0" smtClean="0"/>
              <a:t>Disease caused by land pollution include cancer, neurological disorders, tissue damage and irritation.</a:t>
            </a:r>
          </a:p>
          <a:p>
            <a:pPr marL="342900" indent="-342900">
              <a:buAutoNum type="arabicPeriod"/>
            </a:pPr>
            <a:r>
              <a:rPr lang="en-US" sz="1800" dirty="0" smtClean="0"/>
              <a:t>If the polluted particle or dust enter the lungs can affect the respiratory tract.</a:t>
            </a:r>
          </a:p>
          <a:p>
            <a:pPr marL="342900" indent="-342900">
              <a:buAutoNum type="arabicPeriod"/>
            </a:pPr>
            <a:r>
              <a:rPr lang="en-US" sz="1800" dirty="0" smtClean="0"/>
              <a:t>Skin problems are frequently linked to land pollution</a:t>
            </a:r>
          </a:p>
          <a:p>
            <a:pPr marL="342900" indent="-342900">
              <a:buAutoNum type="arabicPeriod"/>
            </a:pPr>
            <a:r>
              <a:rPr lang="en-US" sz="1800" dirty="0" smtClean="0"/>
              <a:t>One of the leading causes of birth defects.</a:t>
            </a:r>
          </a:p>
          <a:p>
            <a:pPr marL="342900" indent="-342900">
              <a:buAutoNum type="arabicPeriod"/>
            </a:pPr>
            <a:endParaRPr lang="en-US" sz="1800" dirty="0"/>
          </a:p>
        </p:txBody>
      </p:sp>
    </p:spTree>
    <p:extLst>
      <p:ext uri="{BB962C8B-B14F-4D97-AF65-F5344CB8AC3E}">
        <p14:creationId xmlns:p14="http://schemas.microsoft.com/office/powerpoint/2010/main" val="798469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59" y="971550"/>
            <a:ext cx="11438313" cy="3970318"/>
          </a:xfrm>
          <a:prstGeom prst="rect">
            <a:avLst/>
          </a:prstGeom>
        </p:spPr>
        <p:txBody>
          <a:bodyPr wrap="square">
            <a:spAutoFit/>
          </a:bodyPr>
          <a:lstStyle/>
          <a:p>
            <a:r>
              <a:rPr lang="en-US" b="1" dirty="0" smtClean="0"/>
              <a:t>How to control soil pollution?</a:t>
            </a:r>
          </a:p>
          <a:p>
            <a:r>
              <a:rPr lang="en-US" dirty="0"/>
              <a:t>R</a:t>
            </a:r>
            <a:r>
              <a:rPr lang="en-US" dirty="0" smtClean="0"/>
              <a:t>emoval </a:t>
            </a:r>
            <a:r>
              <a:rPr lang="en-US" dirty="0"/>
              <a:t>of soil pollution is usually carried out by two methods: </a:t>
            </a:r>
            <a:endParaRPr lang="en-US" dirty="0" smtClean="0"/>
          </a:p>
          <a:p>
            <a:r>
              <a:rPr lang="en-US" b="1" dirty="0" smtClean="0"/>
              <a:t>1.Inside </a:t>
            </a:r>
            <a:r>
              <a:rPr lang="en-US" b="1" dirty="0"/>
              <a:t>the </a:t>
            </a:r>
            <a:r>
              <a:rPr lang="en-US" b="1" dirty="0" smtClean="0"/>
              <a:t>site</a:t>
            </a:r>
          </a:p>
          <a:p>
            <a:pPr marL="342900" indent="-342900">
              <a:buAutoNum type="alphaLcParenR"/>
            </a:pPr>
            <a:r>
              <a:rPr lang="en-US" dirty="0" smtClean="0"/>
              <a:t>Air </a:t>
            </a:r>
            <a:r>
              <a:rPr lang="en-US" dirty="0"/>
              <a:t>sparing :is an in situ remedial technology that reduces concentrations of volatile constituents in petroleum products.</a:t>
            </a:r>
            <a:endParaRPr lang="en-US" dirty="0" smtClean="0"/>
          </a:p>
          <a:p>
            <a:pPr marL="342900" indent="-342900">
              <a:buAutoNum type="alphaLcParenR"/>
            </a:pPr>
            <a:r>
              <a:rPr lang="en-US" dirty="0" err="1" smtClean="0"/>
              <a:t>Biopile</a:t>
            </a:r>
            <a:r>
              <a:rPr lang="en-US" dirty="0" smtClean="0"/>
              <a:t> treatment: It </a:t>
            </a:r>
            <a:r>
              <a:rPr lang="en-US" dirty="0"/>
              <a:t>is used to reduce concentrations of petroleum constituents in excavated soils through the use of biodegradation. </a:t>
            </a:r>
            <a:endParaRPr lang="en-US" dirty="0" smtClean="0"/>
          </a:p>
          <a:p>
            <a:pPr marL="342900" indent="-342900">
              <a:buAutoNum type="alphaLcParenR"/>
            </a:pPr>
            <a:r>
              <a:rPr lang="en-US" dirty="0" smtClean="0"/>
              <a:t> </a:t>
            </a:r>
            <a:r>
              <a:rPr lang="en-US" dirty="0"/>
              <a:t>Land </a:t>
            </a:r>
            <a:r>
              <a:rPr lang="en-US" dirty="0" smtClean="0"/>
              <a:t>Farming: </a:t>
            </a:r>
            <a:r>
              <a:rPr lang="en-US" dirty="0"/>
              <a:t>is a bioremediation treatment process that is performed in the upper soil zone or in </a:t>
            </a:r>
            <a:r>
              <a:rPr lang="en-US" dirty="0" err="1"/>
              <a:t>biotreatment</a:t>
            </a:r>
            <a:r>
              <a:rPr lang="en-US" dirty="0"/>
              <a:t> cells.</a:t>
            </a:r>
            <a:endParaRPr lang="en-US" dirty="0" smtClean="0"/>
          </a:p>
          <a:p>
            <a:pPr marL="342900" indent="-342900">
              <a:buAutoNum type="alphaLcParenR"/>
            </a:pPr>
            <a:r>
              <a:rPr lang="en-US" dirty="0" smtClean="0"/>
              <a:t> Phytoremediation: </a:t>
            </a:r>
            <a:r>
              <a:rPr lang="en-US" dirty="0"/>
              <a:t>Through the use of Green Plants Engineering like herbaceous and woody species, phytoremediation is used for removing </a:t>
            </a:r>
            <a:r>
              <a:rPr lang="en-US" dirty="0" smtClean="0"/>
              <a:t>pollutants </a:t>
            </a:r>
            <a:r>
              <a:rPr lang="en-US" dirty="0"/>
              <a:t>like heavy metals, rare elements, organic compounds and radioactive materials.</a:t>
            </a:r>
            <a:endParaRPr lang="en-US" dirty="0" smtClean="0"/>
          </a:p>
          <a:p>
            <a:pPr marL="342900" indent="-342900">
              <a:buAutoNum type="alphaLcParenR"/>
            </a:pPr>
            <a:r>
              <a:rPr lang="en-US" dirty="0" smtClean="0"/>
              <a:t>Bioremediation: </a:t>
            </a:r>
            <a:r>
              <a:rPr lang="en-US" dirty="0"/>
              <a:t>a “treatment that uses naturally occurring organisms to break down hazardous substances into less toxic or non toxic substances</a:t>
            </a:r>
            <a:r>
              <a:rPr lang="en-US" dirty="0" smtClean="0"/>
              <a:t>”</a:t>
            </a:r>
          </a:p>
        </p:txBody>
      </p:sp>
    </p:spTree>
    <p:extLst>
      <p:ext uri="{BB962C8B-B14F-4D97-AF65-F5344CB8AC3E}">
        <p14:creationId xmlns:p14="http://schemas.microsoft.com/office/powerpoint/2010/main" val="17401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509" y="415637"/>
            <a:ext cx="11222182" cy="1754326"/>
          </a:xfrm>
          <a:prstGeom prst="rect">
            <a:avLst/>
          </a:prstGeom>
        </p:spPr>
        <p:txBody>
          <a:bodyPr wrap="square">
            <a:spAutoFit/>
          </a:bodyPr>
          <a:lstStyle/>
          <a:p>
            <a:r>
              <a:rPr lang="en-US" b="1" dirty="0"/>
              <a:t>2.Outside the site </a:t>
            </a:r>
          </a:p>
          <a:p>
            <a:r>
              <a:rPr lang="en-US" dirty="0"/>
              <a:t> a) Soil washing :is a water-based process for scrubbing soils ex situ to remove contaminants.</a:t>
            </a:r>
          </a:p>
          <a:p>
            <a:r>
              <a:rPr lang="en-US" dirty="0"/>
              <a:t>b). Soil conservation (Biological methods ,Mechanical methods ), Amelioration of Saline and Alkali Soil , Sustainable Agriculture , Controlling Pollutions Caused by Waste in soil, Controlling Pollution Caused by Industrial Activities in Soil, Soil Pollution Control Technique Caused by Lead Existing in It, Application of Genetic Engineering to Improve Phytoremediation.</a:t>
            </a:r>
          </a:p>
        </p:txBody>
      </p:sp>
    </p:spTree>
    <p:extLst>
      <p:ext uri="{BB962C8B-B14F-4D97-AF65-F5344CB8AC3E}">
        <p14:creationId xmlns:p14="http://schemas.microsoft.com/office/powerpoint/2010/main" val="2614526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5" y="387927"/>
            <a:ext cx="11097490" cy="3693319"/>
          </a:xfrm>
          <a:prstGeom prst="rect">
            <a:avLst/>
          </a:prstGeom>
        </p:spPr>
        <p:txBody>
          <a:bodyPr wrap="square">
            <a:spAutoFit/>
          </a:bodyPr>
          <a:lstStyle/>
          <a:p>
            <a:r>
              <a:rPr lang="en-US" dirty="0" smtClean="0"/>
              <a:t>Controlling soil pollution caused by waste:</a:t>
            </a:r>
          </a:p>
          <a:p>
            <a:r>
              <a:rPr lang="en-US" dirty="0" smtClean="0"/>
              <a:t>To </a:t>
            </a:r>
            <a:r>
              <a:rPr lang="en-US" dirty="0"/>
              <a:t>control soil pollution caused by the Waste, the following techniques are recommended</a:t>
            </a:r>
            <a:r>
              <a:rPr lang="en-US" dirty="0" smtClean="0"/>
              <a:t>:</a:t>
            </a:r>
          </a:p>
          <a:p>
            <a:r>
              <a:rPr lang="en-US" dirty="0" smtClean="0"/>
              <a:t> </a:t>
            </a:r>
            <a:r>
              <a:rPr lang="en-US" dirty="0"/>
              <a:t> 1. Application of effective technology for dumping waste like compressing and covering of openings and holes</a:t>
            </a:r>
            <a:r>
              <a:rPr lang="en-US" dirty="0" smtClean="0"/>
              <a:t>.</a:t>
            </a:r>
          </a:p>
          <a:p>
            <a:r>
              <a:rPr lang="en-US" dirty="0" smtClean="0"/>
              <a:t> </a:t>
            </a:r>
            <a:r>
              <a:rPr lang="en-US" dirty="0"/>
              <a:t> 2. Dumping waste higher than the highest underground water levels</a:t>
            </a:r>
            <a:r>
              <a:rPr lang="en-US" dirty="0" smtClean="0"/>
              <a:t>.</a:t>
            </a:r>
          </a:p>
          <a:p>
            <a:r>
              <a:rPr lang="en-US" dirty="0" smtClean="0"/>
              <a:t> </a:t>
            </a:r>
            <a:r>
              <a:rPr lang="en-US" dirty="0"/>
              <a:t> 3. Creating impenetrable layers in building of land fields</a:t>
            </a:r>
            <a:r>
              <a:rPr lang="en-US" dirty="0" smtClean="0"/>
              <a:t>.</a:t>
            </a:r>
          </a:p>
          <a:p>
            <a:r>
              <a:rPr lang="en-US" dirty="0" smtClean="0"/>
              <a:t> </a:t>
            </a:r>
            <a:r>
              <a:rPr lang="en-US" dirty="0"/>
              <a:t> 4. Creating drainage system for the collection of leachates. </a:t>
            </a:r>
            <a:endParaRPr lang="en-US" dirty="0" smtClean="0"/>
          </a:p>
          <a:p>
            <a:r>
              <a:rPr lang="en-US" dirty="0" smtClean="0"/>
              <a:t> </a:t>
            </a:r>
            <a:r>
              <a:rPr lang="en-US" dirty="0"/>
              <a:t>5. Using the gases produced in land fields. </a:t>
            </a:r>
            <a:endParaRPr lang="en-US" dirty="0" smtClean="0"/>
          </a:p>
          <a:p>
            <a:r>
              <a:rPr lang="en-US" dirty="0" smtClean="0"/>
              <a:t> </a:t>
            </a:r>
            <a:r>
              <a:rPr lang="en-US" dirty="0"/>
              <a:t>There are three main methods for soil decontamination from Industrial Wastes as follows</a:t>
            </a:r>
            <a:r>
              <a:rPr lang="en-US" dirty="0" smtClean="0"/>
              <a:t>:</a:t>
            </a:r>
          </a:p>
          <a:p>
            <a:r>
              <a:rPr lang="en-US" dirty="0" smtClean="0"/>
              <a:t> </a:t>
            </a:r>
            <a:r>
              <a:rPr lang="en-US" dirty="0"/>
              <a:t> 1. Soil can be excavated up to the specified depth and the excavated soil can be taken away from the region and then it can be restored</a:t>
            </a:r>
            <a:r>
              <a:rPr lang="en-US" dirty="0" smtClean="0"/>
              <a:t>.</a:t>
            </a:r>
          </a:p>
          <a:p>
            <a:r>
              <a:rPr lang="en-US" dirty="0" smtClean="0"/>
              <a:t> </a:t>
            </a:r>
            <a:r>
              <a:rPr lang="en-US" dirty="0"/>
              <a:t> 2.The soil can be restored at the same area</a:t>
            </a:r>
            <a:r>
              <a:rPr lang="en-US" dirty="0" smtClean="0"/>
              <a:t>.</a:t>
            </a:r>
          </a:p>
          <a:p>
            <a:r>
              <a:rPr lang="en-US" dirty="0" smtClean="0"/>
              <a:t> </a:t>
            </a:r>
            <a:r>
              <a:rPr lang="en-US" dirty="0"/>
              <a:t> 3.Keeping soil in the area is the other method. Under such circumstances, auxiliaries are added to the soil to prevent spread of infection to the plants, animals and human.</a:t>
            </a:r>
          </a:p>
        </p:txBody>
      </p:sp>
    </p:spTree>
    <p:extLst>
      <p:ext uri="{BB962C8B-B14F-4D97-AF65-F5344CB8AC3E}">
        <p14:creationId xmlns:p14="http://schemas.microsoft.com/office/powerpoint/2010/main" val="1225901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8036" y="249382"/>
            <a:ext cx="11277600" cy="6507935"/>
          </a:xfrm>
          <a:prstGeom prst="rect">
            <a:avLst/>
          </a:prstGeom>
        </p:spPr>
        <p:txBody>
          <a:bodyPr wrap="square">
            <a:spAutoFit/>
          </a:bodyPr>
          <a:lstStyle/>
          <a:p>
            <a:pPr>
              <a:lnSpc>
                <a:spcPct val="150000"/>
              </a:lnSpc>
            </a:pPr>
            <a:r>
              <a:rPr lang="en-US" sz="2000" b="1" dirty="0"/>
              <a:t>TANNERY </a:t>
            </a:r>
            <a:r>
              <a:rPr lang="en-US" sz="2000" b="1" dirty="0" smtClean="0"/>
              <a:t>WASTE: </a:t>
            </a:r>
          </a:p>
          <a:p>
            <a:pPr>
              <a:lnSpc>
                <a:spcPct val="150000"/>
              </a:lnSpc>
            </a:pPr>
            <a:r>
              <a:rPr lang="en-US" sz="2000" b="1" dirty="0" smtClean="0"/>
              <a:t>Tanning Process:</a:t>
            </a:r>
          </a:p>
          <a:p>
            <a:pPr>
              <a:lnSpc>
                <a:spcPct val="150000"/>
              </a:lnSpc>
            </a:pPr>
            <a:r>
              <a:rPr lang="en-US" sz="2000" b="1" dirty="0" smtClean="0"/>
              <a:t>3 Stages</a:t>
            </a:r>
          </a:p>
          <a:p>
            <a:pPr marL="457200" indent="-457200">
              <a:lnSpc>
                <a:spcPct val="150000"/>
              </a:lnSpc>
              <a:buAutoNum type="arabicPeriod"/>
            </a:pPr>
            <a:r>
              <a:rPr lang="en-US" sz="2000" b="1" dirty="0" smtClean="0"/>
              <a:t>Preparatory stage</a:t>
            </a:r>
          </a:p>
          <a:p>
            <a:pPr>
              <a:lnSpc>
                <a:spcPct val="150000"/>
              </a:lnSpc>
            </a:pPr>
            <a:r>
              <a:rPr lang="en-US" sz="2000" dirty="0"/>
              <a:t>The preparatory stages are when hide/skin is prepared for </a:t>
            </a:r>
            <a:r>
              <a:rPr lang="en-US" sz="2000" dirty="0" err="1"/>
              <a:t>tanning.Preparatory</a:t>
            </a:r>
            <a:r>
              <a:rPr lang="en-US" sz="2000" dirty="0"/>
              <a:t> stages may include:- </a:t>
            </a:r>
            <a:r>
              <a:rPr lang="en-US" sz="2000" b="1" dirty="0"/>
              <a:t>Preservation</a:t>
            </a:r>
            <a:r>
              <a:rPr lang="en-US" sz="2000" dirty="0"/>
              <a:t>-the hide/skin is treated with a method which renders it temporarily. </a:t>
            </a:r>
            <a:r>
              <a:rPr lang="en-US" sz="2000" dirty="0" err="1"/>
              <a:t>unputrescible</a:t>
            </a:r>
            <a:r>
              <a:rPr lang="en-US" sz="2000" dirty="0"/>
              <a:t>. </a:t>
            </a:r>
            <a:r>
              <a:rPr lang="en-US" sz="2000" b="1" dirty="0"/>
              <a:t>Soaking</a:t>
            </a:r>
            <a:r>
              <a:rPr lang="en-US" sz="2000" dirty="0"/>
              <a:t>-water for purpose of washing or rehydration is reintroduced. </a:t>
            </a:r>
            <a:r>
              <a:rPr lang="en-US" sz="2000" b="1" dirty="0"/>
              <a:t>Liming</a:t>
            </a:r>
            <a:r>
              <a:rPr lang="en-US" sz="2000" dirty="0"/>
              <a:t>-unwanted proteins and “opening up” is </a:t>
            </a:r>
            <a:r>
              <a:rPr lang="en-US" sz="2000" dirty="0" smtClean="0"/>
              <a:t>achieved. </a:t>
            </a:r>
            <a:r>
              <a:rPr lang="en-US" sz="2000" b="1" dirty="0" err="1" smtClean="0"/>
              <a:t>Unhairing</a:t>
            </a:r>
            <a:r>
              <a:rPr lang="en-US" sz="2000" b="1" dirty="0" smtClean="0"/>
              <a:t>-</a:t>
            </a:r>
            <a:r>
              <a:rPr lang="en-US" sz="2000" dirty="0" smtClean="0"/>
              <a:t>the </a:t>
            </a:r>
            <a:r>
              <a:rPr lang="en-US" sz="2000" dirty="0"/>
              <a:t>majority of hair is removed. </a:t>
            </a:r>
            <a:r>
              <a:rPr lang="en-US" sz="2000" b="1" dirty="0"/>
              <a:t>Fleshing-</a:t>
            </a:r>
            <a:r>
              <a:rPr lang="en-US" sz="2000" dirty="0"/>
              <a:t>subcutaneous material is removed. </a:t>
            </a:r>
            <a:r>
              <a:rPr lang="en-US" sz="2000" b="1" dirty="0"/>
              <a:t>Splitting</a:t>
            </a:r>
            <a:r>
              <a:rPr lang="en-US" sz="2000" dirty="0"/>
              <a:t>-the hide/skin is cut into two or more horizontal layer. </a:t>
            </a:r>
            <a:r>
              <a:rPr lang="en-US" sz="2000" b="1" dirty="0" err="1"/>
              <a:t>Reliming</a:t>
            </a:r>
            <a:r>
              <a:rPr lang="en-US" sz="2000" dirty="0"/>
              <a:t>-the hide/skin is further treated to achieve more “opening up” or more protein removal. </a:t>
            </a:r>
            <a:r>
              <a:rPr lang="en-US" sz="2000" b="1" dirty="0" err="1"/>
              <a:t>Deliming</a:t>
            </a:r>
            <a:r>
              <a:rPr lang="en-US" sz="2000" dirty="0"/>
              <a:t>- liming &amp; </a:t>
            </a:r>
            <a:r>
              <a:rPr lang="en-US" sz="2000" dirty="0" err="1"/>
              <a:t>unhairing</a:t>
            </a:r>
            <a:r>
              <a:rPr lang="en-US" sz="2000" dirty="0"/>
              <a:t> chemicals are removed this step. </a:t>
            </a:r>
            <a:r>
              <a:rPr lang="en-US" sz="2000" b="1" dirty="0"/>
              <a:t>Bating</a:t>
            </a:r>
            <a:r>
              <a:rPr lang="en-US" sz="2000" dirty="0"/>
              <a:t>-proteolytic proteins are introduced to the skin to remove further proteins and to assist with softening of the pelt. </a:t>
            </a:r>
            <a:r>
              <a:rPr lang="en-US" sz="2000" b="1" dirty="0"/>
              <a:t>Degreasing</a:t>
            </a:r>
            <a:r>
              <a:rPr lang="en-US" sz="2000" dirty="0"/>
              <a:t>-natural fats/oils are stripped or as much as is possible from the hide skin. </a:t>
            </a:r>
            <a:r>
              <a:rPr lang="en-US" sz="2000" b="1" dirty="0" err="1"/>
              <a:t>Frizing</a:t>
            </a:r>
            <a:r>
              <a:rPr lang="en-US" sz="2000" dirty="0"/>
              <a:t>-physical removal of fat layer inside the skin. </a:t>
            </a:r>
            <a:r>
              <a:rPr lang="en-US" sz="2000" b="1" dirty="0"/>
              <a:t>Bleaching</a:t>
            </a:r>
            <a:r>
              <a:rPr lang="en-US" sz="2000" dirty="0"/>
              <a:t>-chemical modification of dark pigments to yield a lighter </a:t>
            </a:r>
            <a:r>
              <a:rPr lang="en-US" sz="2000" dirty="0" err="1"/>
              <a:t>coloured</a:t>
            </a:r>
            <a:r>
              <a:rPr lang="en-US" sz="2000" dirty="0"/>
              <a:t> pelt</a:t>
            </a:r>
            <a:r>
              <a:rPr lang="en-US" sz="2000" dirty="0" smtClean="0"/>
              <a:t>.</a:t>
            </a:r>
            <a:endParaRPr lang="en-US" sz="2000" b="1" dirty="0" smtClean="0"/>
          </a:p>
        </p:txBody>
      </p:sp>
    </p:spTree>
    <p:extLst>
      <p:ext uri="{BB962C8B-B14F-4D97-AF65-F5344CB8AC3E}">
        <p14:creationId xmlns:p14="http://schemas.microsoft.com/office/powerpoint/2010/main" val="3071050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18655"/>
            <a:ext cx="11430000" cy="4108817"/>
          </a:xfrm>
          <a:prstGeom prst="rect">
            <a:avLst/>
          </a:prstGeom>
        </p:spPr>
        <p:txBody>
          <a:bodyPr wrap="square">
            <a:spAutoFit/>
          </a:bodyPr>
          <a:lstStyle/>
          <a:p>
            <a:pPr>
              <a:lnSpc>
                <a:spcPct val="150000"/>
              </a:lnSpc>
            </a:pPr>
            <a:r>
              <a:rPr lang="en-US" b="1" dirty="0"/>
              <a:t>2. Tanning and </a:t>
            </a:r>
            <a:r>
              <a:rPr lang="en-US" b="1" dirty="0" smtClean="0"/>
              <a:t>Crusting</a:t>
            </a:r>
          </a:p>
          <a:p>
            <a:pPr>
              <a:lnSpc>
                <a:spcPct val="150000"/>
              </a:lnSpc>
            </a:pPr>
            <a:r>
              <a:rPr lang="en-US" dirty="0"/>
              <a:t>The word “Tanning” means the process by which collagen fibers in a skin reacts with chemical agents such as Tannin, alum or other chemicals. Hides and skin have the capacity to absorb tannic acid and other chemical substances which prevent them from decaying and make them damp resistant to wet and keep them supple and durable.</a:t>
            </a:r>
          </a:p>
          <a:p>
            <a:pPr>
              <a:lnSpc>
                <a:spcPct val="150000"/>
              </a:lnSpc>
            </a:pPr>
            <a:r>
              <a:rPr lang="en-US" dirty="0"/>
              <a:t> Tanned material dries out to a flexible form that does not become putrid when wetted back.</a:t>
            </a:r>
          </a:p>
          <a:p>
            <a:pPr>
              <a:lnSpc>
                <a:spcPct val="150000"/>
              </a:lnSpc>
            </a:pPr>
            <a:r>
              <a:rPr lang="en-US" dirty="0"/>
              <a:t>Crusting is when the hide/skin is thinned, </a:t>
            </a:r>
            <a:r>
              <a:rPr lang="en-US" dirty="0" err="1"/>
              <a:t>retanned</a:t>
            </a:r>
            <a:r>
              <a:rPr lang="en-US" dirty="0"/>
              <a:t> and lubricating often a coloring operation is included in the crusting sub process</a:t>
            </a:r>
            <a:r>
              <a:rPr lang="en-US" dirty="0" smtClean="0"/>
              <a:t>. The </a:t>
            </a:r>
            <a:r>
              <a:rPr lang="en-US" dirty="0"/>
              <a:t>culmination of the crusting sub process is the drying and softening operation</a:t>
            </a:r>
            <a:r>
              <a:rPr lang="en-US" dirty="0" smtClean="0"/>
              <a:t>.</a:t>
            </a:r>
          </a:p>
          <a:p>
            <a:r>
              <a:rPr lang="en-US" b="1" dirty="0" smtClean="0"/>
              <a:t>3. Surface </a:t>
            </a:r>
            <a:r>
              <a:rPr lang="en-US" b="1" dirty="0"/>
              <a:t>coating</a:t>
            </a:r>
          </a:p>
          <a:p>
            <a:pPr>
              <a:lnSpc>
                <a:spcPct val="150000"/>
              </a:lnSpc>
            </a:pPr>
            <a:r>
              <a:rPr lang="en-US" dirty="0"/>
              <a:t>For some leathers a surface coating is applied. Tanners refer to this as finishing. Finishing may include:- </a:t>
            </a:r>
            <a:r>
              <a:rPr lang="en-US" dirty="0" smtClean="0"/>
              <a:t>Oiling, Brushing, Padding, Spraying, </a:t>
            </a:r>
            <a:r>
              <a:rPr lang="en-US" dirty="0"/>
              <a:t>Roller </a:t>
            </a:r>
            <a:r>
              <a:rPr lang="en-US" dirty="0" smtClean="0"/>
              <a:t>coating, </a:t>
            </a:r>
            <a:r>
              <a:rPr lang="en-US" dirty="0"/>
              <a:t>Curtain </a:t>
            </a:r>
            <a:r>
              <a:rPr lang="en-US" dirty="0" smtClean="0"/>
              <a:t>coating, Polishing, Plating, Embossing, Ironing, Combing, Glazing.</a:t>
            </a:r>
            <a:endParaRPr lang="en-US" b="1" dirty="0"/>
          </a:p>
        </p:txBody>
      </p:sp>
    </p:spTree>
    <p:extLst>
      <p:ext uri="{BB962C8B-B14F-4D97-AF65-F5344CB8AC3E}">
        <p14:creationId xmlns:p14="http://schemas.microsoft.com/office/powerpoint/2010/main" val="3643442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554182"/>
            <a:ext cx="10792691" cy="5909310"/>
          </a:xfrm>
          <a:prstGeom prst="rect">
            <a:avLst/>
          </a:prstGeom>
        </p:spPr>
        <p:txBody>
          <a:bodyPr wrap="square">
            <a:spAutoFit/>
          </a:bodyPr>
          <a:lstStyle/>
          <a:p>
            <a:r>
              <a:rPr lang="en-US" b="1" dirty="0" smtClean="0"/>
              <a:t>WASTE GENERATION POINTS:</a:t>
            </a:r>
          </a:p>
          <a:p>
            <a:r>
              <a:rPr lang="en-US" dirty="0" smtClean="0"/>
              <a:t>Maximum </a:t>
            </a:r>
            <a:r>
              <a:rPr lang="en-US" dirty="0"/>
              <a:t>waste generation points in tannery industry are processes such as</a:t>
            </a:r>
            <a:r>
              <a:rPr lang="en-US" dirty="0" smtClean="0"/>
              <a:t>: </a:t>
            </a:r>
          </a:p>
          <a:p>
            <a:r>
              <a:rPr lang="en-US" b="1" dirty="0" smtClean="0"/>
              <a:t> </a:t>
            </a:r>
            <a:r>
              <a:rPr lang="en-US" dirty="0"/>
              <a:t>Soaking</a:t>
            </a:r>
            <a:r>
              <a:rPr lang="en-US" b="1" dirty="0"/>
              <a:t>:</a:t>
            </a:r>
            <a:r>
              <a:rPr lang="en-US" dirty="0"/>
              <a:t>-generation of waste water</a:t>
            </a:r>
            <a:r>
              <a:rPr lang="en-US" dirty="0" smtClean="0"/>
              <a:t>.</a:t>
            </a:r>
          </a:p>
          <a:p>
            <a:r>
              <a:rPr lang="en-US" dirty="0" smtClean="0"/>
              <a:t> </a:t>
            </a:r>
            <a:r>
              <a:rPr lang="en-US" dirty="0" err="1"/>
              <a:t>Unhairing</a:t>
            </a:r>
            <a:r>
              <a:rPr lang="en-US" dirty="0"/>
              <a:t>:-waste generation. </a:t>
            </a:r>
            <a:endParaRPr lang="en-US" dirty="0" smtClean="0"/>
          </a:p>
          <a:p>
            <a:r>
              <a:rPr lang="en-US" dirty="0"/>
              <a:t>F</a:t>
            </a:r>
            <a:r>
              <a:rPr lang="en-US" dirty="0" smtClean="0"/>
              <a:t>leshing</a:t>
            </a:r>
            <a:r>
              <a:rPr lang="en-US" dirty="0"/>
              <a:t>:-subcutaneous material waste generation. </a:t>
            </a:r>
            <a:endParaRPr lang="en-US" dirty="0" smtClean="0"/>
          </a:p>
          <a:p>
            <a:r>
              <a:rPr lang="en-US" dirty="0" smtClean="0"/>
              <a:t>Splitting</a:t>
            </a:r>
            <a:r>
              <a:rPr lang="en-US" dirty="0"/>
              <a:t>. </a:t>
            </a:r>
            <a:endParaRPr lang="en-US" dirty="0" smtClean="0"/>
          </a:p>
          <a:p>
            <a:r>
              <a:rPr lang="en-US" dirty="0" smtClean="0"/>
              <a:t>Trimming</a:t>
            </a:r>
            <a:r>
              <a:rPr lang="en-US" dirty="0"/>
              <a:t>. </a:t>
            </a:r>
            <a:endParaRPr lang="en-US" dirty="0" smtClean="0"/>
          </a:p>
          <a:p>
            <a:r>
              <a:rPr lang="en-US" dirty="0" smtClean="0"/>
              <a:t>Bleaching</a:t>
            </a:r>
            <a:r>
              <a:rPr lang="en-US" dirty="0"/>
              <a:t>. </a:t>
            </a:r>
            <a:endParaRPr lang="en-US" dirty="0" smtClean="0"/>
          </a:p>
          <a:p>
            <a:r>
              <a:rPr lang="en-US" dirty="0" smtClean="0"/>
              <a:t>Bating</a:t>
            </a:r>
            <a:r>
              <a:rPr lang="en-US" dirty="0"/>
              <a:t>. </a:t>
            </a:r>
            <a:endParaRPr lang="en-US" dirty="0" smtClean="0"/>
          </a:p>
          <a:p>
            <a:r>
              <a:rPr lang="en-US" dirty="0" err="1" smtClean="0"/>
              <a:t>Deliming</a:t>
            </a:r>
            <a:r>
              <a:rPr lang="en-US" dirty="0" smtClean="0"/>
              <a:t>.</a:t>
            </a:r>
          </a:p>
          <a:p>
            <a:r>
              <a:rPr lang="en-US" dirty="0"/>
              <a:t>Only 150 kg of raw material is converted into fine leather out of 1000 kg of raw material , i.e. There is a waste of 850 kg. </a:t>
            </a:r>
            <a:endParaRPr lang="en-US" dirty="0" smtClean="0"/>
          </a:p>
          <a:p>
            <a:r>
              <a:rPr lang="en-US" dirty="0" smtClean="0"/>
              <a:t>• </a:t>
            </a:r>
            <a:r>
              <a:rPr lang="en-US" dirty="0"/>
              <a:t>Fleshing (56%-60</a:t>
            </a:r>
            <a:r>
              <a:rPr lang="en-US" dirty="0" smtClean="0"/>
              <a:t>%) </a:t>
            </a:r>
          </a:p>
          <a:p>
            <a:r>
              <a:rPr lang="en-US" dirty="0" smtClean="0"/>
              <a:t>• </a:t>
            </a:r>
            <a:r>
              <a:rPr lang="en-US" dirty="0"/>
              <a:t>Chrome shaving, chrome splits , buffing dust (35%-40%) </a:t>
            </a:r>
            <a:endParaRPr lang="en-US" dirty="0" smtClean="0"/>
          </a:p>
          <a:p>
            <a:r>
              <a:rPr lang="en-US" dirty="0" smtClean="0"/>
              <a:t>• </a:t>
            </a:r>
            <a:r>
              <a:rPr lang="en-US" dirty="0"/>
              <a:t>Skin trimming (5%-7%) • Hair (2%-5</a:t>
            </a:r>
            <a:r>
              <a:rPr lang="en-US" dirty="0" smtClean="0"/>
              <a:t>%)</a:t>
            </a:r>
          </a:p>
          <a:p>
            <a:r>
              <a:rPr lang="en-US" dirty="0" smtClean="0"/>
              <a:t> </a:t>
            </a:r>
            <a:r>
              <a:rPr lang="en-US" dirty="0"/>
              <a:t>• Over 80% of the organic pollution load in biological oxygen demand (BOD) that flows from the pre-tanning process many of these waste comes from degradable hide, skin and hair matters</a:t>
            </a:r>
            <a:r>
              <a:rPr lang="en-US" dirty="0" smtClean="0"/>
              <a:t>.</a:t>
            </a:r>
          </a:p>
          <a:p>
            <a:pPr marL="285750" indent="-285750">
              <a:buFont typeface="Arial" panose="020B0604020202020204" pitchFamily="34" charset="0"/>
              <a:buChar char="•"/>
            </a:pPr>
            <a:r>
              <a:rPr lang="en-US" dirty="0"/>
              <a:t>Tanning process at least requires 300 kg of chemicals which are added per tons of hides. Then Non-Used chemical salts appear in waste water. Due to the change of PH these compound can form precipitate and contribute to a large amount of solid waste and suspended solids. In an every process of leather tanning there comes a waste water exception of finishing operation.</a:t>
            </a:r>
          </a:p>
        </p:txBody>
      </p:sp>
    </p:spTree>
    <p:extLst>
      <p:ext uri="{BB962C8B-B14F-4D97-AF65-F5344CB8AC3E}">
        <p14:creationId xmlns:p14="http://schemas.microsoft.com/office/powerpoint/2010/main" val="2577780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617" y="429491"/>
            <a:ext cx="11083637" cy="4247317"/>
          </a:xfrm>
          <a:prstGeom prst="rect">
            <a:avLst/>
          </a:prstGeom>
        </p:spPr>
        <p:txBody>
          <a:bodyPr wrap="square">
            <a:spAutoFit/>
          </a:bodyPr>
          <a:lstStyle/>
          <a:p>
            <a:r>
              <a:rPr lang="en-US" dirty="0"/>
              <a:t>In an average 35m^3 of waste water are produced per tons of raw material. The waste contains high concentration of salts such as ammonia, chromium , dye and other chemical solvent. </a:t>
            </a:r>
            <a:endParaRPr lang="en-US" dirty="0" smtClean="0"/>
          </a:p>
          <a:p>
            <a:r>
              <a:rPr lang="en-US" dirty="0" smtClean="0"/>
              <a:t>• </a:t>
            </a:r>
            <a:r>
              <a:rPr lang="en-US" dirty="0"/>
              <a:t>A huge amount of waste produced by tanning industry is discharged directly or indirectly in natural water bodies without any treatment. </a:t>
            </a:r>
            <a:endParaRPr lang="en-US" dirty="0" smtClean="0"/>
          </a:p>
          <a:p>
            <a:pPr marL="285750" indent="-285750">
              <a:buFont typeface="Arial" panose="020B0604020202020204" pitchFamily="34" charset="0"/>
              <a:buChar char="•"/>
            </a:pPr>
            <a:r>
              <a:rPr lang="en-US" dirty="0"/>
              <a:t>During summer the rate of decomposition of the waste is higher , air pollution is caused in residential areas by producing intolerable obnoxious</a:t>
            </a:r>
            <a:r>
              <a:rPr lang="en-US" dirty="0" smtClean="0"/>
              <a:t>.</a:t>
            </a:r>
          </a:p>
          <a:p>
            <a:pPr marL="285750" indent="-285750">
              <a:buFont typeface="Arial" panose="020B0604020202020204" pitchFamily="34" charset="0"/>
              <a:buChar char="•"/>
            </a:pPr>
            <a:r>
              <a:rPr lang="en-US" dirty="0" smtClean="0"/>
              <a:t>The </a:t>
            </a:r>
            <a:r>
              <a:rPr lang="en-US" dirty="0"/>
              <a:t>industry waste water usually find their way into surface were toxins are carried down streams and thus pollute water which are used for commercial use</a:t>
            </a:r>
            <a:r>
              <a:rPr lang="en-US" dirty="0" smtClean="0"/>
              <a:t>.</a:t>
            </a:r>
          </a:p>
          <a:p>
            <a:pPr marL="285750" indent="-285750">
              <a:buFont typeface="Arial" panose="020B0604020202020204" pitchFamily="34" charset="0"/>
              <a:buChar char="•"/>
            </a:pPr>
            <a:r>
              <a:rPr lang="en-US" dirty="0"/>
              <a:t>Chromium waste enters into the soil and contaminate grounds water system which provide drinking water for near by communities. Contamination of waste water which also effects the aquatic life which are common source of food. Thus aquatic food chain gets affected and the eco-system get </a:t>
            </a:r>
            <a:r>
              <a:rPr lang="en-US" dirty="0" smtClean="0"/>
              <a:t>collapsed.</a:t>
            </a:r>
          </a:p>
          <a:p>
            <a:pPr marL="285750" indent="-285750">
              <a:buFont typeface="Arial" panose="020B0604020202020204" pitchFamily="34" charset="0"/>
              <a:buChar char="•"/>
            </a:pPr>
            <a:r>
              <a:rPr lang="en-US" dirty="0"/>
              <a:t>Health problems include asthma, eyesight problems, and skin discoloration. • Chromium is not solely responsible for these diseases. Methyl </a:t>
            </a:r>
            <a:r>
              <a:rPr lang="en-US" dirty="0" err="1"/>
              <a:t>isothiazolinone</a:t>
            </a:r>
            <a:r>
              <a:rPr lang="en-US" dirty="0"/>
              <a:t> , which is used for microbiological protection (fungal or bacterial growth), causes problems with the eyes and skin. </a:t>
            </a:r>
            <a:r>
              <a:rPr lang="en-US" dirty="0" err="1"/>
              <a:t>Anthracen</a:t>
            </a:r>
            <a:r>
              <a:rPr lang="en-US" dirty="0"/>
              <a:t> , which is used as a leather tanning agent, can cause problems in the kidneys and liver and is also considered a carcinogen.</a:t>
            </a:r>
          </a:p>
        </p:txBody>
      </p:sp>
    </p:spTree>
    <p:extLst>
      <p:ext uri="{BB962C8B-B14F-4D97-AF65-F5344CB8AC3E}">
        <p14:creationId xmlns:p14="http://schemas.microsoft.com/office/powerpoint/2010/main" val="246332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745" y="498764"/>
            <a:ext cx="10598728" cy="3970318"/>
          </a:xfrm>
          <a:prstGeom prst="rect">
            <a:avLst/>
          </a:prstGeom>
        </p:spPr>
        <p:txBody>
          <a:bodyPr wrap="square">
            <a:spAutoFit/>
          </a:bodyPr>
          <a:lstStyle/>
          <a:p>
            <a:r>
              <a:rPr lang="en-US" dirty="0" smtClean="0"/>
              <a:t>TANNERY EFFLUENT CONTAINS:</a:t>
            </a:r>
          </a:p>
          <a:p>
            <a:r>
              <a:rPr lang="en-US" dirty="0" smtClean="0"/>
              <a:t>SOLIDS</a:t>
            </a:r>
            <a:r>
              <a:rPr lang="en-US" dirty="0"/>
              <a:t>:-Solids to be found in tannery effluent fall into several distinct categories</a:t>
            </a:r>
            <a:r>
              <a:rPr lang="en-US" dirty="0" smtClean="0"/>
              <a:t>:-</a:t>
            </a:r>
          </a:p>
          <a:p>
            <a:r>
              <a:rPr lang="en-US" dirty="0" smtClean="0"/>
              <a:t> </a:t>
            </a:r>
            <a:r>
              <a:rPr lang="en-US" dirty="0"/>
              <a:t>SUSPENDED SOLIDS:-Quality of insoluble matter contained in waste water. </a:t>
            </a:r>
            <a:endParaRPr lang="en-US" dirty="0" smtClean="0"/>
          </a:p>
          <a:p>
            <a:r>
              <a:rPr lang="en-US" dirty="0" smtClean="0"/>
              <a:t>SETTELEABLE </a:t>
            </a:r>
            <a:r>
              <a:rPr lang="en-US" dirty="0"/>
              <a:t>SOLIDS:-Quantity of solids, having </a:t>
            </a:r>
            <a:r>
              <a:rPr lang="en-US" dirty="0" smtClean="0"/>
              <a:t>tendency </a:t>
            </a:r>
            <a:r>
              <a:rPr lang="en-US" dirty="0"/>
              <a:t>of settle down</a:t>
            </a:r>
            <a:r>
              <a:rPr lang="en-US" dirty="0" smtClean="0"/>
              <a:t>.</a:t>
            </a:r>
          </a:p>
          <a:p>
            <a:r>
              <a:rPr lang="en-US" dirty="0" smtClean="0"/>
              <a:t> </a:t>
            </a:r>
            <a:r>
              <a:rPr lang="en-US" dirty="0"/>
              <a:t>GROSS SOLIDS:-They are larger than a sampling machine can handle. </a:t>
            </a:r>
            <a:r>
              <a:rPr lang="en-US" dirty="0" err="1"/>
              <a:t>eg</a:t>
            </a:r>
            <a:r>
              <a:rPr lang="en-US" dirty="0"/>
              <a:t>-leather </a:t>
            </a:r>
            <a:r>
              <a:rPr lang="en-US" dirty="0" err="1"/>
              <a:t>pieces,fleshing</a:t>
            </a:r>
            <a:r>
              <a:rPr lang="en-US" dirty="0"/>
              <a:t> residue</a:t>
            </a:r>
            <a:r>
              <a:rPr lang="en-US" dirty="0" smtClean="0"/>
              <a:t>.</a:t>
            </a:r>
          </a:p>
          <a:p>
            <a:r>
              <a:rPr lang="en-US" dirty="0"/>
              <a:t>BOD:-Tanning waste have a long break down </a:t>
            </a:r>
            <a:r>
              <a:rPr lang="en-US" dirty="0" err="1"/>
              <a:t>period,this</a:t>
            </a:r>
            <a:r>
              <a:rPr lang="en-US" dirty="0"/>
              <a:t> longer digestion periods can apply to a variety of chemicals used in manufacturing leather. </a:t>
            </a:r>
            <a:endParaRPr lang="en-US" dirty="0" smtClean="0"/>
          </a:p>
          <a:p>
            <a:r>
              <a:rPr lang="en-US" dirty="0" smtClean="0"/>
              <a:t>NITROGEN</a:t>
            </a:r>
            <a:r>
              <a:rPr lang="en-US" dirty="0"/>
              <a:t>:-Nitrogen contained in </a:t>
            </a:r>
            <a:r>
              <a:rPr lang="en-US" dirty="0" err="1"/>
              <a:t>proteinaceous</a:t>
            </a:r>
            <a:r>
              <a:rPr lang="en-US" dirty="0"/>
              <a:t> material(liming and </a:t>
            </a:r>
            <a:r>
              <a:rPr lang="en-US" dirty="0" err="1"/>
              <a:t>unhairing</a:t>
            </a:r>
            <a:r>
              <a:rPr lang="en-US" dirty="0"/>
              <a:t>) </a:t>
            </a:r>
            <a:endParaRPr lang="en-US" dirty="0" smtClean="0"/>
          </a:p>
          <a:p>
            <a:r>
              <a:rPr lang="en-US" dirty="0" smtClean="0"/>
              <a:t>SULPHIDES</a:t>
            </a:r>
            <a:r>
              <a:rPr lang="en-US" dirty="0"/>
              <a:t>:-</a:t>
            </a:r>
            <a:r>
              <a:rPr lang="en-US" dirty="0" err="1"/>
              <a:t>Sulphide</a:t>
            </a:r>
            <a:r>
              <a:rPr lang="en-US" dirty="0"/>
              <a:t> content is tannery effluent result from the use of sodium </a:t>
            </a:r>
            <a:r>
              <a:rPr lang="en-US" dirty="0" err="1"/>
              <a:t>sulphide</a:t>
            </a:r>
            <a:r>
              <a:rPr lang="en-US" dirty="0"/>
              <a:t> &amp; sodium </a:t>
            </a:r>
            <a:r>
              <a:rPr lang="en-US" dirty="0" err="1"/>
              <a:t>hydrosulphide.and</a:t>
            </a:r>
            <a:r>
              <a:rPr lang="en-US" dirty="0"/>
              <a:t> the breakdown of hair in </a:t>
            </a:r>
            <a:r>
              <a:rPr lang="en-US" dirty="0" err="1"/>
              <a:t>unhairing</a:t>
            </a:r>
            <a:r>
              <a:rPr lang="en-US" dirty="0"/>
              <a:t> process</a:t>
            </a:r>
            <a:r>
              <a:rPr lang="en-US" dirty="0" smtClean="0"/>
              <a:t>.</a:t>
            </a:r>
          </a:p>
          <a:p>
            <a:r>
              <a:rPr lang="en-US" dirty="0"/>
              <a:t>NEUTRAL SALTS:-Two common types of salts are to be found in tannery effluent:- </a:t>
            </a:r>
            <a:r>
              <a:rPr lang="en-US" dirty="0" err="1"/>
              <a:t>Sulphates</a:t>
            </a:r>
            <a:r>
              <a:rPr lang="en-US" dirty="0"/>
              <a:t> Chlorides OIL &amp; GREASE:-During leather </a:t>
            </a:r>
            <a:r>
              <a:rPr lang="en-US" dirty="0" err="1"/>
              <a:t>manufacture,natural</a:t>
            </a:r>
            <a:r>
              <a:rPr lang="en-US" dirty="0"/>
              <a:t> oils and grease are released from within the skin. CHROMIUM COMPOUNDS:-Two forms of chrome are associated with the tanning industry :-  Chrome 3+(trivalent chrome)  Chrome 6+(hexavalent chrome)</a:t>
            </a:r>
          </a:p>
        </p:txBody>
      </p:sp>
    </p:spTree>
    <p:extLst>
      <p:ext uri="{BB962C8B-B14F-4D97-AF65-F5344CB8AC3E}">
        <p14:creationId xmlns:p14="http://schemas.microsoft.com/office/powerpoint/2010/main" val="1657402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873" y="609601"/>
            <a:ext cx="10674927" cy="5444836"/>
          </a:xfrm>
        </p:spPr>
        <p:txBody>
          <a:bodyPr>
            <a:normAutofit/>
          </a:bodyPr>
          <a:lstStyle/>
          <a:p>
            <a:r>
              <a:rPr lang="en-US" b="1" dirty="0" smtClean="0"/>
              <a:t>WHAT IS SOIL?</a:t>
            </a:r>
          </a:p>
          <a:p>
            <a:pPr marL="0" indent="0" algn="just">
              <a:buNone/>
            </a:pPr>
            <a:r>
              <a:rPr lang="en-US" dirty="0" smtClean="0"/>
              <a:t> Soil </a:t>
            </a:r>
            <a:r>
              <a:rPr lang="en-US" dirty="0"/>
              <a:t>is the thin layer of organic and inorganic materials that covers the Earth's rocky surface</a:t>
            </a:r>
            <a:r>
              <a:rPr lang="en-US" dirty="0" smtClean="0"/>
              <a:t>. Soil </a:t>
            </a:r>
            <a:r>
              <a:rPr lang="en-US" dirty="0"/>
              <a:t>is composed of particles of broken rock that have been altered by chemical and mechanical processes that include weathering and erosion. Soil consists of major components – </a:t>
            </a:r>
            <a:r>
              <a:rPr lang="en-US" dirty="0" smtClean="0"/>
              <a:t> </a:t>
            </a:r>
            <a:r>
              <a:rPr lang="en-US" dirty="0"/>
              <a:t>Minerals </a:t>
            </a:r>
            <a:r>
              <a:rPr lang="en-US" dirty="0" smtClean="0"/>
              <a:t>matter </a:t>
            </a:r>
            <a:r>
              <a:rPr lang="en-US" dirty="0"/>
              <a:t>– 45% , Organic Matter 5</a:t>
            </a:r>
            <a:r>
              <a:rPr lang="en-US" dirty="0" smtClean="0"/>
              <a:t>%, </a:t>
            </a:r>
            <a:r>
              <a:rPr lang="en-US" dirty="0"/>
              <a:t>Soil water -25%, </a:t>
            </a:r>
            <a:r>
              <a:rPr lang="en-US" dirty="0" smtClean="0"/>
              <a:t> </a:t>
            </a:r>
            <a:r>
              <a:rPr lang="en-US" dirty="0"/>
              <a:t>Soil air - 25</a:t>
            </a:r>
            <a:r>
              <a:rPr lang="en-US" dirty="0" smtClean="0"/>
              <a:t>%.</a:t>
            </a:r>
          </a:p>
          <a:p>
            <a:pPr marL="0" indent="0">
              <a:buNone/>
            </a:pPr>
            <a:r>
              <a:rPr lang="en-US" b="1" dirty="0"/>
              <a:t>WHAT IS SOIL POLLUTION ? </a:t>
            </a:r>
            <a:endParaRPr lang="en-US" b="1" dirty="0" smtClean="0"/>
          </a:p>
          <a:p>
            <a:pPr marL="0" indent="0">
              <a:buNone/>
            </a:pPr>
            <a:r>
              <a:rPr lang="en-US" dirty="0" smtClean="0"/>
              <a:t> </a:t>
            </a:r>
            <a:r>
              <a:rPr lang="en-US" dirty="0"/>
              <a:t>Decrease in quality of soil either due to anthropogenic sources or natural sources or by both is called soil pollution or soil degradation. </a:t>
            </a:r>
          </a:p>
          <a:p>
            <a:pPr marL="0" indent="0">
              <a:buNone/>
            </a:pPr>
            <a:r>
              <a:rPr lang="en-US" dirty="0" smtClean="0"/>
              <a:t>Decreases </a:t>
            </a:r>
            <a:r>
              <a:rPr lang="en-US" dirty="0"/>
              <a:t>in the quality of soil is caused due to accelerated rate of soil micro – organisms, excess </a:t>
            </a:r>
            <a:r>
              <a:rPr lang="en-US" dirty="0" smtClean="0"/>
              <a:t>or lack </a:t>
            </a:r>
            <a:r>
              <a:rPr lang="en-US" dirty="0"/>
              <a:t>of moisture content, high fluctuation of temperature , lack of humus content and input and concentration of various types of </a:t>
            </a:r>
            <a:r>
              <a:rPr lang="en-US" dirty="0" smtClean="0"/>
              <a:t>pollutants.</a:t>
            </a:r>
            <a:endParaRPr lang="en-US" dirty="0"/>
          </a:p>
        </p:txBody>
      </p:sp>
    </p:spTree>
    <p:extLst>
      <p:ext uri="{BB962C8B-B14F-4D97-AF65-F5344CB8AC3E}">
        <p14:creationId xmlns:p14="http://schemas.microsoft.com/office/powerpoint/2010/main" val="661590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145" y="526473"/>
            <a:ext cx="8395855" cy="5355312"/>
          </a:xfrm>
          <a:prstGeom prst="rect">
            <a:avLst/>
          </a:prstGeom>
        </p:spPr>
        <p:txBody>
          <a:bodyPr wrap="square">
            <a:spAutoFit/>
          </a:bodyPr>
          <a:lstStyle/>
          <a:p>
            <a:r>
              <a:rPr lang="en-US" b="1" dirty="0"/>
              <a:t>Process Involved In Common Effluent Treatment Plant </a:t>
            </a:r>
            <a:endParaRPr lang="en-US" b="1" dirty="0" smtClean="0"/>
          </a:p>
          <a:p>
            <a:r>
              <a:rPr lang="en-US" dirty="0" smtClean="0"/>
              <a:t>There </a:t>
            </a:r>
            <a:r>
              <a:rPr lang="en-US" dirty="0"/>
              <a:t>are four steps involved in the process of CETP </a:t>
            </a:r>
            <a:endParaRPr lang="en-US" dirty="0" smtClean="0"/>
          </a:p>
          <a:p>
            <a:pPr marL="342900" indent="-342900">
              <a:buAutoNum type="arabicPeriod"/>
            </a:pPr>
            <a:r>
              <a:rPr lang="en-US" dirty="0" smtClean="0"/>
              <a:t>Preliminary </a:t>
            </a:r>
            <a:r>
              <a:rPr lang="en-US" dirty="0"/>
              <a:t>stage </a:t>
            </a:r>
            <a:endParaRPr lang="en-US" dirty="0" smtClean="0"/>
          </a:p>
          <a:p>
            <a:r>
              <a:rPr lang="en-US" dirty="0" smtClean="0"/>
              <a:t>2</a:t>
            </a:r>
            <a:r>
              <a:rPr lang="en-US" dirty="0"/>
              <a:t>. Primary stage </a:t>
            </a:r>
            <a:endParaRPr lang="en-US" dirty="0" smtClean="0"/>
          </a:p>
          <a:p>
            <a:r>
              <a:rPr lang="en-US" dirty="0" smtClean="0"/>
              <a:t>3</a:t>
            </a:r>
            <a:r>
              <a:rPr lang="en-US" dirty="0"/>
              <a:t>. Secondary stage (</a:t>
            </a:r>
            <a:r>
              <a:rPr lang="en-US" dirty="0" err="1"/>
              <a:t>i</a:t>
            </a:r>
            <a:r>
              <a:rPr lang="en-US" dirty="0"/>
              <a:t>) Aerobic Process ii) Anaerobic </a:t>
            </a:r>
            <a:r>
              <a:rPr lang="en-US" dirty="0" smtClean="0"/>
              <a:t>Process</a:t>
            </a:r>
          </a:p>
          <a:p>
            <a:r>
              <a:rPr lang="en-US" dirty="0" smtClean="0"/>
              <a:t> </a:t>
            </a:r>
            <a:r>
              <a:rPr lang="en-US" dirty="0"/>
              <a:t>4.Tertiary stage Preliminary Stage Includes : </a:t>
            </a:r>
            <a:r>
              <a:rPr lang="en-US" dirty="0" err="1"/>
              <a:t>i</a:t>
            </a:r>
            <a:r>
              <a:rPr lang="en-US" dirty="0"/>
              <a:t>) Screening ii) Grit Removal iii) Oil and Grease </a:t>
            </a:r>
            <a:r>
              <a:rPr lang="en-US" dirty="0" smtClean="0"/>
              <a:t>Removal</a:t>
            </a:r>
          </a:p>
          <a:p>
            <a:r>
              <a:rPr lang="en-US" dirty="0"/>
              <a:t> </a:t>
            </a:r>
            <a:r>
              <a:rPr lang="en-US" b="1" dirty="0"/>
              <a:t>Primary stage </a:t>
            </a:r>
            <a:r>
              <a:rPr lang="en-US" b="1" dirty="0" smtClean="0"/>
              <a:t>includes</a:t>
            </a:r>
          </a:p>
          <a:p>
            <a:pPr marL="285750" indent="-285750">
              <a:buFont typeface="Arial" panose="020B0604020202020204" pitchFamily="34" charset="0"/>
              <a:buChar char="•"/>
            </a:pPr>
            <a:r>
              <a:rPr lang="en-US" dirty="0"/>
              <a:t>Equalization </a:t>
            </a:r>
            <a:endParaRPr lang="en-US" dirty="0" smtClean="0"/>
          </a:p>
          <a:p>
            <a:r>
              <a:rPr lang="en-US" dirty="0" smtClean="0"/>
              <a:t>• </a:t>
            </a:r>
            <a:r>
              <a:rPr lang="en-US" dirty="0"/>
              <a:t>Neutralization </a:t>
            </a:r>
            <a:endParaRPr lang="en-US" dirty="0" smtClean="0"/>
          </a:p>
          <a:p>
            <a:r>
              <a:rPr lang="en-US" dirty="0" smtClean="0"/>
              <a:t>• </a:t>
            </a:r>
            <a:r>
              <a:rPr lang="en-US" dirty="0"/>
              <a:t>Sedimentation </a:t>
            </a:r>
            <a:endParaRPr lang="en-US" dirty="0" smtClean="0"/>
          </a:p>
          <a:p>
            <a:r>
              <a:rPr lang="en-US" dirty="0" smtClean="0"/>
              <a:t> </a:t>
            </a:r>
            <a:r>
              <a:rPr lang="en-US" b="1" dirty="0"/>
              <a:t>Secondary Stage Includes </a:t>
            </a:r>
            <a:r>
              <a:rPr lang="en-US" dirty="0"/>
              <a:t>: </a:t>
            </a:r>
            <a:endParaRPr lang="en-US" dirty="0" smtClean="0"/>
          </a:p>
          <a:p>
            <a:r>
              <a:rPr lang="en-US" dirty="0" smtClean="0"/>
              <a:t>• </a:t>
            </a:r>
            <a:r>
              <a:rPr lang="en-US" dirty="0"/>
              <a:t>Aerobic Process : </a:t>
            </a:r>
            <a:endParaRPr lang="en-US" dirty="0" smtClean="0"/>
          </a:p>
          <a:p>
            <a:r>
              <a:rPr lang="en-US" dirty="0" smtClean="0"/>
              <a:t>• </a:t>
            </a:r>
            <a:r>
              <a:rPr lang="en-US" dirty="0"/>
              <a:t>Activated Sludge Process </a:t>
            </a:r>
            <a:endParaRPr lang="en-US" dirty="0" smtClean="0"/>
          </a:p>
          <a:p>
            <a:r>
              <a:rPr lang="en-US" dirty="0" smtClean="0"/>
              <a:t>• </a:t>
            </a:r>
            <a:r>
              <a:rPr lang="en-US" dirty="0"/>
              <a:t>Aerated Lagoons </a:t>
            </a:r>
            <a:endParaRPr lang="en-US" dirty="0" smtClean="0"/>
          </a:p>
          <a:p>
            <a:r>
              <a:rPr lang="en-US" dirty="0" smtClean="0"/>
              <a:t>• </a:t>
            </a:r>
            <a:r>
              <a:rPr lang="en-US" dirty="0"/>
              <a:t>Trickling Filters </a:t>
            </a:r>
            <a:endParaRPr lang="en-US" dirty="0" smtClean="0"/>
          </a:p>
          <a:p>
            <a:r>
              <a:rPr lang="en-US" dirty="0" smtClean="0"/>
              <a:t>• </a:t>
            </a:r>
            <a:r>
              <a:rPr lang="en-US" dirty="0"/>
              <a:t>Sequential Bath Reactor </a:t>
            </a:r>
            <a:endParaRPr lang="en-US" dirty="0" smtClean="0"/>
          </a:p>
          <a:p>
            <a:r>
              <a:rPr lang="en-US" dirty="0" smtClean="0"/>
              <a:t>• </a:t>
            </a:r>
            <a:r>
              <a:rPr lang="en-US" dirty="0"/>
              <a:t>Submerged Aerobic Fixed Film Reactor </a:t>
            </a:r>
            <a:endParaRPr lang="en-US" dirty="0" smtClean="0"/>
          </a:p>
          <a:p>
            <a:r>
              <a:rPr lang="en-US" dirty="0" smtClean="0"/>
              <a:t>• Membrane Bio-reactor</a:t>
            </a:r>
            <a:endParaRPr lang="en-US" b="1" dirty="0"/>
          </a:p>
        </p:txBody>
      </p:sp>
    </p:spTree>
    <p:extLst>
      <p:ext uri="{BB962C8B-B14F-4D97-AF65-F5344CB8AC3E}">
        <p14:creationId xmlns:p14="http://schemas.microsoft.com/office/powerpoint/2010/main" val="2072493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2" y="433991"/>
            <a:ext cx="11263899" cy="1200329"/>
          </a:xfrm>
          <a:prstGeom prst="rect">
            <a:avLst/>
          </a:prstGeom>
        </p:spPr>
        <p:txBody>
          <a:bodyPr wrap="square">
            <a:spAutoFit/>
          </a:bodyPr>
          <a:lstStyle/>
          <a:p>
            <a:r>
              <a:rPr lang="en-US" b="1" dirty="0" smtClean="0"/>
              <a:t>ACTIVATED SLUDGE PROCESS:</a:t>
            </a:r>
          </a:p>
          <a:p>
            <a:pPr algn="just"/>
            <a:r>
              <a:rPr lang="en-US" dirty="0" smtClean="0"/>
              <a:t>Activated </a:t>
            </a:r>
            <a:r>
              <a:rPr lang="en-US" dirty="0"/>
              <a:t>sludge is a biochemical process for treating sewage and industrial waste that uses air(or oxygen) and micro-organisms to </a:t>
            </a:r>
            <a:r>
              <a:rPr lang="en-US" dirty="0" smtClean="0"/>
              <a:t>biologically </a:t>
            </a:r>
            <a:r>
              <a:rPr lang="en-US" dirty="0"/>
              <a:t>oxidize organic pollutants</a:t>
            </a:r>
            <a:r>
              <a:rPr lang="en-US" dirty="0" smtClean="0"/>
              <a:t>, producing </a:t>
            </a:r>
            <a:r>
              <a:rPr lang="en-US" dirty="0"/>
              <a:t>a waste sludge(or floc) containing the oxidizing </a:t>
            </a:r>
            <a:r>
              <a:rPr lang="en-US" dirty="0" smtClean="0"/>
              <a:t>material.</a:t>
            </a:r>
          </a:p>
          <a:p>
            <a:pPr algn="just"/>
            <a:endParaRPr lang="en-US" b="1" dirty="0"/>
          </a:p>
        </p:txBody>
      </p:sp>
      <p:pic>
        <p:nvPicPr>
          <p:cNvPr id="1028" name="Picture 4" descr="https://upload.wikimedia.org/wikipedia/commons/thumb/d/d5/Activated_Sludge_1.svg/300px-Activated_Sludge_1.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703" y="2143792"/>
            <a:ext cx="3017116" cy="3216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222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5017" y="609600"/>
            <a:ext cx="10903527" cy="3234860"/>
          </a:xfrm>
          <a:prstGeom prst="rect">
            <a:avLst/>
          </a:prstGeom>
        </p:spPr>
        <p:txBody>
          <a:bodyPr wrap="square">
            <a:spAutoFit/>
          </a:bodyPr>
          <a:lstStyle/>
          <a:p>
            <a:r>
              <a:rPr lang="en-US" b="1" dirty="0" smtClean="0"/>
              <a:t>TRICKLING FILTERS:</a:t>
            </a:r>
          </a:p>
          <a:p>
            <a:pPr marL="285750" indent="-285750" algn="just">
              <a:lnSpc>
                <a:spcPct val="150000"/>
              </a:lnSpc>
              <a:buFont typeface="Arial" panose="020B0604020202020204" pitchFamily="34" charset="0"/>
              <a:buChar char="•"/>
            </a:pPr>
            <a:r>
              <a:rPr lang="en-US" dirty="0" smtClean="0"/>
              <a:t>A </a:t>
            </a:r>
            <a:r>
              <a:rPr lang="en-US" dirty="0"/>
              <a:t>trickling filter process consists of bed of rocks</a:t>
            </a:r>
            <a:r>
              <a:rPr lang="en-US" dirty="0" smtClean="0"/>
              <a:t>, gravel, slag, peat </a:t>
            </a:r>
            <a:r>
              <a:rPr lang="en-US" dirty="0"/>
              <a:t>moss or plastic media over which wastewater flows downwards and a contacts a layer of microbial slimes covering the bed media</a:t>
            </a:r>
            <a:r>
              <a:rPr lang="en-US" dirty="0" smtClean="0"/>
              <a:t>. Aerobic </a:t>
            </a:r>
            <a:r>
              <a:rPr lang="en-US" dirty="0"/>
              <a:t>conditions are maintained by forced air flowing through the bed or by natural convection air</a:t>
            </a:r>
            <a:r>
              <a:rPr lang="en-US" dirty="0" smtClean="0"/>
              <a:t>. The </a:t>
            </a:r>
            <a:r>
              <a:rPr lang="en-US" dirty="0"/>
              <a:t>process involves adsorption of organic compounds in wastewater by the microbial slime layer, diffusion of air into the slime to provide the oxygen required for the biochemical oxidation of organic compounds .The end projects include carbon dioxide gas</a:t>
            </a:r>
            <a:r>
              <a:rPr lang="en-US" dirty="0" smtClean="0"/>
              <a:t>, water </a:t>
            </a:r>
            <a:r>
              <a:rPr lang="en-US" dirty="0"/>
              <a:t>and other products of oxidation</a:t>
            </a:r>
            <a:r>
              <a:rPr lang="en-US" dirty="0" smtClean="0"/>
              <a:t>. As </a:t>
            </a:r>
            <a:r>
              <a:rPr lang="en-US" dirty="0"/>
              <a:t>the slime layer thickness</a:t>
            </a:r>
            <a:r>
              <a:rPr lang="en-US" dirty="0" smtClean="0"/>
              <a:t>, it </a:t>
            </a:r>
            <a:r>
              <a:rPr lang="en-US" dirty="0"/>
              <a:t>becomes the air to penetrate the layer and an inner anaerobic layer is formed.</a:t>
            </a:r>
          </a:p>
        </p:txBody>
      </p:sp>
    </p:spTree>
    <p:extLst>
      <p:ext uri="{BB962C8B-B14F-4D97-AF65-F5344CB8AC3E}">
        <p14:creationId xmlns:p14="http://schemas.microsoft.com/office/powerpoint/2010/main" val="3531668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Trickling filter design guideline – How do trickling filters wor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6" name="Picture 8" descr="Schematic cross-section of a trickling filter. Source: TILLEY et al. (20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4618" y="1010664"/>
            <a:ext cx="9557616" cy="3694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477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618" y="290945"/>
            <a:ext cx="8631382" cy="5078313"/>
          </a:xfrm>
          <a:prstGeom prst="rect">
            <a:avLst/>
          </a:prstGeom>
        </p:spPr>
        <p:txBody>
          <a:bodyPr wrap="square">
            <a:spAutoFit/>
          </a:bodyPr>
          <a:lstStyle/>
          <a:p>
            <a:r>
              <a:rPr lang="en-US" dirty="0"/>
              <a:t> Anaerobic Process : </a:t>
            </a:r>
            <a:endParaRPr lang="en-US" dirty="0" smtClean="0"/>
          </a:p>
          <a:p>
            <a:r>
              <a:rPr lang="en-US" dirty="0" smtClean="0"/>
              <a:t>• </a:t>
            </a:r>
            <a:r>
              <a:rPr lang="en-US" dirty="0"/>
              <a:t>Anaerobic Contact </a:t>
            </a:r>
            <a:r>
              <a:rPr lang="en-US" dirty="0" smtClean="0"/>
              <a:t>Reactor</a:t>
            </a:r>
          </a:p>
          <a:p>
            <a:r>
              <a:rPr lang="en-US" dirty="0" smtClean="0"/>
              <a:t> </a:t>
            </a:r>
            <a:r>
              <a:rPr lang="en-US" dirty="0"/>
              <a:t>• Up Flow Sludge Blanket </a:t>
            </a:r>
            <a:endParaRPr lang="en-US" dirty="0" smtClean="0"/>
          </a:p>
          <a:p>
            <a:r>
              <a:rPr lang="en-US" dirty="0" smtClean="0"/>
              <a:t>• </a:t>
            </a:r>
            <a:r>
              <a:rPr lang="en-US" dirty="0"/>
              <a:t>Fixed Bed Reactor </a:t>
            </a:r>
            <a:endParaRPr lang="en-US" dirty="0" smtClean="0"/>
          </a:p>
          <a:p>
            <a:r>
              <a:rPr lang="en-US" dirty="0" smtClean="0"/>
              <a:t>• </a:t>
            </a:r>
            <a:r>
              <a:rPr lang="en-US" dirty="0"/>
              <a:t>Biological Removal Of Heavy </a:t>
            </a:r>
            <a:r>
              <a:rPr lang="en-US" dirty="0" smtClean="0"/>
              <a:t>Metals</a:t>
            </a:r>
          </a:p>
          <a:p>
            <a:r>
              <a:rPr lang="en-US" b="1" dirty="0" smtClean="0"/>
              <a:t> </a:t>
            </a:r>
            <a:r>
              <a:rPr lang="en-US" b="1" dirty="0"/>
              <a:t> Tertiary Stage Includes</a:t>
            </a:r>
            <a:r>
              <a:rPr lang="en-US" dirty="0"/>
              <a:t> : </a:t>
            </a:r>
            <a:endParaRPr lang="en-US" dirty="0" smtClean="0"/>
          </a:p>
          <a:p>
            <a:r>
              <a:rPr lang="en-US" dirty="0" smtClean="0"/>
              <a:t>• </a:t>
            </a:r>
            <a:r>
              <a:rPr lang="en-US" dirty="0"/>
              <a:t>Sand Filters </a:t>
            </a:r>
            <a:endParaRPr lang="en-US" dirty="0" smtClean="0"/>
          </a:p>
          <a:p>
            <a:r>
              <a:rPr lang="en-US" dirty="0" smtClean="0"/>
              <a:t>• </a:t>
            </a:r>
            <a:r>
              <a:rPr lang="en-US" dirty="0"/>
              <a:t>Carbon Filters </a:t>
            </a:r>
            <a:endParaRPr lang="en-US" dirty="0" smtClean="0"/>
          </a:p>
          <a:p>
            <a:r>
              <a:rPr lang="en-US" dirty="0" smtClean="0"/>
              <a:t>• </a:t>
            </a:r>
            <a:r>
              <a:rPr lang="en-US" dirty="0"/>
              <a:t>Micro Filters </a:t>
            </a:r>
            <a:endParaRPr lang="en-US" dirty="0" smtClean="0"/>
          </a:p>
          <a:p>
            <a:r>
              <a:rPr lang="en-US" dirty="0" smtClean="0"/>
              <a:t>• </a:t>
            </a:r>
            <a:r>
              <a:rPr lang="en-US" dirty="0"/>
              <a:t>Ultra Filtration </a:t>
            </a:r>
            <a:endParaRPr lang="en-US" dirty="0" smtClean="0"/>
          </a:p>
          <a:p>
            <a:r>
              <a:rPr lang="en-US" dirty="0" smtClean="0"/>
              <a:t>• </a:t>
            </a:r>
            <a:r>
              <a:rPr lang="en-US" dirty="0"/>
              <a:t>Retention Ponds </a:t>
            </a:r>
            <a:endParaRPr lang="en-US" dirty="0" smtClean="0"/>
          </a:p>
          <a:p>
            <a:r>
              <a:rPr lang="en-US" dirty="0" smtClean="0"/>
              <a:t>• </a:t>
            </a:r>
            <a:r>
              <a:rPr lang="en-US" dirty="0"/>
              <a:t>Nano Filtration </a:t>
            </a:r>
            <a:endParaRPr lang="en-US" dirty="0" smtClean="0"/>
          </a:p>
          <a:p>
            <a:r>
              <a:rPr lang="en-US" dirty="0" smtClean="0"/>
              <a:t>• </a:t>
            </a:r>
            <a:r>
              <a:rPr lang="en-US" dirty="0"/>
              <a:t>Reverse </a:t>
            </a:r>
            <a:r>
              <a:rPr lang="en-US" dirty="0" smtClean="0"/>
              <a:t>Osmosis</a:t>
            </a:r>
          </a:p>
          <a:p>
            <a:r>
              <a:rPr lang="en-US" b="1" dirty="0"/>
              <a:t>TREATMENT OF OTHER ORGANICS</a:t>
            </a:r>
            <a:r>
              <a:rPr lang="en-US" dirty="0"/>
              <a:t>:- Synthetic organics material including </a:t>
            </a:r>
            <a:r>
              <a:rPr lang="en-US" dirty="0" err="1"/>
              <a:t>solvents,paint,pharmaceuticals,pestri</a:t>
            </a:r>
            <a:r>
              <a:rPr lang="en-US" dirty="0"/>
              <a:t> </a:t>
            </a:r>
            <a:r>
              <a:rPr lang="en-US" dirty="0" err="1"/>
              <a:t>cides,cooking</a:t>
            </a:r>
            <a:r>
              <a:rPr lang="en-US" dirty="0"/>
              <a:t> products and so forth can be very difficult to </a:t>
            </a:r>
            <a:r>
              <a:rPr lang="en-US" dirty="0" err="1"/>
              <a:t>treat.Treatment</a:t>
            </a:r>
            <a:r>
              <a:rPr lang="en-US" dirty="0"/>
              <a:t> methods are often specific to the material being </a:t>
            </a:r>
            <a:r>
              <a:rPr lang="en-US" dirty="0" err="1"/>
              <a:t>treated.Methods</a:t>
            </a:r>
            <a:r>
              <a:rPr lang="en-US" dirty="0"/>
              <a:t> include advanced oxidation </a:t>
            </a:r>
            <a:r>
              <a:rPr lang="en-US" dirty="0" err="1"/>
              <a:t>processing,distillation,adsorbtion,vitr</a:t>
            </a:r>
            <a:r>
              <a:rPr lang="en-US" dirty="0"/>
              <a:t> </a:t>
            </a:r>
            <a:r>
              <a:rPr lang="en-US" dirty="0" err="1"/>
              <a:t>ification,incineration,chemical</a:t>
            </a:r>
            <a:r>
              <a:rPr lang="en-US" dirty="0"/>
              <a:t> </a:t>
            </a:r>
            <a:r>
              <a:rPr lang="en-US" dirty="0" err="1"/>
              <a:t>immobilisation</a:t>
            </a:r>
            <a:r>
              <a:rPr lang="en-US" dirty="0"/>
              <a:t> or landfill disposal.</a:t>
            </a:r>
            <a:endParaRPr lang="en-US" b="1" dirty="0"/>
          </a:p>
        </p:txBody>
      </p:sp>
    </p:spTree>
    <p:extLst>
      <p:ext uri="{BB962C8B-B14F-4D97-AF65-F5344CB8AC3E}">
        <p14:creationId xmlns:p14="http://schemas.microsoft.com/office/powerpoint/2010/main" val="1772268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145" y="332509"/>
            <a:ext cx="10196946" cy="3139321"/>
          </a:xfrm>
          <a:prstGeom prst="rect">
            <a:avLst/>
          </a:prstGeom>
        </p:spPr>
        <p:txBody>
          <a:bodyPr wrap="square">
            <a:spAutoFit/>
          </a:bodyPr>
          <a:lstStyle/>
          <a:p>
            <a:r>
              <a:rPr lang="en-US" b="1" dirty="0"/>
              <a:t>TREATMENT OF ACIDS &amp; ALKALIS</a:t>
            </a:r>
            <a:r>
              <a:rPr lang="en-US" dirty="0"/>
              <a:t>: Acids &amp; alkalis can usually be </a:t>
            </a:r>
            <a:r>
              <a:rPr lang="en-US" dirty="0" err="1"/>
              <a:t>neutralised</a:t>
            </a:r>
            <a:r>
              <a:rPr lang="en-US" dirty="0"/>
              <a:t> under controlled </a:t>
            </a:r>
            <a:r>
              <a:rPr lang="en-US" dirty="0" err="1"/>
              <a:t>conditions.neutralisation</a:t>
            </a:r>
            <a:r>
              <a:rPr lang="en-US" dirty="0"/>
              <a:t> frequently produces a precipitate that will require treatment as a solid residue that may also be </a:t>
            </a:r>
            <a:r>
              <a:rPr lang="en-US" dirty="0" err="1"/>
              <a:t>toxic.In</a:t>
            </a:r>
            <a:r>
              <a:rPr lang="en-US" dirty="0"/>
              <a:t> some </a:t>
            </a:r>
            <a:r>
              <a:rPr lang="en-US" dirty="0" err="1"/>
              <a:t>cases,gases</a:t>
            </a:r>
            <a:r>
              <a:rPr lang="en-US" dirty="0"/>
              <a:t> may be evolved requiring treatment for the gas </a:t>
            </a:r>
            <a:r>
              <a:rPr lang="en-US" dirty="0" err="1"/>
              <a:t>stream.Some</a:t>
            </a:r>
            <a:r>
              <a:rPr lang="en-US" dirty="0"/>
              <a:t> other forms of treatment are usually required following </a:t>
            </a:r>
            <a:r>
              <a:rPr lang="en-US" dirty="0" err="1"/>
              <a:t>neutralisation</a:t>
            </a:r>
            <a:r>
              <a:rPr lang="en-US" dirty="0"/>
              <a:t>. OIL AND GREASE REMOVAL: Oil and grease can be recovered from open water surfaces by skimming </a:t>
            </a:r>
            <a:r>
              <a:rPr lang="en-US" dirty="0" smtClean="0"/>
              <a:t>devices</a:t>
            </a:r>
          </a:p>
          <a:p>
            <a:r>
              <a:rPr lang="en-US" b="1" dirty="0"/>
              <a:t>TREATMENT OF CHROME WATER:</a:t>
            </a:r>
            <a:r>
              <a:rPr lang="en-US" dirty="0"/>
              <a:t/>
            </a:r>
            <a:br>
              <a:rPr lang="en-US" dirty="0"/>
            </a:br>
            <a:r>
              <a:rPr lang="en-US" dirty="0"/>
              <a:t>The chrome water is separated by the following processes : • The chrome water from the leather manufacturing process is pumped into a reactor. The pH must be 3. • Then Magnesium oxide is added which may increase the pH level from 6 - 7. The chrome will be settled as sludge and, the processed clean water is obtained. • The chrome sludge which is settled at the bottom is removed and the clean water is pumped out.</a:t>
            </a:r>
          </a:p>
        </p:txBody>
      </p:sp>
    </p:spTree>
    <p:extLst>
      <p:ext uri="{BB962C8B-B14F-4D97-AF65-F5344CB8AC3E}">
        <p14:creationId xmlns:p14="http://schemas.microsoft.com/office/powerpoint/2010/main" val="325321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4" y="180110"/>
            <a:ext cx="11790217" cy="6217087"/>
          </a:xfrm>
          <a:prstGeom prst="rect">
            <a:avLst/>
          </a:prstGeom>
        </p:spPr>
        <p:txBody>
          <a:bodyPr wrap="square">
            <a:spAutoFit/>
          </a:bodyPr>
          <a:lstStyle/>
          <a:p>
            <a:pPr algn="ctr"/>
            <a:r>
              <a:rPr lang="en-US" sz="2000" b="1" dirty="0" smtClean="0"/>
              <a:t>HOSPITAL WASTE/BIOMEDICAL WASTE</a:t>
            </a:r>
          </a:p>
          <a:p>
            <a:pPr>
              <a:lnSpc>
                <a:spcPct val="150000"/>
              </a:lnSpc>
            </a:pPr>
            <a:r>
              <a:rPr lang="en-US" b="1" dirty="0" smtClean="0"/>
              <a:t>BIO-MEDICAL </a:t>
            </a:r>
            <a:r>
              <a:rPr lang="en-US" b="1" dirty="0"/>
              <a:t>WASTE</a:t>
            </a:r>
            <a:r>
              <a:rPr lang="en-US" dirty="0"/>
              <a:t>: - Any waste which is generated during the diagnosis, treatment or immunization of human beings or animals or in research activities pertaining thereto or in the production or testing of </a:t>
            </a:r>
            <a:r>
              <a:rPr lang="en-US" dirty="0" smtClean="0"/>
              <a:t>biological organisms.</a:t>
            </a:r>
          </a:p>
          <a:p>
            <a:pPr>
              <a:lnSpc>
                <a:spcPct val="150000"/>
              </a:lnSpc>
            </a:pPr>
            <a:r>
              <a:rPr lang="en-US" b="1" dirty="0" smtClean="0"/>
              <a:t>CAUSES:</a:t>
            </a:r>
          </a:p>
          <a:p>
            <a:pPr>
              <a:lnSpc>
                <a:spcPct val="150000"/>
              </a:lnSpc>
            </a:pPr>
            <a:r>
              <a:rPr lang="en-US" dirty="0"/>
              <a:t>Improper:- </a:t>
            </a:r>
            <a:endParaRPr lang="en-US" dirty="0" smtClean="0"/>
          </a:p>
          <a:p>
            <a:pPr marL="285750" indent="-285750">
              <a:lnSpc>
                <a:spcPct val="150000"/>
              </a:lnSpc>
              <a:buFont typeface="Arial" panose="020B0604020202020204" pitchFamily="34" charset="0"/>
              <a:buChar char="•"/>
            </a:pPr>
            <a:r>
              <a:rPr lang="en-US" dirty="0" smtClean="0"/>
              <a:t>Packaging </a:t>
            </a:r>
          </a:p>
          <a:p>
            <a:pPr marL="285750" indent="-285750">
              <a:lnSpc>
                <a:spcPct val="150000"/>
              </a:lnSpc>
              <a:buFont typeface="Arial" panose="020B0604020202020204" pitchFamily="34" charset="0"/>
              <a:buChar char="•"/>
            </a:pPr>
            <a:r>
              <a:rPr lang="en-US" dirty="0" smtClean="0"/>
              <a:t>Segregation</a:t>
            </a:r>
          </a:p>
          <a:p>
            <a:pPr marL="285750" indent="-285750">
              <a:lnSpc>
                <a:spcPct val="150000"/>
              </a:lnSpc>
              <a:buFont typeface="Arial" panose="020B0604020202020204" pitchFamily="34" charset="0"/>
              <a:buChar char="•"/>
            </a:pPr>
            <a:r>
              <a:rPr lang="en-US" dirty="0" smtClean="0"/>
              <a:t> Treatment and</a:t>
            </a:r>
          </a:p>
          <a:p>
            <a:pPr marL="285750" indent="-285750">
              <a:lnSpc>
                <a:spcPct val="150000"/>
              </a:lnSpc>
              <a:buFont typeface="Arial" panose="020B0604020202020204" pitchFamily="34" charset="0"/>
              <a:buChar char="•"/>
            </a:pPr>
            <a:r>
              <a:rPr lang="en-US" dirty="0" smtClean="0"/>
              <a:t> Disposal </a:t>
            </a:r>
            <a:r>
              <a:rPr lang="en-US" dirty="0"/>
              <a:t>of biomedical waste. </a:t>
            </a:r>
            <a:endParaRPr lang="en-US" dirty="0" smtClean="0"/>
          </a:p>
          <a:p>
            <a:pPr>
              <a:lnSpc>
                <a:spcPct val="150000"/>
              </a:lnSpc>
            </a:pPr>
            <a:r>
              <a:rPr lang="en-US" b="1" dirty="0"/>
              <a:t>CLASSIFICATION OF BIOMEDICAL WASTE:</a:t>
            </a:r>
            <a:endParaRPr lang="en-US" b="1" dirty="0" smtClean="0"/>
          </a:p>
          <a:p>
            <a:pPr marL="342900" indent="-342900">
              <a:lnSpc>
                <a:spcPct val="150000"/>
              </a:lnSpc>
              <a:buAutoNum type="arabicPeriod"/>
            </a:pPr>
            <a:r>
              <a:rPr lang="en-US" b="1" dirty="0" smtClean="0"/>
              <a:t>INFECTIOUS </a:t>
            </a:r>
            <a:r>
              <a:rPr lang="en-US" b="1" dirty="0"/>
              <a:t>WASTE: </a:t>
            </a:r>
            <a:r>
              <a:rPr lang="en-US" dirty="0"/>
              <a:t>Infectious waste suspected to contain pathogens (bacteria, viruses, parasites, or fungi) in sufficient quantity to cause diseases in susceptible hosts. This category includes:- </a:t>
            </a:r>
            <a:endParaRPr lang="en-US" dirty="0" smtClean="0"/>
          </a:p>
          <a:p>
            <a:pPr>
              <a:lnSpc>
                <a:spcPct val="150000"/>
              </a:lnSpc>
            </a:pPr>
            <a:r>
              <a:rPr lang="en-US" dirty="0" smtClean="0"/>
              <a:t>• </a:t>
            </a:r>
            <a:r>
              <a:rPr lang="en-US" dirty="0"/>
              <a:t>Cultures and stocks of infectious agents from laboratory work. </a:t>
            </a:r>
            <a:endParaRPr lang="en-US" dirty="0" smtClean="0"/>
          </a:p>
          <a:p>
            <a:pPr>
              <a:lnSpc>
                <a:spcPct val="150000"/>
              </a:lnSpc>
            </a:pPr>
            <a:r>
              <a:rPr lang="en-US" dirty="0" smtClean="0"/>
              <a:t>• </a:t>
            </a:r>
            <a:r>
              <a:rPr lang="en-US" dirty="0"/>
              <a:t>Waste from surgery on patients with infectious disease. </a:t>
            </a:r>
            <a:endParaRPr lang="en-US" dirty="0" smtClean="0"/>
          </a:p>
          <a:p>
            <a:pPr>
              <a:lnSpc>
                <a:spcPct val="150000"/>
              </a:lnSpc>
            </a:pPr>
            <a:r>
              <a:rPr lang="en-US" dirty="0" smtClean="0"/>
              <a:t>• </a:t>
            </a:r>
            <a:r>
              <a:rPr lang="en-US" dirty="0"/>
              <a:t>Infected animals from laboratories.</a:t>
            </a:r>
          </a:p>
        </p:txBody>
      </p:sp>
    </p:spTree>
    <p:extLst>
      <p:ext uri="{BB962C8B-B14F-4D97-AF65-F5344CB8AC3E}">
        <p14:creationId xmlns:p14="http://schemas.microsoft.com/office/powerpoint/2010/main" val="400769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81" y="235527"/>
            <a:ext cx="11623963" cy="6697346"/>
          </a:xfrm>
          <a:prstGeom prst="rect">
            <a:avLst/>
          </a:prstGeom>
        </p:spPr>
        <p:txBody>
          <a:bodyPr wrap="square">
            <a:spAutoFit/>
          </a:bodyPr>
          <a:lstStyle/>
          <a:p>
            <a:pPr algn="just">
              <a:lnSpc>
                <a:spcPct val="150000"/>
              </a:lnSpc>
            </a:pPr>
            <a:r>
              <a:rPr lang="en-US" b="1" dirty="0"/>
              <a:t>2.PATHOLOGICAL WASTE: </a:t>
            </a:r>
            <a:r>
              <a:rPr lang="en-US" dirty="0"/>
              <a:t>It consists of tissues, organs, body parts, human fetuses, and animal carcasses, blood, and body fluids</a:t>
            </a:r>
            <a:r>
              <a:rPr lang="en-US" dirty="0" smtClean="0"/>
              <a:t>.</a:t>
            </a:r>
          </a:p>
          <a:p>
            <a:pPr algn="just">
              <a:lnSpc>
                <a:spcPct val="150000"/>
              </a:lnSpc>
            </a:pPr>
            <a:r>
              <a:rPr lang="en-US" b="1" dirty="0"/>
              <a:t>3. SHARPS: </a:t>
            </a:r>
            <a:r>
              <a:rPr lang="en-US" dirty="0"/>
              <a:t>These are the items that could cause cuts or puncture wounds, including; </a:t>
            </a:r>
            <a:r>
              <a:rPr lang="en-US" dirty="0" smtClean="0"/>
              <a:t>Needles</a:t>
            </a:r>
            <a:r>
              <a:rPr lang="en-US" dirty="0"/>
              <a:t>, </a:t>
            </a:r>
            <a:r>
              <a:rPr lang="en-US" dirty="0" smtClean="0"/>
              <a:t>Scalpel </a:t>
            </a:r>
            <a:r>
              <a:rPr lang="en-US" dirty="0"/>
              <a:t>and other blades, </a:t>
            </a:r>
            <a:r>
              <a:rPr lang="en-US" dirty="0" smtClean="0"/>
              <a:t>Knives</a:t>
            </a:r>
            <a:r>
              <a:rPr lang="en-US" dirty="0"/>
              <a:t>, </a:t>
            </a:r>
            <a:r>
              <a:rPr lang="en-US" dirty="0" smtClean="0"/>
              <a:t>Infusion </a:t>
            </a:r>
            <a:r>
              <a:rPr lang="en-US" dirty="0"/>
              <a:t>sets, </a:t>
            </a:r>
            <a:r>
              <a:rPr lang="en-US" dirty="0" smtClean="0"/>
              <a:t>Saws</a:t>
            </a:r>
            <a:r>
              <a:rPr lang="en-US" dirty="0"/>
              <a:t>, </a:t>
            </a:r>
            <a:r>
              <a:rPr lang="en-US" dirty="0" smtClean="0"/>
              <a:t>Broken </a:t>
            </a:r>
            <a:r>
              <a:rPr lang="en-US" dirty="0"/>
              <a:t>glass, and nails</a:t>
            </a:r>
            <a:r>
              <a:rPr lang="en-US" dirty="0" smtClean="0"/>
              <a:t>.</a:t>
            </a:r>
          </a:p>
          <a:p>
            <a:pPr algn="just">
              <a:lnSpc>
                <a:spcPct val="150000"/>
              </a:lnSpc>
            </a:pPr>
            <a:r>
              <a:rPr lang="en-US" b="1" dirty="0"/>
              <a:t>4.PHARMACEUTICAL WASTE: </a:t>
            </a:r>
            <a:r>
              <a:rPr lang="en-US" dirty="0"/>
              <a:t>It includes expired, unused, spilt, and contaminated </a:t>
            </a:r>
            <a:r>
              <a:rPr lang="en-US" dirty="0" smtClean="0"/>
              <a:t>Pharmaceutical </a:t>
            </a:r>
            <a:r>
              <a:rPr lang="en-US" dirty="0"/>
              <a:t>products, </a:t>
            </a:r>
            <a:r>
              <a:rPr lang="en-US" dirty="0" smtClean="0"/>
              <a:t>Drugs</a:t>
            </a:r>
            <a:r>
              <a:rPr lang="en-US" dirty="0"/>
              <a:t>, </a:t>
            </a:r>
            <a:r>
              <a:rPr lang="en-US" dirty="0" smtClean="0"/>
              <a:t>Vaccines</a:t>
            </a:r>
            <a:r>
              <a:rPr lang="en-US" dirty="0"/>
              <a:t>, and </a:t>
            </a:r>
            <a:r>
              <a:rPr lang="en-US" dirty="0" smtClean="0"/>
              <a:t>sera.</a:t>
            </a:r>
          </a:p>
          <a:p>
            <a:pPr algn="just">
              <a:lnSpc>
                <a:spcPct val="150000"/>
              </a:lnSpc>
            </a:pPr>
            <a:r>
              <a:rPr lang="en-US" b="1" dirty="0"/>
              <a:t>5. GENOTOXIC WASTE: </a:t>
            </a:r>
            <a:r>
              <a:rPr lang="en-US" dirty="0" smtClean="0"/>
              <a:t>Genotoxic </a:t>
            </a:r>
            <a:r>
              <a:rPr lang="en-US" dirty="0"/>
              <a:t>waste is highly hazardous and may have; </a:t>
            </a:r>
            <a:r>
              <a:rPr lang="en-US" dirty="0" smtClean="0"/>
              <a:t>Mutagenic</a:t>
            </a:r>
            <a:r>
              <a:rPr lang="en-US" dirty="0"/>
              <a:t>, </a:t>
            </a:r>
            <a:r>
              <a:rPr lang="en-US" dirty="0" smtClean="0"/>
              <a:t>Teratogenic</a:t>
            </a:r>
            <a:r>
              <a:rPr lang="en-US" dirty="0"/>
              <a:t>, or </a:t>
            </a:r>
            <a:r>
              <a:rPr lang="en-US" dirty="0" smtClean="0"/>
              <a:t>Carcinogenic </a:t>
            </a:r>
            <a:r>
              <a:rPr lang="en-US" dirty="0"/>
              <a:t>properties</a:t>
            </a:r>
            <a:r>
              <a:rPr lang="en-US" dirty="0" smtClean="0"/>
              <a:t>.</a:t>
            </a:r>
          </a:p>
          <a:p>
            <a:pPr algn="just">
              <a:lnSpc>
                <a:spcPct val="150000"/>
              </a:lnSpc>
            </a:pPr>
            <a:r>
              <a:rPr lang="en-US" dirty="0"/>
              <a:t>It raises serious safety problems, both inside hospitals and after disposal, and should be given special attention. </a:t>
            </a:r>
            <a:r>
              <a:rPr lang="en-US" dirty="0" smtClean="0"/>
              <a:t> </a:t>
            </a:r>
            <a:r>
              <a:rPr lang="en-US" dirty="0"/>
              <a:t>It includes certain cytostatic drugs, vomit, urine, or feces from patients treated with cytostatic drugs, chemicals, and radioactive material</a:t>
            </a:r>
            <a:r>
              <a:rPr lang="en-US" dirty="0" smtClean="0"/>
              <a:t>.</a:t>
            </a:r>
          </a:p>
          <a:p>
            <a:pPr algn="just">
              <a:lnSpc>
                <a:spcPct val="150000"/>
              </a:lnSpc>
            </a:pPr>
            <a:r>
              <a:rPr lang="en-US" b="1" dirty="0" smtClean="0"/>
              <a:t>6. CHEMICAL WASTE: </a:t>
            </a:r>
            <a:r>
              <a:rPr lang="en-US" dirty="0" smtClean="0"/>
              <a:t>It </a:t>
            </a:r>
            <a:r>
              <a:rPr lang="en-US" dirty="0"/>
              <a:t>consists of discarded </a:t>
            </a:r>
            <a:r>
              <a:rPr lang="en-US" dirty="0" smtClean="0"/>
              <a:t>Solid</a:t>
            </a:r>
            <a:r>
              <a:rPr lang="en-US" dirty="0"/>
              <a:t>, </a:t>
            </a:r>
            <a:r>
              <a:rPr lang="en-US" dirty="0" smtClean="0"/>
              <a:t>Liquid</a:t>
            </a:r>
            <a:r>
              <a:rPr lang="en-US" dirty="0"/>
              <a:t>, and Gaseous chemicals. Chemical waste may be hazardous or nonhazardous. It is considered to be hazardous if it has at least one of the following properties: </a:t>
            </a:r>
            <a:r>
              <a:rPr lang="en-US" dirty="0" smtClean="0"/>
              <a:t>Toxic</a:t>
            </a:r>
            <a:r>
              <a:rPr lang="en-US" dirty="0"/>
              <a:t>, </a:t>
            </a:r>
            <a:r>
              <a:rPr lang="en-US" dirty="0" smtClean="0"/>
              <a:t>Corrosive </a:t>
            </a:r>
            <a:r>
              <a:rPr lang="en-US" dirty="0"/>
              <a:t>(acids of pH &lt; 2 and bases of pH&gt; 12) </a:t>
            </a:r>
            <a:r>
              <a:rPr lang="en-US" dirty="0" smtClean="0"/>
              <a:t>Flammable</a:t>
            </a:r>
            <a:r>
              <a:rPr lang="en-US" dirty="0"/>
              <a:t>, </a:t>
            </a:r>
            <a:r>
              <a:rPr lang="en-US" dirty="0" smtClean="0"/>
              <a:t>Reactive Genotoxic.</a:t>
            </a:r>
          </a:p>
          <a:p>
            <a:pPr algn="just">
              <a:lnSpc>
                <a:spcPct val="150000"/>
              </a:lnSpc>
            </a:pPr>
            <a:r>
              <a:rPr lang="en-US" b="1" dirty="0"/>
              <a:t>7. WASTES WITH HIGH CONTENT OF HEAVY METALS</a:t>
            </a:r>
            <a:r>
              <a:rPr lang="en-US" dirty="0"/>
              <a:t>: It represents a subcategory of hazardous chemical waste, and is usually highly toxic. It includes Batteries, Broken thermometer, Blood-pressure gauges.</a:t>
            </a:r>
          </a:p>
        </p:txBody>
      </p:sp>
    </p:spTree>
    <p:extLst>
      <p:ext uri="{BB962C8B-B14F-4D97-AF65-F5344CB8AC3E}">
        <p14:creationId xmlns:p14="http://schemas.microsoft.com/office/powerpoint/2010/main" val="98227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527" y="249382"/>
            <a:ext cx="11651673" cy="6740307"/>
          </a:xfrm>
          <a:prstGeom prst="rect">
            <a:avLst/>
          </a:prstGeom>
        </p:spPr>
        <p:txBody>
          <a:bodyPr wrap="square">
            <a:spAutoFit/>
          </a:bodyPr>
          <a:lstStyle/>
          <a:p>
            <a:pPr algn="just">
              <a:lnSpc>
                <a:spcPct val="150000"/>
              </a:lnSpc>
            </a:pPr>
            <a:r>
              <a:rPr lang="en-US" b="1" dirty="0"/>
              <a:t>8. PRESSURIZED CONTAINERS: </a:t>
            </a:r>
            <a:r>
              <a:rPr lang="en-US" dirty="0"/>
              <a:t>Many types of gas are used in health care, and are often stored in pressurized cylinders, cartridges, and aerosol cans. Most common gases used in health care includes: </a:t>
            </a:r>
            <a:r>
              <a:rPr lang="en-US" dirty="0" smtClean="0"/>
              <a:t>Anesthetic gases, Ethylene oxide, Oxygen and Compressed air.</a:t>
            </a:r>
          </a:p>
          <a:p>
            <a:pPr algn="just">
              <a:lnSpc>
                <a:spcPct val="150000"/>
              </a:lnSpc>
            </a:pPr>
            <a:r>
              <a:rPr lang="en-US" b="1" dirty="0"/>
              <a:t>9. RADIOACTIVE WASTE: </a:t>
            </a:r>
            <a:r>
              <a:rPr lang="en-US" dirty="0"/>
              <a:t>It includes the X- rays, α- and βparticles, and γ- rays emitted by radioactive substances</a:t>
            </a:r>
            <a:r>
              <a:rPr lang="en-US" dirty="0" smtClean="0"/>
              <a:t>.</a:t>
            </a:r>
          </a:p>
          <a:p>
            <a:pPr algn="just">
              <a:lnSpc>
                <a:spcPct val="150000"/>
              </a:lnSpc>
            </a:pPr>
            <a:r>
              <a:rPr lang="en-US" dirty="0" smtClean="0"/>
              <a:t> </a:t>
            </a:r>
            <a:r>
              <a:rPr lang="en-US" dirty="0"/>
              <a:t>• α-particles, are heavy positively charged, and include protons and neutrons. • They have low penetration power, and are hazardous to humans mostly when inhaled or ingested</a:t>
            </a:r>
            <a:r>
              <a:rPr lang="en-US" dirty="0" smtClean="0"/>
              <a:t>.</a:t>
            </a:r>
          </a:p>
          <a:p>
            <a:pPr algn="just">
              <a:lnSpc>
                <a:spcPct val="150000"/>
              </a:lnSpc>
            </a:pPr>
            <a:r>
              <a:rPr lang="en-US" dirty="0"/>
              <a:t>• β- Particles, are negatively or positively charged electrons with significant ability to penetrate human skin, they affect health through ionization of intracellular proteins and </a:t>
            </a:r>
            <a:r>
              <a:rPr lang="en-US" dirty="0" err="1"/>
              <a:t>proteinaceous</a:t>
            </a:r>
            <a:r>
              <a:rPr lang="en-US" dirty="0"/>
              <a:t> components. </a:t>
            </a:r>
            <a:endParaRPr lang="en-US" dirty="0" smtClean="0"/>
          </a:p>
          <a:p>
            <a:pPr algn="just">
              <a:lnSpc>
                <a:spcPct val="150000"/>
              </a:lnSpc>
            </a:pPr>
            <a:r>
              <a:rPr lang="en-US" dirty="0" smtClean="0"/>
              <a:t>• </a:t>
            </a:r>
            <a:r>
              <a:rPr lang="en-US" dirty="0"/>
              <a:t>γ- Rays, are electromagnetic radiations similar to X- rays but to shorter wavelength. Their penetrating power is high and lead shielding is required to reduce their intensity</a:t>
            </a:r>
            <a:r>
              <a:rPr lang="en-US" dirty="0" smtClean="0"/>
              <a:t>.</a:t>
            </a:r>
          </a:p>
          <a:p>
            <a:pPr algn="just">
              <a:lnSpc>
                <a:spcPct val="150000"/>
              </a:lnSpc>
            </a:pPr>
            <a:r>
              <a:rPr lang="en-US" b="1" dirty="0" smtClean="0"/>
              <a:t>SOURCES OF BIOMEDICAL WASTE:</a:t>
            </a:r>
          </a:p>
          <a:p>
            <a:pPr algn="just">
              <a:lnSpc>
                <a:spcPct val="150000"/>
              </a:lnSpc>
            </a:pPr>
            <a:r>
              <a:rPr lang="en-US" dirty="0" smtClean="0"/>
              <a:t>Hospitals</a:t>
            </a:r>
          </a:p>
          <a:p>
            <a:pPr algn="just">
              <a:lnSpc>
                <a:spcPct val="150000"/>
              </a:lnSpc>
            </a:pPr>
            <a:r>
              <a:rPr lang="en-US" dirty="0" smtClean="0"/>
              <a:t>Blood banks</a:t>
            </a:r>
          </a:p>
          <a:p>
            <a:pPr algn="just">
              <a:lnSpc>
                <a:spcPct val="150000"/>
              </a:lnSpc>
            </a:pPr>
            <a:r>
              <a:rPr lang="en-US" dirty="0" smtClean="0"/>
              <a:t>Biotechnological institutions</a:t>
            </a:r>
          </a:p>
          <a:p>
            <a:pPr algn="just">
              <a:lnSpc>
                <a:spcPct val="150000"/>
              </a:lnSpc>
            </a:pPr>
            <a:r>
              <a:rPr lang="en-US" b="1" dirty="0" smtClean="0"/>
              <a:t>Industries, education institutes and </a:t>
            </a:r>
            <a:r>
              <a:rPr lang="en-US" b="1" dirty="0"/>
              <a:t>research centers</a:t>
            </a:r>
            <a:r>
              <a:rPr lang="en-US" b="1" dirty="0" smtClean="0"/>
              <a:t>: </a:t>
            </a:r>
            <a:r>
              <a:rPr lang="en-US" dirty="0" smtClean="0"/>
              <a:t>The</a:t>
            </a:r>
            <a:r>
              <a:rPr lang="en-US" b="1" dirty="0" smtClean="0"/>
              <a:t> </a:t>
            </a:r>
            <a:r>
              <a:rPr lang="en-US" dirty="0"/>
              <a:t>type of waste generated from an animal houses is typically animal tissues, organs, body parts, carcasses, body fluids, blood etc., of experimental animals.</a:t>
            </a:r>
            <a:endParaRPr lang="en-US" b="1" dirty="0"/>
          </a:p>
        </p:txBody>
      </p:sp>
    </p:spTree>
    <p:extLst>
      <p:ext uri="{BB962C8B-B14F-4D97-AF65-F5344CB8AC3E}">
        <p14:creationId xmlns:p14="http://schemas.microsoft.com/office/powerpoint/2010/main" val="4236007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 y="263236"/>
            <a:ext cx="11720946" cy="3693319"/>
          </a:xfrm>
          <a:prstGeom prst="rect">
            <a:avLst/>
          </a:prstGeom>
        </p:spPr>
        <p:txBody>
          <a:bodyPr wrap="square">
            <a:spAutoFit/>
          </a:bodyPr>
          <a:lstStyle/>
          <a:p>
            <a:r>
              <a:rPr lang="en-US" b="1" dirty="0"/>
              <a:t>EFFECTS OF BIOMEDICAL WASTE: </a:t>
            </a:r>
            <a:r>
              <a:rPr lang="en-US" dirty="0"/>
              <a:t>- The improper management of biomedical waste causes serious environmental problems in terms </a:t>
            </a:r>
            <a:r>
              <a:rPr lang="en-US" dirty="0" smtClean="0"/>
              <a:t>of</a:t>
            </a:r>
          </a:p>
          <a:p>
            <a:pPr marL="285750" indent="-285750">
              <a:buFont typeface="Arial" panose="020B0604020202020204" pitchFamily="34" charset="0"/>
              <a:buChar char="•"/>
            </a:pPr>
            <a:r>
              <a:rPr lang="en-US" dirty="0" smtClean="0"/>
              <a:t> Air,</a:t>
            </a:r>
          </a:p>
          <a:p>
            <a:pPr marL="285750" indent="-285750">
              <a:buFont typeface="Arial" panose="020B0604020202020204" pitchFamily="34" charset="0"/>
              <a:buChar char="•"/>
            </a:pPr>
            <a:r>
              <a:rPr lang="en-US" dirty="0" smtClean="0"/>
              <a:t> Water  </a:t>
            </a:r>
          </a:p>
          <a:p>
            <a:pPr marL="285750" indent="-285750">
              <a:buFont typeface="Arial" panose="020B0604020202020204" pitchFamily="34" charset="0"/>
              <a:buChar char="•"/>
            </a:pPr>
            <a:r>
              <a:rPr lang="en-US" dirty="0" smtClean="0"/>
              <a:t>Land </a:t>
            </a:r>
            <a:r>
              <a:rPr lang="en-US" dirty="0"/>
              <a:t>pollution</a:t>
            </a:r>
            <a:r>
              <a:rPr lang="en-US" dirty="0" smtClean="0"/>
              <a:t>.</a:t>
            </a:r>
          </a:p>
          <a:p>
            <a:pPr marL="342900" indent="-342900">
              <a:buAutoNum type="arabicPeriod"/>
            </a:pPr>
            <a:r>
              <a:rPr lang="en-US" b="1" dirty="0" smtClean="0"/>
              <a:t>AIR </a:t>
            </a:r>
            <a:r>
              <a:rPr lang="en-US" b="1" dirty="0"/>
              <a:t>POLLUTION: </a:t>
            </a:r>
            <a:r>
              <a:rPr lang="en-US" dirty="0"/>
              <a:t>• Air pollution can be caused in both indoors and outdoors. • Biomedical waste that generates air pollution is of three types- • Biological, • Chemical and • Radioactive</a:t>
            </a:r>
            <a:r>
              <a:rPr lang="en-US" dirty="0" smtClean="0"/>
              <a:t>.</a:t>
            </a:r>
          </a:p>
          <a:p>
            <a:pPr marL="342900" indent="-342900">
              <a:buAutoNum type="alphaUcPeriod"/>
            </a:pPr>
            <a:r>
              <a:rPr lang="en-US" b="1" dirty="0" smtClean="0"/>
              <a:t>Indoor </a:t>
            </a:r>
            <a:r>
              <a:rPr lang="en-US" b="1" dirty="0"/>
              <a:t>air pollution:- </a:t>
            </a:r>
            <a:r>
              <a:rPr lang="en-US" dirty="0"/>
              <a:t>Hospital Acquired Infections (Nosocomial infection). Indoor air pollution can caused due to: • Poor ventilation • The paints, carpet, furniture, equipment’s, etc., used in the rooms. • Use of chemicals, disinfectants, fumigants etc</a:t>
            </a:r>
            <a:r>
              <a:rPr lang="en-US" dirty="0" smtClean="0"/>
              <a:t>.</a:t>
            </a:r>
          </a:p>
          <a:p>
            <a:r>
              <a:rPr lang="en-US" b="1" dirty="0"/>
              <a:t>LAND POLLUTION: </a:t>
            </a:r>
            <a:r>
              <a:rPr lang="en-US" dirty="0"/>
              <a:t>• Open dumping of biomedical waste is the greatest cause for land pollution. • Soil pollution from bio-medical waste is caused due to infectious waste, discarded medicines, chemicals. • Heavy metals such as cadmium, lead, mercury, etc., which are present in the waste will get absorbed by plants and can then enter the food chain.</a:t>
            </a:r>
            <a:endParaRPr lang="en-US" b="1" dirty="0"/>
          </a:p>
        </p:txBody>
      </p:sp>
    </p:spTree>
    <p:extLst>
      <p:ext uri="{BB962C8B-B14F-4D97-AF65-F5344CB8AC3E}">
        <p14:creationId xmlns:p14="http://schemas.microsoft.com/office/powerpoint/2010/main" val="1625142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3" y="277091"/>
            <a:ext cx="7557535" cy="3693319"/>
          </a:xfrm>
          <a:prstGeom prst="rect">
            <a:avLst/>
          </a:prstGeom>
        </p:spPr>
        <p:txBody>
          <a:bodyPr wrap="square">
            <a:spAutoFit/>
          </a:bodyPr>
          <a:lstStyle/>
          <a:p>
            <a:r>
              <a:rPr lang="en-US" sz="2000" b="1" dirty="0" smtClean="0"/>
              <a:t>Sources of Soil Pollution:</a:t>
            </a:r>
          </a:p>
          <a:p>
            <a:pPr>
              <a:lnSpc>
                <a:spcPct val="150000"/>
              </a:lnSpc>
            </a:pPr>
            <a:r>
              <a:rPr lang="en-US" dirty="0"/>
              <a:t>1. Physical Agents / Sources . </a:t>
            </a:r>
            <a:endParaRPr lang="en-US" dirty="0" smtClean="0"/>
          </a:p>
          <a:p>
            <a:pPr>
              <a:lnSpc>
                <a:spcPct val="150000"/>
              </a:lnSpc>
            </a:pPr>
            <a:r>
              <a:rPr lang="en-US" dirty="0" smtClean="0"/>
              <a:t>2</a:t>
            </a:r>
            <a:r>
              <a:rPr lang="en-US" dirty="0"/>
              <a:t>. Biological Agents / Sources </a:t>
            </a:r>
            <a:r>
              <a:rPr lang="en-US" dirty="0" smtClean="0"/>
              <a:t>.</a:t>
            </a:r>
          </a:p>
          <a:p>
            <a:pPr>
              <a:lnSpc>
                <a:spcPct val="150000"/>
              </a:lnSpc>
            </a:pPr>
            <a:r>
              <a:rPr lang="en-US" dirty="0" smtClean="0"/>
              <a:t>3</a:t>
            </a:r>
            <a:r>
              <a:rPr lang="en-US" dirty="0"/>
              <a:t>. Air Born Sources . </a:t>
            </a:r>
            <a:endParaRPr lang="en-US" dirty="0" smtClean="0"/>
          </a:p>
          <a:p>
            <a:pPr>
              <a:lnSpc>
                <a:spcPct val="150000"/>
              </a:lnSpc>
            </a:pPr>
            <a:r>
              <a:rPr lang="en-US" dirty="0" smtClean="0"/>
              <a:t>4</a:t>
            </a:r>
            <a:r>
              <a:rPr lang="en-US" dirty="0"/>
              <a:t>. Biocides And Chemical Fertilizers . </a:t>
            </a:r>
            <a:endParaRPr lang="en-US" dirty="0" smtClean="0"/>
          </a:p>
          <a:p>
            <a:pPr>
              <a:lnSpc>
                <a:spcPct val="150000"/>
              </a:lnSpc>
            </a:pPr>
            <a:r>
              <a:rPr lang="en-US" dirty="0" smtClean="0"/>
              <a:t>5</a:t>
            </a:r>
            <a:r>
              <a:rPr lang="en-US" dirty="0"/>
              <a:t>. Urban And Industrial Sources . </a:t>
            </a:r>
            <a:endParaRPr lang="en-US" dirty="0" smtClean="0"/>
          </a:p>
          <a:p>
            <a:pPr>
              <a:lnSpc>
                <a:spcPct val="150000"/>
              </a:lnSpc>
            </a:pPr>
            <a:r>
              <a:rPr lang="en-US" dirty="0" smtClean="0"/>
              <a:t>6</a:t>
            </a:r>
            <a:r>
              <a:rPr lang="en-US" dirty="0"/>
              <a:t>. Oil Pollution. </a:t>
            </a:r>
            <a:endParaRPr lang="en-US" dirty="0" smtClean="0"/>
          </a:p>
          <a:p>
            <a:pPr>
              <a:lnSpc>
                <a:spcPct val="150000"/>
              </a:lnSpc>
            </a:pPr>
            <a:r>
              <a:rPr lang="en-US" dirty="0" smtClean="0"/>
              <a:t>7</a:t>
            </a:r>
            <a:r>
              <a:rPr lang="en-US" dirty="0"/>
              <a:t>. Heavy Metal Pollution. </a:t>
            </a:r>
            <a:endParaRPr lang="en-US" dirty="0" smtClean="0"/>
          </a:p>
          <a:p>
            <a:pPr>
              <a:lnSpc>
                <a:spcPct val="150000"/>
              </a:lnSpc>
            </a:pPr>
            <a:r>
              <a:rPr lang="en-US" dirty="0" smtClean="0"/>
              <a:t>8</a:t>
            </a:r>
            <a:r>
              <a:rPr lang="en-US" dirty="0"/>
              <a:t>. Petroleum And Its Derivatives.</a:t>
            </a:r>
            <a:endParaRPr lang="en-US" b="1" dirty="0"/>
          </a:p>
        </p:txBody>
      </p:sp>
    </p:spTree>
    <p:extLst>
      <p:ext uri="{BB962C8B-B14F-4D97-AF65-F5344CB8AC3E}">
        <p14:creationId xmlns:p14="http://schemas.microsoft.com/office/powerpoint/2010/main" val="25744308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 y="235527"/>
            <a:ext cx="8931048" cy="707886"/>
          </a:xfrm>
          <a:prstGeom prst="rect">
            <a:avLst/>
          </a:prstGeom>
        </p:spPr>
        <p:txBody>
          <a:bodyPr wrap="square">
            <a:spAutoFit/>
          </a:bodyPr>
          <a:lstStyle/>
          <a:p>
            <a:r>
              <a:rPr lang="en-US" sz="2000" b="1" dirty="0"/>
              <a:t>Methods of disposal of bio-medical waste and their segregation </a:t>
            </a:r>
            <a:endParaRPr lang="en-US" sz="2000" b="1" dirty="0" smtClean="0"/>
          </a:p>
          <a:p>
            <a:endParaRPr lang="en-US" sz="2000" b="1" dirty="0"/>
          </a:p>
        </p:txBody>
      </p:sp>
      <p:graphicFrame>
        <p:nvGraphicFramePr>
          <p:cNvPr id="3" name="Table 2"/>
          <p:cNvGraphicFramePr>
            <a:graphicFrameLocks noGrp="1"/>
          </p:cNvGraphicFramePr>
          <p:nvPr>
            <p:extLst>
              <p:ext uri="{D42A27DB-BD31-4B8C-83A1-F6EECF244321}">
                <p14:modId xmlns:p14="http://schemas.microsoft.com/office/powerpoint/2010/main" val="778869998"/>
              </p:ext>
            </p:extLst>
          </p:nvPr>
        </p:nvGraphicFramePr>
        <p:xfrm>
          <a:off x="263236" y="719666"/>
          <a:ext cx="11665528" cy="6309360"/>
        </p:xfrm>
        <a:graphic>
          <a:graphicData uri="http://schemas.openxmlformats.org/drawingml/2006/table">
            <a:tbl>
              <a:tblPr firstRow="1" bandRow="1">
                <a:tableStyleId>{5C22544A-7EE6-4342-B048-85BDC9FD1C3A}</a:tableStyleId>
              </a:tblPr>
              <a:tblGrid>
                <a:gridCol w="2105692">
                  <a:extLst>
                    <a:ext uri="{9D8B030D-6E8A-4147-A177-3AD203B41FA5}">
                      <a16:colId xmlns:a16="http://schemas.microsoft.com/office/drawing/2014/main" val="3063390383"/>
                    </a:ext>
                  </a:extLst>
                </a:gridCol>
                <a:gridCol w="5839783">
                  <a:extLst>
                    <a:ext uri="{9D8B030D-6E8A-4147-A177-3AD203B41FA5}">
                      <a16:colId xmlns:a16="http://schemas.microsoft.com/office/drawing/2014/main" val="3391246440"/>
                    </a:ext>
                  </a:extLst>
                </a:gridCol>
                <a:gridCol w="3720053">
                  <a:extLst>
                    <a:ext uri="{9D8B030D-6E8A-4147-A177-3AD203B41FA5}">
                      <a16:colId xmlns:a16="http://schemas.microsoft.com/office/drawing/2014/main" val="1067771238"/>
                    </a:ext>
                  </a:extLst>
                </a:gridCol>
              </a:tblGrid>
              <a:tr h="370840">
                <a:tc>
                  <a:txBody>
                    <a:bodyPr/>
                    <a:lstStyle/>
                    <a:p>
                      <a:r>
                        <a:rPr lang="en-US" dirty="0" smtClean="0"/>
                        <a:t>WASTE CATEGORY</a:t>
                      </a:r>
                      <a:endParaRPr lang="en-US" b="0" dirty="0"/>
                    </a:p>
                  </a:txBody>
                  <a:tcPr/>
                </a:tc>
                <a:tc>
                  <a:txBody>
                    <a:bodyPr/>
                    <a:lstStyle/>
                    <a:p>
                      <a:r>
                        <a:rPr lang="en-US" dirty="0" smtClean="0"/>
                        <a:t>TYPE OF WASTE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TREATMENT AND DISPOSAL OPTION</a:t>
                      </a:r>
                      <a:endParaRPr lang="en-US" b="0" dirty="0" smtClean="0"/>
                    </a:p>
                  </a:txBody>
                  <a:tcPr/>
                </a:tc>
                <a:extLst>
                  <a:ext uri="{0D108BD9-81ED-4DB2-BD59-A6C34878D82A}">
                    <a16:rowId xmlns:a16="http://schemas.microsoft.com/office/drawing/2014/main" val="4028092750"/>
                  </a:ext>
                </a:extLst>
              </a:tr>
              <a:tr h="370840">
                <a:tc>
                  <a:txBody>
                    <a:bodyPr/>
                    <a:lstStyle/>
                    <a:p>
                      <a:r>
                        <a:rPr lang="en-US" dirty="0" smtClean="0"/>
                        <a:t>Category No. 1</a:t>
                      </a:r>
                      <a:endParaRPr lang="en-US" dirty="0"/>
                    </a:p>
                  </a:txBody>
                  <a:tcPr/>
                </a:tc>
                <a:tc>
                  <a:txBody>
                    <a:bodyPr/>
                    <a:lstStyle/>
                    <a:p>
                      <a:r>
                        <a:rPr lang="en-US" dirty="0" smtClean="0"/>
                        <a:t>Human Anatomical Waste (Human tissues, organs, body parts)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Incineration / deep burial </a:t>
                      </a:r>
                    </a:p>
                    <a:p>
                      <a:endParaRPr lang="en-US" dirty="0"/>
                    </a:p>
                  </a:txBody>
                  <a:tcPr/>
                </a:tc>
                <a:extLst>
                  <a:ext uri="{0D108BD9-81ED-4DB2-BD59-A6C34878D82A}">
                    <a16:rowId xmlns:a16="http://schemas.microsoft.com/office/drawing/2014/main" val="3547075948"/>
                  </a:ext>
                </a:extLst>
              </a:tr>
              <a:tr h="370840">
                <a:tc>
                  <a:txBody>
                    <a:bodyPr/>
                    <a:lstStyle/>
                    <a:p>
                      <a:r>
                        <a:rPr lang="en-US" dirty="0" smtClean="0"/>
                        <a:t>Category No. 2</a:t>
                      </a:r>
                      <a:endParaRPr lang="en-US" dirty="0"/>
                    </a:p>
                  </a:txBody>
                  <a:tcPr/>
                </a:tc>
                <a:tc>
                  <a:txBody>
                    <a:bodyPr/>
                    <a:lstStyle/>
                    <a:p>
                      <a:r>
                        <a:rPr lang="en-US" dirty="0" smtClean="0"/>
                        <a:t>Animal Waste (Animal tissues, organs, body parts, carcasses, bleeding parts, fluid, blood and experimental animals used in research, waste generated by veterinary hospitals and colleges, discharge from hospitals,)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Incineration / deep burial</a:t>
                      </a:r>
                    </a:p>
                    <a:p>
                      <a:endParaRPr lang="en-US" dirty="0"/>
                    </a:p>
                  </a:txBody>
                  <a:tcPr/>
                </a:tc>
                <a:extLst>
                  <a:ext uri="{0D108BD9-81ED-4DB2-BD59-A6C34878D82A}">
                    <a16:rowId xmlns:a16="http://schemas.microsoft.com/office/drawing/2014/main" val="3846685854"/>
                  </a:ext>
                </a:extLst>
              </a:tr>
              <a:tr h="370840">
                <a:tc>
                  <a:txBody>
                    <a:bodyPr/>
                    <a:lstStyle/>
                    <a:p>
                      <a:r>
                        <a:rPr lang="en-US" dirty="0" smtClean="0"/>
                        <a:t>Category No. 3 </a:t>
                      </a:r>
                      <a:endParaRPr lang="en-US" dirty="0"/>
                    </a:p>
                  </a:txBody>
                  <a:tcPr/>
                </a:tc>
                <a:tc>
                  <a:txBody>
                    <a:bodyPr/>
                    <a:lstStyle/>
                    <a:p>
                      <a:r>
                        <a:rPr lang="en-US" dirty="0" smtClean="0"/>
                        <a:t>Microbiology &amp; Biotechnology Waste (Wastes from laboratory cultures, stocks or specimen of live microorganisms, human and animal cell cultures used in research,</a:t>
                      </a:r>
                      <a:r>
                        <a:rPr lang="en-US" baseline="0" dirty="0" smtClean="0"/>
                        <a:t> </a:t>
                      </a:r>
                      <a:r>
                        <a:rPr lang="en-US" dirty="0" smtClean="0"/>
                        <a:t>infectious agents from research and industrial laboratories, wastes from production of biological, toxins and devices used for transfer of cultures)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Local autoclaving/ microwaving / incineration</a:t>
                      </a:r>
                    </a:p>
                    <a:p>
                      <a:endParaRPr lang="en-US" dirty="0"/>
                    </a:p>
                  </a:txBody>
                  <a:tcPr/>
                </a:tc>
                <a:extLst>
                  <a:ext uri="{0D108BD9-81ED-4DB2-BD59-A6C34878D82A}">
                    <a16:rowId xmlns:a16="http://schemas.microsoft.com/office/drawing/2014/main" val="1054001627"/>
                  </a:ext>
                </a:extLst>
              </a:tr>
              <a:tr h="370840">
                <a:tc>
                  <a:txBody>
                    <a:bodyPr/>
                    <a:lstStyle/>
                    <a:p>
                      <a:r>
                        <a:rPr lang="en-US" dirty="0" smtClean="0"/>
                        <a:t>Category No. 4</a:t>
                      </a:r>
                      <a:endParaRPr lang="en-US" dirty="0"/>
                    </a:p>
                  </a:txBody>
                  <a:tcPr/>
                </a:tc>
                <a:tc>
                  <a:txBody>
                    <a:bodyPr/>
                    <a:lstStyle/>
                    <a:p>
                      <a:r>
                        <a:rPr lang="en-US" dirty="0" smtClean="0"/>
                        <a:t>Waste Sharps (Needles, syringes, scalpels, blades, glass, etc. that may cause puncture and cuts)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Disinfecting (chemical treatment/ autoclaving / </a:t>
                      </a:r>
                      <a:r>
                        <a:rPr lang="en-US" smtClean="0"/>
                        <a:t>microwaving and  </a:t>
                      </a:r>
                      <a:r>
                        <a:rPr lang="en-US" dirty="0" smtClean="0"/>
                        <a:t>shredding</a:t>
                      </a:r>
                    </a:p>
                  </a:txBody>
                  <a:tcPr/>
                </a:tc>
                <a:extLst>
                  <a:ext uri="{0D108BD9-81ED-4DB2-BD59-A6C34878D82A}">
                    <a16:rowId xmlns:a16="http://schemas.microsoft.com/office/drawing/2014/main" val="3252571593"/>
                  </a:ext>
                </a:extLst>
              </a:tr>
              <a:tr h="370840">
                <a:tc>
                  <a:txBody>
                    <a:bodyPr/>
                    <a:lstStyle/>
                    <a:p>
                      <a:r>
                        <a:rPr lang="en-US" dirty="0" smtClean="0"/>
                        <a:t>Category No. 5</a:t>
                      </a:r>
                      <a:endParaRPr lang="en-US" dirty="0"/>
                    </a:p>
                  </a:txBody>
                  <a:tcPr/>
                </a:tc>
                <a:tc>
                  <a:txBody>
                    <a:bodyPr/>
                    <a:lstStyle/>
                    <a:p>
                      <a:r>
                        <a:rPr lang="en-US" dirty="0" smtClean="0"/>
                        <a:t>Discarded Medicine and Cytotoxic drugs</a:t>
                      </a:r>
                      <a:endParaRPr lang="en-US" dirty="0"/>
                    </a:p>
                  </a:txBody>
                  <a:tcPr/>
                </a:tc>
                <a:tc>
                  <a:txBody>
                    <a:bodyPr/>
                    <a:lstStyle/>
                    <a:p>
                      <a:r>
                        <a:rPr lang="en-US" dirty="0" smtClean="0"/>
                        <a:t>Incineration/ drugs disposal in secured landfills</a:t>
                      </a:r>
                      <a:endParaRPr lang="en-US" dirty="0"/>
                    </a:p>
                  </a:txBody>
                  <a:tcPr/>
                </a:tc>
                <a:extLst>
                  <a:ext uri="{0D108BD9-81ED-4DB2-BD59-A6C34878D82A}">
                    <a16:rowId xmlns:a16="http://schemas.microsoft.com/office/drawing/2014/main" val="4028501009"/>
                  </a:ext>
                </a:extLst>
              </a:tr>
            </a:tbl>
          </a:graphicData>
        </a:graphic>
      </p:graphicFrame>
    </p:spTree>
    <p:extLst>
      <p:ext uri="{BB962C8B-B14F-4D97-AF65-F5344CB8AC3E}">
        <p14:creationId xmlns:p14="http://schemas.microsoft.com/office/powerpoint/2010/main" val="3377862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17500312"/>
              </p:ext>
            </p:extLst>
          </p:nvPr>
        </p:nvGraphicFramePr>
        <p:xfrm>
          <a:off x="332509" y="457201"/>
          <a:ext cx="11471563" cy="6173212"/>
        </p:xfrm>
        <a:graphic>
          <a:graphicData uri="http://schemas.openxmlformats.org/drawingml/2006/table">
            <a:tbl>
              <a:tblPr firstRow="1" bandRow="1">
                <a:tableStyleId>{5C22544A-7EE6-4342-B048-85BDC9FD1C3A}</a:tableStyleId>
              </a:tblPr>
              <a:tblGrid>
                <a:gridCol w="1953491">
                  <a:extLst>
                    <a:ext uri="{9D8B030D-6E8A-4147-A177-3AD203B41FA5}">
                      <a16:colId xmlns:a16="http://schemas.microsoft.com/office/drawing/2014/main" val="649000737"/>
                    </a:ext>
                  </a:extLst>
                </a:gridCol>
                <a:gridCol w="5859873">
                  <a:extLst>
                    <a:ext uri="{9D8B030D-6E8A-4147-A177-3AD203B41FA5}">
                      <a16:colId xmlns:a16="http://schemas.microsoft.com/office/drawing/2014/main" val="821398701"/>
                    </a:ext>
                  </a:extLst>
                </a:gridCol>
                <a:gridCol w="3658199">
                  <a:extLst>
                    <a:ext uri="{9D8B030D-6E8A-4147-A177-3AD203B41FA5}">
                      <a16:colId xmlns:a16="http://schemas.microsoft.com/office/drawing/2014/main" val="61967188"/>
                    </a:ext>
                  </a:extLst>
                </a:gridCol>
              </a:tblGrid>
              <a:tr h="1052572">
                <a:tc>
                  <a:txBody>
                    <a:bodyPr/>
                    <a:lstStyle/>
                    <a:p>
                      <a:r>
                        <a:rPr lang="en-US" dirty="0" smtClean="0"/>
                        <a:t>WASTE CATEGORY</a:t>
                      </a:r>
                      <a:endParaRPr lang="en-US" b="0" dirty="0"/>
                    </a:p>
                  </a:txBody>
                  <a:tcPr/>
                </a:tc>
                <a:tc>
                  <a:txBody>
                    <a:bodyPr/>
                    <a:lstStyle/>
                    <a:p>
                      <a:r>
                        <a:rPr lang="en-US" dirty="0" smtClean="0"/>
                        <a:t>TYPE OF WASTE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TREATMENT AND DISPOSAL OPTION</a:t>
                      </a:r>
                      <a:endParaRPr lang="en-US" b="0" dirty="0" smtClean="0"/>
                    </a:p>
                  </a:txBody>
                  <a:tcPr/>
                </a:tc>
                <a:extLst>
                  <a:ext uri="{0D108BD9-81ED-4DB2-BD59-A6C34878D82A}">
                    <a16:rowId xmlns:a16="http://schemas.microsoft.com/office/drawing/2014/main" val="2393753442"/>
                  </a:ext>
                </a:extLst>
              </a:tr>
              <a:tr h="609823">
                <a:tc>
                  <a:txBody>
                    <a:bodyPr/>
                    <a:lstStyle/>
                    <a:p>
                      <a:r>
                        <a:rPr lang="en-US" dirty="0" smtClean="0"/>
                        <a:t>Category No. 6</a:t>
                      </a:r>
                      <a:endParaRPr lang="en-US" dirty="0"/>
                    </a:p>
                  </a:txBody>
                  <a:tcPr/>
                </a:tc>
                <a:tc>
                  <a:txBody>
                    <a:bodyPr/>
                    <a:lstStyle/>
                    <a:p>
                      <a:r>
                        <a:rPr lang="en-US" dirty="0" smtClean="0"/>
                        <a:t>Soiled Waste (Items contaminated with body fluids including cotton, dressings, soiled plaster casts, lines, bedding and other materials contaminated with blood.)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Incineration / autoclaving / microwaving </a:t>
                      </a:r>
                    </a:p>
                    <a:p>
                      <a:endParaRPr lang="en-US" dirty="0"/>
                    </a:p>
                  </a:txBody>
                  <a:tcPr/>
                </a:tc>
                <a:extLst>
                  <a:ext uri="{0D108BD9-81ED-4DB2-BD59-A6C34878D82A}">
                    <a16:rowId xmlns:a16="http://schemas.microsoft.com/office/drawing/2014/main" val="302403"/>
                  </a:ext>
                </a:extLst>
              </a:tr>
              <a:tr h="609823">
                <a:tc>
                  <a:txBody>
                    <a:bodyPr/>
                    <a:lstStyle/>
                    <a:p>
                      <a:r>
                        <a:rPr lang="en-US" dirty="0" smtClean="0"/>
                        <a:t>Category No. 7</a:t>
                      </a:r>
                      <a:endParaRPr lang="en-US" dirty="0"/>
                    </a:p>
                  </a:txBody>
                  <a:tcPr/>
                </a:tc>
                <a:tc>
                  <a:txBody>
                    <a:bodyPr/>
                    <a:lstStyle/>
                    <a:p>
                      <a:r>
                        <a:rPr lang="en-US" dirty="0" smtClean="0"/>
                        <a:t>Solid Waste (Waste generated from disposable items other than the waste sharps such as tubing, catheters, intravenous sets, etc.) </a:t>
                      </a:r>
                      <a:endParaRPr lang="en-US" dirty="0"/>
                    </a:p>
                  </a:txBody>
                  <a:tcPr/>
                </a:tc>
                <a:tc>
                  <a:txBody>
                    <a:bodyPr/>
                    <a:lstStyle/>
                    <a:p>
                      <a:r>
                        <a:rPr lang="en-US" dirty="0" smtClean="0"/>
                        <a:t>Disinfecting by chemical treatment / autoclaving / microwaving and mutilation / shredding</a:t>
                      </a:r>
                      <a:endParaRPr lang="en-US" dirty="0"/>
                    </a:p>
                  </a:txBody>
                  <a:tcPr/>
                </a:tc>
                <a:extLst>
                  <a:ext uri="{0D108BD9-81ED-4DB2-BD59-A6C34878D82A}">
                    <a16:rowId xmlns:a16="http://schemas.microsoft.com/office/drawing/2014/main" val="1728261701"/>
                  </a:ext>
                </a:extLst>
              </a:tr>
              <a:tr h="609823">
                <a:tc>
                  <a:txBody>
                    <a:bodyPr/>
                    <a:lstStyle/>
                    <a:p>
                      <a:r>
                        <a:rPr lang="en-US" dirty="0" smtClean="0"/>
                        <a:t>Category No. 8</a:t>
                      </a:r>
                      <a:endParaRPr lang="en-US" dirty="0"/>
                    </a:p>
                  </a:txBody>
                  <a:tcPr/>
                </a:tc>
                <a:tc>
                  <a:txBody>
                    <a:bodyPr/>
                    <a:lstStyle/>
                    <a:p>
                      <a:r>
                        <a:rPr lang="en-US" dirty="0" smtClean="0"/>
                        <a:t>Liquid Waste (Waste generated from the laboratory and washing, cleaning, housekeeping and disinfecting activities)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Disinfecting by chemical treatment</a:t>
                      </a:r>
                      <a:r>
                        <a:rPr lang="en-US" baseline="0" dirty="0" smtClean="0"/>
                        <a:t> </a:t>
                      </a:r>
                      <a:r>
                        <a:rPr lang="en-US" dirty="0" smtClean="0"/>
                        <a:t>and discharge into drains</a:t>
                      </a:r>
                    </a:p>
                    <a:p>
                      <a:endParaRPr lang="en-US" dirty="0"/>
                    </a:p>
                  </a:txBody>
                  <a:tcPr/>
                </a:tc>
                <a:extLst>
                  <a:ext uri="{0D108BD9-81ED-4DB2-BD59-A6C34878D82A}">
                    <a16:rowId xmlns:a16="http://schemas.microsoft.com/office/drawing/2014/main" val="2552952026"/>
                  </a:ext>
                </a:extLst>
              </a:tr>
              <a:tr h="609823">
                <a:tc>
                  <a:txBody>
                    <a:bodyPr/>
                    <a:lstStyle/>
                    <a:p>
                      <a:r>
                        <a:rPr lang="en-US" dirty="0" smtClean="0"/>
                        <a:t>Category No. 9</a:t>
                      </a:r>
                      <a:endParaRPr lang="en-US" dirty="0"/>
                    </a:p>
                  </a:txBody>
                  <a:tcPr/>
                </a:tc>
                <a:tc>
                  <a:txBody>
                    <a:bodyPr/>
                    <a:lstStyle/>
                    <a:p>
                      <a:r>
                        <a:rPr lang="en-US" dirty="0" smtClean="0"/>
                        <a:t>Incineration Ash (Ash from incineration of any biomedical waste) </a:t>
                      </a:r>
                      <a:endParaRPr lang="en-US" dirty="0"/>
                    </a:p>
                  </a:txBody>
                  <a:tcPr/>
                </a:tc>
                <a:tc>
                  <a:txBody>
                    <a:bodyPr/>
                    <a:lstStyle/>
                    <a:p>
                      <a:r>
                        <a:rPr lang="en-US" dirty="0" smtClean="0"/>
                        <a:t>Disposal in municipal landfill</a:t>
                      </a:r>
                      <a:endParaRPr lang="en-US" dirty="0"/>
                    </a:p>
                  </a:txBody>
                  <a:tcPr/>
                </a:tc>
                <a:extLst>
                  <a:ext uri="{0D108BD9-81ED-4DB2-BD59-A6C34878D82A}">
                    <a16:rowId xmlns:a16="http://schemas.microsoft.com/office/drawing/2014/main" val="2837334682"/>
                  </a:ext>
                </a:extLst>
              </a:tr>
              <a:tr h="609823">
                <a:tc>
                  <a:txBody>
                    <a:bodyPr/>
                    <a:lstStyle/>
                    <a:p>
                      <a:r>
                        <a:rPr lang="en-US" dirty="0" smtClean="0"/>
                        <a:t>Category No.10</a:t>
                      </a:r>
                      <a:endParaRPr lang="en-US" dirty="0"/>
                    </a:p>
                  </a:txBody>
                  <a:tcPr/>
                </a:tc>
                <a:tc>
                  <a:txBody>
                    <a:bodyPr/>
                    <a:lstStyle/>
                    <a:p>
                      <a:r>
                        <a:rPr lang="en-US" dirty="0" smtClean="0"/>
                        <a:t>Chemical Waste (Chemicals used in production of biological, chemicals used in disinfecting, as insecticides, etc.)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Chemical treatment  and discharge into drains for liquids and secured landfill for solids.</a:t>
                      </a:r>
                    </a:p>
                  </a:txBody>
                  <a:tcPr/>
                </a:tc>
                <a:extLst>
                  <a:ext uri="{0D108BD9-81ED-4DB2-BD59-A6C34878D82A}">
                    <a16:rowId xmlns:a16="http://schemas.microsoft.com/office/drawing/2014/main" val="2642411849"/>
                  </a:ext>
                </a:extLst>
              </a:tr>
            </a:tbl>
          </a:graphicData>
        </a:graphic>
      </p:graphicFrame>
    </p:spTree>
    <p:extLst>
      <p:ext uri="{BB962C8B-B14F-4D97-AF65-F5344CB8AC3E}">
        <p14:creationId xmlns:p14="http://schemas.microsoft.com/office/powerpoint/2010/main" val="16477963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1891" y="401783"/>
            <a:ext cx="8562109" cy="2862322"/>
          </a:xfrm>
          <a:prstGeom prst="rect">
            <a:avLst/>
          </a:prstGeom>
        </p:spPr>
        <p:txBody>
          <a:bodyPr wrap="square">
            <a:spAutoFit/>
          </a:bodyPr>
          <a:lstStyle/>
          <a:p>
            <a:r>
              <a:rPr lang="en-US" b="1" dirty="0"/>
              <a:t>STEPS IN THE MANAGEMENT OF BIOMEDICAL WASTE</a:t>
            </a:r>
            <a:r>
              <a:rPr lang="en-US" dirty="0"/>
              <a:t>:- </a:t>
            </a:r>
            <a:endParaRPr lang="en-US" dirty="0" smtClean="0"/>
          </a:p>
          <a:p>
            <a:pPr marL="342900" indent="-342900">
              <a:lnSpc>
                <a:spcPct val="150000"/>
              </a:lnSpc>
              <a:buAutoNum type="arabicPeriod"/>
            </a:pPr>
            <a:r>
              <a:rPr lang="en-US" dirty="0" smtClean="0"/>
              <a:t>Survey </a:t>
            </a:r>
            <a:r>
              <a:rPr lang="en-US" dirty="0"/>
              <a:t>of waste generated. </a:t>
            </a:r>
            <a:endParaRPr lang="en-US" dirty="0" smtClean="0"/>
          </a:p>
          <a:p>
            <a:pPr marL="342900" indent="-342900">
              <a:lnSpc>
                <a:spcPct val="150000"/>
              </a:lnSpc>
              <a:buAutoNum type="arabicPeriod"/>
            </a:pPr>
            <a:r>
              <a:rPr lang="en-US" dirty="0"/>
              <a:t>Segregation of hospital </a:t>
            </a:r>
            <a:r>
              <a:rPr lang="en-US" dirty="0" smtClean="0"/>
              <a:t>waste</a:t>
            </a:r>
          </a:p>
          <a:p>
            <a:pPr marL="342900" indent="-342900">
              <a:lnSpc>
                <a:spcPct val="150000"/>
              </a:lnSpc>
              <a:buAutoNum type="arabicPeriod"/>
            </a:pPr>
            <a:r>
              <a:rPr lang="en-US" dirty="0"/>
              <a:t>Collection &amp; Categorization of waste</a:t>
            </a:r>
            <a:r>
              <a:rPr lang="en-US" dirty="0" smtClean="0"/>
              <a:t>.</a:t>
            </a:r>
          </a:p>
          <a:p>
            <a:pPr marL="342900" indent="-342900">
              <a:lnSpc>
                <a:spcPct val="150000"/>
              </a:lnSpc>
              <a:buAutoNum type="arabicPeriod"/>
            </a:pPr>
            <a:r>
              <a:rPr lang="en-US" dirty="0"/>
              <a:t>Storage of waste.( Not beyond 48 hrs. </a:t>
            </a:r>
            <a:r>
              <a:rPr lang="en-US" dirty="0" smtClean="0"/>
              <a:t>)</a:t>
            </a:r>
          </a:p>
          <a:p>
            <a:pPr marL="342900" indent="-342900">
              <a:lnSpc>
                <a:spcPct val="150000"/>
              </a:lnSpc>
              <a:buAutoNum type="arabicPeriod"/>
            </a:pPr>
            <a:r>
              <a:rPr lang="en-US" dirty="0"/>
              <a:t>Transportation of waste. </a:t>
            </a:r>
            <a:endParaRPr lang="en-US" dirty="0" smtClean="0"/>
          </a:p>
          <a:p>
            <a:pPr marL="342900" indent="-342900">
              <a:lnSpc>
                <a:spcPct val="150000"/>
              </a:lnSpc>
              <a:buAutoNum type="arabicPeriod"/>
            </a:pPr>
            <a:r>
              <a:rPr lang="en-US" dirty="0"/>
              <a:t>Treatment of </a:t>
            </a:r>
            <a:r>
              <a:rPr lang="en-US" dirty="0" smtClean="0"/>
              <a:t>waste.</a:t>
            </a:r>
            <a:endParaRPr lang="en-US" dirty="0"/>
          </a:p>
        </p:txBody>
      </p:sp>
    </p:spTree>
    <p:extLst>
      <p:ext uri="{BB962C8B-B14F-4D97-AF65-F5344CB8AC3E}">
        <p14:creationId xmlns:p14="http://schemas.microsoft.com/office/powerpoint/2010/main" val="2201007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3" y="318655"/>
            <a:ext cx="8531139" cy="923330"/>
          </a:xfrm>
          <a:prstGeom prst="rect">
            <a:avLst/>
          </a:prstGeom>
        </p:spPr>
        <p:txBody>
          <a:bodyPr wrap="square">
            <a:spAutoFit/>
          </a:bodyPr>
          <a:lstStyle/>
          <a:p>
            <a:r>
              <a:rPr lang="en-US" b="1" dirty="0"/>
              <a:t>COLOR CODING FOR SEGREGATION OF BIOMEDICAL WASTE: </a:t>
            </a:r>
            <a:r>
              <a:rPr lang="en-US" dirty="0" smtClean="0"/>
              <a:t>-</a:t>
            </a:r>
          </a:p>
          <a:p>
            <a:r>
              <a:rPr lang="en-US" dirty="0" smtClean="0"/>
              <a:t>Biomedical waste is segregated into different colored  containers.</a:t>
            </a: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34029671"/>
              </p:ext>
            </p:extLst>
          </p:nvPr>
        </p:nvGraphicFramePr>
        <p:xfrm>
          <a:off x="789710" y="1241984"/>
          <a:ext cx="9370290" cy="5394960"/>
        </p:xfrm>
        <a:graphic>
          <a:graphicData uri="http://schemas.openxmlformats.org/drawingml/2006/table">
            <a:tbl>
              <a:tblPr firstRow="1" bandRow="1">
                <a:tableStyleId>{5C22544A-7EE6-4342-B048-85BDC9FD1C3A}</a:tableStyleId>
              </a:tblPr>
              <a:tblGrid>
                <a:gridCol w="3123430">
                  <a:extLst>
                    <a:ext uri="{9D8B030D-6E8A-4147-A177-3AD203B41FA5}">
                      <a16:colId xmlns:a16="http://schemas.microsoft.com/office/drawing/2014/main" val="933378823"/>
                    </a:ext>
                  </a:extLst>
                </a:gridCol>
                <a:gridCol w="3123430">
                  <a:extLst>
                    <a:ext uri="{9D8B030D-6E8A-4147-A177-3AD203B41FA5}">
                      <a16:colId xmlns:a16="http://schemas.microsoft.com/office/drawing/2014/main" val="3789963779"/>
                    </a:ext>
                  </a:extLst>
                </a:gridCol>
                <a:gridCol w="3123430">
                  <a:extLst>
                    <a:ext uri="{9D8B030D-6E8A-4147-A177-3AD203B41FA5}">
                      <a16:colId xmlns:a16="http://schemas.microsoft.com/office/drawing/2014/main" val="2256063029"/>
                    </a:ext>
                  </a:extLst>
                </a:gridCol>
              </a:tblGrid>
              <a:tr h="566955">
                <a:tc>
                  <a:txBody>
                    <a:bodyPr/>
                    <a:lstStyle/>
                    <a:p>
                      <a:r>
                        <a:rPr lang="en-US" dirty="0" smtClean="0"/>
                        <a:t>COLOR</a:t>
                      </a:r>
                      <a:endParaRPr lang="en-US" dirty="0"/>
                    </a:p>
                  </a:txBody>
                  <a:tcPr/>
                </a:tc>
                <a:tc>
                  <a:txBody>
                    <a:bodyPr/>
                    <a:lstStyle/>
                    <a:p>
                      <a:r>
                        <a:rPr lang="en-US" dirty="0" smtClean="0"/>
                        <a:t>WASTE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TREATMENT</a:t>
                      </a:r>
                    </a:p>
                    <a:p>
                      <a:endParaRPr lang="en-US" dirty="0"/>
                    </a:p>
                  </a:txBody>
                  <a:tcPr/>
                </a:tc>
                <a:extLst>
                  <a:ext uri="{0D108BD9-81ED-4DB2-BD59-A6C34878D82A}">
                    <a16:rowId xmlns:a16="http://schemas.microsoft.com/office/drawing/2014/main" val="273846058"/>
                  </a:ext>
                </a:extLst>
              </a:tr>
              <a:tr h="1295898">
                <a:tc>
                  <a:txBody>
                    <a:bodyPr/>
                    <a:lstStyle/>
                    <a:p>
                      <a:r>
                        <a:rPr lang="en-US" b="1" dirty="0" smtClean="0">
                          <a:solidFill>
                            <a:srgbClr val="FFFF00"/>
                          </a:solidFill>
                        </a:rPr>
                        <a:t>Yellow</a:t>
                      </a:r>
                      <a:endParaRPr lang="en-US" b="1" dirty="0">
                        <a:solidFill>
                          <a:srgbClr val="FFFF00"/>
                        </a:solidFill>
                      </a:endParaRPr>
                    </a:p>
                  </a:txBody>
                  <a:tcPr/>
                </a:tc>
                <a:tc>
                  <a:txBody>
                    <a:bodyPr/>
                    <a:lstStyle/>
                    <a:p>
                      <a:r>
                        <a:rPr lang="en-US" dirty="0" smtClean="0"/>
                        <a:t>Human &amp; Animal anatomical waste / Micro-biology waste and soiled cotton/dressings/linen/beddings etc.</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Incineration / Deep burial </a:t>
                      </a:r>
                    </a:p>
                    <a:p>
                      <a:endParaRPr lang="en-US" dirty="0"/>
                    </a:p>
                  </a:txBody>
                  <a:tcPr/>
                </a:tc>
                <a:extLst>
                  <a:ext uri="{0D108BD9-81ED-4DB2-BD59-A6C34878D82A}">
                    <a16:rowId xmlns:a16="http://schemas.microsoft.com/office/drawing/2014/main" val="3358661420"/>
                  </a:ext>
                </a:extLst>
              </a:tr>
              <a:tr h="566955">
                <a:tc>
                  <a:txBody>
                    <a:bodyPr/>
                    <a:lstStyle/>
                    <a:p>
                      <a:r>
                        <a:rPr lang="en-US" b="1" dirty="0" smtClean="0">
                          <a:solidFill>
                            <a:srgbClr val="FF0000"/>
                          </a:solidFill>
                        </a:rPr>
                        <a:t>Red</a:t>
                      </a:r>
                      <a:endParaRPr lang="en-US" b="1" dirty="0">
                        <a:solidFill>
                          <a:srgbClr val="FF0000"/>
                        </a:solidFill>
                      </a:endParaRPr>
                    </a:p>
                  </a:txBody>
                  <a:tcPr/>
                </a:tc>
                <a:tc>
                  <a:txBody>
                    <a:bodyPr/>
                    <a:lstStyle/>
                    <a:p>
                      <a:r>
                        <a:rPr lang="en-US" dirty="0" smtClean="0"/>
                        <a:t>Tubing's, Catheters, IV sets.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Autoclaving / Microwaving / Chemical treatment</a:t>
                      </a:r>
                    </a:p>
                  </a:txBody>
                  <a:tcPr/>
                </a:tc>
                <a:extLst>
                  <a:ext uri="{0D108BD9-81ED-4DB2-BD59-A6C34878D82A}">
                    <a16:rowId xmlns:a16="http://schemas.microsoft.com/office/drawing/2014/main" val="3923383917"/>
                  </a:ext>
                </a:extLst>
              </a:tr>
              <a:tr h="809936">
                <a:tc>
                  <a:txBody>
                    <a:bodyPr/>
                    <a:lstStyle/>
                    <a:p>
                      <a:r>
                        <a:rPr lang="en-US" b="1" dirty="0" smtClean="0">
                          <a:solidFill>
                            <a:srgbClr val="0070C0"/>
                          </a:solidFill>
                        </a:rPr>
                        <a:t>Blue </a:t>
                      </a:r>
                      <a:r>
                        <a:rPr lang="en-US" b="1" dirty="0" smtClean="0"/>
                        <a:t>/ </a:t>
                      </a:r>
                      <a:r>
                        <a:rPr lang="en-US" b="1" dirty="0" smtClean="0">
                          <a:solidFill>
                            <a:schemeClr val="tx1">
                              <a:lumMod val="95000"/>
                            </a:schemeClr>
                          </a:solidFill>
                        </a:rPr>
                        <a:t>White</a:t>
                      </a:r>
                      <a:endParaRPr lang="en-US" b="1" dirty="0">
                        <a:solidFill>
                          <a:schemeClr val="tx1">
                            <a:lumMod val="95000"/>
                          </a:schemeClr>
                        </a:solidFill>
                      </a:endParaRPr>
                    </a:p>
                  </a:txBody>
                  <a:tcPr/>
                </a:tc>
                <a:tc>
                  <a:txBody>
                    <a:bodyPr/>
                    <a:lstStyle/>
                    <a:p>
                      <a:r>
                        <a:rPr lang="en-US" dirty="0" smtClean="0"/>
                        <a:t>Waste sharps ( Needles, Syringes, Scalpels, blades etc.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Autoclaving / Microwaving / Chemical treatment &amp; Destruction / Shredding</a:t>
                      </a:r>
                    </a:p>
                  </a:txBody>
                  <a:tcPr/>
                </a:tc>
                <a:extLst>
                  <a:ext uri="{0D108BD9-81ED-4DB2-BD59-A6C34878D82A}">
                    <a16:rowId xmlns:a16="http://schemas.microsoft.com/office/drawing/2014/main" val="2581873852"/>
                  </a:ext>
                </a:extLst>
              </a:tr>
              <a:tr h="809936">
                <a:tc>
                  <a:txBody>
                    <a:bodyPr/>
                    <a:lstStyle/>
                    <a:p>
                      <a:r>
                        <a:rPr lang="en-US" b="1" dirty="0" smtClean="0"/>
                        <a:t>Black</a:t>
                      </a:r>
                      <a:endParaRPr lang="en-US" b="1" dirty="0"/>
                    </a:p>
                  </a:txBody>
                  <a:tcPr/>
                </a:tc>
                <a:tc>
                  <a:txBody>
                    <a:bodyPr/>
                    <a:lstStyle/>
                    <a:p>
                      <a:r>
                        <a:rPr lang="en-US" dirty="0" smtClean="0"/>
                        <a:t>Discarded medicines/cytotoxic drugs, Incineration ash, Chemical waste.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Disposal in secured landfill</a:t>
                      </a:r>
                    </a:p>
                    <a:p>
                      <a:endParaRPr lang="en-US" dirty="0"/>
                    </a:p>
                  </a:txBody>
                  <a:tcPr/>
                </a:tc>
                <a:extLst>
                  <a:ext uri="{0D108BD9-81ED-4DB2-BD59-A6C34878D82A}">
                    <a16:rowId xmlns:a16="http://schemas.microsoft.com/office/drawing/2014/main" val="942144436"/>
                  </a:ext>
                </a:extLst>
              </a:tr>
            </a:tbl>
          </a:graphicData>
        </a:graphic>
      </p:graphicFrame>
    </p:spTree>
    <p:extLst>
      <p:ext uri="{BB962C8B-B14F-4D97-AF65-F5344CB8AC3E}">
        <p14:creationId xmlns:p14="http://schemas.microsoft.com/office/powerpoint/2010/main" val="38739552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br>
              <a:rPr lang="en-US" dirty="0" smtClean="0"/>
            </a:br>
            <a:endParaRPr lang="en-US" dirty="0"/>
          </a:p>
        </p:txBody>
      </p:sp>
    </p:spTree>
    <p:extLst>
      <p:ext uri="{BB962C8B-B14F-4D97-AF65-F5344CB8AC3E}">
        <p14:creationId xmlns:p14="http://schemas.microsoft.com/office/powerpoint/2010/main" val="3868592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3345" y="471055"/>
            <a:ext cx="11111345" cy="7571303"/>
          </a:xfrm>
          <a:prstGeom prst="rect">
            <a:avLst/>
          </a:prstGeom>
        </p:spPr>
        <p:txBody>
          <a:bodyPr wrap="square">
            <a:spAutoFit/>
          </a:bodyPr>
          <a:lstStyle/>
          <a:p>
            <a:pPr marL="342900" indent="-342900">
              <a:lnSpc>
                <a:spcPct val="150000"/>
              </a:lnSpc>
              <a:buAutoNum type="arabicPeriod"/>
            </a:pPr>
            <a:r>
              <a:rPr lang="en-US" b="1" dirty="0" smtClean="0"/>
              <a:t>Physical </a:t>
            </a:r>
            <a:r>
              <a:rPr lang="en-US" b="1" dirty="0"/>
              <a:t>Agents / </a:t>
            </a:r>
            <a:r>
              <a:rPr lang="en-US" b="1" dirty="0" smtClean="0"/>
              <a:t>Sources:</a:t>
            </a:r>
          </a:p>
          <a:p>
            <a:pPr>
              <a:lnSpc>
                <a:spcPct val="150000"/>
              </a:lnSpc>
            </a:pPr>
            <a:r>
              <a:rPr lang="en-US" dirty="0"/>
              <a:t>Physical source of soil pollution is related to soil erosion and consequent soil degradation caused by natural and anthropogenic factors ( Rapid rate of deforestation, and Agricultural practice ). </a:t>
            </a:r>
            <a:endParaRPr lang="en-US" dirty="0" smtClean="0"/>
          </a:p>
          <a:p>
            <a:pPr>
              <a:lnSpc>
                <a:spcPct val="150000"/>
              </a:lnSpc>
            </a:pPr>
            <a:r>
              <a:rPr lang="en-US" b="1" dirty="0"/>
              <a:t>2. Biological Agents / </a:t>
            </a:r>
            <a:r>
              <a:rPr lang="en-US" b="1" dirty="0" smtClean="0"/>
              <a:t>Sources:</a:t>
            </a:r>
          </a:p>
          <a:p>
            <a:pPr algn="just">
              <a:lnSpc>
                <a:spcPct val="150000"/>
              </a:lnSpc>
            </a:pPr>
            <a:r>
              <a:rPr lang="en-US" dirty="0"/>
              <a:t>Biological sources of soil pollution include those micro – organisms and unwanted plants which degrade the quality and therefore fertility of the soil also decrease.  The biological agents of soil pollution are grouped in 4 major categories – </a:t>
            </a:r>
            <a:endParaRPr lang="en-US" dirty="0" smtClean="0"/>
          </a:p>
          <a:p>
            <a:pPr algn="just">
              <a:lnSpc>
                <a:spcPct val="150000"/>
              </a:lnSpc>
            </a:pPr>
            <a:r>
              <a:rPr lang="en-US" dirty="0" smtClean="0"/>
              <a:t> </a:t>
            </a:r>
            <a:r>
              <a:rPr lang="en-US" dirty="0"/>
              <a:t>Pathogenic micro - organisms excreted by human beings. </a:t>
            </a:r>
            <a:endParaRPr lang="en-US" dirty="0" smtClean="0"/>
          </a:p>
          <a:p>
            <a:pPr algn="just">
              <a:lnSpc>
                <a:spcPct val="150000"/>
              </a:lnSpc>
            </a:pPr>
            <a:r>
              <a:rPr lang="en-US" dirty="0" smtClean="0"/>
              <a:t> </a:t>
            </a:r>
            <a:r>
              <a:rPr lang="en-US" dirty="0"/>
              <a:t>Pathogenic micro - organisms excreted by domestic animals</a:t>
            </a:r>
            <a:r>
              <a:rPr lang="en-US" dirty="0" smtClean="0"/>
              <a:t>.</a:t>
            </a:r>
          </a:p>
          <a:p>
            <a:pPr algn="just">
              <a:lnSpc>
                <a:spcPct val="150000"/>
              </a:lnSpc>
            </a:pPr>
            <a:r>
              <a:rPr lang="en-US" dirty="0" smtClean="0"/>
              <a:t> </a:t>
            </a:r>
            <a:r>
              <a:rPr lang="en-US" dirty="0"/>
              <a:t> Pathogenic micro - organisms already present in the soil </a:t>
            </a:r>
            <a:r>
              <a:rPr lang="en-US" dirty="0" smtClean="0"/>
              <a:t>.</a:t>
            </a:r>
          </a:p>
          <a:p>
            <a:pPr algn="just">
              <a:lnSpc>
                <a:spcPct val="150000"/>
              </a:lnSpc>
            </a:pPr>
            <a:r>
              <a:rPr lang="en-US" dirty="0" smtClean="0"/>
              <a:t> </a:t>
            </a:r>
            <a:r>
              <a:rPr lang="en-US" dirty="0"/>
              <a:t> Enteric bacteria and protozoa.</a:t>
            </a:r>
            <a:endParaRPr lang="en-US" b="1" dirty="0"/>
          </a:p>
          <a:p>
            <a:pPr>
              <a:lnSpc>
                <a:spcPct val="150000"/>
              </a:lnSpc>
            </a:pPr>
            <a:r>
              <a:rPr lang="en-US" dirty="0"/>
              <a:t>3. Air Born Sources . </a:t>
            </a:r>
          </a:p>
          <a:p>
            <a:pPr>
              <a:lnSpc>
                <a:spcPct val="150000"/>
              </a:lnSpc>
            </a:pPr>
            <a:r>
              <a:rPr lang="en-US" dirty="0"/>
              <a:t>4. Biocides And Chemical Fertilizers . </a:t>
            </a:r>
          </a:p>
          <a:p>
            <a:pPr>
              <a:lnSpc>
                <a:spcPct val="150000"/>
              </a:lnSpc>
            </a:pPr>
            <a:r>
              <a:rPr lang="en-US" dirty="0"/>
              <a:t>5. Urban And Industrial Sources . </a:t>
            </a:r>
          </a:p>
          <a:p>
            <a:pPr>
              <a:lnSpc>
                <a:spcPct val="150000"/>
              </a:lnSpc>
            </a:pPr>
            <a:r>
              <a:rPr lang="en-US" dirty="0"/>
              <a:t>6. Oil Pollution. </a:t>
            </a:r>
          </a:p>
          <a:p>
            <a:pPr>
              <a:lnSpc>
                <a:spcPct val="150000"/>
              </a:lnSpc>
            </a:pPr>
            <a:r>
              <a:rPr lang="en-US" dirty="0"/>
              <a:t>7. Heavy Metal Pollution. </a:t>
            </a:r>
          </a:p>
          <a:p>
            <a:pPr>
              <a:lnSpc>
                <a:spcPct val="150000"/>
              </a:lnSpc>
            </a:pPr>
            <a:r>
              <a:rPr lang="en-US" dirty="0"/>
              <a:t>8. Petroleum And Its Derivatives.</a:t>
            </a:r>
            <a:endParaRPr lang="en-US" b="1" dirty="0"/>
          </a:p>
          <a:p>
            <a:pPr>
              <a:lnSpc>
                <a:spcPct val="150000"/>
              </a:lnSpc>
            </a:pPr>
            <a:endParaRPr lang="en-US" dirty="0"/>
          </a:p>
        </p:txBody>
      </p:sp>
    </p:spTree>
    <p:extLst>
      <p:ext uri="{BB962C8B-B14F-4D97-AF65-F5344CB8AC3E}">
        <p14:creationId xmlns:p14="http://schemas.microsoft.com/office/powerpoint/2010/main" val="2709474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3345" y="346365"/>
            <a:ext cx="11431155" cy="6186309"/>
          </a:xfrm>
          <a:prstGeom prst="rect">
            <a:avLst/>
          </a:prstGeom>
        </p:spPr>
        <p:txBody>
          <a:bodyPr wrap="square">
            <a:spAutoFit/>
          </a:bodyPr>
          <a:lstStyle/>
          <a:p>
            <a:pPr>
              <a:lnSpc>
                <a:spcPct val="150000"/>
              </a:lnSpc>
            </a:pPr>
            <a:r>
              <a:rPr lang="en-US" b="1" dirty="0"/>
              <a:t>3. Air Born </a:t>
            </a:r>
            <a:r>
              <a:rPr lang="en-US" b="1" dirty="0" smtClean="0"/>
              <a:t>Sources:</a:t>
            </a:r>
          </a:p>
          <a:p>
            <a:pPr>
              <a:lnSpc>
                <a:spcPct val="150000"/>
              </a:lnSpc>
            </a:pPr>
            <a:r>
              <a:rPr lang="en-US" dirty="0"/>
              <a:t>Air – born of soil pollutants are air pollutants which are released into the atmosphere by the “human volcanoes“, auto mobiles , thermal power plants , vehicles</a:t>
            </a:r>
            <a:r>
              <a:rPr lang="en-US" dirty="0" smtClean="0"/>
              <a:t>.</a:t>
            </a:r>
          </a:p>
          <a:p>
            <a:pPr>
              <a:lnSpc>
                <a:spcPct val="150000"/>
              </a:lnSpc>
            </a:pPr>
            <a:r>
              <a:rPr lang="en-US" b="1" dirty="0" smtClean="0"/>
              <a:t>EFFECTS:</a:t>
            </a:r>
          </a:p>
          <a:p>
            <a:r>
              <a:rPr lang="en-US" b="1" dirty="0" smtClean="0"/>
              <a:t> </a:t>
            </a:r>
            <a:r>
              <a:rPr lang="en-US" dirty="0"/>
              <a:t> Sulphur emitted from factories causes ASID RAIN increases the acidity of the soil</a:t>
            </a:r>
            <a:r>
              <a:rPr lang="en-US" dirty="0" smtClean="0"/>
              <a:t>.</a:t>
            </a:r>
          </a:p>
          <a:p>
            <a:r>
              <a:rPr lang="en-US" dirty="0" smtClean="0"/>
              <a:t>  Nitrogen </a:t>
            </a:r>
            <a:r>
              <a:rPr lang="en-US" dirty="0"/>
              <a:t>oxide emitted from the factories combine with the water and pollute the soils by altering the chemical composition</a:t>
            </a:r>
            <a:r>
              <a:rPr lang="en-US" dirty="0" smtClean="0"/>
              <a:t>.</a:t>
            </a:r>
          </a:p>
          <a:p>
            <a:r>
              <a:rPr lang="en-US" dirty="0" smtClean="0"/>
              <a:t> </a:t>
            </a:r>
            <a:r>
              <a:rPr lang="en-US" dirty="0"/>
              <a:t>Magnetite dusts when mixed with soil causes marked rise in the soil </a:t>
            </a:r>
            <a:r>
              <a:rPr lang="en-US" dirty="0" err="1"/>
              <a:t>pH.</a:t>
            </a:r>
            <a:endParaRPr lang="en-US" b="1" dirty="0"/>
          </a:p>
          <a:p>
            <a:pPr>
              <a:lnSpc>
                <a:spcPct val="150000"/>
              </a:lnSpc>
            </a:pPr>
            <a:r>
              <a:rPr lang="en-US" b="1" dirty="0"/>
              <a:t>4. Biocides And Chemical </a:t>
            </a:r>
            <a:r>
              <a:rPr lang="en-US" b="1" dirty="0" smtClean="0"/>
              <a:t>Fertilizers:</a:t>
            </a:r>
          </a:p>
          <a:p>
            <a:pPr algn="just">
              <a:lnSpc>
                <a:spcPct val="150000"/>
              </a:lnSpc>
            </a:pPr>
            <a:r>
              <a:rPr lang="en-US" dirty="0"/>
              <a:t>Excessive use of agricultural fertilizers and pesticides, antibiotics and hormones in livestock and irrigating farms to boost agricultural production causes alteration in the chemical fertilizers act as inorganic plant nutrients. This contaminated soil and waste waters are agricultural factors affecting soil pollution</a:t>
            </a:r>
            <a:r>
              <a:rPr lang="en-US" dirty="0" smtClean="0"/>
              <a:t>.</a:t>
            </a:r>
          </a:p>
          <a:p>
            <a:pPr algn="just"/>
            <a:r>
              <a:rPr lang="en-US" b="1" dirty="0" smtClean="0"/>
              <a:t>Effects: </a:t>
            </a:r>
            <a:r>
              <a:rPr lang="en-US" dirty="0"/>
              <a:t>Biocides reach the food chain in toxin forms .  Toxins are not decomposed easily and will remain in soil for many years.  Cancer, nervous, respiratory and skin diseases are of the long-term effects of pesticides on human.  Chemical fertilizers harden soils. Chemical pesticides create soil pollution as well.  A Number of pests especially insects are strengthened against consumable pesticides.  Organic phosphate compounds </a:t>
            </a:r>
            <a:r>
              <a:rPr lang="en-US" dirty="0" err="1"/>
              <a:t>malathoins</a:t>
            </a:r>
            <a:r>
              <a:rPr lang="en-US" dirty="0"/>
              <a:t>.  Chlorinated </a:t>
            </a:r>
            <a:r>
              <a:rPr lang="en-US" dirty="0" err="1"/>
              <a:t>hydrocarbones</a:t>
            </a:r>
            <a:r>
              <a:rPr lang="en-US" dirty="0"/>
              <a:t> like DDT, </a:t>
            </a:r>
            <a:r>
              <a:rPr lang="en-US" dirty="0" err="1"/>
              <a:t>Dieldrin</a:t>
            </a:r>
            <a:r>
              <a:rPr lang="en-US" dirty="0"/>
              <a:t>, Aldrin all this pesticides may persists in the soil for 20 to 25 years and thus reach the food chain through the plants. </a:t>
            </a:r>
            <a:endParaRPr lang="en-US" b="1" dirty="0"/>
          </a:p>
        </p:txBody>
      </p:sp>
    </p:spTree>
    <p:extLst>
      <p:ext uri="{BB962C8B-B14F-4D97-AF65-F5344CB8AC3E}">
        <p14:creationId xmlns:p14="http://schemas.microsoft.com/office/powerpoint/2010/main" val="3360241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5600" y="317500"/>
            <a:ext cx="11455400" cy="6186309"/>
          </a:xfrm>
          <a:prstGeom prst="rect">
            <a:avLst/>
          </a:prstGeom>
        </p:spPr>
        <p:txBody>
          <a:bodyPr wrap="square">
            <a:spAutoFit/>
          </a:bodyPr>
          <a:lstStyle/>
          <a:p>
            <a:pPr>
              <a:lnSpc>
                <a:spcPct val="150000"/>
              </a:lnSpc>
            </a:pPr>
            <a:r>
              <a:rPr lang="en-US" b="1" dirty="0"/>
              <a:t>5. Urban And Industrial </a:t>
            </a:r>
            <a:r>
              <a:rPr lang="en-US" b="1" dirty="0" smtClean="0"/>
              <a:t>Sources:</a:t>
            </a:r>
          </a:p>
          <a:p>
            <a:pPr>
              <a:lnSpc>
                <a:spcPct val="150000"/>
              </a:lnSpc>
            </a:pPr>
            <a:r>
              <a:rPr lang="en-US" b="1" dirty="0"/>
              <a:t>Industrial Wastes</a:t>
            </a:r>
            <a:r>
              <a:rPr lang="en-US" dirty="0"/>
              <a:t>: Indiscriminate dumping of untreated or inadequately treated domestic, mining and industrial wastes on and is an important source of soil pollution</a:t>
            </a:r>
            <a:r>
              <a:rPr lang="en-US" b="1" dirty="0"/>
              <a:t>. </a:t>
            </a:r>
            <a:endParaRPr lang="en-US" b="1" dirty="0" smtClean="0"/>
          </a:p>
          <a:p>
            <a:pPr>
              <a:lnSpc>
                <a:spcPct val="150000"/>
              </a:lnSpc>
            </a:pPr>
            <a:r>
              <a:rPr lang="en-US" b="1" dirty="0" smtClean="0"/>
              <a:t> </a:t>
            </a:r>
            <a:r>
              <a:rPr lang="en-US" b="1" dirty="0"/>
              <a:t>Plastics : </a:t>
            </a:r>
            <a:r>
              <a:rPr lang="en-US" dirty="0"/>
              <a:t>Plastics form a major part of global domestic and industrial waste. Photodegradable plastic contains an element sensitive to UV rays. Under the effect of solar rays the element is activated and breaks the polymeric chain of the photodegradable plastic. It results in small fragments that are easily digested by microbes. </a:t>
            </a:r>
            <a:endParaRPr lang="en-US" dirty="0" smtClean="0"/>
          </a:p>
          <a:p>
            <a:pPr>
              <a:lnSpc>
                <a:spcPct val="150000"/>
              </a:lnSpc>
            </a:pPr>
            <a:r>
              <a:rPr lang="en-US" b="1" dirty="0" smtClean="0"/>
              <a:t> </a:t>
            </a:r>
            <a:r>
              <a:rPr lang="en-US" b="1" dirty="0"/>
              <a:t>Urban Wastes : </a:t>
            </a:r>
            <a:r>
              <a:rPr lang="en-US" dirty="0"/>
              <a:t>The inadequately treated or untreated sewage sludge not only poses serious health hazards but also pollutes soil and decreases its fertility and productivity. Other waste materials such as rubbish, used plastic bag, garbage sludge, dead animals, hospital wastes, skins, types shoes etc. cause land and soil pollution. Suspended matter present in sewage can act as a blanket on the soil and interfere with its productivity. </a:t>
            </a:r>
            <a:endParaRPr lang="en-US" dirty="0" smtClean="0"/>
          </a:p>
          <a:p>
            <a:pPr>
              <a:lnSpc>
                <a:spcPct val="150000"/>
              </a:lnSpc>
            </a:pPr>
            <a:r>
              <a:rPr lang="en-US" b="1" dirty="0" smtClean="0"/>
              <a:t> </a:t>
            </a:r>
            <a:r>
              <a:rPr lang="en-US" b="1" dirty="0"/>
              <a:t>Pollution of </a:t>
            </a:r>
            <a:r>
              <a:rPr lang="en-US" b="1" dirty="0" smtClean="0"/>
              <a:t>Underground soil: </a:t>
            </a:r>
            <a:r>
              <a:rPr lang="en-US" dirty="0"/>
              <a:t>Underground soil in cities is likely to be polluted by -  Chemicals released by industrial wastes and industrial wastes.  Decomposed and partially decomposed materials of sanitary wastes</a:t>
            </a:r>
            <a:r>
              <a:rPr lang="en-US" dirty="0" smtClean="0"/>
              <a:t>.</a:t>
            </a:r>
          </a:p>
          <a:p>
            <a:r>
              <a:rPr lang="en-US" dirty="0" smtClean="0"/>
              <a:t> </a:t>
            </a:r>
            <a:r>
              <a:rPr lang="en-US" dirty="0"/>
              <a:t> EFFECTS: Pollution runs off into rivers and kills the fish, plants and other aquatic life.  Crops and fodder grown on polluted soil may pass the pollutants on to the consumers.  Polluted soil may no longer grow crops and fodder.  Soil structure is damaged (clay ionic structure impaired.).  Corrosion of foundations and pipelines.  May release </a:t>
            </a:r>
            <a:r>
              <a:rPr lang="en-US" dirty="0" err="1"/>
              <a:t>vapours</a:t>
            </a:r>
            <a:r>
              <a:rPr lang="en-US" dirty="0"/>
              <a:t> and hydrocarbon into buildings and cellars.  May create toxic dusts.  May poison children playing in the area. </a:t>
            </a:r>
          </a:p>
        </p:txBody>
      </p:sp>
    </p:spTree>
    <p:extLst>
      <p:ext uri="{BB962C8B-B14F-4D97-AF65-F5344CB8AC3E}">
        <p14:creationId xmlns:p14="http://schemas.microsoft.com/office/powerpoint/2010/main" val="3171643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500" y="533400"/>
            <a:ext cx="11252200" cy="5909310"/>
          </a:xfrm>
          <a:prstGeom prst="rect">
            <a:avLst/>
          </a:prstGeom>
        </p:spPr>
        <p:txBody>
          <a:bodyPr wrap="square">
            <a:spAutoFit/>
          </a:bodyPr>
          <a:lstStyle/>
          <a:p>
            <a:pPr>
              <a:lnSpc>
                <a:spcPct val="150000"/>
              </a:lnSpc>
            </a:pPr>
            <a:r>
              <a:rPr lang="en-US" b="1" dirty="0"/>
              <a:t>6. Oil </a:t>
            </a:r>
            <a:r>
              <a:rPr lang="en-US" b="1" dirty="0" smtClean="0"/>
              <a:t>Pollution:</a:t>
            </a:r>
          </a:p>
          <a:p>
            <a:pPr>
              <a:lnSpc>
                <a:spcPct val="150000"/>
              </a:lnSpc>
            </a:pPr>
            <a:r>
              <a:rPr lang="en-US" dirty="0"/>
              <a:t>It is for a long time that oil materials and its derivatives cause soil pollution as a result of transportation or storage.  soil pollution can be observed by oil hydrocarbon materials vastly around exploration and refining.  installations typically via transfer of these materials.  If more oil materials are penetrated into the more depth of soil, removing its pollution is a difficult task and will cost dearly.  Pollutions caused by oil leakage from oil transmission pipelines in southern Tehran have been reported as one of the soil pollutants in Tehran.</a:t>
            </a:r>
            <a:endParaRPr lang="en-US" b="1" dirty="0"/>
          </a:p>
          <a:p>
            <a:pPr>
              <a:lnSpc>
                <a:spcPct val="150000"/>
              </a:lnSpc>
            </a:pPr>
            <a:r>
              <a:rPr lang="en-US" b="1" dirty="0"/>
              <a:t>7. Heavy Metal </a:t>
            </a:r>
            <a:r>
              <a:rPr lang="en-US" b="1" dirty="0" smtClean="0"/>
              <a:t>Pollution:</a:t>
            </a:r>
          </a:p>
          <a:p>
            <a:pPr>
              <a:lnSpc>
                <a:spcPct val="150000"/>
              </a:lnSpc>
            </a:pPr>
            <a:r>
              <a:rPr lang="en-US" dirty="0"/>
              <a:t>Heavy metals include all metals with atomic numbers greater than 23 (with few exceptions) or more than 5 gm per ml. (</a:t>
            </a:r>
            <a:r>
              <a:rPr lang="en-US" dirty="0" err="1"/>
              <a:t>eg</a:t>
            </a:r>
            <a:r>
              <a:rPr lang="en-US" dirty="0"/>
              <a:t>. Hg, 70 gm ml-1 ). Heavy metals are hazardous, not acceptable to biological system. They are toxic to man and other life forms. Most of them are slow poisons as they accumulate in the body and cause serious disorders.  The unique physical, chemical and toxic properties of heavy metals have promoted their wide use in industrial processes and as biocides (fungicide and herbicide).  Soil is a living resource, but once contamination exceeds a certain threshold, the soil may be considered ‘functionally dead’. Pollution by heavy metals and many organic contaminants is practically irreversible (European Commission, 2012).</a:t>
            </a:r>
            <a:r>
              <a:rPr lang="en-US" b="1" dirty="0" smtClean="0"/>
              <a:t> </a:t>
            </a:r>
            <a:endParaRPr lang="en-US" b="1" dirty="0"/>
          </a:p>
        </p:txBody>
      </p:sp>
    </p:spTree>
    <p:extLst>
      <p:ext uri="{BB962C8B-B14F-4D97-AF65-F5344CB8AC3E}">
        <p14:creationId xmlns:p14="http://schemas.microsoft.com/office/powerpoint/2010/main" val="3105130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900" y="355600"/>
            <a:ext cx="11722100" cy="4619854"/>
          </a:xfrm>
          <a:prstGeom prst="rect">
            <a:avLst/>
          </a:prstGeom>
        </p:spPr>
        <p:txBody>
          <a:bodyPr wrap="square">
            <a:spAutoFit/>
          </a:bodyPr>
          <a:lstStyle/>
          <a:p>
            <a:pPr algn="just">
              <a:lnSpc>
                <a:spcPct val="150000"/>
              </a:lnSpc>
            </a:pPr>
            <a:r>
              <a:rPr lang="en-US" b="1" dirty="0" smtClean="0"/>
              <a:t>Heavy metal pollution in the world: </a:t>
            </a:r>
          </a:p>
          <a:p>
            <a:pPr algn="just">
              <a:lnSpc>
                <a:spcPct val="150000"/>
              </a:lnSpc>
            </a:pPr>
            <a:r>
              <a:rPr lang="en-US" dirty="0" smtClean="0"/>
              <a:t>Cadmium</a:t>
            </a:r>
            <a:r>
              <a:rPr lang="en-US" dirty="0"/>
              <a:t>, took place in Romania where two tailings dam failures (January and March 2000) resulted in the release of 200,000 m3 of contaminated water and 40,000 </a:t>
            </a:r>
            <a:r>
              <a:rPr lang="en-US" dirty="0" err="1"/>
              <a:t>tonnes</a:t>
            </a:r>
            <a:r>
              <a:rPr lang="en-US" dirty="0"/>
              <a:t> of tailings into tributaries of the Tisa River</a:t>
            </a:r>
            <a:r>
              <a:rPr lang="en-US" dirty="0" smtClean="0"/>
              <a:t>.</a:t>
            </a:r>
          </a:p>
          <a:p>
            <a:pPr algn="just">
              <a:lnSpc>
                <a:spcPct val="150000"/>
              </a:lnSpc>
            </a:pPr>
            <a:r>
              <a:rPr lang="en-US" dirty="0" smtClean="0"/>
              <a:t> </a:t>
            </a:r>
            <a:r>
              <a:rPr lang="en-US" dirty="0"/>
              <a:t> A study by the British Geological Survey in 2005 on garden soils near a mine in the neighboring county of Devon did find that growing certain vegetables posed a health risk because of soil contamination of soil by arsenic . In particular, beetroot, celery, tomato and lettuce accumulated higher levels of arsenic (</a:t>
            </a:r>
            <a:r>
              <a:rPr lang="en-US" dirty="0" err="1"/>
              <a:t>Klinck</a:t>
            </a:r>
            <a:r>
              <a:rPr lang="en-US" dirty="0"/>
              <a:t> et al, 2005</a:t>
            </a:r>
            <a:r>
              <a:rPr lang="en-US" dirty="0" smtClean="0"/>
              <a:t>).</a:t>
            </a:r>
          </a:p>
          <a:p>
            <a:pPr algn="just">
              <a:lnSpc>
                <a:spcPct val="150000"/>
              </a:lnSpc>
            </a:pPr>
            <a:r>
              <a:rPr lang="en-US" dirty="0" smtClean="0"/>
              <a:t> </a:t>
            </a:r>
            <a:r>
              <a:rPr lang="en-US" dirty="0"/>
              <a:t> Recent research (</a:t>
            </a:r>
            <a:r>
              <a:rPr lang="en-US" dirty="0" err="1"/>
              <a:t>Bellanger</a:t>
            </a:r>
            <a:r>
              <a:rPr lang="en-US" dirty="0"/>
              <a:t> et al, 2013) has estimated that 1.5 to 2 million children in the EU are born with methylmercury exposures far above the safe limit of 0.58 </a:t>
            </a:r>
            <a:r>
              <a:rPr lang="en-US" dirty="0" err="1"/>
              <a:t>μg</a:t>
            </a:r>
            <a:r>
              <a:rPr lang="en-US" dirty="0"/>
              <a:t>/g, and further 200,000 above the WHO recommended maximum of 2.5 </a:t>
            </a:r>
            <a:r>
              <a:rPr lang="en-US" dirty="0" err="1"/>
              <a:t>μg</a:t>
            </a:r>
            <a:r>
              <a:rPr lang="en-US" dirty="0"/>
              <a:t>/g. However, not every child in Europe is equally at risk. </a:t>
            </a:r>
            <a:endParaRPr lang="en-US" dirty="0" smtClean="0"/>
          </a:p>
          <a:p>
            <a:pPr algn="just">
              <a:lnSpc>
                <a:spcPct val="150000"/>
              </a:lnSpc>
            </a:pPr>
            <a:r>
              <a:rPr lang="en-US" dirty="0" smtClean="0"/>
              <a:t> </a:t>
            </a:r>
            <a:r>
              <a:rPr lang="en-US" dirty="0"/>
              <a:t>Reducing mercury pollution and cutting prenatal exposure to methylmercury could save the EU between €8 billion and €9 billion per year, the study suggests.</a:t>
            </a:r>
          </a:p>
        </p:txBody>
      </p:sp>
    </p:spTree>
    <p:extLst>
      <p:ext uri="{BB962C8B-B14F-4D97-AF65-F5344CB8AC3E}">
        <p14:creationId xmlns:p14="http://schemas.microsoft.com/office/powerpoint/2010/main" val="3209906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8650" y="285750"/>
            <a:ext cx="11258549" cy="646331"/>
          </a:xfrm>
          <a:prstGeom prst="rect">
            <a:avLst/>
          </a:prstGeom>
        </p:spPr>
        <p:txBody>
          <a:bodyPr wrap="square">
            <a:spAutoFit/>
          </a:bodyPr>
          <a:lstStyle/>
          <a:p>
            <a:r>
              <a:rPr lang="en-US" b="1" dirty="0" smtClean="0"/>
              <a:t>EFFECT OF HEAVY METALS ON HUMAN BODY:</a:t>
            </a: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05510845"/>
              </p:ext>
            </p:extLst>
          </p:nvPr>
        </p:nvGraphicFramePr>
        <p:xfrm>
          <a:off x="152400" y="628650"/>
          <a:ext cx="11544300" cy="7792454"/>
        </p:xfrm>
        <a:graphic>
          <a:graphicData uri="http://schemas.openxmlformats.org/drawingml/2006/table">
            <a:tbl>
              <a:tblPr firstRow="1" bandRow="1">
                <a:tableStyleId>{5C22544A-7EE6-4342-B048-85BDC9FD1C3A}</a:tableStyleId>
              </a:tblPr>
              <a:tblGrid>
                <a:gridCol w="837893">
                  <a:extLst>
                    <a:ext uri="{9D8B030D-6E8A-4147-A177-3AD203B41FA5}">
                      <a16:colId xmlns:a16="http://schemas.microsoft.com/office/drawing/2014/main" val="334470447"/>
                    </a:ext>
                  </a:extLst>
                </a:gridCol>
                <a:gridCol w="2301827">
                  <a:extLst>
                    <a:ext uri="{9D8B030D-6E8A-4147-A177-3AD203B41FA5}">
                      <a16:colId xmlns:a16="http://schemas.microsoft.com/office/drawing/2014/main" val="3501862075"/>
                    </a:ext>
                  </a:extLst>
                </a:gridCol>
                <a:gridCol w="4428514">
                  <a:extLst>
                    <a:ext uri="{9D8B030D-6E8A-4147-A177-3AD203B41FA5}">
                      <a16:colId xmlns:a16="http://schemas.microsoft.com/office/drawing/2014/main" val="3085335563"/>
                    </a:ext>
                  </a:extLst>
                </a:gridCol>
                <a:gridCol w="3976066">
                  <a:extLst>
                    <a:ext uri="{9D8B030D-6E8A-4147-A177-3AD203B41FA5}">
                      <a16:colId xmlns:a16="http://schemas.microsoft.com/office/drawing/2014/main" val="184130138"/>
                    </a:ext>
                  </a:extLst>
                </a:gridCol>
              </a:tblGrid>
              <a:tr h="819592">
                <a:tc>
                  <a:txBody>
                    <a:bodyPr/>
                    <a:lstStyle/>
                    <a:p>
                      <a:r>
                        <a:rPr lang="en-US" dirty="0" err="1" smtClean="0"/>
                        <a:t>S.No</a:t>
                      </a:r>
                      <a:r>
                        <a:rPr lang="en-US" dirty="0" smtClean="0"/>
                        <a:t>. </a:t>
                      </a:r>
                      <a:endParaRPr lang="en-US" dirty="0"/>
                    </a:p>
                  </a:txBody>
                  <a:tcPr/>
                </a:tc>
                <a:tc>
                  <a:txBody>
                    <a:bodyPr/>
                    <a:lstStyle/>
                    <a:p>
                      <a:r>
                        <a:rPr lang="en-US" dirty="0" smtClean="0"/>
                        <a:t>Heavy metal (forms) </a:t>
                      </a:r>
                      <a:endParaRPr lang="en-US" dirty="0"/>
                    </a:p>
                  </a:txBody>
                  <a:tcPr/>
                </a:tc>
                <a:tc>
                  <a:txBody>
                    <a:bodyPr/>
                    <a:lstStyle/>
                    <a:p>
                      <a:r>
                        <a:rPr lang="en-US" dirty="0" smtClean="0"/>
                        <a:t>Source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Effect</a:t>
                      </a:r>
                    </a:p>
                    <a:p>
                      <a:endParaRPr lang="en-US" dirty="0"/>
                    </a:p>
                  </a:txBody>
                  <a:tcPr/>
                </a:tc>
                <a:extLst>
                  <a:ext uri="{0D108BD9-81ED-4DB2-BD59-A6C34878D82A}">
                    <a16:rowId xmlns:a16="http://schemas.microsoft.com/office/drawing/2014/main" val="1080443408"/>
                  </a:ext>
                </a:extLst>
              </a:tr>
              <a:tr h="824371">
                <a:tc>
                  <a:txBody>
                    <a:bodyPr/>
                    <a:lstStyle/>
                    <a:p>
                      <a:r>
                        <a:rPr lang="en-US" dirty="0" smtClean="0"/>
                        <a:t>1</a:t>
                      </a:r>
                      <a:endParaRPr lang="en-US" dirty="0"/>
                    </a:p>
                  </a:txBody>
                  <a:tcPr/>
                </a:tc>
                <a:tc>
                  <a:txBody>
                    <a:bodyPr/>
                    <a:lstStyle/>
                    <a:p>
                      <a:r>
                        <a:rPr lang="en-US" dirty="0" smtClean="0"/>
                        <a:t>Mercury</a:t>
                      </a:r>
                      <a:endParaRPr lang="en-US" dirty="0"/>
                    </a:p>
                  </a:txBody>
                  <a:tcPr/>
                </a:tc>
                <a:tc>
                  <a:txBody>
                    <a:bodyPr/>
                    <a:lstStyle/>
                    <a:p>
                      <a:r>
                        <a:rPr lang="en-US" dirty="0" smtClean="0"/>
                        <a:t>Methyl mercury fungicides, electrical and electronic industries, PVC, plastics, paints.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Irreversible neurological damage in man, Minamoto disease .</a:t>
                      </a:r>
                    </a:p>
                  </a:txBody>
                  <a:tcPr/>
                </a:tc>
                <a:extLst>
                  <a:ext uri="{0D108BD9-81ED-4DB2-BD59-A6C34878D82A}">
                    <a16:rowId xmlns:a16="http://schemas.microsoft.com/office/drawing/2014/main" val="3245870214"/>
                  </a:ext>
                </a:extLst>
              </a:tr>
              <a:tr h="1029262">
                <a:tc>
                  <a:txBody>
                    <a:bodyPr/>
                    <a:lstStyle/>
                    <a:p>
                      <a:r>
                        <a:rPr lang="en-US" dirty="0" smtClean="0"/>
                        <a:t>2</a:t>
                      </a:r>
                      <a:endParaRPr lang="en-US" dirty="0"/>
                    </a:p>
                  </a:txBody>
                  <a:tcPr/>
                </a:tc>
                <a:tc>
                  <a:txBody>
                    <a:bodyPr/>
                    <a:lstStyle/>
                    <a:p>
                      <a:r>
                        <a:rPr lang="en-US" dirty="0" smtClean="0"/>
                        <a:t>Lead</a:t>
                      </a:r>
                      <a:endParaRPr lang="en-US" dirty="0"/>
                    </a:p>
                  </a:txBody>
                  <a:tcPr/>
                </a:tc>
                <a:tc>
                  <a:txBody>
                    <a:bodyPr/>
                    <a:lstStyle/>
                    <a:p>
                      <a:r>
                        <a:rPr lang="en-US" dirty="0" smtClean="0"/>
                        <a:t>Automobile exhaust of leaded petrol (50%), Batteries, Pipes, Soldiering.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Cause mutation in algae and bacteria, blackening in fish, gradual paralysis in man.</a:t>
                      </a:r>
                    </a:p>
                  </a:txBody>
                  <a:tcPr/>
                </a:tc>
                <a:extLst>
                  <a:ext uri="{0D108BD9-81ED-4DB2-BD59-A6C34878D82A}">
                    <a16:rowId xmlns:a16="http://schemas.microsoft.com/office/drawing/2014/main" val="73233963"/>
                  </a:ext>
                </a:extLst>
              </a:tr>
              <a:tr h="1338041">
                <a:tc>
                  <a:txBody>
                    <a:bodyPr/>
                    <a:lstStyle/>
                    <a:p>
                      <a:r>
                        <a:rPr lang="en-US" dirty="0" smtClean="0"/>
                        <a:t>3</a:t>
                      </a:r>
                      <a:endParaRPr lang="en-US" dirty="0"/>
                    </a:p>
                  </a:txBody>
                  <a:tcPr/>
                </a:tc>
                <a:tc>
                  <a:txBody>
                    <a:bodyPr/>
                    <a:lstStyle/>
                    <a:p>
                      <a:r>
                        <a:rPr lang="en-US" dirty="0" smtClean="0"/>
                        <a:t>Arsenic</a:t>
                      </a:r>
                      <a:endParaRPr lang="en-US" dirty="0"/>
                    </a:p>
                  </a:txBody>
                  <a:tcPr/>
                </a:tc>
                <a:tc>
                  <a:txBody>
                    <a:bodyPr/>
                    <a:lstStyle/>
                    <a:p>
                      <a:r>
                        <a:rPr lang="en-US" dirty="0" smtClean="0"/>
                        <a:t>Herbicide, fungicide, wood preservative – Agro chemicals (70%), industrial chemicals – paints, bullets (20%), glass and glass wares (5%).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Accumulate in hair, nail, skin lesions, act as oxidative </a:t>
                      </a:r>
                      <a:r>
                        <a:rPr lang="en-US" dirty="0" err="1" smtClean="0"/>
                        <a:t>uncoupler</a:t>
                      </a:r>
                      <a:r>
                        <a:rPr lang="en-US" dirty="0" smtClean="0"/>
                        <a:t>, cause damage to kidney, respiratory tract and nervous disorders.</a:t>
                      </a:r>
                    </a:p>
                  </a:txBody>
                  <a:tcPr/>
                </a:tc>
                <a:extLst>
                  <a:ext uri="{0D108BD9-81ED-4DB2-BD59-A6C34878D82A}">
                    <a16:rowId xmlns:a16="http://schemas.microsoft.com/office/drawing/2014/main" val="439438683"/>
                  </a:ext>
                </a:extLst>
              </a:tr>
              <a:tr h="720483">
                <a:tc>
                  <a:txBody>
                    <a:bodyPr/>
                    <a:lstStyle/>
                    <a:p>
                      <a:r>
                        <a:rPr lang="en-US" dirty="0" smtClean="0"/>
                        <a:t>4</a:t>
                      </a:r>
                      <a:endParaRPr lang="en-US" dirty="0"/>
                    </a:p>
                  </a:txBody>
                  <a:tcPr/>
                </a:tc>
                <a:tc>
                  <a:txBody>
                    <a:bodyPr/>
                    <a:lstStyle/>
                    <a:p>
                      <a:r>
                        <a:rPr lang="en-US" dirty="0" smtClean="0"/>
                        <a:t>Chromium</a:t>
                      </a:r>
                      <a:endParaRPr lang="en-US" dirty="0"/>
                    </a:p>
                  </a:txBody>
                  <a:tcPr/>
                </a:tc>
                <a:tc>
                  <a:txBody>
                    <a:bodyPr/>
                    <a:lstStyle/>
                    <a:p>
                      <a:r>
                        <a:rPr lang="en-US" dirty="0" smtClean="0"/>
                        <a:t>Tanneries, electroplating and metal finishing processes, Khaki dyeing in textiles.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Toxic to aquatic organisms, absorbed through intestinal tract in man.</a:t>
                      </a:r>
                    </a:p>
                  </a:txBody>
                  <a:tcPr/>
                </a:tc>
                <a:extLst>
                  <a:ext uri="{0D108BD9-81ED-4DB2-BD59-A6C34878D82A}">
                    <a16:rowId xmlns:a16="http://schemas.microsoft.com/office/drawing/2014/main" val="1497953037"/>
                  </a:ext>
                </a:extLst>
              </a:tr>
              <a:tr h="1029262">
                <a:tc>
                  <a:txBody>
                    <a:bodyPr/>
                    <a:lstStyle/>
                    <a:p>
                      <a:r>
                        <a:rPr lang="en-US" dirty="0" smtClean="0"/>
                        <a:t>5</a:t>
                      </a:r>
                      <a:endParaRPr lang="en-US" dirty="0"/>
                    </a:p>
                  </a:txBody>
                  <a:tcPr/>
                </a:tc>
                <a:tc>
                  <a:txBody>
                    <a:bodyPr/>
                    <a:lstStyle/>
                    <a:p>
                      <a:r>
                        <a:rPr lang="en-US" dirty="0" smtClean="0"/>
                        <a:t>Cadmium</a:t>
                      </a:r>
                      <a:endParaRPr lang="en-US" dirty="0"/>
                    </a:p>
                  </a:txBody>
                  <a:tcPr/>
                </a:tc>
                <a:tc>
                  <a:txBody>
                    <a:bodyPr/>
                    <a:lstStyle/>
                    <a:p>
                      <a:r>
                        <a:rPr lang="en-US" dirty="0" smtClean="0"/>
                        <a:t>Pigment and stabilizer for PVC, plastics, tires, rechargeable cells, electroplating, coal, oil and phosphate rocks.</a:t>
                      </a:r>
                      <a:endParaRPr lang="en-US" dirty="0"/>
                    </a:p>
                  </a:txBody>
                  <a:tcPr/>
                </a:tc>
                <a:tc>
                  <a:txBody>
                    <a:bodyPr/>
                    <a:lstStyle/>
                    <a:p>
                      <a:r>
                        <a:rPr lang="en-US" dirty="0" smtClean="0"/>
                        <a:t>Bones become brittle – </a:t>
                      </a:r>
                      <a:r>
                        <a:rPr lang="en-US" dirty="0" err="1" smtClean="0"/>
                        <a:t>Itai</a:t>
                      </a:r>
                      <a:r>
                        <a:rPr lang="en-US" dirty="0" smtClean="0"/>
                        <a:t> </a:t>
                      </a:r>
                      <a:r>
                        <a:rPr lang="en-US" dirty="0" err="1" smtClean="0"/>
                        <a:t>itai</a:t>
                      </a:r>
                      <a:r>
                        <a:rPr lang="en-US" dirty="0" smtClean="0"/>
                        <a:t> disease in Japan, gastro enteric distress and pain.</a:t>
                      </a:r>
                      <a:endParaRPr lang="en-US" dirty="0"/>
                    </a:p>
                  </a:txBody>
                  <a:tcPr/>
                </a:tc>
                <a:extLst>
                  <a:ext uri="{0D108BD9-81ED-4DB2-BD59-A6C34878D82A}">
                    <a16:rowId xmlns:a16="http://schemas.microsoft.com/office/drawing/2014/main" val="3209020675"/>
                  </a:ext>
                </a:extLst>
              </a:tr>
              <a:tr h="468339">
                <a:tc>
                  <a:txBody>
                    <a:bodyPr/>
                    <a:lstStyle/>
                    <a:p>
                      <a:r>
                        <a:rPr lang="en-US" dirty="0" smtClean="0"/>
                        <a:t>6</a:t>
                      </a:r>
                      <a:endParaRPr lang="en-US" dirty="0"/>
                    </a:p>
                  </a:txBody>
                  <a:tcPr/>
                </a:tc>
                <a:tc>
                  <a:txBody>
                    <a:bodyPr/>
                    <a:lstStyle/>
                    <a:p>
                      <a:r>
                        <a:rPr lang="en-US" dirty="0" smtClean="0"/>
                        <a:t>Dioxin.</a:t>
                      </a:r>
                      <a:endParaRPr lang="en-US" dirty="0"/>
                    </a:p>
                  </a:txBody>
                  <a:tcPr/>
                </a:tc>
                <a:tc>
                  <a:txBody>
                    <a:bodyPr/>
                    <a:lstStyle/>
                    <a:p>
                      <a:r>
                        <a:rPr lang="en-US" dirty="0" smtClean="0"/>
                        <a:t>consumption of contaminated food. More than 90% of human exposure is through food, mainly meat and dairy products, fish and shellfish</a:t>
                      </a:r>
                      <a:endParaRPr lang="en-US" dirty="0"/>
                    </a:p>
                  </a:txBody>
                  <a:tcPr/>
                </a:tc>
                <a:tc>
                  <a:txBody>
                    <a:bodyPr/>
                    <a:lstStyle/>
                    <a:p>
                      <a:r>
                        <a:rPr lang="en-US" dirty="0" smtClean="0"/>
                        <a:t> reproductive and developmental problems, damage the immune system, interfere with hormones and also cause cancer</a:t>
                      </a:r>
                      <a:endParaRPr lang="en-US" dirty="0"/>
                    </a:p>
                  </a:txBody>
                  <a:tcPr/>
                </a:tc>
                <a:extLst>
                  <a:ext uri="{0D108BD9-81ED-4DB2-BD59-A6C34878D82A}">
                    <a16:rowId xmlns:a16="http://schemas.microsoft.com/office/drawing/2014/main" val="1435986733"/>
                  </a:ext>
                </a:extLst>
              </a:tr>
            </a:tbl>
          </a:graphicData>
        </a:graphic>
      </p:graphicFrame>
    </p:spTree>
    <p:extLst>
      <p:ext uri="{BB962C8B-B14F-4D97-AF65-F5344CB8AC3E}">
        <p14:creationId xmlns:p14="http://schemas.microsoft.com/office/powerpoint/2010/main" val="328634695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214</TotalTime>
  <Words>4930</Words>
  <Application>Microsoft Office PowerPoint</Application>
  <PresentationFormat>Widescreen</PresentationFormat>
  <Paragraphs>297</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Century Gothic</vt:lpstr>
      <vt:lpstr>Wingdings 3</vt:lpstr>
      <vt:lpstr>Slice</vt:lpstr>
      <vt:lpstr>MAJOR SOIL POLLUTANTS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Company>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SOIL POLLUTANTS</dc:title>
  <dc:creator>Amna</dc:creator>
  <cp:lastModifiedBy>Amna</cp:lastModifiedBy>
  <cp:revision>28</cp:revision>
  <dcterms:created xsi:type="dcterms:W3CDTF">2020-05-05T04:55:23Z</dcterms:created>
  <dcterms:modified xsi:type="dcterms:W3CDTF">2020-06-03T09:03:06Z</dcterms:modified>
</cp:coreProperties>
</file>