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06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6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69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79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84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14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629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24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4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3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3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5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4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02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8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 spc="-40" smtClean="0"/>
              <a:t>Dr. </a:t>
            </a:r>
            <a:r>
              <a:rPr lang="en-US" smtClean="0"/>
              <a:t>Asir John </a:t>
            </a:r>
            <a:r>
              <a:rPr lang="en-US" spc="-5" smtClean="0"/>
              <a:t>Samuel (PT), </a:t>
            </a:r>
            <a:r>
              <a:rPr lang="en-US" spc="-15" smtClean="0"/>
              <a:t>Lecturer,</a:t>
            </a:r>
            <a:r>
              <a:rPr lang="en-US" spc="-50" smtClean="0"/>
              <a:t> </a:t>
            </a:r>
            <a:r>
              <a:rPr lang="en-US" spc="-10" smtClean="0"/>
              <a:t>ACP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5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817" y="730072"/>
            <a:ext cx="8428355" cy="2037714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924050" marR="5080" indent="-1911985">
              <a:lnSpc>
                <a:spcPct val="100000"/>
              </a:lnSpc>
              <a:spcBef>
                <a:spcPts val="100"/>
              </a:spcBef>
            </a:pPr>
            <a:r>
              <a:rPr sz="6600" spc="-20" dirty="0"/>
              <a:t>Introduction </a:t>
            </a:r>
            <a:r>
              <a:rPr sz="6600" spc="-35" dirty="0"/>
              <a:t>to </a:t>
            </a:r>
            <a:r>
              <a:rPr sz="6600" spc="-30" dirty="0"/>
              <a:t>Research  </a:t>
            </a:r>
            <a:r>
              <a:rPr sz="6600" spc="-5" dirty="0"/>
              <a:t>Methodology</a:t>
            </a:r>
            <a:endParaRPr sz="6600" dirty="0"/>
          </a:p>
        </p:txBody>
      </p:sp>
      <p:sp>
        <p:nvSpPr>
          <p:cNvPr id="5" name="Rectangle 4"/>
          <p:cNvSpPr/>
          <p:nvPr/>
        </p:nvSpPr>
        <p:spPr>
          <a:xfrm>
            <a:off x="3124200" y="4267200"/>
            <a:ext cx="4191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dirty="0" smtClean="0"/>
              <a:t>By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Dr.</a:t>
            </a:r>
            <a:r>
              <a:rPr lang="en-GB" altLang="en-US" sz="2400" dirty="0" smtClean="0"/>
              <a:t> Zaryab Khalid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Class: BS Botany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Semester: 7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Subject: Research Methodology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5485" y="428066"/>
            <a:ext cx="51936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" dirty="0"/>
              <a:t>Qualitative</a:t>
            </a:r>
            <a:r>
              <a:rPr sz="4800" spc="-60" dirty="0"/>
              <a:t> </a:t>
            </a:r>
            <a:r>
              <a:rPr sz="4800" spc="-15" dirty="0"/>
              <a:t>approach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74025" cy="38677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Subjective assessment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75" dirty="0">
                <a:latin typeface="Calibri"/>
                <a:cs typeface="Calibri"/>
              </a:rPr>
              <a:t>of,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har char="-"/>
              <a:tabLst>
                <a:tab pos="355600" algn="l"/>
                <a:tab pos="356235" algn="l"/>
              </a:tabLst>
            </a:pPr>
            <a:r>
              <a:rPr sz="3600" spc="-20" dirty="0">
                <a:latin typeface="Calibri"/>
                <a:cs typeface="Calibri"/>
              </a:rPr>
              <a:t>Attitudes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har char="-"/>
              <a:tabLst>
                <a:tab pos="355600" algn="l"/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Opinions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70"/>
              </a:spcBef>
              <a:buChar char="-"/>
              <a:tabLst>
                <a:tab pos="355600" algn="l"/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Behaviour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6235" algn="l"/>
                <a:tab pos="1308100" algn="l"/>
                <a:tab pos="3375025" algn="l"/>
                <a:tab pos="4027170" algn="l"/>
                <a:tab pos="5819775" algn="l"/>
              </a:tabLst>
            </a:pPr>
            <a:r>
              <a:rPr sz="3600" dirty="0">
                <a:latin typeface="Calibri"/>
                <a:cs typeface="Calibri"/>
              </a:rPr>
              <a:t>Not	</a:t>
            </a:r>
            <a:r>
              <a:rPr sz="3600" spc="-5" dirty="0">
                <a:latin typeface="Calibri"/>
                <a:cs typeface="Calibri"/>
              </a:rPr>
              <a:t>sub</a:t>
            </a:r>
            <a:r>
              <a:rPr sz="3600" spc="5" dirty="0">
                <a:latin typeface="Calibri"/>
                <a:cs typeface="Calibri"/>
              </a:rPr>
              <a:t>j</a:t>
            </a:r>
            <a:r>
              <a:rPr sz="3600" dirty="0">
                <a:latin typeface="Calibri"/>
                <a:cs typeface="Calibri"/>
              </a:rPr>
              <a:t>ec</a:t>
            </a:r>
            <a:r>
              <a:rPr sz="3600" spc="-50" dirty="0">
                <a:latin typeface="Calibri"/>
                <a:cs typeface="Calibri"/>
              </a:rPr>
              <a:t>t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d	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o	ri</a:t>
            </a:r>
            <a:r>
              <a:rPr sz="3600" spc="-35" dirty="0">
                <a:latin typeface="Calibri"/>
                <a:cs typeface="Calibri"/>
              </a:rPr>
              <a:t>g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ou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5" dirty="0">
                <a:latin typeface="Calibri"/>
                <a:cs typeface="Calibri"/>
              </a:rPr>
              <a:t>qua</a:t>
            </a:r>
            <a:r>
              <a:rPr sz="3600" spc="-30" dirty="0">
                <a:latin typeface="Calibri"/>
                <a:cs typeface="Calibri"/>
              </a:rPr>
              <a:t>n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i</a:t>
            </a:r>
            <a:r>
              <a:rPr sz="3600" spc="-55" dirty="0">
                <a:latin typeface="Calibri"/>
                <a:cs typeface="Calibri"/>
              </a:rPr>
              <a:t>t</a:t>
            </a:r>
            <a:r>
              <a:rPr sz="3600" spc="-3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ti</a:t>
            </a:r>
            <a:r>
              <a:rPr sz="3600" spc="-40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e  </a:t>
            </a:r>
            <a:r>
              <a:rPr sz="3600" spc="-5" dirty="0">
                <a:latin typeface="Calibri"/>
                <a:cs typeface="Calibri"/>
              </a:rPr>
              <a:t>analysis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521" y="428066"/>
            <a:ext cx="6144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Criteria </a:t>
            </a:r>
            <a:r>
              <a:rPr sz="4800" spc="-5" dirty="0"/>
              <a:t>of </a:t>
            </a:r>
            <a:r>
              <a:rPr sz="4800" spc="-10" dirty="0"/>
              <a:t>good</a:t>
            </a:r>
            <a:r>
              <a:rPr sz="4800" spc="-15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32115" cy="46355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Purpose </a:t>
            </a:r>
            <a:r>
              <a:rPr sz="3600" spc="-5" dirty="0">
                <a:latin typeface="Calibri"/>
                <a:cs typeface="Calibri"/>
              </a:rPr>
              <a:t>should </a:t>
            </a:r>
            <a:r>
              <a:rPr sz="3600" dirty="0">
                <a:latin typeface="Calibri"/>
                <a:cs typeface="Calibri"/>
              </a:rPr>
              <a:t>be clearly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defined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Common </a:t>
            </a:r>
            <a:r>
              <a:rPr sz="3600" spc="-10" dirty="0">
                <a:latin typeface="Calibri"/>
                <a:cs typeface="Calibri"/>
              </a:rPr>
              <a:t>concepts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used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Explain </a:t>
            </a:r>
            <a:r>
              <a:rPr sz="3600" spc="-20" dirty="0">
                <a:latin typeface="Calibri"/>
                <a:cs typeface="Calibri"/>
              </a:rPr>
              <a:t>procedure </a:t>
            </a:r>
            <a:r>
              <a:rPr sz="3600" dirty="0">
                <a:latin typeface="Calibri"/>
                <a:cs typeface="Calibri"/>
              </a:rPr>
              <a:t>clearly - </a:t>
            </a:r>
            <a:r>
              <a:rPr sz="3600" spc="-25" dirty="0">
                <a:latin typeface="Calibri"/>
                <a:cs typeface="Calibri"/>
              </a:rPr>
              <a:t>for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continuity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Results </a:t>
            </a:r>
            <a:r>
              <a:rPr sz="3600" spc="-5" dirty="0">
                <a:latin typeface="Calibri"/>
                <a:cs typeface="Calibri"/>
              </a:rPr>
              <a:t>should </a:t>
            </a:r>
            <a:r>
              <a:rPr sz="3600" dirty="0">
                <a:latin typeface="Calibri"/>
                <a:cs typeface="Calibri"/>
              </a:rPr>
              <a:t>be as </a:t>
            </a:r>
            <a:r>
              <a:rPr sz="3600" spc="-10" dirty="0">
                <a:latin typeface="Calibri"/>
                <a:cs typeface="Calibri"/>
              </a:rPr>
              <a:t>objective </a:t>
            </a:r>
            <a:r>
              <a:rPr sz="3600" dirty="0">
                <a:latin typeface="Calibri"/>
                <a:cs typeface="Calibri"/>
              </a:rPr>
              <a:t>as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possible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Report </a:t>
            </a:r>
            <a:r>
              <a:rPr sz="3600" dirty="0">
                <a:latin typeface="Calibri"/>
                <a:cs typeface="Calibri"/>
              </a:rPr>
              <a:t>with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frankness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9"/>
              </a:spcBef>
              <a:buChar char="-"/>
              <a:tabLst>
                <a:tab pos="355600" algn="l"/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Acknowledge, </a:t>
            </a:r>
            <a:r>
              <a:rPr sz="3600" spc="-15" dirty="0">
                <a:latin typeface="Calibri"/>
                <a:cs typeface="Calibri"/>
              </a:rPr>
              <a:t>procedural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flaws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har char="-"/>
              <a:tabLst>
                <a:tab pos="355600" algn="l"/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Limitations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study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521" y="428066"/>
            <a:ext cx="6144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Criteria </a:t>
            </a:r>
            <a:r>
              <a:rPr sz="4800" spc="-5" dirty="0"/>
              <a:t>of </a:t>
            </a:r>
            <a:r>
              <a:rPr sz="4800" spc="-10" dirty="0"/>
              <a:t>good</a:t>
            </a:r>
            <a:r>
              <a:rPr sz="4800" spc="-15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7993380" cy="46355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Appropriate </a:t>
            </a:r>
            <a:r>
              <a:rPr sz="3600" spc="-20" dirty="0">
                <a:latin typeface="Calibri"/>
                <a:cs typeface="Calibri"/>
              </a:rPr>
              <a:t>statistical </a:t>
            </a:r>
            <a:r>
              <a:rPr sz="3600" spc="-25" dirty="0">
                <a:latin typeface="Calibri"/>
                <a:cs typeface="Calibri"/>
              </a:rPr>
              <a:t>test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significance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Reliable </a:t>
            </a:r>
            <a:r>
              <a:rPr sz="3600" spc="-15" dirty="0">
                <a:latin typeface="Calibri"/>
                <a:cs typeface="Calibri"/>
              </a:rPr>
              <a:t>outcome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measures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Justify </a:t>
            </a:r>
            <a:r>
              <a:rPr sz="3600" spc="-10" dirty="0">
                <a:latin typeface="Calibri"/>
                <a:cs typeface="Calibri"/>
              </a:rPr>
              <a:t>conclusions </a:t>
            </a:r>
            <a:r>
              <a:rPr sz="3600" dirty="0">
                <a:latin typeface="Calibri"/>
                <a:cs typeface="Calibri"/>
              </a:rPr>
              <a:t>with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data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Limitation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data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Experienced</a:t>
            </a:r>
            <a:r>
              <a:rPr sz="3600" spc="-10" dirty="0">
                <a:latin typeface="Calibri"/>
                <a:cs typeface="Calibri"/>
              </a:rPr>
              <a:t> researcher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20" dirty="0">
                <a:latin typeface="Calibri"/>
                <a:cs typeface="Calibri"/>
              </a:rPr>
              <a:t>Systematic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Logical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866" y="944985"/>
            <a:ext cx="6798734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marR="5080" indent="-68643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Problem </a:t>
            </a:r>
            <a:r>
              <a:rPr spc="-20" dirty="0"/>
              <a:t>encountered </a:t>
            </a:r>
            <a:r>
              <a:rPr spc="-15" dirty="0"/>
              <a:t>by  </a:t>
            </a:r>
            <a:r>
              <a:rPr spc="-10" dirty="0" smtClean="0"/>
              <a:t>researches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108072"/>
            <a:ext cx="8073390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Lack of </a:t>
            </a:r>
            <a:r>
              <a:rPr sz="3600" spc="-10" dirty="0">
                <a:latin typeface="Calibri"/>
                <a:cs typeface="Calibri"/>
              </a:rPr>
              <a:t>scientific </a:t>
            </a:r>
            <a:r>
              <a:rPr sz="3600" spc="-15" dirty="0">
                <a:latin typeface="Calibri"/>
                <a:cs typeface="Calibri"/>
              </a:rPr>
              <a:t>training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0" dirty="0">
                <a:latin typeface="Calibri"/>
                <a:cs typeface="Calibri"/>
              </a:rPr>
              <a:t>methodology 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Insufficient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interaction</a:t>
            </a:r>
            <a:endParaRPr sz="36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Need </a:t>
            </a:r>
            <a:r>
              <a:rPr sz="3600" spc="-30" dirty="0">
                <a:latin typeface="Calibri"/>
                <a:cs typeface="Calibri"/>
              </a:rPr>
              <a:t>for </a:t>
            </a:r>
            <a:r>
              <a:rPr sz="3600" spc="-20" dirty="0">
                <a:latin typeface="Calibri"/>
                <a:cs typeface="Calibri"/>
              </a:rPr>
              <a:t>generating </a:t>
            </a:r>
            <a:r>
              <a:rPr sz="3600" spc="-10" dirty="0">
                <a:latin typeface="Calibri"/>
                <a:cs typeface="Calibri"/>
              </a:rPr>
              <a:t>the confidence </a:t>
            </a:r>
            <a:r>
              <a:rPr sz="3600" spc="-20" dirty="0">
                <a:latin typeface="Calibri"/>
                <a:cs typeface="Calibri"/>
              </a:rPr>
              <a:t>that 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20" dirty="0">
                <a:latin typeface="Calibri"/>
                <a:cs typeface="Calibri"/>
              </a:rPr>
              <a:t>information/data </a:t>
            </a:r>
            <a:r>
              <a:rPr sz="3600" spc="-15" dirty="0">
                <a:latin typeface="Calibri"/>
                <a:cs typeface="Calibri"/>
              </a:rPr>
              <a:t>obtained </a:t>
            </a:r>
            <a:r>
              <a:rPr sz="3600" spc="-20" dirty="0">
                <a:latin typeface="Calibri"/>
                <a:cs typeface="Calibri"/>
              </a:rPr>
              <a:t>from </a:t>
            </a:r>
            <a:r>
              <a:rPr sz="3600" dirty="0">
                <a:latin typeface="Calibri"/>
                <a:cs typeface="Calibri"/>
              </a:rPr>
              <a:t>a  </a:t>
            </a:r>
            <a:r>
              <a:rPr sz="3600" spc="-15" dirty="0">
                <a:latin typeface="Calibri"/>
                <a:cs typeface="Calibri"/>
              </a:rPr>
              <a:t>patient </a:t>
            </a:r>
            <a:r>
              <a:rPr sz="3600" dirty="0">
                <a:latin typeface="Calibri"/>
                <a:cs typeface="Calibri"/>
              </a:rPr>
              <a:t>will </a:t>
            </a:r>
            <a:r>
              <a:rPr sz="3600" spc="-5" dirty="0">
                <a:latin typeface="Calibri"/>
                <a:cs typeface="Calibri"/>
              </a:rPr>
              <a:t>not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misused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866" y="944985"/>
            <a:ext cx="6798734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marR="5080" indent="-68643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Problem </a:t>
            </a:r>
            <a:r>
              <a:rPr spc="-20" dirty="0"/>
              <a:t>encountered </a:t>
            </a:r>
            <a:r>
              <a:rPr spc="-15" dirty="0"/>
              <a:t>by  </a:t>
            </a:r>
            <a:r>
              <a:rPr spc="-10" dirty="0" smtClean="0"/>
              <a:t>researches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31568"/>
            <a:ext cx="7960359" cy="408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8735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20" dirty="0">
                <a:latin typeface="Calibri"/>
                <a:cs typeface="Calibri"/>
              </a:rPr>
              <a:t>Research </a:t>
            </a:r>
            <a:r>
              <a:rPr sz="3600" spc="-5" dirty="0">
                <a:latin typeface="Calibri"/>
                <a:cs typeface="Calibri"/>
              </a:rPr>
              <a:t>studies </a:t>
            </a:r>
            <a:r>
              <a:rPr sz="3600" spc="-10" dirty="0">
                <a:latin typeface="Calibri"/>
                <a:cs typeface="Calibri"/>
              </a:rPr>
              <a:t>overlapping </a:t>
            </a:r>
            <a:r>
              <a:rPr sz="3600" spc="-5" dirty="0">
                <a:latin typeface="Calibri"/>
                <a:cs typeface="Calibri"/>
              </a:rPr>
              <a:t>one  </a:t>
            </a:r>
            <a:r>
              <a:rPr sz="3600" dirty="0">
                <a:latin typeface="Calibri"/>
                <a:cs typeface="Calibri"/>
              </a:rPr>
              <a:t>another </a:t>
            </a:r>
            <a:r>
              <a:rPr sz="3600" spc="-15" dirty="0">
                <a:latin typeface="Calibri"/>
                <a:cs typeface="Calibri"/>
              </a:rPr>
              <a:t>are </a:t>
            </a:r>
            <a:r>
              <a:rPr sz="3600" spc="-20" dirty="0">
                <a:latin typeface="Calibri"/>
                <a:cs typeface="Calibri"/>
              </a:rPr>
              <a:t>undertaken </a:t>
            </a:r>
            <a:r>
              <a:rPr sz="3600" spc="-10" dirty="0">
                <a:latin typeface="Calibri"/>
                <a:cs typeface="Calibri"/>
              </a:rPr>
              <a:t>quite often</a:t>
            </a:r>
            <a:r>
              <a:rPr sz="3600" spc="-135" dirty="0">
                <a:latin typeface="Calibri"/>
                <a:cs typeface="Calibri"/>
              </a:rPr>
              <a:t> </a:t>
            </a:r>
            <a:r>
              <a:rPr sz="3600" spc="-30" dirty="0">
                <a:latin typeface="Calibri"/>
                <a:cs typeface="Calibri"/>
              </a:rPr>
              <a:t>for  </a:t>
            </a:r>
            <a:r>
              <a:rPr sz="3600" spc="-20" dirty="0">
                <a:latin typeface="Calibri"/>
                <a:cs typeface="Calibri"/>
              </a:rPr>
              <a:t>want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10" dirty="0">
                <a:latin typeface="Calibri"/>
                <a:cs typeface="Calibri"/>
              </a:rPr>
              <a:t>adequate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information</a:t>
            </a:r>
            <a:endParaRPr sz="3600">
              <a:latin typeface="Calibri"/>
              <a:cs typeface="Calibri"/>
            </a:endParaRPr>
          </a:p>
          <a:p>
            <a:pPr marL="355600" marR="1466215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Timely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10" dirty="0">
                <a:latin typeface="Calibri"/>
                <a:cs typeface="Calibri"/>
              </a:rPr>
              <a:t>adequate </a:t>
            </a:r>
            <a:r>
              <a:rPr sz="3600" spc="-15" dirty="0">
                <a:latin typeface="Calibri"/>
                <a:cs typeface="Calibri"/>
              </a:rPr>
              <a:t>secretarial  </a:t>
            </a:r>
            <a:r>
              <a:rPr sz="3600" spc="-10" dirty="0">
                <a:latin typeface="Calibri"/>
                <a:cs typeface="Calibri"/>
              </a:rPr>
              <a:t>assistance, </a:t>
            </a:r>
            <a:r>
              <a:rPr sz="3600" dirty="0">
                <a:latin typeface="Calibri"/>
                <a:cs typeface="Calibri"/>
              </a:rPr>
              <a:t>including </a:t>
            </a:r>
            <a:r>
              <a:rPr sz="3600" spc="-10" dirty="0">
                <a:latin typeface="Calibri"/>
                <a:cs typeface="Calibri"/>
              </a:rPr>
              <a:t>computerial  assistance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Library management </a:t>
            </a:r>
            <a:r>
              <a:rPr sz="3600" dirty="0">
                <a:latin typeface="Calibri"/>
                <a:cs typeface="Calibri"/>
              </a:rPr>
              <a:t>&amp; functioning is</a:t>
            </a:r>
            <a:r>
              <a:rPr sz="3600" spc="-15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not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6122009"/>
            <a:ext cx="49187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7" baseline="3858" dirty="0">
                <a:latin typeface="Calibri"/>
                <a:cs typeface="Calibri"/>
              </a:rPr>
              <a:t>s</a:t>
            </a:r>
            <a:r>
              <a:rPr sz="5400" spc="-60" baseline="3858" dirty="0">
                <a:latin typeface="Calibri"/>
                <a:cs typeface="Calibri"/>
              </a:rPr>
              <a:t>a</a:t>
            </a:r>
            <a:r>
              <a:rPr sz="5400" baseline="3858" dirty="0">
                <a:latin typeface="Calibri"/>
                <a:cs typeface="Calibri"/>
              </a:rPr>
              <a:t>ti</a:t>
            </a:r>
            <a:r>
              <a:rPr sz="5400" spc="-75" baseline="3858" dirty="0">
                <a:latin typeface="Calibri"/>
                <a:cs typeface="Calibri"/>
              </a:rPr>
              <a:t>s</a:t>
            </a:r>
            <a:r>
              <a:rPr sz="5400" spc="-104" baseline="3858" dirty="0">
                <a:latin typeface="Calibri"/>
                <a:cs typeface="Calibri"/>
              </a:rPr>
              <a:t>f</a:t>
            </a:r>
            <a:r>
              <a:rPr sz="5400" baseline="3858" dirty="0">
                <a:latin typeface="Calibri"/>
                <a:cs typeface="Calibri"/>
              </a:rPr>
              <a:t>ac</a:t>
            </a:r>
            <a:r>
              <a:rPr sz="5400" spc="-60" baseline="3858" dirty="0">
                <a:latin typeface="Calibri"/>
                <a:cs typeface="Calibri"/>
              </a:rPr>
              <a:t>t</a:t>
            </a:r>
            <a:r>
              <a:rPr sz="5400" spc="-7" baseline="3858" dirty="0">
                <a:latin typeface="Calibri"/>
                <a:cs typeface="Calibri"/>
              </a:rPr>
              <a:t>o</a:t>
            </a:r>
            <a:r>
              <a:rPr sz="5400" spc="7" baseline="3858" dirty="0">
                <a:latin typeface="Calibri"/>
                <a:cs typeface="Calibri"/>
              </a:rPr>
              <a:t>r</a:t>
            </a:r>
            <a:r>
              <a:rPr sz="5400" baseline="3858" dirty="0">
                <a:latin typeface="Calibri"/>
                <a:cs typeface="Calibri"/>
              </a:rPr>
              <a:t>y </a:t>
            </a:r>
            <a:r>
              <a:rPr sz="5400" spc="-52" baseline="3858" dirty="0">
                <a:latin typeface="Calibri"/>
                <a:cs typeface="Calibri"/>
              </a:rPr>
              <a:t>a</a:t>
            </a:r>
            <a:r>
              <a:rPr sz="5400" spc="-1552" baseline="3858" dirty="0"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D</a:t>
            </a:r>
            <a:r>
              <a:rPr sz="1200" spc="-120" dirty="0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455" dirty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5400" spc="-3637" baseline="3858" dirty="0">
                <a:latin typeface="Calibri"/>
                <a:cs typeface="Calibri"/>
              </a:rPr>
              <a:t>m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sir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J</a:t>
            </a:r>
            <a:r>
              <a:rPr sz="1200" spc="-35" dirty="0">
                <a:solidFill>
                  <a:srgbClr val="888888"/>
                </a:solidFill>
                <a:latin typeface="Calibri"/>
                <a:cs typeface="Calibri"/>
              </a:rPr>
              <a:t>o</a:t>
            </a:r>
            <a:r>
              <a:rPr sz="5400" spc="-2535" baseline="3858" dirty="0"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hn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385" dirty="0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sz="5400" spc="-2265" baseline="3858" dirty="0"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90" dirty="0">
                <a:solidFill>
                  <a:srgbClr val="888888"/>
                </a:solidFill>
                <a:latin typeface="Calibri"/>
                <a:cs typeface="Calibri"/>
              </a:rPr>
              <a:t>m</a:t>
            </a:r>
            <a:r>
              <a:rPr sz="5400" spc="-2317" baseline="3858" dirty="0"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uel</a:t>
            </a: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 (</a:t>
            </a:r>
            <a:r>
              <a:rPr sz="1200" spc="-425" dirty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r>
              <a:rPr sz="5400" spc="-2212" baseline="3858" dirty="0">
                <a:latin typeface="Calibri"/>
                <a:cs typeface="Calibri"/>
              </a:rPr>
              <a:t>p</a:t>
            </a:r>
            <a:r>
              <a:rPr sz="1200" spc="5" dirty="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)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,</a:t>
            </a:r>
            <a:r>
              <a:rPr sz="1200" spc="-5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5400" spc="-1162" baseline="3858" dirty="0">
                <a:latin typeface="Calibri"/>
                <a:cs typeface="Calibri"/>
              </a:rPr>
              <a:t>l</a:t>
            </a: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L</a:t>
            </a:r>
            <a:r>
              <a:rPr sz="1200" spc="-335" dirty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5400" spc="-2092" baseline="3858" dirty="0"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ct</a:t>
            </a:r>
            <a:r>
              <a:rPr sz="1200" spc="-150" dirty="0">
                <a:solidFill>
                  <a:srgbClr val="888888"/>
                </a:solidFill>
                <a:latin typeface="Calibri"/>
                <a:cs typeface="Calibri"/>
              </a:rPr>
              <a:t>u</a:t>
            </a:r>
            <a:r>
              <a:rPr sz="5400" spc="-2054" baseline="3858" dirty="0">
                <a:latin typeface="Calibri"/>
                <a:cs typeface="Calibri"/>
              </a:rPr>
              <a:t>c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sz="1200" spc="-105" dirty="0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sz="1200" spc="-254" dirty="0">
                <a:solidFill>
                  <a:srgbClr val="888888"/>
                </a:solidFill>
                <a:latin typeface="Calibri"/>
                <a:cs typeface="Calibri"/>
              </a:rPr>
              <a:t>,</a:t>
            </a:r>
            <a:r>
              <a:rPr sz="5400" spc="-1935" baseline="3858" dirty="0">
                <a:latin typeface="Calibri"/>
                <a:cs typeface="Calibri"/>
              </a:rPr>
              <a:t>e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sz="1200" spc="-40" dirty="0">
                <a:solidFill>
                  <a:srgbClr val="888888"/>
                </a:solidFill>
                <a:latin typeface="Calibri"/>
                <a:cs typeface="Calibri"/>
              </a:rPr>
              <a:t>C</a:t>
            </a:r>
            <a:r>
              <a:rPr sz="5400" spc="-2062" baseline="3858" dirty="0">
                <a:latin typeface="Calibri"/>
                <a:cs typeface="Calibri"/>
              </a:rPr>
              <a:t>s</a:t>
            </a: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7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866" y="944985"/>
            <a:ext cx="6798734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00" marR="5080" indent="-68643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Problem </a:t>
            </a:r>
            <a:r>
              <a:rPr spc="-20" dirty="0"/>
              <a:t>encountered </a:t>
            </a:r>
            <a:r>
              <a:rPr spc="-15" dirty="0"/>
              <a:t>by  </a:t>
            </a:r>
            <a:r>
              <a:rPr spc="-10" dirty="0" smtClean="0"/>
              <a:t>researches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31568"/>
            <a:ext cx="8069580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2555240" algn="l"/>
                <a:tab pos="3470910" algn="l"/>
                <a:tab pos="5168900" algn="l"/>
                <a:tab pos="7676515" algn="l"/>
              </a:tabLst>
            </a:pPr>
            <a:r>
              <a:rPr sz="3600" spc="-5" dirty="0">
                <a:latin typeface="Calibri"/>
                <a:cs typeface="Calibri"/>
              </a:rPr>
              <a:t>Di</a:t>
            </a:r>
            <a:r>
              <a:rPr sz="3600" spc="-30" dirty="0">
                <a:latin typeface="Calibri"/>
                <a:cs typeface="Calibri"/>
              </a:rPr>
              <a:t>f</a:t>
            </a:r>
            <a:r>
              <a:rPr sz="3600" spc="-5" dirty="0">
                <a:latin typeface="Calibri"/>
                <a:cs typeface="Calibri"/>
              </a:rPr>
              <a:t>fic</a:t>
            </a:r>
            <a:r>
              <a:rPr sz="3600" spc="-15" dirty="0">
                <a:latin typeface="Calibri"/>
                <a:cs typeface="Calibri"/>
              </a:rPr>
              <a:t>u</a:t>
            </a:r>
            <a:r>
              <a:rPr sz="3600" dirty="0">
                <a:latin typeface="Calibri"/>
                <a:cs typeface="Calibri"/>
              </a:rPr>
              <a:t>l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f	time</a:t>
            </a:r>
            <a:r>
              <a:rPr sz="3600" spc="-25" dirty="0">
                <a:latin typeface="Calibri"/>
                <a:cs typeface="Calibri"/>
              </a:rPr>
              <a:t>l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70" dirty="0">
                <a:latin typeface="Calibri"/>
                <a:cs typeface="Calibri"/>
              </a:rPr>
              <a:t>a</a:t>
            </a:r>
            <a:r>
              <a:rPr sz="3600" spc="-4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ailab</a:t>
            </a:r>
            <a:r>
              <a:rPr sz="3600" spc="-15" dirty="0">
                <a:latin typeface="Calibri"/>
                <a:cs typeface="Calibri"/>
              </a:rPr>
              <a:t>i</a:t>
            </a:r>
            <a:r>
              <a:rPr sz="3600" dirty="0">
                <a:latin typeface="Calibri"/>
                <a:cs typeface="Calibri"/>
              </a:rPr>
              <a:t>li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5" dirty="0">
                <a:latin typeface="Calibri"/>
                <a:cs typeface="Calibri"/>
              </a:rPr>
              <a:t>of  published</a:t>
            </a:r>
            <a:r>
              <a:rPr sz="3600" spc="-25" dirty="0">
                <a:latin typeface="Calibri"/>
                <a:cs typeface="Calibri"/>
              </a:rPr>
              <a:t> data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Problem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conceptualization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2204" y="428066"/>
            <a:ext cx="4344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5" dirty="0"/>
              <a:t>Types </a:t>
            </a:r>
            <a:r>
              <a:rPr sz="4800" spc="-5" dirty="0"/>
              <a:t>of</a:t>
            </a:r>
            <a:r>
              <a:rPr sz="4800" spc="-10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7027"/>
            <a:ext cx="2817495" cy="46355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Descriptive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Analytical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Applied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Fundamental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Quantitative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Qualitative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Conceptual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2204" y="428066"/>
            <a:ext cx="4344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5" dirty="0"/>
              <a:t>Types </a:t>
            </a:r>
            <a:r>
              <a:rPr sz="4800" spc="-5" dirty="0"/>
              <a:t>of</a:t>
            </a:r>
            <a:r>
              <a:rPr sz="4800" spc="-10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1494408"/>
            <a:ext cx="8571230" cy="46355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Empirical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One-time </a:t>
            </a:r>
            <a:r>
              <a:rPr sz="3600" spc="-15" dirty="0">
                <a:latin typeface="Calibri"/>
                <a:cs typeface="Calibri"/>
              </a:rPr>
              <a:t>research </a:t>
            </a:r>
            <a:r>
              <a:rPr sz="3600" dirty="0">
                <a:latin typeface="Calibri"/>
                <a:cs typeface="Calibri"/>
              </a:rPr>
              <a:t>/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longitudinal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Field-setting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research/laboratory/simulation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Clinical </a:t>
            </a:r>
            <a:r>
              <a:rPr sz="3600" dirty="0">
                <a:latin typeface="Calibri"/>
                <a:cs typeface="Calibri"/>
              </a:rPr>
              <a:t>/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laboratory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libri"/>
                <a:cs typeface="Calibri"/>
              </a:rPr>
              <a:t>Historical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Conclusion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oriented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Decision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oriented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2852" y="461594"/>
            <a:ext cx="46399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Descriptive</a:t>
            </a:r>
            <a:r>
              <a:rPr spc="-5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73390" cy="496506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Surveys </a:t>
            </a:r>
            <a:r>
              <a:rPr sz="3600" dirty="0">
                <a:latin typeface="Calibri"/>
                <a:cs typeface="Calibri"/>
              </a:rPr>
              <a:t>&amp; </a:t>
            </a:r>
            <a:r>
              <a:rPr sz="3600" spc="-10" dirty="0">
                <a:latin typeface="Calibri"/>
                <a:cs typeface="Calibri"/>
              </a:rPr>
              <a:t>fact-finding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enquiries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  <a:tab pos="2632710" algn="l"/>
                <a:tab pos="3169285" algn="l"/>
                <a:tab pos="4234815" algn="l"/>
                <a:tab pos="4771390" algn="l"/>
                <a:tab pos="6063615" algn="l"/>
              </a:tabLst>
            </a:pPr>
            <a:r>
              <a:rPr sz="3600" spc="-10" dirty="0">
                <a:latin typeface="Calibri"/>
                <a:cs typeface="Calibri"/>
              </a:rPr>
              <a:t>Description	</a:t>
            </a:r>
            <a:r>
              <a:rPr sz="3600" spc="-5" dirty="0">
                <a:latin typeface="Calibri"/>
                <a:cs typeface="Calibri"/>
              </a:rPr>
              <a:t>of	</a:t>
            </a:r>
            <a:r>
              <a:rPr sz="3600" spc="-35" dirty="0">
                <a:latin typeface="Calibri"/>
                <a:cs typeface="Calibri"/>
              </a:rPr>
              <a:t>state	</a:t>
            </a:r>
            <a:r>
              <a:rPr sz="3600" spc="-5" dirty="0">
                <a:latin typeface="Calibri"/>
                <a:cs typeface="Calibri"/>
              </a:rPr>
              <a:t>of	</a:t>
            </a:r>
            <a:r>
              <a:rPr sz="3600" spc="-30" dirty="0">
                <a:latin typeface="Calibri"/>
                <a:cs typeface="Calibri"/>
              </a:rPr>
              <a:t>affairs	</a:t>
            </a:r>
            <a:r>
              <a:rPr sz="3600" dirty="0">
                <a:latin typeface="Calibri"/>
                <a:cs typeface="Calibri"/>
              </a:rPr>
              <a:t>as it </a:t>
            </a:r>
            <a:r>
              <a:rPr sz="3600" spc="-20" dirty="0">
                <a:latin typeface="Calibri"/>
                <a:cs typeface="Calibri"/>
              </a:rPr>
              <a:t>exists  at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present</a:t>
            </a:r>
            <a:endParaRPr sz="3600">
              <a:latin typeface="Calibri"/>
              <a:cs typeface="Calibri"/>
            </a:endParaRPr>
          </a:p>
          <a:p>
            <a:pPr marL="355600" marR="5715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600" i="1" spc="-5" dirty="0">
                <a:latin typeface="Calibri"/>
                <a:cs typeface="Calibri"/>
              </a:rPr>
              <a:t>Ex </a:t>
            </a:r>
            <a:r>
              <a:rPr sz="3600" i="1" spc="-15" dirty="0">
                <a:latin typeface="Calibri"/>
                <a:cs typeface="Calibri"/>
              </a:rPr>
              <a:t>post </a:t>
            </a:r>
            <a:r>
              <a:rPr sz="3600" i="1" spc="-25" dirty="0">
                <a:latin typeface="Calibri"/>
                <a:cs typeface="Calibri"/>
              </a:rPr>
              <a:t>facto </a:t>
            </a:r>
            <a:r>
              <a:rPr sz="3600" spc="-20" dirty="0">
                <a:latin typeface="Calibri"/>
                <a:cs typeface="Calibri"/>
              </a:rPr>
              <a:t>research </a:t>
            </a:r>
            <a:r>
              <a:rPr sz="3600" dirty="0">
                <a:latin typeface="Calibri"/>
                <a:cs typeface="Calibri"/>
              </a:rPr>
              <a:t>– </a:t>
            </a:r>
            <a:r>
              <a:rPr sz="3600" spc="-5" dirty="0">
                <a:latin typeface="Calibri"/>
                <a:cs typeface="Calibri"/>
              </a:rPr>
              <a:t>social science </a:t>
            </a:r>
            <a:r>
              <a:rPr sz="3600" dirty="0">
                <a:latin typeface="Calibri"/>
                <a:cs typeface="Calibri"/>
              </a:rPr>
              <a:t>&amp;  </a:t>
            </a:r>
            <a:r>
              <a:rPr sz="3600" spc="-5" dirty="0">
                <a:latin typeface="Calibri"/>
                <a:cs typeface="Calibri"/>
              </a:rPr>
              <a:t>business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Has </a:t>
            </a:r>
            <a:r>
              <a:rPr sz="3600" dirty="0">
                <a:latin typeface="Calibri"/>
                <a:cs typeface="Calibri"/>
              </a:rPr>
              <a:t>no </a:t>
            </a:r>
            <a:r>
              <a:rPr sz="3600" spc="-20" dirty="0">
                <a:latin typeface="Calibri"/>
                <a:cs typeface="Calibri"/>
              </a:rPr>
              <a:t>control </a:t>
            </a:r>
            <a:r>
              <a:rPr sz="3600" spc="-15" dirty="0">
                <a:latin typeface="Calibri"/>
                <a:cs typeface="Calibri"/>
              </a:rPr>
              <a:t>over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variables</a:t>
            </a:r>
            <a:endParaRPr sz="3600">
              <a:latin typeface="Calibri"/>
              <a:cs typeface="Calibri"/>
            </a:endParaRPr>
          </a:p>
          <a:p>
            <a:pPr marL="355600" marR="635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  <a:tab pos="1259205" algn="l"/>
                <a:tab pos="2248535" algn="l"/>
                <a:tab pos="3620135" algn="l"/>
                <a:tab pos="4751070" algn="l"/>
                <a:tab pos="5588635" algn="l"/>
                <a:tab pos="7658100" algn="l"/>
              </a:tabLst>
            </a:pPr>
            <a:r>
              <a:rPr sz="3600" spc="-5" dirty="0">
                <a:latin typeface="Calibri"/>
                <a:cs typeface="Calibri"/>
              </a:rPr>
              <a:t>Ca</a:t>
            </a:r>
            <a:r>
              <a:rPr sz="3600" dirty="0">
                <a:latin typeface="Calibri"/>
                <a:cs typeface="Calibri"/>
              </a:rPr>
              <a:t>n	</a:t>
            </a:r>
            <a:r>
              <a:rPr sz="3600" spc="-20" dirty="0">
                <a:latin typeface="Calibri"/>
                <a:cs typeface="Calibri"/>
              </a:rPr>
              <a:t>o</a:t>
            </a:r>
            <a:r>
              <a:rPr sz="3600" spc="-5" dirty="0">
                <a:latin typeface="Calibri"/>
                <a:cs typeface="Calibri"/>
              </a:rPr>
              <a:t>nl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spc="-5" dirty="0">
                <a:latin typeface="Calibri"/>
                <a:cs typeface="Calibri"/>
              </a:rPr>
              <a:t>por</a:t>
            </a:r>
            <a:r>
              <a:rPr sz="3600" dirty="0">
                <a:latin typeface="Calibri"/>
                <a:cs typeface="Calibri"/>
              </a:rPr>
              <a:t>t	wh</a:t>
            </a:r>
            <a:r>
              <a:rPr sz="3600" spc="-30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	</a:t>
            </a:r>
            <a:r>
              <a:rPr sz="3600" spc="-5" dirty="0">
                <a:latin typeface="Calibri"/>
                <a:cs typeface="Calibri"/>
              </a:rPr>
              <a:t>ha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5" dirty="0">
                <a:latin typeface="Calibri"/>
                <a:cs typeface="Calibri"/>
              </a:rPr>
              <a:t>happe</a:t>
            </a:r>
            <a:r>
              <a:rPr sz="3600" spc="-20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ed	</a:t>
            </a:r>
            <a:r>
              <a:rPr sz="3600" spc="-5" dirty="0">
                <a:latin typeface="Calibri"/>
                <a:cs typeface="Calibri"/>
              </a:rPr>
              <a:t>or  </a:t>
            </a:r>
            <a:r>
              <a:rPr sz="3600" spc="-10" dirty="0">
                <a:latin typeface="Calibri"/>
                <a:cs typeface="Calibri"/>
              </a:rPr>
              <a:t>what </a:t>
            </a:r>
            <a:r>
              <a:rPr sz="3600" dirty="0">
                <a:latin typeface="Calibri"/>
                <a:cs typeface="Calibri"/>
              </a:rPr>
              <a:t>is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happening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2873" y="461594"/>
            <a:ext cx="43199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Analytical</a:t>
            </a:r>
            <a:r>
              <a:rPr spc="-50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7916545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0071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Has </a:t>
            </a:r>
            <a:r>
              <a:rPr sz="3600" spc="-20" dirty="0">
                <a:latin typeface="Calibri"/>
                <a:cs typeface="Calibri"/>
              </a:rPr>
              <a:t>to </a:t>
            </a:r>
            <a:r>
              <a:rPr sz="3600" spc="-5" dirty="0">
                <a:latin typeface="Calibri"/>
                <a:cs typeface="Calibri"/>
              </a:rPr>
              <a:t>use </a:t>
            </a:r>
            <a:r>
              <a:rPr sz="3600" spc="-15" dirty="0">
                <a:latin typeface="Calibri"/>
                <a:cs typeface="Calibri"/>
              </a:rPr>
              <a:t>facts </a:t>
            </a:r>
            <a:r>
              <a:rPr sz="3600" dirty="0">
                <a:latin typeface="Calibri"/>
                <a:cs typeface="Calibri"/>
              </a:rPr>
              <a:t>/ </a:t>
            </a:r>
            <a:r>
              <a:rPr sz="3600" spc="-15" dirty="0">
                <a:latin typeface="Calibri"/>
                <a:cs typeface="Calibri"/>
              </a:rPr>
              <a:t>information </a:t>
            </a:r>
            <a:r>
              <a:rPr sz="3600" spc="-10" dirty="0">
                <a:latin typeface="Calibri"/>
                <a:cs typeface="Calibri"/>
              </a:rPr>
              <a:t>already  </a:t>
            </a:r>
            <a:r>
              <a:rPr sz="3600" spc="-15" dirty="0">
                <a:latin typeface="Calibri"/>
                <a:cs typeface="Calibri"/>
              </a:rPr>
              <a:t>available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Analyse these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30" dirty="0">
                <a:latin typeface="Calibri"/>
                <a:cs typeface="Calibri"/>
              </a:rPr>
              <a:t>make </a:t>
            </a:r>
            <a:r>
              <a:rPr sz="3600" spc="-5" dirty="0">
                <a:latin typeface="Calibri"/>
                <a:cs typeface="Calibri"/>
              </a:rPr>
              <a:t>critical </a:t>
            </a:r>
            <a:r>
              <a:rPr sz="3600" spc="-10" dirty="0">
                <a:latin typeface="Calibri"/>
                <a:cs typeface="Calibri"/>
              </a:rPr>
              <a:t>evaluation 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-10" dirty="0">
                <a:latin typeface="Calibri"/>
                <a:cs typeface="Calibri"/>
              </a:rPr>
              <a:t> material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673" y="428066"/>
            <a:ext cx="52324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Meaning </a:t>
            </a:r>
            <a:r>
              <a:rPr sz="4800" spc="-5" dirty="0"/>
              <a:t>of</a:t>
            </a:r>
            <a:r>
              <a:rPr sz="4800" spc="-60" dirty="0"/>
              <a:t> </a:t>
            </a:r>
            <a:r>
              <a:rPr sz="4800" spc="-25" dirty="0"/>
              <a:t>Research</a:t>
            </a:r>
            <a:endParaRPr sz="48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2840" algn="l"/>
              </a:tabLst>
            </a:pPr>
            <a:r>
              <a:rPr sz="3600" spc="-5" dirty="0">
                <a:latin typeface="Calibri"/>
                <a:cs typeface="Calibri"/>
              </a:rPr>
              <a:t>The	</a:t>
            </a:r>
            <a:r>
              <a:rPr sz="3600" spc="-30" dirty="0">
                <a:latin typeface="Calibri"/>
                <a:cs typeface="Calibri"/>
              </a:rPr>
              <a:t>systematic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4517"/>
            <a:ext cx="50920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0754">
              <a:lnSpc>
                <a:spcPct val="100000"/>
              </a:lnSpc>
              <a:spcBef>
                <a:spcPts val="100"/>
              </a:spcBef>
              <a:tabLst>
                <a:tab pos="2483485" algn="l"/>
                <a:tab pos="3397885" algn="l"/>
              </a:tabLst>
            </a:pPr>
            <a:r>
              <a:rPr sz="3600" spc="-5" dirty="0">
                <a:latin typeface="Calibri"/>
                <a:cs typeface="Calibri"/>
              </a:rPr>
              <a:t>method  </a:t>
            </a:r>
            <a:r>
              <a:rPr sz="3600" dirty="0">
                <a:latin typeface="Calibri"/>
                <a:cs typeface="Calibri"/>
              </a:rPr>
              <a:t>enunci</a:t>
            </a:r>
            <a:r>
              <a:rPr sz="3600" spc="-4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ting	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5" dirty="0">
                <a:latin typeface="Calibri"/>
                <a:cs typeface="Calibri"/>
              </a:rPr>
              <a:t>p</a:t>
            </a:r>
            <a:r>
              <a:rPr sz="3600" spc="-65" dirty="0">
                <a:latin typeface="Calibri"/>
                <a:cs typeface="Calibri"/>
              </a:rPr>
              <a:t>r</a:t>
            </a:r>
            <a:r>
              <a:rPr sz="3600" spc="-20" dirty="0">
                <a:latin typeface="Calibri"/>
                <a:cs typeface="Calibri"/>
              </a:rPr>
              <a:t>o</a:t>
            </a:r>
            <a:r>
              <a:rPr sz="3600" spc="-5" dirty="0">
                <a:latin typeface="Calibri"/>
                <a:cs typeface="Calibri"/>
              </a:rPr>
              <a:t>bl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m,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9784" y="1604517"/>
            <a:ext cx="27095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480">
              <a:lnSpc>
                <a:spcPct val="100000"/>
              </a:lnSpc>
              <a:spcBef>
                <a:spcPts val="100"/>
              </a:spcBef>
              <a:tabLst>
                <a:tab pos="2312670" algn="l"/>
                <a:tab pos="2477135" algn="l"/>
              </a:tabLst>
            </a:pPr>
            <a:r>
              <a:rPr sz="3600" spc="-40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onsi</a:t>
            </a:r>
            <a:r>
              <a:rPr sz="3600" spc="-45" dirty="0">
                <a:latin typeface="Calibri"/>
                <a:cs typeface="Calibri"/>
              </a:rPr>
              <a:t>s</a:t>
            </a:r>
            <a:r>
              <a:rPr sz="3600" dirty="0">
                <a:latin typeface="Calibri"/>
                <a:cs typeface="Calibri"/>
              </a:rPr>
              <a:t>ti</a:t>
            </a:r>
            <a:r>
              <a:rPr sz="3600" spc="-15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g	</a:t>
            </a:r>
            <a:r>
              <a:rPr sz="3600" spc="-5" dirty="0">
                <a:latin typeface="Calibri"/>
                <a:cs typeface="Calibri"/>
              </a:rPr>
              <a:t>of  </a:t>
            </a:r>
            <a:r>
              <a:rPr sz="3600" spc="-70" dirty="0">
                <a:latin typeface="Calibri"/>
                <a:cs typeface="Calibri"/>
              </a:rPr>
              <a:t>f</a:t>
            </a:r>
            <a:r>
              <a:rPr sz="3600" spc="-5" dirty="0">
                <a:latin typeface="Calibri"/>
                <a:cs typeface="Calibri"/>
              </a:rPr>
              <a:t>ormul</a:t>
            </a:r>
            <a:r>
              <a:rPr sz="3600" spc="-30" dirty="0">
                <a:latin typeface="Calibri"/>
                <a:cs typeface="Calibri"/>
              </a:rPr>
              <a:t>a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ing		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702178"/>
            <a:ext cx="807465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latin typeface="Calibri"/>
                <a:cs typeface="Calibri"/>
              </a:rPr>
              <a:t>hypothesis, </a:t>
            </a:r>
            <a:r>
              <a:rPr sz="3600" spc="-10" dirty="0">
                <a:latin typeface="Calibri"/>
                <a:cs typeface="Calibri"/>
              </a:rPr>
              <a:t>collecting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20" dirty="0">
                <a:latin typeface="Calibri"/>
                <a:cs typeface="Calibri"/>
              </a:rPr>
              <a:t>facts </a:t>
            </a:r>
            <a:r>
              <a:rPr sz="3600" spc="-5" dirty="0">
                <a:latin typeface="Calibri"/>
                <a:cs typeface="Calibri"/>
              </a:rPr>
              <a:t>or </a:t>
            </a:r>
            <a:r>
              <a:rPr sz="3600" spc="-20" dirty="0">
                <a:latin typeface="Calibri"/>
                <a:cs typeface="Calibri"/>
              </a:rPr>
              <a:t>data,  </a:t>
            </a:r>
            <a:r>
              <a:rPr sz="3600" spc="-10" dirty="0">
                <a:latin typeface="Calibri"/>
                <a:cs typeface="Calibri"/>
              </a:rPr>
              <a:t>analysing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20" dirty="0">
                <a:latin typeface="Calibri"/>
                <a:cs typeface="Calibri"/>
              </a:rPr>
              <a:t>facts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10" dirty="0">
                <a:latin typeface="Calibri"/>
                <a:cs typeface="Calibri"/>
              </a:rPr>
              <a:t>reaching certain  conclusion either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0" dirty="0">
                <a:latin typeface="Calibri"/>
                <a:cs typeface="Calibri"/>
              </a:rPr>
              <a:t>the </a:t>
            </a:r>
            <a:r>
              <a:rPr sz="3600" spc="-25" dirty="0">
                <a:latin typeface="Calibri"/>
                <a:cs typeface="Calibri"/>
              </a:rPr>
              <a:t>form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13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solutions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348353"/>
            <a:ext cx="49180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44675" algn="l"/>
                <a:tab pos="2108200" algn="l"/>
                <a:tab pos="2794000" algn="l"/>
              </a:tabLst>
            </a:pPr>
            <a:r>
              <a:rPr sz="3600" spc="-25" dirty="0">
                <a:latin typeface="Calibri"/>
                <a:cs typeface="Calibri"/>
              </a:rPr>
              <a:t>towards	</a:t>
            </a:r>
            <a:r>
              <a:rPr sz="3600" dirty="0">
                <a:latin typeface="Calibri"/>
                <a:cs typeface="Calibri"/>
              </a:rPr>
              <a:t>the	</a:t>
            </a:r>
            <a:r>
              <a:rPr sz="3600" spc="-10" dirty="0">
                <a:latin typeface="Calibri"/>
                <a:cs typeface="Calibri"/>
              </a:rPr>
              <a:t>concerned  </a:t>
            </a:r>
            <a:r>
              <a:rPr sz="3600" dirty="0">
                <a:latin typeface="Calibri"/>
                <a:cs typeface="Calibri"/>
              </a:rPr>
              <a:t>cer</a:t>
            </a:r>
            <a:r>
              <a:rPr sz="3600" spc="-6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ain		</a:t>
            </a:r>
            <a:r>
              <a:rPr sz="3600" spc="-30" dirty="0">
                <a:latin typeface="Calibri"/>
                <a:cs typeface="Calibri"/>
              </a:rPr>
              <a:t>g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15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7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ali</a:t>
            </a:r>
            <a:r>
              <a:rPr sz="3600" spc="-15" dirty="0">
                <a:latin typeface="Calibri"/>
                <a:cs typeface="Calibri"/>
              </a:rPr>
              <a:t>s</a:t>
            </a:r>
            <a:r>
              <a:rPr sz="3600" spc="-3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5653" y="4348353"/>
            <a:ext cx="30010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0715" marR="5080" indent="-628650">
              <a:lnSpc>
                <a:spcPct val="100000"/>
              </a:lnSpc>
              <a:spcBef>
                <a:spcPts val="100"/>
              </a:spcBef>
              <a:tabLst>
                <a:tab pos="1914525" algn="l"/>
                <a:tab pos="2644775" algn="l"/>
              </a:tabLst>
            </a:pPr>
            <a:r>
              <a:rPr sz="3600" spc="-5" dirty="0">
                <a:latin typeface="Calibri"/>
                <a:cs typeface="Calibri"/>
              </a:rPr>
              <a:t>p</a:t>
            </a:r>
            <a:r>
              <a:rPr sz="3600" spc="-65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obl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m	</a:t>
            </a:r>
            <a:r>
              <a:rPr sz="3600" spc="-1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r	</a:t>
            </a:r>
            <a:r>
              <a:rPr sz="3600" spc="-15" dirty="0">
                <a:latin typeface="Calibri"/>
                <a:cs typeface="Calibri"/>
              </a:rPr>
              <a:t>in  </a:t>
            </a:r>
            <a:r>
              <a:rPr sz="3600" spc="-30" dirty="0">
                <a:latin typeface="Calibri"/>
                <a:cs typeface="Calibri"/>
              </a:rPr>
              <a:t>for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71993" y="4897069"/>
            <a:ext cx="103631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latin typeface="Calibri"/>
                <a:cs typeface="Calibri"/>
              </a:rPr>
              <a:t>s</a:t>
            </a:r>
            <a:r>
              <a:rPr sz="3600" spc="-5" dirty="0">
                <a:latin typeface="Calibri"/>
                <a:cs typeface="Calibri"/>
              </a:rPr>
              <a:t>ome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445963"/>
            <a:ext cx="4451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latin typeface="Calibri"/>
                <a:cs typeface="Calibri"/>
              </a:rPr>
              <a:t>theoretical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formulation.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2729" y="461594"/>
            <a:ext cx="51009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Fundamental</a:t>
            </a:r>
            <a:r>
              <a:rPr spc="-60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687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7505" algn="l"/>
              </a:tabLst>
            </a:pPr>
            <a:r>
              <a:rPr spc="-10" dirty="0"/>
              <a:t>Generalisation</a:t>
            </a:r>
          </a:p>
          <a:p>
            <a:pPr marL="35687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7505" algn="l"/>
              </a:tabLst>
            </a:pPr>
            <a:r>
              <a:rPr spc="-10" dirty="0"/>
              <a:t>Formulation </a:t>
            </a:r>
            <a:r>
              <a:rPr spc="-5" dirty="0"/>
              <a:t>of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theory</a:t>
            </a:r>
          </a:p>
          <a:p>
            <a:pPr marL="356870" marR="6985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7505" algn="l"/>
                <a:tab pos="1926589" algn="l"/>
                <a:tab pos="7241540" algn="l"/>
              </a:tabLst>
            </a:pPr>
            <a:r>
              <a:rPr dirty="0"/>
              <a:t>Gaining	kn</a:t>
            </a:r>
            <a:r>
              <a:rPr spc="-15" dirty="0"/>
              <a:t>o</a:t>
            </a:r>
            <a:r>
              <a:rPr dirty="0"/>
              <a:t>wled</a:t>
            </a:r>
            <a:r>
              <a:rPr spc="-30" dirty="0"/>
              <a:t>g</a:t>
            </a:r>
            <a:r>
              <a:rPr dirty="0"/>
              <a:t>e</a:t>
            </a:r>
            <a:r>
              <a:rPr spc="400" dirty="0"/>
              <a:t> </a:t>
            </a:r>
            <a:r>
              <a:rPr spc="-70" dirty="0"/>
              <a:t>f</a:t>
            </a:r>
            <a:r>
              <a:rPr spc="-5" dirty="0"/>
              <a:t>o</a:t>
            </a:r>
            <a:r>
              <a:rPr dirty="0"/>
              <a:t>r</a:t>
            </a:r>
            <a:r>
              <a:rPr spc="400" dirty="0"/>
              <a:t> </a:t>
            </a:r>
            <a:r>
              <a:rPr dirty="0"/>
              <a:t>kn</a:t>
            </a:r>
            <a:r>
              <a:rPr spc="-15" dirty="0"/>
              <a:t>o</a:t>
            </a:r>
            <a:r>
              <a:rPr dirty="0"/>
              <a:t>wled</a:t>
            </a:r>
            <a:r>
              <a:rPr spc="-30" dirty="0"/>
              <a:t>g</a:t>
            </a:r>
            <a:r>
              <a:rPr dirty="0"/>
              <a:t>e</a:t>
            </a:r>
            <a:r>
              <a:rPr spc="-220" dirty="0"/>
              <a:t>’</a:t>
            </a:r>
            <a:r>
              <a:rPr dirty="0"/>
              <a:t>s	</a:t>
            </a:r>
            <a:r>
              <a:rPr spc="-5" dirty="0"/>
              <a:t>sa</a:t>
            </a:r>
            <a:r>
              <a:rPr spc="-130" dirty="0"/>
              <a:t>k</a:t>
            </a:r>
            <a:r>
              <a:rPr dirty="0"/>
              <a:t>e  is </a:t>
            </a:r>
            <a:r>
              <a:rPr spc="-5" dirty="0"/>
              <a:t>‘pure’ or </a:t>
            </a:r>
            <a:r>
              <a:rPr dirty="0"/>
              <a:t>‘basic'</a:t>
            </a:r>
            <a:r>
              <a:rPr spc="-55" dirty="0"/>
              <a:t> </a:t>
            </a:r>
            <a:r>
              <a:rPr spc="-15" dirty="0"/>
              <a:t>research</a:t>
            </a:r>
          </a:p>
          <a:p>
            <a:pPr marL="35687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7505" algn="l"/>
              </a:tabLst>
            </a:pPr>
            <a:r>
              <a:rPr spc="-5" dirty="0"/>
              <a:t>Finding</a:t>
            </a:r>
            <a:r>
              <a:rPr spc="-35" dirty="0"/>
              <a:t> </a:t>
            </a:r>
            <a:r>
              <a:rPr spc="-15" dirty="0"/>
              <a:t>information</a:t>
            </a:r>
          </a:p>
          <a:p>
            <a:pPr marL="356870" marR="508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7505" algn="l"/>
                <a:tab pos="1298575" algn="l"/>
                <a:tab pos="2390140" algn="l"/>
                <a:tab pos="3519170" algn="l"/>
                <a:tab pos="4175125" algn="l"/>
                <a:tab pos="5444490" algn="l"/>
              </a:tabLst>
            </a:pPr>
            <a:r>
              <a:rPr spc="-10" dirty="0"/>
              <a:t>E</a:t>
            </a:r>
            <a:r>
              <a:rPr spc="50" dirty="0"/>
              <a:t>.</a:t>
            </a:r>
            <a:r>
              <a:rPr spc="-5" dirty="0"/>
              <a:t>g</a:t>
            </a:r>
            <a:r>
              <a:rPr dirty="0"/>
              <a:t>.	with	vi</a:t>
            </a:r>
            <a:r>
              <a:rPr spc="-25" dirty="0"/>
              <a:t>e</a:t>
            </a:r>
            <a:r>
              <a:rPr dirty="0"/>
              <a:t>w	</a:t>
            </a:r>
            <a:r>
              <a:rPr spc="-45" dirty="0"/>
              <a:t>t</a:t>
            </a:r>
            <a:r>
              <a:rPr dirty="0"/>
              <a:t>o	ma</a:t>
            </a:r>
            <a:r>
              <a:rPr spc="-135" dirty="0"/>
              <a:t>k</a:t>
            </a:r>
            <a:r>
              <a:rPr dirty="0"/>
              <a:t>e	</a:t>
            </a:r>
            <a:r>
              <a:rPr spc="-30" dirty="0"/>
              <a:t>g</a:t>
            </a:r>
            <a:r>
              <a:rPr dirty="0"/>
              <a:t>ene</a:t>
            </a:r>
            <a:r>
              <a:rPr spc="-75" dirty="0"/>
              <a:t>r</a:t>
            </a:r>
            <a:r>
              <a:rPr dirty="0"/>
              <a:t>ali</a:t>
            </a:r>
            <a:r>
              <a:rPr spc="-15" dirty="0"/>
              <a:t>s</a:t>
            </a:r>
            <a:r>
              <a:rPr spc="-35" dirty="0"/>
              <a:t>a</a:t>
            </a:r>
            <a:r>
              <a:rPr dirty="0"/>
              <a:t>ti</a:t>
            </a:r>
            <a:r>
              <a:rPr spc="-25" dirty="0"/>
              <a:t>o</a:t>
            </a:r>
            <a:r>
              <a:rPr dirty="0"/>
              <a:t>n  about human</a:t>
            </a:r>
            <a:r>
              <a:rPr spc="-50" dirty="0"/>
              <a:t> </a:t>
            </a:r>
            <a:r>
              <a:rPr spc="-10" dirty="0"/>
              <a:t>behaviour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0998" y="461594"/>
            <a:ext cx="3849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Applied</a:t>
            </a:r>
            <a:r>
              <a:rPr spc="-40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7982584" cy="3648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6685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Finding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5" dirty="0">
                <a:latin typeface="Calibri"/>
                <a:cs typeface="Calibri"/>
              </a:rPr>
              <a:t>solution </a:t>
            </a:r>
            <a:r>
              <a:rPr sz="3600" spc="-25" dirty="0">
                <a:latin typeface="Calibri"/>
                <a:cs typeface="Calibri"/>
              </a:rPr>
              <a:t>for </a:t>
            </a:r>
            <a:r>
              <a:rPr sz="3600" dirty="0">
                <a:latin typeface="Calibri"/>
                <a:cs typeface="Calibri"/>
              </a:rPr>
              <a:t>an </a:t>
            </a:r>
            <a:r>
              <a:rPr sz="3600" spc="-10" dirty="0">
                <a:latin typeface="Calibri"/>
                <a:cs typeface="Calibri"/>
              </a:rPr>
              <a:t>immediate  </a:t>
            </a:r>
            <a:r>
              <a:rPr sz="3600" spc="-15" dirty="0">
                <a:latin typeface="Calibri"/>
                <a:cs typeface="Calibri"/>
              </a:rPr>
              <a:t>problem </a:t>
            </a:r>
            <a:r>
              <a:rPr sz="3600" dirty="0">
                <a:latin typeface="Calibri"/>
                <a:cs typeface="Calibri"/>
              </a:rPr>
              <a:t>/ </a:t>
            </a:r>
            <a:r>
              <a:rPr sz="3600" spc="-25" dirty="0">
                <a:latin typeface="Calibri"/>
                <a:cs typeface="Calibri"/>
              </a:rPr>
              <a:t>for </a:t>
            </a:r>
            <a:r>
              <a:rPr sz="3600" spc="-10" dirty="0">
                <a:latin typeface="Calibri"/>
                <a:cs typeface="Calibri"/>
              </a:rPr>
              <a:t>pressing </a:t>
            </a:r>
            <a:r>
              <a:rPr sz="3600" spc="-15" dirty="0">
                <a:latin typeface="Calibri"/>
                <a:cs typeface="Calibri"/>
              </a:rPr>
              <a:t>practical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problem</a:t>
            </a:r>
            <a:endParaRPr sz="3600">
              <a:latin typeface="Calibri"/>
              <a:cs typeface="Calibri"/>
            </a:endParaRPr>
          </a:p>
          <a:p>
            <a:pPr marL="355600" marR="219583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Society </a:t>
            </a:r>
            <a:r>
              <a:rPr sz="3600" dirty="0">
                <a:latin typeface="Calibri"/>
                <a:cs typeface="Calibri"/>
              </a:rPr>
              <a:t>/ </a:t>
            </a:r>
            <a:r>
              <a:rPr sz="3600" spc="-5" dirty="0">
                <a:latin typeface="Calibri"/>
                <a:cs typeface="Calibri"/>
              </a:rPr>
              <a:t>industrial </a:t>
            </a:r>
            <a:r>
              <a:rPr sz="3600" dirty="0">
                <a:latin typeface="Calibri"/>
                <a:cs typeface="Calibri"/>
              </a:rPr>
              <a:t>/</a:t>
            </a:r>
            <a:r>
              <a:rPr sz="3600" spc="-1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business  </a:t>
            </a:r>
            <a:r>
              <a:rPr sz="3600" spc="-15" dirty="0">
                <a:latin typeface="Calibri"/>
                <a:cs typeface="Calibri"/>
              </a:rPr>
              <a:t>organisation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Aimed </a:t>
            </a:r>
            <a:r>
              <a:rPr sz="3600" spc="-20" dirty="0">
                <a:latin typeface="Calibri"/>
                <a:cs typeface="Calibri"/>
              </a:rPr>
              <a:t>at </a:t>
            </a:r>
            <a:r>
              <a:rPr sz="3600" spc="-10" dirty="0">
                <a:latin typeface="Calibri"/>
                <a:cs typeface="Calibri"/>
              </a:rPr>
              <a:t>certain conclusions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20" dirty="0">
                <a:latin typeface="Calibri"/>
                <a:cs typeface="Calibri"/>
              </a:rPr>
              <a:t>Marketing </a:t>
            </a:r>
            <a:r>
              <a:rPr sz="3600" spc="-15" dirty="0">
                <a:latin typeface="Calibri"/>
                <a:cs typeface="Calibri"/>
              </a:rPr>
              <a:t>research </a:t>
            </a:r>
            <a:r>
              <a:rPr sz="3600" dirty="0">
                <a:latin typeface="Calibri"/>
                <a:cs typeface="Calibri"/>
              </a:rPr>
              <a:t>/ </a:t>
            </a:r>
            <a:r>
              <a:rPr sz="3600" spc="-10" dirty="0">
                <a:latin typeface="Calibri"/>
                <a:cs typeface="Calibri"/>
              </a:rPr>
              <a:t>evaluation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548" y="461594"/>
            <a:ext cx="4933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Quantitative</a:t>
            </a:r>
            <a:r>
              <a:rPr spc="-45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7402195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Based </a:t>
            </a:r>
            <a:r>
              <a:rPr sz="3600" spc="-5" dirty="0">
                <a:latin typeface="Calibri"/>
                <a:cs typeface="Calibri"/>
              </a:rPr>
              <a:t>on </a:t>
            </a:r>
            <a:r>
              <a:rPr sz="3600" spc="-10" dirty="0">
                <a:latin typeface="Calibri"/>
                <a:cs typeface="Calibri"/>
              </a:rPr>
              <a:t>measurement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10" dirty="0">
                <a:latin typeface="Calibri"/>
                <a:cs typeface="Calibri"/>
              </a:rPr>
              <a:t>quantity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or  amount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Expressed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0" dirty="0">
                <a:latin typeface="Calibri"/>
                <a:cs typeface="Calibri"/>
              </a:rPr>
              <a:t>terms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-10" dirty="0">
                <a:latin typeface="Calibri"/>
                <a:cs typeface="Calibri"/>
              </a:rPr>
              <a:t> quantity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0285" y="461594"/>
            <a:ext cx="45859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Qualitative 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72120" cy="38677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Concerned </a:t>
            </a:r>
            <a:r>
              <a:rPr sz="3600" dirty="0">
                <a:latin typeface="Calibri"/>
                <a:cs typeface="Calibri"/>
              </a:rPr>
              <a:t>with </a:t>
            </a:r>
            <a:r>
              <a:rPr sz="3600" spc="-15" dirty="0">
                <a:latin typeface="Calibri"/>
                <a:cs typeface="Calibri"/>
              </a:rPr>
              <a:t>qualitative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phenomenon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Motivation </a:t>
            </a:r>
            <a:r>
              <a:rPr sz="3600" spc="-15" dirty="0">
                <a:latin typeface="Calibri"/>
                <a:cs typeface="Calibri"/>
              </a:rPr>
              <a:t>research </a:t>
            </a:r>
            <a:r>
              <a:rPr sz="3600" dirty="0">
                <a:latin typeface="Calibri"/>
                <a:cs typeface="Calibri"/>
              </a:rPr>
              <a:t>– an </a:t>
            </a:r>
            <a:r>
              <a:rPr sz="3600" spc="-10" dirty="0">
                <a:latin typeface="Calibri"/>
                <a:cs typeface="Calibri"/>
              </a:rPr>
              <a:t>important</a:t>
            </a:r>
            <a:r>
              <a:rPr sz="3600" spc="-1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type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  <a:tab pos="1195070" algn="l"/>
                <a:tab pos="2166620" algn="l"/>
                <a:tab pos="3611245" algn="l"/>
                <a:tab pos="4464685" algn="l"/>
                <a:tab pos="5028565" algn="l"/>
                <a:tab pos="6126480" algn="l"/>
                <a:tab pos="7115175" algn="l"/>
              </a:tabLst>
            </a:pPr>
            <a:r>
              <a:rPr sz="3600" spc="-10" dirty="0">
                <a:latin typeface="Calibri"/>
                <a:cs typeface="Calibri"/>
              </a:rPr>
              <a:t>E</a:t>
            </a:r>
            <a:r>
              <a:rPr sz="3600" spc="50" dirty="0">
                <a:latin typeface="Calibri"/>
                <a:cs typeface="Calibri"/>
              </a:rPr>
              <a:t>.</a:t>
            </a:r>
            <a:r>
              <a:rPr sz="3600" spc="-5" dirty="0">
                <a:latin typeface="Calibri"/>
                <a:cs typeface="Calibri"/>
              </a:rPr>
              <a:t>g</a:t>
            </a:r>
            <a:r>
              <a:rPr sz="3600" dirty="0">
                <a:latin typeface="Calibri"/>
                <a:cs typeface="Calibri"/>
              </a:rPr>
              <a:t>.	</a:t>
            </a:r>
            <a:r>
              <a:rPr sz="3600" spc="-5" dirty="0">
                <a:latin typeface="Calibri"/>
                <a:cs typeface="Calibri"/>
              </a:rPr>
              <a:t>ho</a:t>
            </a:r>
            <a:r>
              <a:rPr sz="3600" dirty="0">
                <a:latin typeface="Calibri"/>
                <a:cs typeface="Calibri"/>
              </a:rPr>
              <a:t>w	</a:t>
            </a:r>
            <a:r>
              <a:rPr sz="3600" spc="-5" dirty="0">
                <a:latin typeface="Calibri"/>
                <a:cs typeface="Calibri"/>
              </a:rPr>
              <a:t>peopl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80" dirty="0">
                <a:latin typeface="Calibri"/>
                <a:cs typeface="Calibri"/>
              </a:rPr>
              <a:t>f</a:t>
            </a:r>
            <a:r>
              <a:rPr sz="3600" dirty="0">
                <a:latin typeface="Calibri"/>
                <a:cs typeface="Calibri"/>
              </a:rPr>
              <a:t>eel	</a:t>
            </a:r>
            <a:r>
              <a:rPr sz="3600" spc="-1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r	wh</a:t>
            </a:r>
            <a:r>
              <a:rPr sz="3600" spc="-30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	th</a:t>
            </a:r>
            <a:r>
              <a:rPr sz="3600" spc="-3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hink  </a:t>
            </a:r>
            <a:r>
              <a:rPr sz="3600" dirty="0">
                <a:latin typeface="Calibri"/>
                <a:cs typeface="Calibri"/>
              </a:rPr>
              <a:t>about a </a:t>
            </a:r>
            <a:r>
              <a:rPr sz="3600" spc="-5" dirty="0">
                <a:latin typeface="Calibri"/>
                <a:cs typeface="Calibri"/>
              </a:rPr>
              <a:t>particular subject or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institution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15" dirty="0">
                <a:latin typeface="Calibri"/>
                <a:cs typeface="Calibri"/>
              </a:rPr>
              <a:t>discover </a:t>
            </a:r>
            <a:r>
              <a:rPr sz="3600" spc="-5" dirty="0">
                <a:latin typeface="Calibri"/>
                <a:cs typeface="Calibri"/>
              </a:rPr>
              <a:t>underlying</a:t>
            </a:r>
            <a:r>
              <a:rPr sz="3600" spc="13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motives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Seek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guidance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4564" y="461594"/>
            <a:ext cx="4673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Conceptual</a:t>
            </a:r>
            <a:r>
              <a:rPr spc="-50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74659" cy="255079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20" dirty="0">
                <a:latin typeface="Calibri"/>
                <a:cs typeface="Calibri"/>
              </a:rPr>
              <a:t>Related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20" dirty="0">
                <a:latin typeface="Calibri"/>
                <a:cs typeface="Calibri"/>
              </a:rPr>
              <a:t>abstract </a:t>
            </a:r>
            <a:r>
              <a:rPr sz="3600" dirty="0">
                <a:latin typeface="Calibri"/>
                <a:cs typeface="Calibri"/>
              </a:rPr>
              <a:t>ideas /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theory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  <a:tab pos="1007744" algn="l"/>
                <a:tab pos="2717800" algn="l"/>
                <a:tab pos="3738879" algn="l"/>
                <a:tab pos="5632450" algn="l"/>
                <a:tab pos="6038215" algn="l"/>
              </a:tabLst>
            </a:pPr>
            <a:r>
              <a:rPr sz="3600" spc="-33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o	</a:t>
            </a:r>
            <a:r>
              <a:rPr sz="3600" spc="-5" dirty="0">
                <a:latin typeface="Calibri"/>
                <a:cs typeface="Calibri"/>
              </a:rPr>
              <a:t>d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spc="-35" dirty="0">
                <a:latin typeface="Calibri"/>
                <a:cs typeface="Calibri"/>
              </a:rPr>
              <a:t>v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lop	</a:t>
            </a:r>
            <a:r>
              <a:rPr sz="3600" spc="-5" dirty="0">
                <a:latin typeface="Calibri"/>
                <a:cs typeface="Calibri"/>
              </a:rPr>
              <a:t>n</a:t>
            </a:r>
            <a:r>
              <a:rPr sz="3600" spc="-2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w	</a:t>
            </a:r>
            <a:r>
              <a:rPr sz="3600" spc="-25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oncep</a:t>
            </a:r>
            <a:r>
              <a:rPr sz="3600" spc="-1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s	/	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20" dirty="0">
                <a:latin typeface="Calibri"/>
                <a:cs typeface="Calibri"/>
              </a:rPr>
              <a:t>i</a:t>
            </a:r>
            <a:r>
              <a:rPr sz="3600" spc="-35" dirty="0">
                <a:latin typeface="Calibri"/>
                <a:cs typeface="Calibri"/>
              </a:rPr>
              <a:t>n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rp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spc="-4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t  </a:t>
            </a:r>
            <a:r>
              <a:rPr sz="3600" spc="-15" dirty="0">
                <a:latin typeface="Calibri"/>
                <a:cs typeface="Calibri"/>
              </a:rPr>
              <a:t>existing</a:t>
            </a:r>
            <a:r>
              <a:rPr sz="3600" spc="-5" dirty="0">
                <a:latin typeface="Calibri"/>
                <a:cs typeface="Calibri"/>
              </a:rPr>
              <a:t> ones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That </a:t>
            </a:r>
            <a:r>
              <a:rPr sz="3600" dirty="0">
                <a:latin typeface="Calibri"/>
                <a:cs typeface="Calibri"/>
              </a:rPr>
              <a:t>is </a:t>
            </a:r>
            <a:r>
              <a:rPr sz="3600" spc="-5" dirty="0">
                <a:latin typeface="Calibri"/>
                <a:cs typeface="Calibri"/>
              </a:rPr>
              <a:t>verified by empirical</a:t>
            </a:r>
            <a:r>
              <a:rPr sz="3600" spc="-114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4214" y="461594"/>
            <a:ext cx="4196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Empirical</a:t>
            </a:r>
            <a:r>
              <a:rPr spc="-35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75295" cy="496506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Data-based research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Relies </a:t>
            </a:r>
            <a:r>
              <a:rPr sz="3600" spc="-5" dirty="0">
                <a:latin typeface="Calibri"/>
                <a:cs typeface="Calibri"/>
              </a:rPr>
              <a:t>on </a:t>
            </a:r>
            <a:r>
              <a:rPr sz="3600" spc="-15" dirty="0">
                <a:latin typeface="Calibri"/>
                <a:cs typeface="Calibri"/>
              </a:rPr>
              <a:t>experience </a:t>
            </a:r>
            <a:r>
              <a:rPr sz="3600" dirty="0">
                <a:latin typeface="Calibri"/>
                <a:cs typeface="Calibri"/>
              </a:rPr>
              <a:t>/ </a:t>
            </a:r>
            <a:r>
              <a:rPr sz="3600" spc="-10" dirty="0">
                <a:latin typeface="Calibri"/>
                <a:cs typeface="Calibri"/>
              </a:rPr>
              <a:t>observation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alone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25" dirty="0">
                <a:latin typeface="Calibri"/>
                <a:cs typeface="Calibri"/>
              </a:rPr>
              <a:t>Verified </a:t>
            </a:r>
            <a:r>
              <a:rPr sz="3600" spc="-5" dirty="0">
                <a:latin typeface="Calibri"/>
                <a:cs typeface="Calibri"/>
              </a:rPr>
              <a:t>by </a:t>
            </a:r>
            <a:r>
              <a:rPr sz="3600" spc="-10" dirty="0">
                <a:latin typeface="Calibri"/>
                <a:cs typeface="Calibri"/>
              </a:rPr>
              <a:t>observation </a:t>
            </a:r>
            <a:r>
              <a:rPr sz="3600" dirty="0">
                <a:latin typeface="Calibri"/>
                <a:cs typeface="Calibri"/>
              </a:rPr>
              <a:t>/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experiment</a:t>
            </a:r>
            <a:endParaRPr sz="3600">
              <a:latin typeface="Calibri"/>
              <a:cs typeface="Calibri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45" dirty="0">
                <a:latin typeface="Calibri"/>
                <a:cs typeface="Calibri"/>
              </a:rPr>
              <a:t>Works </a:t>
            </a:r>
            <a:r>
              <a:rPr sz="3600" spc="-20" dirty="0">
                <a:latin typeface="Calibri"/>
                <a:cs typeface="Calibri"/>
              </a:rPr>
              <a:t>to get </a:t>
            </a:r>
            <a:r>
              <a:rPr sz="3600" dirty="0">
                <a:latin typeface="Calibri"/>
                <a:cs typeface="Calibri"/>
              </a:rPr>
              <a:t>enough </a:t>
            </a:r>
            <a:r>
              <a:rPr sz="3600" spc="-20" dirty="0">
                <a:latin typeface="Calibri"/>
                <a:cs typeface="Calibri"/>
              </a:rPr>
              <a:t>facts </a:t>
            </a:r>
            <a:r>
              <a:rPr sz="3600" spc="-25" dirty="0">
                <a:latin typeface="Calibri"/>
                <a:cs typeface="Calibri"/>
              </a:rPr>
              <a:t>to prove </a:t>
            </a:r>
            <a:r>
              <a:rPr sz="3600" dirty="0">
                <a:latin typeface="Calibri"/>
                <a:cs typeface="Calibri"/>
              </a:rPr>
              <a:t>/  </a:t>
            </a:r>
            <a:r>
              <a:rPr sz="3600" spc="-20" dirty="0">
                <a:latin typeface="Calibri"/>
                <a:cs typeface="Calibri"/>
              </a:rPr>
              <a:t>disprove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hypothesis</a:t>
            </a:r>
            <a:endParaRPr sz="36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Evidence </a:t>
            </a:r>
            <a:r>
              <a:rPr sz="3600" spc="-25" dirty="0">
                <a:latin typeface="Calibri"/>
                <a:cs typeface="Calibri"/>
              </a:rPr>
              <a:t>gathered </a:t>
            </a:r>
            <a:r>
              <a:rPr sz="3600" spc="-15" dirty="0">
                <a:latin typeface="Calibri"/>
                <a:cs typeface="Calibri"/>
              </a:rPr>
              <a:t>by </a:t>
            </a:r>
            <a:r>
              <a:rPr sz="3600" spc="-10" dirty="0">
                <a:latin typeface="Calibri"/>
                <a:cs typeface="Calibri"/>
              </a:rPr>
              <a:t>this </a:t>
            </a:r>
            <a:r>
              <a:rPr sz="3600" dirty="0">
                <a:latin typeface="Calibri"/>
                <a:cs typeface="Calibri"/>
              </a:rPr>
              <a:t>is </a:t>
            </a:r>
            <a:r>
              <a:rPr sz="3600" spc="-15" dirty="0">
                <a:latin typeface="Calibri"/>
                <a:cs typeface="Calibri"/>
              </a:rPr>
              <a:t>most  </a:t>
            </a:r>
            <a:r>
              <a:rPr sz="3600" spc="-10" dirty="0">
                <a:latin typeface="Calibri"/>
                <a:cs typeface="Calibri"/>
              </a:rPr>
              <a:t>powerful support </a:t>
            </a:r>
            <a:r>
              <a:rPr sz="3600" spc="-5" dirty="0">
                <a:latin typeface="Calibri"/>
                <a:cs typeface="Calibri"/>
              </a:rPr>
              <a:t>possible </a:t>
            </a:r>
            <a:r>
              <a:rPr sz="3600" spc="-30" dirty="0">
                <a:latin typeface="Calibri"/>
                <a:cs typeface="Calibri"/>
              </a:rPr>
              <a:t>for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15" dirty="0">
                <a:latin typeface="Calibri"/>
                <a:cs typeface="Calibri"/>
              </a:rPr>
              <a:t>given   </a:t>
            </a:r>
            <a:r>
              <a:rPr sz="3600" spc="-10" dirty="0">
                <a:latin typeface="Calibri"/>
                <a:cs typeface="Calibri"/>
              </a:rPr>
              <a:t>hypothesis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606" y="461594"/>
            <a:ext cx="6702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Some other </a:t>
            </a:r>
            <a:r>
              <a:rPr dirty="0"/>
              <a:t>types of</a:t>
            </a:r>
            <a:r>
              <a:rPr spc="-45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769428"/>
            <a:ext cx="8452485" cy="397700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Cross-sectional research/1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time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sz="3600" dirty="0">
                <a:latin typeface="Calibri"/>
                <a:cs typeface="Calibri"/>
              </a:rPr>
              <a:t>-	</a:t>
            </a:r>
            <a:r>
              <a:rPr sz="3600" spc="-15" dirty="0">
                <a:latin typeface="Calibri"/>
                <a:cs typeface="Calibri"/>
              </a:rPr>
              <a:t>Research </a:t>
            </a:r>
            <a:r>
              <a:rPr sz="3600" dirty="0">
                <a:latin typeface="Calibri"/>
                <a:cs typeface="Calibri"/>
              </a:rPr>
              <a:t>is </a:t>
            </a:r>
            <a:r>
              <a:rPr sz="3600" spc="-10" dirty="0">
                <a:latin typeface="Calibri"/>
                <a:cs typeface="Calibri"/>
              </a:rPr>
              <a:t>confined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5" dirty="0">
                <a:latin typeface="Calibri"/>
                <a:cs typeface="Calibri"/>
              </a:rPr>
              <a:t>single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time-period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Longitudinal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sz="3600" dirty="0">
                <a:latin typeface="Calibri"/>
                <a:cs typeface="Calibri"/>
              </a:rPr>
              <a:t>-	</a:t>
            </a:r>
            <a:r>
              <a:rPr sz="3600" spc="-5" dirty="0">
                <a:latin typeface="Calibri"/>
                <a:cs typeface="Calibri"/>
              </a:rPr>
              <a:t>Carried </a:t>
            </a:r>
            <a:r>
              <a:rPr sz="3600" spc="-15" dirty="0">
                <a:latin typeface="Calibri"/>
                <a:cs typeface="Calibri"/>
              </a:rPr>
              <a:t>over several-time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periods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0" dirty="0">
                <a:latin typeface="Calibri"/>
                <a:cs typeface="Calibri"/>
              </a:rPr>
              <a:t>Field-setting/laboratory/simulation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sz="3600" dirty="0">
                <a:latin typeface="Calibri"/>
                <a:cs typeface="Calibri"/>
              </a:rPr>
              <a:t>-	</a:t>
            </a:r>
            <a:r>
              <a:rPr sz="3600" spc="-5" dirty="0">
                <a:latin typeface="Calibri"/>
                <a:cs typeface="Calibri"/>
              </a:rPr>
              <a:t>Depends upon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environment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606" y="461594"/>
            <a:ext cx="6702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Some other </a:t>
            </a:r>
            <a:r>
              <a:rPr dirty="0"/>
              <a:t>types of</a:t>
            </a:r>
            <a:r>
              <a:rPr spc="-45" dirty="0"/>
              <a:t> </a:t>
            </a:r>
            <a:r>
              <a:rPr spc="-15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94408"/>
            <a:ext cx="8071484" cy="50742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Clinical</a:t>
            </a:r>
            <a:r>
              <a:rPr sz="3600" spc="-15" dirty="0">
                <a:latin typeface="Calibri"/>
                <a:cs typeface="Calibri"/>
              </a:rPr>
              <a:t> research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-	</a:t>
            </a:r>
            <a:r>
              <a:rPr sz="3600" spc="-10" dirty="0">
                <a:latin typeface="Calibri"/>
                <a:cs typeface="Calibri"/>
              </a:rPr>
              <a:t>case-study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method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latin typeface="Calibri"/>
                <a:cs typeface="Calibri"/>
              </a:rPr>
              <a:t>Diagnostic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70"/>
              </a:spcBef>
              <a:tabLst>
                <a:tab pos="355600" algn="l"/>
                <a:tab pos="1059815" algn="l"/>
                <a:tab pos="2506345" algn="l"/>
                <a:tab pos="5002530" algn="l"/>
                <a:tab pos="5741035" algn="l"/>
                <a:tab pos="7121525" algn="l"/>
              </a:tabLst>
            </a:pPr>
            <a:r>
              <a:rPr sz="3600" dirty="0">
                <a:latin typeface="Calibri"/>
                <a:cs typeface="Calibri"/>
              </a:rPr>
              <a:t>-	In	</a:t>
            </a:r>
            <a:r>
              <a:rPr sz="3600" spc="-5" dirty="0">
                <a:latin typeface="Calibri"/>
                <a:cs typeface="Calibri"/>
              </a:rPr>
              <a:t>d</a:t>
            </a:r>
            <a:r>
              <a:rPr sz="3600" spc="-20" dirty="0">
                <a:latin typeface="Calibri"/>
                <a:cs typeface="Calibri"/>
              </a:rPr>
              <a:t>ep</a:t>
            </a:r>
            <a:r>
              <a:rPr sz="3600" dirty="0">
                <a:latin typeface="Calibri"/>
                <a:cs typeface="Calibri"/>
              </a:rPr>
              <a:t>th	a</a:t>
            </a:r>
            <a:r>
              <a:rPr sz="3600" spc="-20" dirty="0">
                <a:latin typeface="Calibri"/>
                <a:cs typeface="Calibri"/>
              </a:rPr>
              <a:t>p</a:t>
            </a:r>
            <a:r>
              <a:rPr sz="3600" spc="-5" dirty="0">
                <a:latin typeface="Calibri"/>
                <a:cs typeface="Calibri"/>
              </a:rPr>
              <a:t>p</a:t>
            </a:r>
            <a:r>
              <a:rPr sz="3600" spc="-70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oache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o	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ach	</a:t>
            </a:r>
            <a:r>
              <a:rPr sz="3600" spc="-5" dirty="0">
                <a:latin typeface="Calibri"/>
                <a:cs typeface="Calibri"/>
              </a:rPr>
              <a:t>basic  casual</a:t>
            </a:r>
            <a:r>
              <a:rPr sz="3600" spc="-10" dirty="0">
                <a:latin typeface="Calibri"/>
                <a:cs typeface="Calibri"/>
              </a:rPr>
              <a:t> relations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Historical research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65"/>
              </a:spcBef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-	</a:t>
            </a:r>
            <a:r>
              <a:rPr sz="3600" spc="-15" dirty="0">
                <a:latin typeface="Calibri"/>
                <a:cs typeface="Calibri"/>
              </a:rPr>
              <a:t>Utilizes historical sources </a:t>
            </a:r>
            <a:r>
              <a:rPr sz="3600" spc="-35" dirty="0">
                <a:latin typeface="Calibri"/>
                <a:cs typeface="Calibri"/>
              </a:rPr>
              <a:t>like </a:t>
            </a:r>
            <a:r>
              <a:rPr sz="3600" spc="-5" dirty="0">
                <a:latin typeface="Calibri"/>
                <a:cs typeface="Calibri"/>
              </a:rPr>
              <a:t>documents,  </a:t>
            </a:r>
            <a:r>
              <a:rPr sz="3600" spc="-10" dirty="0">
                <a:latin typeface="Calibri"/>
                <a:cs typeface="Calibri"/>
              </a:rPr>
              <a:t>remains,</a:t>
            </a:r>
            <a:r>
              <a:rPr sz="3600" spc="-30" dirty="0">
                <a:latin typeface="Calibri"/>
                <a:cs typeface="Calibri"/>
              </a:rPr>
              <a:t> etc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4417" y="6427114"/>
            <a:ext cx="2453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888888"/>
                </a:solidFill>
                <a:latin typeface="Calibri"/>
                <a:cs typeface="Calibri"/>
              </a:rPr>
              <a:t>Dr. </a:t>
            </a: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Asir John </a:t>
            </a: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Samuel (PT), </a:t>
            </a:r>
            <a:r>
              <a:rPr sz="1200" spc="-15" dirty="0">
                <a:solidFill>
                  <a:srgbClr val="888888"/>
                </a:solidFill>
                <a:latin typeface="Calibri"/>
                <a:cs typeface="Calibri"/>
              </a:rPr>
              <a:t>Lecturer,</a:t>
            </a: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ACP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7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27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641" y="461594"/>
            <a:ext cx="4222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Research</a:t>
            </a:r>
            <a:r>
              <a:rPr spc="-85" dirty="0"/>
              <a:t> </a:t>
            </a:r>
            <a:r>
              <a:rPr dirty="0"/>
              <a:t>methods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4025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1075055" algn="l"/>
                <a:tab pos="2357120" algn="l"/>
                <a:tab pos="6458585" algn="l"/>
                <a:tab pos="7461884" algn="l"/>
              </a:tabLst>
            </a:pPr>
            <a:r>
              <a:rPr sz="3600" dirty="0">
                <a:latin typeface="Calibri"/>
                <a:cs typeface="Calibri"/>
              </a:rPr>
              <a:t>All	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hos</a:t>
            </a:r>
            <a:r>
              <a:rPr sz="3600" dirty="0">
                <a:latin typeface="Calibri"/>
                <a:cs typeface="Calibri"/>
              </a:rPr>
              <a:t>e	m</a:t>
            </a:r>
            <a:r>
              <a:rPr sz="3600" spc="-2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t</a:t>
            </a:r>
            <a:r>
              <a:rPr sz="3600" spc="-15" dirty="0">
                <a:latin typeface="Calibri"/>
                <a:cs typeface="Calibri"/>
              </a:rPr>
              <a:t>h</a:t>
            </a:r>
            <a:r>
              <a:rPr sz="3600" spc="-5" dirty="0">
                <a:latin typeface="Calibri"/>
                <a:cs typeface="Calibri"/>
              </a:rPr>
              <a:t>ods/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echniques	th</a:t>
            </a:r>
            <a:r>
              <a:rPr sz="3600" spc="-3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	a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  </a:t>
            </a:r>
            <a:r>
              <a:rPr sz="3600" spc="-5" dirty="0">
                <a:latin typeface="Calibri"/>
                <a:cs typeface="Calibri"/>
              </a:rPr>
              <a:t>used </a:t>
            </a:r>
            <a:r>
              <a:rPr sz="3600" spc="-25" dirty="0">
                <a:latin typeface="Calibri"/>
                <a:cs typeface="Calibri"/>
              </a:rPr>
              <a:t>for </a:t>
            </a:r>
            <a:r>
              <a:rPr sz="3600" spc="-5" dirty="0">
                <a:latin typeface="Calibri"/>
                <a:cs typeface="Calibri"/>
              </a:rPr>
              <a:t>conduction of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research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marR="5715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45" dirty="0">
                <a:latin typeface="Calibri"/>
                <a:cs typeface="Calibri"/>
              </a:rPr>
              <a:t>Refer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5" dirty="0">
                <a:latin typeface="Calibri"/>
                <a:cs typeface="Calibri"/>
              </a:rPr>
              <a:t>methods </a:t>
            </a:r>
            <a:r>
              <a:rPr sz="3600" spc="-10" dirty="0">
                <a:latin typeface="Calibri"/>
                <a:cs typeface="Calibri"/>
              </a:rPr>
              <a:t>the </a:t>
            </a:r>
            <a:r>
              <a:rPr sz="3600" spc="-20" dirty="0">
                <a:latin typeface="Calibri"/>
                <a:cs typeface="Calibri"/>
              </a:rPr>
              <a:t>researchers </a:t>
            </a:r>
            <a:r>
              <a:rPr sz="3600" spc="-10" dirty="0">
                <a:latin typeface="Calibri"/>
                <a:cs typeface="Calibri"/>
              </a:rPr>
              <a:t>use 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5" dirty="0">
                <a:latin typeface="Calibri"/>
                <a:cs typeface="Calibri"/>
              </a:rPr>
              <a:t>performing research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operations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Method used by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researcher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641" y="461594"/>
            <a:ext cx="4222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Research</a:t>
            </a:r>
            <a:r>
              <a:rPr spc="-85" dirty="0"/>
              <a:t> </a:t>
            </a:r>
            <a:r>
              <a:rPr dirty="0"/>
              <a:t>methods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6870" indent="-34353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7505" algn="l"/>
              </a:tabLst>
            </a:pPr>
            <a:r>
              <a:rPr dirty="0"/>
              <a:t>Put </a:t>
            </a:r>
            <a:r>
              <a:rPr spc="-20" dirty="0"/>
              <a:t>into </a:t>
            </a:r>
            <a:r>
              <a:rPr dirty="0"/>
              <a:t>3</a:t>
            </a:r>
            <a:r>
              <a:rPr spc="-20" dirty="0"/>
              <a:t> </a:t>
            </a:r>
            <a:r>
              <a:rPr spc="-15" dirty="0"/>
              <a:t>groups,</a:t>
            </a:r>
          </a:p>
          <a:p>
            <a:pPr marL="528955" marR="6350" indent="-51562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28955" algn="l"/>
                <a:tab pos="529590" algn="l"/>
              </a:tabLst>
            </a:pPr>
            <a:r>
              <a:rPr spc="-10" dirty="0"/>
              <a:t>Methods </a:t>
            </a:r>
            <a:r>
              <a:rPr dirty="0"/>
              <a:t>which </a:t>
            </a:r>
            <a:r>
              <a:rPr spc="-15" dirty="0"/>
              <a:t>are </a:t>
            </a:r>
            <a:r>
              <a:rPr spc="-10" dirty="0"/>
              <a:t>concerned </a:t>
            </a:r>
            <a:r>
              <a:rPr dirty="0"/>
              <a:t>with </a:t>
            </a:r>
            <a:r>
              <a:rPr spc="-25" dirty="0"/>
              <a:t>data  </a:t>
            </a:r>
            <a:r>
              <a:rPr spc="-10" dirty="0"/>
              <a:t>collection</a:t>
            </a:r>
          </a:p>
          <a:p>
            <a:pPr marL="528955" marR="5715" indent="-51562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28955" algn="l"/>
                <a:tab pos="529590" algn="l"/>
                <a:tab pos="2495550" algn="l"/>
                <a:tab pos="4723765" algn="l"/>
                <a:tab pos="5445760" algn="l"/>
              </a:tabLst>
            </a:pPr>
            <a:r>
              <a:rPr spc="-5" dirty="0"/>
              <a:t>S</a:t>
            </a:r>
            <a:r>
              <a:rPr spc="-60" dirty="0"/>
              <a:t>t</a:t>
            </a:r>
            <a:r>
              <a:rPr spc="-35" dirty="0"/>
              <a:t>a</a:t>
            </a:r>
            <a:r>
              <a:rPr dirty="0"/>
              <a:t>ti</a:t>
            </a:r>
            <a:r>
              <a:rPr spc="-50" dirty="0"/>
              <a:t>s</a:t>
            </a:r>
            <a:r>
              <a:rPr dirty="0"/>
              <a:t>ti</a:t>
            </a:r>
            <a:r>
              <a:rPr spc="-45" dirty="0"/>
              <a:t>c</a:t>
            </a:r>
            <a:r>
              <a:rPr dirty="0"/>
              <a:t>al	</a:t>
            </a:r>
            <a:r>
              <a:rPr spc="-45" dirty="0"/>
              <a:t>t</a:t>
            </a:r>
            <a:r>
              <a:rPr dirty="0"/>
              <a:t>e</a:t>
            </a:r>
            <a:r>
              <a:rPr spc="-20" dirty="0"/>
              <a:t>c</a:t>
            </a:r>
            <a:r>
              <a:rPr spc="-5" dirty="0"/>
              <a:t>hn</a:t>
            </a:r>
            <a:r>
              <a:rPr spc="-20" dirty="0"/>
              <a:t>i</a:t>
            </a:r>
            <a:r>
              <a:rPr spc="-5" dirty="0"/>
              <a:t>que</a:t>
            </a:r>
            <a:r>
              <a:rPr dirty="0"/>
              <a:t>s	</a:t>
            </a:r>
            <a:r>
              <a:rPr spc="-80" dirty="0"/>
              <a:t>f</a:t>
            </a:r>
            <a:r>
              <a:rPr spc="-5" dirty="0"/>
              <a:t>o</a:t>
            </a:r>
            <a:r>
              <a:rPr dirty="0"/>
              <a:t>r	e</a:t>
            </a:r>
            <a:r>
              <a:rPr spc="-50" dirty="0"/>
              <a:t>s</a:t>
            </a:r>
            <a:r>
              <a:rPr spc="-55" dirty="0"/>
              <a:t>t</a:t>
            </a:r>
            <a:r>
              <a:rPr dirty="0"/>
              <a:t>ablis</a:t>
            </a:r>
            <a:r>
              <a:rPr spc="-20" dirty="0"/>
              <a:t>h</a:t>
            </a:r>
            <a:r>
              <a:rPr dirty="0"/>
              <a:t>m</a:t>
            </a:r>
            <a:r>
              <a:rPr spc="-15" dirty="0"/>
              <a:t>e</a:t>
            </a:r>
            <a:r>
              <a:rPr spc="-35" dirty="0"/>
              <a:t>n</a:t>
            </a:r>
            <a:r>
              <a:rPr dirty="0"/>
              <a:t>t  </a:t>
            </a:r>
            <a:r>
              <a:rPr spc="-5" dirty="0"/>
              <a:t>of </a:t>
            </a:r>
            <a:r>
              <a:rPr spc="-10" dirty="0"/>
              <a:t>relationship </a:t>
            </a:r>
            <a:r>
              <a:rPr spc="-5" dirty="0"/>
              <a:t>b/w </a:t>
            </a:r>
            <a:r>
              <a:rPr spc="-25" dirty="0"/>
              <a:t>data </a:t>
            </a:r>
            <a:r>
              <a:rPr dirty="0"/>
              <a:t>&amp;</a:t>
            </a:r>
            <a:r>
              <a:rPr spc="-20" dirty="0"/>
              <a:t> </a:t>
            </a:r>
            <a:r>
              <a:rPr spc="-5" dirty="0"/>
              <a:t>unknown</a:t>
            </a:r>
          </a:p>
          <a:p>
            <a:pPr marL="528955" marR="5080" indent="-51562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28955" algn="l"/>
                <a:tab pos="529590" algn="l"/>
                <a:tab pos="2877820" algn="l"/>
                <a:tab pos="3942079" algn="l"/>
                <a:tab pos="6002655" algn="l"/>
                <a:tab pos="6826884" algn="l"/>
              </a:tabLst>
            </a:pPr>
            <a:r>
              <a:rPr spc="-95" dirty="0"/>
              <a:t>E</a:t>
            </a:r>
            <a:r>
              <a:rPr spc="-45" dirty="0"/>
              <a:t>v</a:t>
            </a:r>
            <a:r>
              <a:rPr dirty="0"/>
              <a:t>alu</a:t>
            </a:r>
            <a:r>
              <a:rPr spc="-30" dirty="0"/>
              <a:t>a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5" dirty="0"/>
              <a:t>n</a:t>
            </a:r>
            <a:r>
              <a:rPr dirty="0"/>
              <a:t>g	the	accu</a:t>
            </a:r>
            <a:r>
              <a:rPr spc="-90" dirty="0"/>
              <a:t>r</a:t>
            </a:r>
            <a:r>
              <a:rPr dirty="0"/>
              <a:t>acy	</a:t>
            </a:r>
            <a:r>
              <a:rPr spc="-5" dirty="0"/>
              <a:t>o</a:t>
            </a:r>
            <a:r>
              <a:rPr dirty="0"/>
              <a:t>f	</a:t>
            </a:r>
            <a:r>
              <a:rPr spc="-50" dirty="0"/>
              <a:t>r</a:t>
            </a:r>
            <a:r>
              <a:rPr dirty="0"/>
              <a:t>es</a:t>
            </a:r>
            <a:r>
              <a:rPr spc="-20" dirty="0"/>
              <a:t>u</a:t>
            </a:r>
            <a:r>
              <a:rPr dirty="0"/>
              <a:t>l</a:t>
            </a:r>
            <a:r>
              <a:rPr spc="-20" dirty="0"/>
              <a:t>t</a:t>
            </a:r>
            <a:r>
              <a:rPr dirty="0"/>
              <a:t>s  </a:t>
            </a:r>
            <a:r>
              <a:rPr spc="-10" dirty="0"/>
              <a:t>obtained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941" y="428066"/>
            <a:ext cx="55213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Objectives </a:t>
            </a:r>
            <a:r>
              <a:rPr sz="4800" spc="-5" dirty="0"/>
              <a:t>of</a:t>
            </a:r>
            <a:r>
              <a:rPr sz="4800" spc="-35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2808" rIns="0" bIns="0" rtlCol="0">
            <a:spAutoFit/>
          </a:bodyPr>
          <a:lstStyle/>
          <a:p>
            <a:pPr marL="35687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7505" algn="l"/>
              </a:tabLst>
            </a:pPr>
            <a:r>
              <a:rPr spc="-5" dirty="0"/>
              <a:t>Find out </a:t>
            </a:r>
            <a:r>
              <a:rPr spc="-10" dirty="0"/>
              <a:t>truth </a:t>
            </a:r>
            <a:r>
              <a:rPr dirty="0"/>
              <a:t>which is </a:t>
            </a:r>
            <a:r>
              <a:rPr spc="-10" dirty="0"/>
              <a:t>hidden </a:t>
            </a:r>
            <a:r>
              <a:rPr dirty="0"/>
              <a:t>and which  </a:t>
            </a:r>
            <a:r>
              <a:rPr spc="-5" dirty="0"/>
              <a:t>has not been </a:t>
            </a:r>
            <a:r>
              <a:rPr spc="-15" dirty="0"/>
              <a:t>discovered</a:t>
            </a:r>
            <a:r>
              <a:rPr spc="-40" dirty="0"/>
              <a:t> </a:t>
            </a:r>
            <a:r>
              <a:rPr spc="-30" dirty="0"/>
              <a:t>yet</a:t>
            </a:r>
          </a:p>
          <a:p>
            <a:pPr marL="356870" marR="1016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7505" algn="l"/>
              </a:tabLst>
            </a:pPr>
            <a:r>
              <a:rPr dirty="0"/>
              <a:t>Gain </a:t>
            </a:r>
            <a:r>
              <a:rPr spc="-10" dirty="0"/>
              <a:t>familiarity </a:t>
            </a:r>
            <a:r>
              <a:rPr dirty="0"/>
              <a:t>with a </a:t>
            </a:r>
            <a:r>
              <a:rPr spc="-5" dirty="0"/>
              <a:t>phenomenon </a:t>
            </a:r>
            <a:r>
              <a:rPr spc="-10" dirty="0"/>
              <a:t>or </a:t>
            </a:r>
            <a:r>
              <a:rPr spc="-45" dirty="0"/>
              <a:t>to  </a:t>
            </a:r>
            <a:r>
              <a:rPr spc="-10" dirty="0"/>
              <a:t>achieve new </a:t>
            </a:r>
            <a:r>
              <a:rPr spc="-5" dirty="0"/>
              <a:t>insights </a:t>
            </a:r>
            <a:r>
              <a:rPr spc="-20" dirty="0"/>
              <a:t>into</a:t>
            </a:r>
            <a:r>
              <a:rPr spc="-60" dirty="0"/>
              <a:t> </a:t>
            </a:r>
            <a:r>
              <a:rPr dirty="0"/>
              <a:t>it</a:t>
            </a:r>
          </a:p>
          <a:p>
            <a:pPr marL="356870" marR="5715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7505" algn="l"/>
              </a:tabLst>
            </a:pPr>
            <a:r>
              <a:rPr spc="-35" dirty="0"/>
              <a:t>Portray </a:t>
            </a:r>
            <a:r>
              <a:rPr spc="-20" dirty="0"/>
              <a:t>accurately </a:t>
            </a:r>
            <a:r>
              <a:rPr spc="-10" dirty="0"/>
              <a:t>the </a:t>
            </a:r>
            <a:r>
              <a:rPr spc="-15" dirty="0"/>
              <a:t>characteristics </a:t>
            </a:r>
            <a:r>
              <a:rPr spc="-5" dirty="0"/>
              <a:t>of </a:t>
            </a:r>
            <a:r>
              <a:rPr dirty="0"/>
              <a:t>a  </a:t>
            </a:r>
            <a:r>
              <a:rPr spc="-5" dirty="0"/>
              <a:t>particular </a:t>
            </a:r>
            <a:r>
              <a:rPr dirty="0"/>
              <a:t>individual, </a:t>
            </a:r>
            <a:r>
              <a:rPr spc="-10" dirty="0"/>
              <a:t>situation </a:t>
            </a:r>
            <a:r>
              <a:rPr spc="-5" dirty="0"/>
              <a:t>or </a:t>
            </a:r>
            <a:r>
              <a:rPr dirty="0"/>
              <a:t>a</a:t>
            </a:r>
            <a:r>
              <a:rPr spc="-100" dirty="0"/>
              <a:t> </a:t>
            </a:r>
            <a:r>
              <a:rPr spc="-15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148" y="461594"/>
            <a:ext cx="5239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Research</a:t>
            </a:r>
            <a:r>
              <a:rPr spc="-80" dirty="0"/>
              <a:t> </a:t>
            </a:r>
            <a:r>
              <a:rPr dirty="0"/>
              <a:t>methodology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0" y="6465888"/>
            <a:ext cx="2452688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40" dirty="0"/>
              <a:t>Dr. </a:t>
            </a:r>
            <a:r>
              <a:rPr dirty="0"/>
              <a:t>Asir John </a:t>
            </a:r>
            <a:r>
              <a:rPr spc="-5" dirty="0"/>
              <a:t>Samuel (PT), </a:t>
            </a:r>
            <a:r>
              <a:rPr spc="-15" dirty="0"/>
              <a:t>Lecturer,</a:t>
            </a:r>
            <a:r>
              <a:rPr spc="-50" dirty="0"/>
              <a:t> </a:t>
            </a:r>
            <a:r>
              <a:rPr spc="-10" dirty="0"/>
              <a:t>ACP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3390" cy="474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820419" algn="l"/>
                <a:tab pos="2972435" algn="l"/>
                <a:tab pos="3910329" algn="l"/>
                <a:tab pos="4498340" algn="l"/>
                <a:tab pos="5650865" algn="l"/>
                <a:tab pos="6467475" algn="l"/>
              </a:tabLst>
            </a:pPr>
            <a:r>
              <a:rPr sz="3600" dirty="0">
                <a:latin typeface="Calibri"/>
                <a:cs typeface="Calibri"/>
              </a:rPr>
              <a:t>A	</a:t>
            </a:r>
            <a:r>
              <a:rPr sz="3600" spc="-70" dirty="0">
                <a:latin typeface="Calibri"/>
                <a:cs typeface="Calibri"/>
              </a:rPr>
              <a:t>s</a:t>
            </a:r>
            <a:r>
              <a:rPr sz="3600" spc="-35" dirty="0">
                <a:latin typeface="Calibri"/>
                <a:cs typeface="Calibri"/>
              </a:rPr>
              <a:t>y</a:t>
            </a:r>
            <a:r>
              <a:rPr sz="3600" spc="-40" dirty="0">
                <a:latin typeface="Calibri"/>
                <a:cs typeface="Calibri"/>
              </a:rPr>
              <a:t>s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m</a:t>
            </a:r>
            <a:r>
              <a:rPr sz="3600" spc="-2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tic	</a:t>
            </a:r>
            <a:r>
              <a:rPr sz="3600" spc="-55" dirty="0">
                <a:latin typeface="Calibri"/>
                <a:cs typeface="Calibri"/>
              </a:rPr>
              <a:t>w</a:t>
            </a:r>
            <a:r>
              <a:rPr sz="3600" spc="-70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o	</a:t>
            </a:r>
            <a:r>
              <a:rPr sz="3600" spc="-15" dirty="0">
                <a:latin typeface="Calibri"/>
                <a:cs typeface="Calibri"/>
              </a:rPr>
              <a:t>s</a:t>
            </a:r>
            <a:r>
              <a:rPr sz="3600" spc="-5" dirty="0">
                <a:latin typeface="Calibri"/>
                <a:cs typeface="Calibri"/>
              </a:rPr>
              <a:t>ol</a:t>
            </a:r>
            <a:r>
              <a:rPr sz="3600" spc="-3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h  </a:t>
            </a:r>
            <a:r>
              <a:rPr sz="3600" spc="-15" dirty="0">
                <a:latin typeface="Calibri"/>
                <a:cs typeface="Calibri"/>
              </a:rPr>
              <a:t>problem</a:t>
            </a:r>
            <a:endParaRPr sz="3600">
              <a:latin typeface="Calibri"/>
              <a:cs typeface="Calibri"/>
            </a:endParaRPr>
          </a:p>
          <a:p>
            <a:pPr marL="355600" marR="635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latin typeface="Calibri"/>
                <a:cs typeface="Calibri"/>
              </a:rPr>
              <a:t>Science of </a:t>
            </a:r>
            <a:r>
              <a:rPr sz="3600" spc="-20" dirty="0">
                <a:latin typeface="Calibri"/>
                <a:cs typeface="Calibri"/>
              </a:rPr>
              <a:t>understanding </a:t>
            </a:r>
            <a:r>
              <a:rPr sz="3600" spc="-5" dirty="0">
                <a:latin typeface="Calibri"/>
                <a:cs typeface="Calibri"/>
              </a:rPr>
              <a:t>how </a:t>
            </a:r>
            <a:r>
              <a:rPr sz="3600" spc="-15" dirty="0">
                <a:latin typeface="Calibri"/>
                <a:cs typeface="Calibri"/>
              </a:rPr>
              <a:t>research </a:t>
            </a:r>
            <a:r>
              <a:rPr sz="3600" dirty="0">
                <a:latin typeface="Calibri"/>
                <a:cs typeface="Calibri"/>
              </a:rPr>
              <a:t>is  </a:t>
            </a:r>
            <a:r>
              <a:rPr sz="3600" spc="-5" dirty="0">
                <a:latin typeface="Calibri"/>
                <a:cs typeface="Calibri"/>
              </a:rPr>
              <a:t>done</a:t>
            </a:r>
            <a:endParaRPr sz="3600">
              <a:latin typeface="Calibri"/>
              <a:cs typeface="Calibri"/>
            </a:endParaRPr>
          </a:p>
          <a:p>
            <a:pPr marL="355600" marR="635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  <a:tab pos="1880870" algn="l"/>
                <a:tab pos="3446779" algn="l"/>
                <a:tab pos="4890135" algn="l"/>
                <a:tab pos="6918959" algn="l"/>
                <a:tab pos="7839709" algn="l"/>
              </a:tabLst>
            </a:pPr>
            <a:r>
              <a:rPr sz="3600" spc="-5" dirty="0">
                <a:latin typeface="Calibri"/>
                <a:cs typeface="Calibri"/>
              </a:rPr>
              <a:t>Stu</a:t>
            </a:r>
            <a:r>
              <a:rPr sz="3600" spc="-20" dirty="0">
                <a:latin typeface="Calibri"/>
                <a:cs typeface="Calibri"/>
              </a:rPr>
              <a:t>d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4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aries	</a:t>
            </a:r>
            <a:r>
              <a:rPr sz="3600" spc="-40" dirty="0">
                <a:latin typeface="Calibri"/>
                <a:cs typeface="Calibri"/>
              </a:rPr>
              <a:t>s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10" dirty="0">
                <a:latin typeface="Calibri"/>
                <a:cs typeface="Calibri"/>
              </a:rPr>
              <a:t>p</a:t>
            </a:r>
            <a:r>
              <a:rPr sz="3600" dirty="0">
                <a:latin typeface="Calibri"/>
                <a:cs typeface="Calibri"/>
              </a:rPr>
              <a:t>s	ado</a:t>
            </a:r>
            <a:r>
              <a:rPr sz="3600" spc="-25" dirty="0">
                <a:latin typeface="Calibri"/>
                <a:cs typeface="Calibri"/>
              </a:rPr>
              <a:t>p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ed	</a:t>
            </a:r>
            <a:r>
              <a:rPr sz="3600" spc="-20" dirty="0">
                <a:latin typeface="Calibri"/>
                <a:cs typeface="Calibri"/>
              </a:rPr>
              <a:t>b</a:t>
            </a:r>
            <a:r>
              <a:rPr sz="3600" dirty="0">
                <a:latin typeface="Calibri"/>
                <a:cs typeface="Calibri"/>
              </a:rPr>
              <a:t>y	a  </a:t>
            </a:r>
            <a:r>
              <a:rPr sz="3600" spc="-15" dirty="0">
                <a:latin typeface="Calibri"/>
                <a:cs typeface="Calibri"/>
              </a:rPr>
              <a:t>researcher</a:t>
            </a:r>
            <a:endParaRPr sz="36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235" algn="l"/>
                <a:tab pos="2858135" algn="l"/>
                <a:tab pos="4373245" algn="l"/>
                <a:tab pos="5654040" algn="l"/>
                <a:tab pos="6542405" algn="l"/>
              </a:tabLst>
            </a:pP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5" dirty="0">
                <a:latin typeface="Calibri"/>
                <a:cs typeface="Calibri"/>
              </a:rPr>
              <a:t>shoul</a:t>
            </a:r>
            <a:r>
              <a:rPr sz="3600" dirty="0">
                <a:latin typeface="Calibri"/>
                <a:cs typeface="Calibri"/>
              </a:rPr>
              <a:t>d	k</a:t>
            </a:r>
            <a:r>
              <a:rPr sz="3600" spc="-10" dirty="0">
                <a:latin typeface="Calibri"/>
                <a:cs typeface="Calibri"/>
              </a:rPr>
              <a:t>n</a:t>
            </a:r>
            <a:r>
              <a:rPr sz="3600" spc="-20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w	the	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el</a:t>
            </a:r>
            <a:r>
              <a:rPr sz="3600" spc="-35" dirty="0">
                <a:latin typeface="Calibri"/>
                <a:cs typeface="Calibri"/>
              </a:rPr>
              <a:t>e</a:t>
            </a:r>
            <a:r>
              <a:rPr sz="3600" spc="-5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40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t  </a:t>
            </a:r>
            <a:r>
              <a:rPr sz="3600" spc="-5" dirty="0">
                <a:latin typeface="Calibri"/>
                <a:cs typeface="Calibri"/>
              </a:rPr>
              <a:t>method </a:t>
            </a:r>
            <a:r>
              <a:rPr sz="3600" dirty="0">
                <a:latin typeface="Calibri"/>
                <a:cs typeface="Calibri"/>
              </a:rPr>
              <a:t>and which </a:t>
            </a:r>
            <a:r>
              <a:rPr sz="3600" spc="-15" dirty="0">
                <a:latin typeface="Calibri"/>
                <a:cs typeface="Calibri"/>
              </a:rPr>
              <a:t>are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not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148" y="461594"/>
            <a:ext cx="5239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Research</a:t>
            </a:r>
            <a:r>
              <a:rPr spc="-80" dirty="0"/>
              <a:t> </a:t>
            </a:r>
            <a:r>
              <a:rPr dirty="0"/>
              <a:t>methodology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402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When </a:t>
            </a:r>
            <a:r>
              <a:rPr sz="3600" spc="-25" dirty="0">
                <a:latin typeface="Calibri"/>
                <a:cs typeface="Calibri"/>
              </a:rPr>
              <a:t>we </a:t>
            </a:r>
            <a:r>
              <a:rPr sz="3600" spc="-15" dirty="0">
                <a:latin typeface="Calibri"/>
                <a:cs typeface="Calibri"/>
              </a:rPr>
              <a:t>talk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10" dirty="0">
                <a:latin typeface="Calibri"/>
                <a:cs typeface="Calibri"/>
              </a:rPr>
              <a:t>RM </a:t>
            </a:r>
            <a:r>
              <a:rPr sz="3600" spc="-25" dirty="0">
                <a:latin typeface="Calibri"/>
                <a:cs typeface="Calibri"/>
              </a:rPr>
              <a:t>we </a:t>
            </a:r>
            <a:r>
              <a:rPr sz="3600" spc="-5" dirty="0">
                <a:latin typeface="Calibri"/>
                <a:cs typeface="Calibri"/>
              </a:rPr>
              <a:t>not only </a:t>
            </a:r>
            <a:r>
              <a:rPr sz="3600" spc="-15" dirty="0">
                <a:latin typeface="Calibri"/>
                <a:cs typeface="Calibri"/>
              </a:rPr>
              <a:t>talk </a:t>
            </a:r>
            <a:r>
              <a:rPr sz="3600" spc="-5" dirty="0">
                <a:latin typeface="Calibri"/>
                <a:cs typeface="Calibri"/>
              </a:rPr>
              <a:t>of 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20" dirty="0">
                <a:latin typeface="Calibri"/>
                <a:cs typeface="Calibri"/>
              </a:rPr>
              <a:t>research </a:t>
            </a:r>
            <a:r>
              <a:rPr sz="3600" spc="-5" dirty="0">
                <a:latin typeface="Calibri"/>
                <a:cs typeface="Calibri"/>
              </a:rPr>
              <a:t>methods </a:t>
            </a:r>
            <a:r>
              <a:rPr sz="3600" dirty="0">
                <a:latin typeface="Calibri"/>
                <a:cs typeface="Calibri"/>
              </a:rPr>
              <a:t>but </a:t>
            </a:r>
            <a:r>
              <a:rPr sz="3600" spc="-5" dirty="0">
                <a:latin typeface="Calibri"/>
                <a:cs typeface="Calibri"/>
              </a:rPr>
              <a:t>also </a:t>
            </a:r>
            <a:r>
              <a:rPr sz="3600" spc="-10" dirty="0">
                <a:latin typeface="Calibri"/>
                <a:cs typeface="Calibri"/>
              </a:rPr>
              <a:t>consider  </a:t>
            </a:r>
            <a:r>
              <a:rPr sz="3600" dirty="0">
                <a:latin typeface="Calibri"/>
                <a:cs typeface="Calibri"/>
              </a:rPr>
              <a:t>the logic </a:t>
            </a:r>
            <a:r>
              <a:rPr sz="3600" spc="-10" dirty="0">
                <a:latin typeface="Calibri"/>
                <a:cs typeface="Calibri"/>
              </a:rPr>
              <a:t>behind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methods </a:t>
            </a:r>
            <a:r>
              <a:rPr sz="3600" spc="-25" dirty="0">
                <a:latin typeface="Calibri"/>
                <a:cs typeface="Calibri"/>
              </a:rPr>
              <a:t>we </a:t>
            </a:r>
            <a:r>
              <a:rPr sz="3600" spc="-5" dirty="0">
                <a:latin typeface="Calibri"/>
                <a:cs typeface="Calibri"/>
              </a:rPr>
              <a:t>use </a:t>
            </a:r>
            <a:r>
              <a:rPr sz="3600" spc="5" dirty="0">
                <a:latin typeface="Calibri"/>
                <a:cs typeface="Calibri"/>
              </a:rPr>
              <a:t>in </a:t>
            </a:r>
            <a:r>
              <a:rPr sz="3600" spc="-10" dirty="0">
                <a:latin typeface="Calibri"/>
                <a:cs typeface="Calibri"/>
              </a:rPr>
              <a:t>the  </a:t>
            </a:r>
            <a:r>
              <a:rPr sz="3600" spc="-25" dirty="0">
                <a:latin typeface="Calibri"/>
                <a:cs typeface="Calibri"/>
              </a:rPr>
              <a:t>context </a:t>
            </a:r>
            <a:r>
              <a:rPr sz="3600" spc="-5" dirty="0">
                <a:latin typeface="Calibri"/>
                <a:cs typeface="Calibri"/>
              </a:rPr>
              <a:t>of our </a:t>
            </a:r>
            <a:r>
              <a:rPr sz="3600" spc="-15" dirty="0">
                <a:latin typeface="Calibri"/>
                <a:cs typeface="Calibri"/>
              </a:rPr>
              <a:t>research study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15" dirty="0">
                <a:latin typeface="Calibri"/>
                <a:cs typeface="Calibri"/>
              </a:rPr>
              <a:t>explain  </a:t>
            </a:r>
            <a:r>
              <a:rPr sz="3600" spc="-25" dirty="0">
                <a:latin typeface="Calibri"/>
                <a:cs typeface="Calibri"/>
              </a:rPr>
              <a:t>why</a:t>
            </a:r>
            <a:r>
              <a:rPr sz="3600" spc="28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we</a:t>
            </a:r>
            <a:r>
              <a:rPr sz="3600" spc="29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are</a:t>
            </a:r>
            <a:r>
              <a:rPr sz="3600" spc="27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using</a:t>
            </a:r>
            <a:r>
              <a:rPr sz="3600" spc="2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29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particular</a:t>
            </a:r>
            <a:r>
              <a:rPr sz="3600" spc="29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method</a:t>
            </a:r>
            <a:r>
              <a:rPr sz="3600" spc="27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and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348353"/>
            <a:ext cx="70205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8705" algn="l"/>
                <a:tab pos="1908175" algn="l"/>
                <a:tab pos="2797175" algn="l"/>
                <a:tab pos="3722370" algn="l"/>
                <a:tab pos="4992370" algn="l"/>
                <a:tab pos="6588125" algn="l"/>
              </a:tabLst>
            </a:pPr>
            <a:r>
              <a:rPr sz="3600" dirty="0">
                <a:latin typeface="Calibri"/>
                <a:cs typeface="Calibri"/>
              </a:rPr>
              <a:t>w</a:t>
            </a:r>
            <a:r>
              <a:rPr sz="3600" spc="-70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45" dirty="0">
                <a:latin typeface="Calibri"/>
                <a:cs typeface="Calibri"/>
              </a:rPr>
              <a:t>w</a:t>
            </a:r>
            <a:r>
              <a:rPr sz="3600" dirty="0">
                <a:latin typeface="Calibri"/>
                <a:cs typeface="Calibri"/>
              </a:rPr>
              <a:t>e	a</a:t>
            </a:r>
            <a:r>
              <a:rPr sz="3600" spc="-4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5" dirty="0">
                <a:latin typeface="Calibri"/>
                <a:cs typeface="Calibri"/>
              </a:rPr>
              <a:t>no</a:t>
            </a:r>
            <a:r>
              <a:rPr sz="3600" dirty="0">
                <a:latin typeface="Calibri"/>
                <a:cs typeface="Calibri"/>
              </a:rPr>
              <a:t>t	</a:t>
            </a:r>
            <a:r>
              <a:rPr sz="3600" spc="-5" dirty="0">
                <a:latin typeface="Calibri"/>
                <a:cs typeface="Calibri"/>
              </a:rPr>
              <a:t>usin</a:t>
            </a:r>
            <a:r>
              <a:rPr sz="3600" dirty="0">
                <a:latin typeface="Calibri"/>
                <a:cs typeface="Calibri"/>
              </a:rPr>
              <a:t>g	</a:t>
            </a:r>
            <a:r>
              <a:rPr sz="3600" spc="-5" dirty="0">
                <a:latin typeface="Calibri"/>
                <a:cs typeface="Calibri"/>
              </a:rPr>
              <a:t>ot</a:t>
            </a:r>
            <a:r>
              <a:rPr sz="3600" spc="-20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s</a:t>
            </a:r>
            <a:r>
              <a:rPr sz="3600" dirty="0">
                <a:latin typeface="Calibri"/>
                <a:cs typeface="Calibri"/>
              </a:rPr>
              <a:t>,	</a:t>
            </a:r>
            <a:r>
              <a:rPr sz="3600" spc="-5" dirty="0">
                <a:latin typeface="Calibri"/>
                <a:cs typeface="Calibri"/>
              </a:rPr>
              <a:t>so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348353"/>
            <a:ext cx="80733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285990">
              <a:lnSpc>
                <a:spcPct val="100000"/>
              </a:lnSpc>
              <a:spcBef>
                <a:spcPts val="100"/>
              </a:spcBef>
              <a:tabLst>
                <a:tab pos="1957070" algn="l"/>
                <a:tab pos="3547110" algn="l"/>
                <a:tab pos="4501515" algn="l"/>
                <a:tab pos="6295390" algn="l"/>
                <a:tab pos="7030084" algn="l"/>
              </a:tabLst>
            </a:pPr>
            <a:r>
              <a:rPr sz="3600" dirty="0">
                <a:latin typeface="Calibri"/>
                <a:cs typeface="Calibri"/>
              </a:rPr>
              <a:t>th</a:t>
            </a:r>
            <a:r>
              <a:rPr sz="3600" spc="-35" dirty="0">
                <a:latin typeface="Calibri"/>
                <a:cs typeface="Calibri"/>
              </a:rPr>
              <a:t>a</a:t>
            </a:r>
            <a:r>
              <a:rPr sz="3600" dirty="0">
                <a:latin typeface="Calibri"/>
                <a:cs typeface="Calibri"/>
              </a:rPr>
              <a:t>t  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h	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esu</a:t>
            </a:r>
            <a:r>
              <a:rPr sz="3600" spc="-20" dirty="0">
                <a:latin typeface="Calibri"/>
                <a:cs typeface="Calibri"/>
              </a:rPr>
              <a:t>l</a:t>
            </a:r>
            <a:r>
              <a:rPr sz="3600" dirty="0">
                <a:latin typeface="Calibri"/>
                <a:cs typeface="Calibri"/>
              </a:rPr>
              <a:t>ts	a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2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ap</a:t>
            </a:r>
            <a:r>
              <a:rPr sz="3600" spc="-15" dirty="0">
                <a:latin typeface="Calibri"/>
                <a:cs typeface="Calibri"/>
              </a:rPr>
              <a:t>a</a:t>
            </a:r>
            <a:r>
              <a:rPr sz="3600" spc="-5" dirty="0">
                <a:latin typeface="Calibri"/>
                <a:cs typeface="Calibri"/>
              </a:rPr>
              <a:t>bl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f	</a:t>
            </a:r>
            <a:r>
              <a:rPr sz="3600" spc="-5" dirty="0">
                <a:latin typeface="Calibri"/>
                <a:cs typeface="Calibri"/>
              </a:rPr>
              <a:t>be</a:t>
            </a:r>
            <a:r>
              <a:rPr sz="3600" spc="-20" dirty="0">
                <a:latin typeface="Calibri"/>
                <a:cs typeface="Calibri"/>
              </a:rPr>
              <a:t>i</a:t>
            </a:r>
            <a:r>
              <a:rPr sz="3600" spc="-5" dirty="0">
                <a:latin typeface="Calibri"/>
                <a:cs typeface="Calibri"/>
              </a:rPr>
              <a:t>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445963"/>
            <a:ext cx="807148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93900" algn="l"/>
                <a:tab pos="2603500" algn="l"/>
                <a:tab pos="3385820" algn="l"/>
                <a:tab pos="5527675" algn="l"/>
                <a:tab pos="7051675" algn="l"/>
                <a:tab pos="7615555" algn="l"/>
              </a:tabLst>
            </a:pP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spc="-5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alu</a:t>
            </a:r>
            <a:r>
              <a:rPr sz="3600" spc="-40" dirty="0">
                <a:latin typeface="Calibri"/>
                <a:cs typeface="Calibri"/>
              </a:rPr>
              <a:t>a</a:t>
            </a:r>
            <a:r>
              <a:rPr sz="3600" spc="-5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ed	</a:t>
            </a:r>
            <a:r>
              <a:rPr sz="3600" spc="-20" dirty="0">
                <a:latin typeface="Calibri"/>
                <a:cs typeface="Calibri"/>
              </a:rPr>
              <a:t>b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40" dirty="0">
                <a:latin typeface="Calibri"/>
                <a:cs typeface="Calibri"/>
              </a:rPr>
              <a:t>r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r	</a:t>
            </a:r>
            <a:r>
              <a:rPr sz="3600" spc="-5" dirty="0">
                <a:latin typeface="Calibri"/>
                <a:cs typeface="Calibri"/>
              </a:rPr>
              <a:t>hi</a:t>
            </a:r>
            <a:r>
              <a:rPr sz="3600" spc="5" dirty="0">
                <a:latin typeface="Calibri"/>
                <a:cs typeface="Calibri"/>
              </a:rPr>
              <a:t>m</a:t>
            </a:r>
            <a:r>
              <a:rPr sz="3600" spc="-5" dirty="0">
                <a:latin typeface="Calibri"/>
                <a:cs typeface="Calibri"/>
              </a:rPr>
              <a:t>sel</a:t>
            </a:r>
            <a:r>
              <a:rPr sz="3600" dirty="0">
                <a:latin typeface="Calibri"/>
                <a:cs typeface="Calibri"/>
              </a:rPr>
              <a:t>f	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r	</a:t>
            </a:r>
            <a:r>
              <a:rPr sz="3600" spc="-20" dirty="0">
                <a:latin typeface="Calibri"/>
                <a:cs typeface="Calibri"/>
              </a:rPr>
              <a:t>by  </a:t>
            </a:r>
            <a:r>
              <a:rPr sz="3600" spc="-15" dirty="0">
                <a:latin typeface="Calibri"/>
                <a:cs typeface="Calibri"/>
              </a:rPr>
              <a:t>others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941" y="428066"/>
            <a:ext cx="55213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Objectives </a:t>
            </a:r>
            <a:r>
              <a:rPr sz="4800" spc="-5" dirty="0"/>
              <a:t>of</a:t>
            </a:r>
            <a:r>
              <a:rPr sz="4800" spc="-35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480554" y="1604517"/>
            <a:ext cx="1129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whi</a:t>
            </a:r>
            <a:r>
              <a:rPr sz="3600" spc="-2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h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4517"/>
            <a:ext cx="697610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2597785" algn="l"/>
                <a:tab pos="2661920" algn="l"/>
                <a:tab pos="3608070" algn="l"/>
                <a:tab pos="4074795" algn="l"/>
                <a:tab pos="4752975" algn="l"/>
                <a:tab pos="5803265" algn="l"/>
                <a:tab pos="5856605" algn="l"/>
              </a:tabLst>
            </a:pPr>
            <a:r>
              <a:rPr sz="3600" spc="-10" dirty="0">
                <a:latin typeface="Calibri"/>
                <a:cs typeface="Calibri"/>
              </a:rPr>
              <a:t>Determine		the	</a:t>
            </a:r>
            <a:r>
              <a:rPr sz="3600" spc="-15" dirty="0">
                <a:latin typeface="Calibri"/>
                <a:cs typeface="Calibri"/>
              </a:rPr>
              <a:t>frequency	</a:t>
            </a:r>
            <a:r>
              <a:rPr sz="3600" dirty="0">
                <a:latin typeface="Calibri"/>
                <a:cs typeface="Calibri"/>
              </a:rPr>
              <a:t>with  </a:t>
            </a:r>
            <a:r>
              <a:rPr sz="3600" spc="-5" dirty="0">
                <a:latin typeface="Calibri"/>
                <a:cs typeface="Calibri"/>
              </a:rPr>
              <a:t>som</a:t>
            </a:r>
            <a:r>
              <a:rPr sz="3600" spc="-3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thing	</a:t>
            </a:r>
            <a:r>
              <a:rPr sz="3600" spc="-5" dirty="0">
                <a:latin typeface="Calibri"/>
                <a:cs typeface="Calibri"/>
              </a:rPr>
              <a:t>occu</a:t>
            </a:r>
            <a:r>
              <a:rPr sz="3600" spc="-6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r	with		which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64018" y="2153539"/>
            <a:ext cx="845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7370" algn="l"/>
              </a:tabLst>
            </a:pPr>
            <a:r>
              <a:rPr sz="3600" dirty="0">
                <a:latin typeface="Calibri"/>
                <a:cs typeface="Calibri"/>
              </a:rPr>
              <a:t>it	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702178"/>
            <a:ext cx="8072755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Calibri"/>
                <a:cs typeface="Calibri"/>
              </a:rPr>
              <a:t>associated </a:t>
            </a:r>
            <a:r>
              <a:rPr sz="3600" dirty="0">
                <a:latin typeface="Calibri"/>
                <a:cs typeface="Calibri"/>
              </a:rPr>
              <a:t>with </a:t>
            </a:r>
            <a:r>
              <a:rPr sz="3600" spc="-5" dirty="0">
                <a:latin typeface="Calibri"/>
                <a:cs typeface="Calibri"/>
              </a:rPr>
              <a:t>something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else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95" dirty="0">
                <a:latin typeface="Calibri"/>
                <a:cs typeface="Calibri"/>
              </a:rPr>
              <a:t>Test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15" dirty="0">
                <a:latin typeface="Calibri"/>
                <a:cs typeface="Calibri"/>
              </a:rPr>
              <a:t>hypothesis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10" dirty="0">
                <a:latin typeface="Calibri"/>
                <a:cs typeface="Calibri"/>
              </a:rPr>
              <a:t>casual relationship  </a:t>
            </a:r>
            <a:r>
              <a:rPr sz="3600" spc="-15" dirty="0">
                <a:latin typeface="Calibri"/>
                <a:cs typeface="Calibri"/>
              </a:rPr>
              <a:t>between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variables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7700" y="377774"/>
            <a:ext cx="63163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5" dirty="0"/>
              <a:t>Motivation </a:t>
            </a:r>
            <a:r>
              <a:rPr sz="5400" dirty="0"/>
              <a:t>in</a:t>
            </a:r>
            <a:r>
              <a:rPr sz="5400" spc="-15" dirty="0"/>
              <a:t> </a:t>
            </a:r>
            <a:r>
              <a:rPr sz="5400" spc="-20" dirty="0"/>
              <a:t>research</a:t>
            </a:r>
            <a:endParaRPr sz="5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21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2646680" algn="l"/>
                <a:tab pos="4550410" algn="l"/>
                <a:tab pos="6184265" algn="l"/>
                <a:tab pos="7623175" algn="l"/>
              </a:tabLst>
            </a:pP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h	</a:t>
            </a:r>
            <a:r>
              <a:rPr sz="3600" spc="-5" dirty="0">
                <a:latin typeface="Calibri"/>
                <a:cs typeface="Calibri"/>
              </a:rPr>
              <a:t>deg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ee	along	with	</a:t>
            </a:r>
            <a:r>
              <a:rPr sz="3600" spc="-10" dirty="0">
                <a:latin typeface="Calibri"/>
                <a:cs typeface="Calibri"/>
              </a:rPr>
              <a:t>i</a:t>
            </a:r>
            <a:r>
              <a:rPr sz="3600" dirty="0">
                <a:latin typeface="Calibri"/>
                <a:cs typeface="Calibri"/>
              </a:rPr>
              <a:t>ts  </a:t>
            </a:r>
            <a:r>
              <a:rPr sz="3600" spc="-10" dirty="0">
                <a:latin typeface="Calibri"/>
                <a:cs typeface="Calibri"/>
              </a:rPr>
              <a:t>consequential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benefits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11907"/>
            <a:ext cx="4481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1638935" algn="l"/>
                <a:tab pos="2702560" algn="l"/>
              </a:tabLst>
            </a:pPr>
            <a:r>
              <a:rPr sz="3600" spc="-100" dirty="0">
                <a:latin typeface="Calibri"/>
                <a:cs typeface="Calibri"/>
              </a:rPr>
              <a:t>F</a:t>
            </a:r>
            <a:r>
              <a:rPr sz="3600" dirty="0">
                <a:latin typeface="Calibri"/>
                <a:cs typeface="Calibri"/>
              </a:rPr>
              <a:t>ace	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hall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spc="-5" dirty="0">
                <a:latin typeface="Calibri"/>
                <a:cs typeface="Calibri"/>
              </a:rPr>
              <a:t>n</a:t>
            </a:r>
            <a:r>
              <a:rPr sz="3600" spc="-25" dirty="0">
                <a:latin typeface="Calibri"/>
                <a:cs typeface="Calibri"/>
              </a:rPr>
              <a:t>g</a:t>
            </a:r>
            <a:r>
              <a:rPr sz="3600" dirty="0"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3360496"/>
            <a:ext cx="33743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Calibri"/>
                <a:cs typeface="Calibri"/>
              </a:rPr>
              <a:t>unsolved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problem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03216" y="2811907"/>
            <a:ext cx="4207510" cy="178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115">
              <a:lnSpc>
                <a:spcPct val="100000"/>
              </a:lnSpc>
              <a:spcBef>
                <a:spcPts val="100"/>
              </a:spcBef>
              <a:tabLst>
                <a:tab pos="1837055" algn="l"/>
                <a:tab pos="3573145" algn="l"/>
              </a:tabLst>
            </a:pPr>
            <a:r>
              <a:rPr sz="3600" dirty="0">
                <a:latin typeface="Calibri"/>
                <a:cs typeface="Calibri"/>
              </a:rPr>
              <a:t>in	</a:t>
            </a:r>
            <a:r>
              <a:rPr sz="3600" spc="-5" dirty="0">
                <a:latin typeface="Calibri"/>
                <a:cs typeface="Calibri"/>
              </a:rPr>
              <a:t>solvin</a:t>
            </a:r>
            <a:r>
              <a:rPr sz="3600" dirty="0">
                <a:latin typeface="Calibri"/>
                <a:cs typeface="Calibri"/>
              </a:rPr>
              <a:t>g	the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63294" algn="l"/>
                <a:tab pos="1742439" algn="l"/>
              </a:tabLst>
            </a:pPr>
            <a:r>
              <a:rPr sz="3600" spc="-10" dirty="0">
                <a:latin typeface="Calibri"/>
                <a:cs typeface="Calibri"/>
              </a:rPr>
              <a:t>joy	</a:t>
            </a:r>
            <a:r>
              <a:rPr sz="3600" spc="-5" dirty="0">
                <a:latin typeface="Calibri"/>
                <a:cs typeface="Calibri"/>
              </a:rPr>
              <a:t>of	doing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019169"/>
            <a:ext cx="3640454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50495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1417955" algn="l"/>
              </a:tabLst>
            </a:pPr>
            <a:r>
              <a:rPr sz="3600" dirty="0">
                <a:latin typeface="Calibri"/>
                <a:cs typeface="Calibri"/>
              </a:rPr>
              <a:t>G</a:t>
            </a:r>
            <a:r>
              <a:rPr sz="3600" spc="-3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t	i</a:t>
            </a:r>
            <a:r>
              <a:rPr sz="3600" spc="-30" dirty="0">
                <a:latin typeface="Calibri"/>
                <a:cs typeface="Calibri"/>
              </a:rPr>
              <a:t>n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ellec</a:t>
            </a:r>
            <a:r>
              <a:rPr sz="3600" spc="-15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ual  </a:t>
            </a:r>
            <a:r>
              <a:rPr sz="3600" spc="-20" dirty="0">
                <a:latin typeface="Calibri"/>
                <a:cs typeface="Calibri"/>
              </a:rPr>
              <a:t>creative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work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Service </a:t>
            </a:r>
            <a:r>
              <a:rPr sz="3600" spc="-25" dirty="0">
                <a:latin typeface="Calibri"/>
                <a:cs typeface="Calibri"/>
              </a:rPr>
              <a:t>to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society</a:t>
            </a:r>
            <a:endParaRPr sz="36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5" dirty="0">
                <a:latin typeface="Calibri"/>
                <a:cs typeface="Calibri"/>
              </a:rPr>
              <a:t>Get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respectability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71993" y="4019169"/>
            <a:ext cx="1038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libri"/>
                <a:cs typeface="Calibri"/>
              </a:rPr>
              <a:t>some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5860" y="428066"/>
            <a:ext cx="52717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" dirty="0"/>
              <a:t>Research </a:t>
            </a:r>
            <a:r>
              <a:rPr sz="4800" spc="-15" dirty="0"/>
              <a:t>approaches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4071620" cy="35375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Quantitative</a:t>
            </a:r>
            <a:r>
              <a:rPr sz="3200" spc="-10" dirty="0">
                <a:latin typeface="Calibri"/>
                <a:cs typeface="Calibri"/>
              </a:rPr>
              <a:t> approach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-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Inferential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-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Experimental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-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Simulation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Qualitative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approach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4732" y="428066"/>
            <a:ext cx="50349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" dirty="0"/>
              <a:t>Inferential</a:t>
            </a:r>
            <a:r>
              <a:rPr sz="4800" spc="-50" dirty="0"/>
              <a:t> </a:t>
            </a:r>
            <a:r>
              <a:rPr sz="4800" spc="-15" dirty="0"/>
              <a:t>approach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3390" cy="408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20" dirty="0">
                <a:latin typeface="Calibri"/>
                <a:cs typeface="Calibri"/>
              </a:rPr>
              <a:t>form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25" dirty="0">
                <a:latin typeface="Calibri"/>
                <a:cs typeface="Calibri"/>
              </a:rPr>
              <a:t>data </a:t>
            </a:r>
            <a:r>
              <a:rPr sz="3600" spc="-5" dirty="0">
                <a:latin typeface="Calibri"/>
                <a:cs typeface="Calibri"/>
              </a:rPr>
              <a:t>base </a:t>
            </a:r>
            <a:r>
              <a:rPr sz="3600" spc="-20" dirty="0">
                <a:latin typeface="Calibri"/>
                <a:cs typeface="Calibri"/>
              </a:rPr>
              <a:t>from </a:t>
            </a:r>
            <a:r>
              <a:rPr sz="3600" dirty="0">
                <a:latin typeface="Calibri"/>
                <a:cs typeface="Calibri"/>
              </a:rPr>
              <a:t>which </a:t>
            </a:r>
            <a:r>
              <a:rPr sz="3600" spc="-25" dirty="0">
                <a:latin typeface="Calibri"/>
                <a:cs typeface="Calibri"/>
              </a:rPr>
              <a:t>to infer  </a:t>
            </a:r>
            <a:r>
              <a:rPr sz="3600" spc="-15" dirty="0">
                <a:latin typeface="Calibri"/>
                <a:cs typeface="Calibri"/>
              </a:rPr>
              <a:t>characteristics</a:t>
            </a:r>
            <a:r>
              <a:rPr sz="3600" spc="78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or </a:t>
            </a:r>
            <a:r>
              <a:rPr sz="3600" spc="-10" dirty="0">
                <a:latin typeface="Calibri"/>
                <a:cs typeface="Calibri"/>
              </a:rPr>
              <a:t>relationships </a:t>
            </a:r>
            <a:r>
              <a:rPr sz="3600" spc="-5" dirty="0">
                <a:latin typeface="Calibri"/>
                <a:cs typeface="Calibri"/>
              </a:rPr>
              <a:t>of  population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Calibri"/>
                <a:cs typeface="Calibri"/>
              </a:rPr>
              <a:t>Usually means </a:t>
            </a:r>
            <a:r>
              <a:rPr sz="3600" spc="-10" dirty="0">
                <a:latin typeface="Calibri"/>
                <a:cs typeface="Calibri"/>
              </a:rPr>
              <a:t>survey </a:t>
            </a:r>
            <a:r>
              <a:rPr sz="3600" spc="-15" dirty="0">
                <a:latin typeface="Calibri"/>
                <a:cs typeface="Calibri"/>
              </a:rPr>
              <a:t>research </a:t>
            </a:r>
            <a:r>
              <a:rPr sz="3600" spc="-10" dirty="0">
                <a:latin typeface="Calibri"/>
                <a:cs typeface="Calibri"/>
              </a:rPr>
              <a:t>where </a:t>
            </a:r>
            <a:r>
              <a:rPr sz="3600" dirty="0">
                <a:latin typeface="Calibri"/>
                <a:cs typeface="Calibri"/>
              </a:rPr>
              <a:t>a  </a:t>
            </a:r>
            <a:r>
              <a:rPr sz="3600" spc="-5" dirty="0">
                <a:latin typeface="Calibri"/>
                <a:cs typeface="Calibri"/>
              </a:rPr>
              <a:t>sample of </a:t>
            </a:r>
            <a:r>
              <a:rPr sz="3600" spc="-10" dirty="0">
                <a:latin typeface="Calibri"/>
                <a:cs typeface="Calibri"/>
              </a:rPr>
              <a:t>population </a:t>
            </a:r>
            <a:r>
              <a:rPr sz="3600" dirty="0">
                <a:latin typeface="Calibri"/>
                <a:cs typeface="Calibri"/>
              </a:rPr>
              <a:t>is </a:t>
            </a:r>
            <a:r>
              <a:rPr sz="3600" spc="-10" dirty="0">
                <a:latin typeface="Calibri"/>
                <a:cs typeface="Calibri"/>
              </a:rPr>
              <a:t>studied </a:t>
            </a:r>
            <a:r>
              <a:rPr sz="3600" spc="-45" dirty="0">
                <a:latin typeface="Calibri"/>
                <a:cs typeface="Calibri"/>
              </a:rPr>
              <a:t>to  </a:t>
            </a:r>
            <a:r>
              <a:rPr sz="3600" spc="-10" dirty="0">
                <a:latin typeface="Calibri"/>
                <a:cs typeface="Calibri"/>
              </a:rPr>
              <a:t>determine </a:t>
            </a:r>
            <a:r>
              <a:rPr sz="3600" dirty="0">
                <a:latin typeface="Calibri"/>
                <a:cs typeface="Calibri"/>
              </a:rPr>
              <a:t>its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characteristics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2604" y="428066"/>
            <a:ext cx="55581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" dirty="0"/>
              <a:t>Experimental</a:t>
            </a:r>
            <a:r>
              <a:rPr sz="4800" spc="-45" dirty="0"/>
              <a:t> </a:t>
            </a:r>
            <a:r>
              <a:rPr sz="4800" spc="-20" dirty="0"/>
              <a:t>research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1484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795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1818639" algn="l"/>
                <a:tab pos="3888740" algn="l"/>
                <a:tab pos="4908550" algn="l"/>
                <a:tab pos="7668895" algn="l"/>
              </a:tabLst>
            </a:pPr>
            <a:r>
              <a:rPr sz="3600" spc="-5" dirty="0">
                <a:latin typeface="Calibri"/>
                <a:cs typeface="Calibri"/>
              </a:rPr>
              <a:t>Som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4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ar</a:t>
            </a:r>
            <a:r>
              <a:rPr sz="3600" spc="-20" dirty="0">
                <a:latin typeface="Calibri"/>
                <a:cs typeface="Calibri"/>
              </a:rPr>
              <a:t>i</a:t>
            </a:r>
            <a:r>
              <a:rPr sz="3600" dirty="0">
                <a:latin typeface="Calibri"/>
                <a:cs typeface="Calibri"/>
              </a:rPr>
              <a:t>abl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s	a</a:t>
            </a:r>
            <a:r>
              <a:rPr sz="3600" spc="-4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	manipul</a:t>
            </a:r>
            <a:r>
              <a:rPr sz="3600" spc="-40" dirty="0">
                <a:latin typeface="Calibri"/>
                <a:cs typeface="Calibri"/>
              </a:rPr>
              <a:t>a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d	</a:t>
            </a:r>
            <a:r>
              <a:rPr sz="3600" spc="-45" dirty="0">
                <a:latin typeface="Calibri"/>
                <a:cs typeface="Calibri"/>
              </a:rPr>
              <a:t>to  </a:t>
            </a:r>
            <a:r>
              <a:rPr sz="3600" spc="-5" dirty="0">
                <a:latin typeface="Calibri"/>
                <a:cs typeface="Calibri"/>
              </a:rPr>
              <a:t>observe </a:t>
            </a:r>
            <a:r>
              <a:rPr sz="3600" dirty="0">
                <a:latin typeface="Calibri"/>
                <a:cs typeface="Calibri"/>
              </a:rPr>
              <a:t>their </a:t>
            </a:r>
            <a:r>
              <a:rPr sz="3600" spc="-25" dirty="0">
                <a:latin typeface="Calibri"/>
                <a:cs typeface="Calibri"/>
              </a:rPr>
              <a:t>effect </a:t>
            </a:r>
            <a:r>
              <a:rPr sz="3600" spc="-5" dirty="0">
                <a:latin typeface="Calibri"/>
                <a:cs typeface="Calibri"/>
              </a:rPr>
              <a:t>on other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variables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95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6235" algn="l"/>
                <a:tab pos="1608455" algn="l"/>
                <a:tab pos="3140075" algn="l"/>
                <a:tab pos="4646295" algn="l"/>
                <a:tab pos="5661660" algn="l"/>
                <a:tab pos="6467475" algn="l"/>
              </a:tabLst>
            </a:pPr>
            <a:r>
              <a:rPr sz="3600" dirty="0">
                <a:latin typeface="Calibri"/>
                <a:cs typeface="Calibri"/>
              </a:rPr>
              <a:t>M</a:t>
            </a:r>
            <a:r>
              <a:rPr sz="3600" spc="5" dirty="0">
                <a:latin typeface="Calibri"/>
                <a:cs typeface="Calibri"/>
              </a:rPr>
              <a:t>u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h	g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40" dirty="0">
                <a:latin typeface="Calibri"/>
                <a:cs typeface="Calibri"/>
              </a:rPr>
              <a:t>a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r	</a:t>
            </a:r>
            <a:r>
              <a:rPr sz="3600" spc="-40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spc="-35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t</a:t>
            </a:r>
            <a:r>
              <a:rPr sz="3600" spc="-65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l	</a:t>
            </a:r>
            <a:r>
              <a:rPr sz="3600" spc="-30" dirty="0">
                <a:latin typeface="Calibri"/>
                <a:cs typeface="Calibri"/>
              </a:rPr>
              <a:t>o</a:t>
            </a:r>
            <a:r>
              <a:rPr sz="3600" spc="-3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er	</a:t>
            </a:r>
            <a:r>
              <a:rPr sz="3600" spc="-10" dirty="0">
                <a:latin typeface="Calibri"/>
                <a:cs typeface="Calibri"/>
              </a:rPr>
              <a:t>th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5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es</a:t>
            </a:r>
            <a:r>
              <a:rPr sz="3600" spc="-20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h  </a:t>
            </a:r>
            <a:r>
              <a:rPr sz="3600" spc="-20" dirty="0">
                <a:latin typeface="Calibri"/>
                <a:cs typeface="Calibri"/>
              </a:rPr>
              <a:t>environment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964" y="428066"/>
            <a:ext cx="51295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Simulation</a:t>
            </a:r>
            <a:r>
              <a:rPr sz="4800" spc="-40" dirty="0"/>
              <a:t> </a:t>
            </a:r>
            <a:r>
              <a:rPr sz="4800" spc="-15" dirty="0"/>
              <a:t>approach</a:t>
            </a:r>
            <a:endParaRPr sz="48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912225" y="6465888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79144" y="2153539"/>
            <a:ext cx="5704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5125" algn="l"/>
                <a:tab pos="4584700" algn="l"/>
              </a:tabLst>
            </a:pPr>
            <a:r>
              <a:rPr sz="3600" dirty="0">
                <a:latin typeface="Calibri"/>
                <a:cs typeface="Calibri"/>
              </a:rPr>
              <a:t>e</a:t>
            </a:r>
            <a:r>
              <a:rPr sz="3600" spc="-60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vi</a:t>
            </a:r>
            <a:r>
              <a:rPr sz="3600" spc="-65" dirty="0">
                <a:latin typeface="Calibri"/>
                <a:cs typeface="Calibri"/>
              </a:rPr>
              <a:t>r</a:t>
            </a:r>
            <a:r>
              <a:rPr sz="3600" spc="-20" dirty="0">
                <a:latin typeface="Calibri"/>
                <a:cs typeface="Calibri"/>
              </a:rPr>
              <a:t>o</a:t>
            </a:r>
            <a:r>
              <a:rPr sz="3600" spc="-5" dirty="0">
                <a:latin typeface="Calibri"/>
                <a:cs typeface="Calibri"/>
              </a:rPr>
              <a:t>nme</a:t>
            </a:r>
            <a:r>
              <a:rPr sz="3600" spc="-40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t	within	which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4517"/>
            <a:ext cx="80727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 marR="6350" indent="-343535" algn="r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3535" algn="l"/>
                <a:tab pos="2230120" algn="l"/>
                <a:tab pos="4938395" algn="l"/>
                <a:tab pos="5702300" algn="l"/>
                <a:tab pos="6543675" algn="l"/>
              </a:tabLst>
            </a:pPr>
            <a:r>
              <a:rPr sz="3600" dirty="0">
                <a:latin typeface="Calibri"/>
                <a:cs typeface="Calibri"/>
              </a:rPr>
              <a:t>I</a:t>
            </a:r>
            <a:r>
              <a:rPr sz="3600" spc="-55" dirty="0">
                <a:latin typeface="Calibri"/>
                <a:cs typeface="Calibri"/>
              </a:rPr>
              <a:t>n</a:t>
            </a:r>
            <a:r>
              <a:rPr sz="3600" spc="-35" dirty="0">
                <a:latin typeface="Calibri"/>
                <a:cs typeface="Calibri"/>
              </a:rPr>
              <a:t>v</a:t>
            </a:r>
            <a:r>
              <a:rPr sz="3600" spc="-5" dirty="0">
                <a:latin typeface="Calibri"/>
                <a:cs typeface="Calibri"/>
              </a:rPr>
              <a:t>ol</a:t>
            </a:r>
            <a:r>
              <a:rPr sz="3600" spc="-4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es	</a:t>
            </a:r>
            <a:r>
              <a:rPr sz="3600" spc="-25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on</a:t>
            </a:r>
            <a:r>
              <a:rPr sz="3600" spc="-40" dirty="0">
                <a:latin typeface="Calibri"/>
                <a:cs typeface="Calibri"/>
              </a:rPr>
              <a:t>s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ruction	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f	an	artifi</a:t>
            </a:r>
            <a:r>
              <a:rPr sz="3600" spc="-15" dirty="0">
                <a:latin typeface="Calibri"/>
                <a:cs typeface="Calibri"/>
              </a:rPr>
              <a:t>c</a:t>
            </a:r>
            <a:r>
              <a:rPr sz="3600" dirty="0">
                <a:latin typeface="Calibri"/>
                <a:cs typeface="Calibri"/>
              </a:rPr>
              <a:t>ial</a:t>
            </a:r>
            <a:endParaRPr sz="36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20" dirty="0">
                <a:latin typeface="Calibri"/>
                <a:cs typeface="Calibri"/>
              </a:rPr>
              <a:t>l</a:t>
            </a:r>
            <a:r>
              <a:rPr sz="3600" spc="-30" dirty="0">
                <a:latin typeface="Calibri"/>
                <a:cs typeface="Calibri"/>
              </a:rPr>
              <a:t>e</a:t>
            </a:r>
            <a:r>
              <a:rPr sz="3600" spc="-45" dirty="0">
                <a:latin typeface="Calibri"/>
                <a:cs typeface="Calibri"/>
              </a:rPr>
              <a:t>v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40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2702178"/>
            <a:ext cx="72555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latin typeface="Calibri"/>
                <a:cs typeface="Calibri"/>
              </a:rPr>
              <a:t>information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25" dirty="0">
                <a:latin typeface="Calibri"/>
                <a:cs typeface="Calibri"/>
              </a:rPr>
              <a:t>data </a:t>
            </a:r>
            <a:r>
              <a:rPr sz="3600" spc="-10" dirty="0">
                <a:latin typeface="Calibri"/>
                <a:cs typeface="Calibri"/>
              </a:rPr>
              <a:t>can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generated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</TotalTime>
  <Words>628</Words>
  <Application>Microsoft Office PowerPoint</Application>
  <PresentationFormat>On-screen Show (4:3)</PresentationFormat>
  <Paragraphs>216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Garamond</vt:lpstr>
      <vt:lpstr>Organic</vt:lpstr>
      <vt:lpstr>Introduction to Research  Methodology</vt:lpstr>
      <vt:lpstr>Meaning of Research</vt:lpstr>
      <vt:lpstr>Objectives of research</vt:lpstr>
      <vt:lpstr>Objectives of research</vt:lpstr>
      <vt:lpstr>Motivation in research</vt:lpstr>
      <vt:lpstr>Research approaches</vt:lpstr>
      <vt:lpstr>Inferential approach</vt:lpstr>
      <vt:lpstr>Experimental research</vt:lpstr>
      <vt:lpstr>Simulation approach</vt:lpstr>
      <vt:lpstr>Qualitative approach</vt:lpstr>
      <vt:lpstr>Criteria of good research</vt:lpstr>
      <vt:lpstr>Criteria of good research</vt:lpstr>
      <vt:lpstr>Problem encountered by  researches</vt:lpstr>
      <vt:lpstr>Problem encountered by  researches</vt:lpstr>
      <vt:lpstr>Problem encountered by  researches</vt:lpstr>
      <vt:lpstr>Types of research</vt:lpstr>
      <vt:lpstr>Types of research</vt:lpstr>
      <vt:lpstr>Descriptive research</vt:lpstr>
      <vt:lpstr>Analytical research</vt:lpstr>
      <vt:lpstr>Fundamental research</vt:lpstr>
      <vt:lpstr>Applied research</vt:lpstr>
      <vt:lpstr>Quantitative research</vt:lpstr>
      <vt:lpstr>Qualitative research</vt:lpstr>
      <vt:lpstr>Conceptual research</vt:lpstr>
      <vt:lpstr>Empirical research</vt:lpstr>
      <vt:lpstr>Some other types of research</vt:lpstr>
      <vt:lpstr>Some other types of research</vt:lpstr>
      <vt:lpstr>Research methods</vt:lpstr>
      <vt:lpstr>Research methods</vt:lpstr>
      <vt:lpstr>Research methodology</vt:lpstr>
      <vt:lpstr>Research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 Methodology</dc:title>
  <dc:creator>ASIR JOHN SAMUEL</dc:creator>
  <cp:lastModifiedBy>Zaryab SIal</cp:lastModifiedBy>
  <cp:revision>2</cp:revision>
  <dcterms:created xsi:type="dcterms:W3CDTF">2020-09-14T04:44:59Z</dcterms:created>
  <dcterms:modified xsi:type="dcterms:W3CDTF">2020-09-14T05:01:50Z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2020-09-14T00:00:00Z</vt:filetime>
  </property>
</Properties>
</file>