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4" autoAdjust="0"/>
    <p:restoredTop sz="94660"/>
  </p:normalViewPr>
  <p:slideViewPr>
    <p:cSldViewPr snapToGrid="0">
      <p:cViewPr varScale="1">
        <p:scale>
          <a:sx n="86" d="100"/>
          <a:sy n="86" d="100"/>
        </p:scale>
        <p:origin x="9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E6579-97FE-4BAB-9A1B-386B09E1F1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284297-1E89-4ED3-A0FE-E0DE7D2B79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4505D20-A58E-49C1-AE55-10CBD46F71A9}"/>
              </a:ext>
            </a:extLst>
          </p:cNvPr>
          <p:cNvSpPr>
            <a:spLocks noGrp="1"/>
          </p:cNvSpPr>
          <p:nvPr>
            <p:ph type="dt" sz="half" idx="10"/>
          </p:nvPr>
        </p:nvSpPr>
        <p:spPr/>
        <p:txBody>
          <a:bodyPr/>
          <a:lstStyle/>
          <a:p>
            <a:fld id="{C2594A17-E473-4202-A0FB-2B7C3F94BC70}" type="datetimeFigureOut">
              <a:rPr lang="en-US" smtClean="0"/>
              <a:t>28-Sep-20</a:t>
            </a:fld>
            <a:endParaRPr lang="en-US"/>
          </a:p>
        </p:txBody>
      </p:sp>
      <p:sp>
        <p:nvSpPr>
          <p:cNvPr id="5" name="Footer Placeholder 4">
            <a:extLst>
              <a:ext uri="{FF2B5EF4-FFF2-40B4-BE49-F238E27FC236}">
                <a16:creationId xmlns:a16="http://schemas.microsoft.com/office/drawing/2014/main" id="{6D195745-E15D-4241-A5B9-D0B3279BA7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57DECA-4CCE-4F22-AD5A-EBA1BC937443}"/>
              </a:ext>
            </a:extLst>
          </p:cNvPr>
          <p:cNvSpPr>
            <a:spLocks noGrp="1"/>
          </p:cNvSpPr>
          <p:nvPr>
            <p:ph type="sldNum" sz="quarter" idx="12"/>
          </p:nvPr>
        </p:nvSpPr>
        <p:spPr/>
        <p:txBody>
          <a:bodyPr/>
          <a:lstStyle/>
          <a:p>
            <a:fld id="{EDAAA411-DC98-40C2-9B38-C4309589A52B}" type="slidenum">
              <a:rPr lang="en-US" smtClean="0"/>
              <a:t>‹#›</a:t>
            </a:fld>
            <a:endParaRPr lang="en-US"/>
          </a:p>
        </p:txBody>
      </p:sp>
    </p:spTree>
    <p:extLst>
      <p:ext uri="{BB962C8B-B14F-4D97-AF65-F5344CB8AC3E}">
        <p14:creationId xmlns:p14="http://schemas.microsoft.com/office/powerpoint/2010/main" val="3554522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2606-B8C7-4C8A-8582-F118B1B3E0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07D794-D5BB-4028-A21D-A6465EFD03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E86ABC-3962-4D5C-B796-38957928AE9A}"/>
              </a:ext>
            </a:extLst>
          </p:cNvPr>
          <p:cNvSpPr>
            <a:spLocks noGrp="1"/>
          </p:cNvSpPr>
          <p:nvPr>
            <p:ph type="dt" sz="half" idx="10"/>
          </p:nvPr>
        </p:nvSpPr>
        <p:spPr/>
        <p:txBody>
          <a:bodyPr/>
          <a:lstStyle/>
          <a:p>
            <a:fld id="{C2594A17-E473-4202-A0FB-2B7C3F94BC70}" type="datetimeFigureOut">
              <a:rPr lang="en-US" smtClean="0"/>
              <a:t>28-Sep-20</a:t>
            </a:fld>
            <a:endParaRPr lang="en-US"/>
          </a:p>
        </p:txBody>
      </p:sp>
      <p:sp>
        <p:nvSpPr>
          <p:cNvPr id="5" name="Footer Placeholder 4">
            <a:extLst>
              <a:ext uri="{FF2B5EF4-FFF2-40B4-BE49-F238E27FC236}">
                <a16:creationId xmlns:a16="http://schemas.microsoft.com/office/drawing/2014/main" id="{423481EE-5753-435A-A158-D217A58EB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DF7B53-99A0-4A61-A3AD-76507E404207}"/>
              </a:ext>
            </a:extLst>
          </p:cNvPr>
          <p:cNvSpPr>
            <a:spLocks noGrp="1"/>
          </p:cNvSpPr>
          <p:nvPr>
            <p:ph type="sldNum" sz="quarter" idx="12"/>
          </p:nvPr>
        </p:nvSpPr>
        <p:spPr/>
        <p:txBody>
          <a:bodyPr/>
          <a:lstStyle/>
          <a:p>
            <a:fld id="{EDAAA411-DC98-40C2-9B38-C4309589A52B}" type="slidenum">
              <a:rPr lang="en-US" smtClean="0"/>
              <a:t>‹#›</a:t>
            </a:fld>
            <a:endParaRPr lang="en-US"/>
          </a:p>
        </p:txBody>
      </p:sp>
    </p:spTree>
    <p:extLst>
      <p:ext uri="{BB962C8B-B14F-4D97-AF65-F5344CB8AC3E}">
        <p14:creationId xmlns:p14="http://schemas.microsoft.com/office/powerpoint/2010/main" val="2681633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8E0086-12D0-4596-95FC-5EAF38F3F3C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ED344D8-8A3A-4B71-9CDD-8899CA4E79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868035-C10E-4D2D-A9CD-3014D1DEA3A3}"/>
              </a:ext>
            </a:extLst>
          </p:cNvPr>
          <p:cNvSpPr>
            <a:spLocks noGrp="1"/>
          </p:cNvSpPr>
          <p:nvPr>
            <p:ph type="dt" sz="half" idx="10"/>
          </p:nvPr>
        </p:nvSpPr>
        <p:spPr/>
        <p:txBody>
          <a:bodyPr/>
          <a:lstStyle/>
          <a:p>
            <a:fld id="{C2594A17-E473-4202-A0FB-2B7C3F94BC70}" type="datetimeFigureOut">
              <a:rPr lang="en-US" smtClean="0"/>
              <a:t>28-Sep-20</a:t>
            </a:fld>
            <a:endParaRPr lang="en-US"/>
          </a:p>
        </p:txBody>
      </p:sp>
      <p:sp>
        <p:nvSpPr>
          <p:cNvPr id="5" name="Footer Placeholder 4">
            <a:extLst>
              <a:ext uri="{FF2B5EF4-FFF2-40B4-BE49-F238E27FC236}">
                <a16:creationId xmlns:a16="http://schemas.microsoft.com/office/drawing/2014/main" id="{688EF929-4D0F-4677-A612-6691966AEA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D62545-2974-46F8-B586-6CBB6CEFF632}"/>
              </a:ext>
            </a:extLst>
          </p:cNvPr>
          <p:cNvSpPr>
            <a:spLocks noGrp="1"/>
          </p:cNvSpPr>
          <p:nvPr>
            <p:ph type="sldNum" sz="quarter" idx="12"/>
          </p:nvPr>
        </p:nvSpPr>
        <p:spPr/>
        <p:txBody>
          <a:bodyPr/>
          <a:lstStyle/>
          <a:p>
            <a:fld id="{EDAAA411-DC98-40C2-9B38-C4309589A52B}" type="slidenum">
              <a:rPr lang="en-US" smtClean="0"/>
              <a:t>‹#›</a:t>
            </a:fld>
            <a:endParaRPr lang="en-US"/>
          </a:p>
        </p:txBody>
      </p:sp>
    </p:spTree>
    <p:extLst>
      <p:ext uri="{BB962C8B-B14F-4D97-AF65-F5344CB8AC3E}">
        <p14:creationId xmlns:p14="http://schemas.microsoft.com/office/powerpoint/2010/main" val="936978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3106C-DDC9-4F63-9D7D-D5259B6F26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3EDAA4-5042-4301-966E-73EB478B28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FF519A-AB61-4276-A94D-A45E666FBA72}"/>
              </a:ext>
            </a:extLst>
          </p:cNvPr>
          <p:cNvSpPr>
            <a:spLocks noGrp="1"/>
          </p:cNvSpPr>
          <p:nvPr>
            <p:ph type="dt" sz="half" idx="10"/>
          </p:nvPr>
        </p:nvSpPr>
        <p:spPr/>
        <p:txBody>
          <a:bodyPr/>
          <a:lstStyle/>
          <a:p>
            <a:fld id="{C2594A17-E473-4202-A0FB-2B7C3F94BC70}" type="datetimeFigureOut">
              <a:rPr lang="en-US" smtClean="0"/>
              <a:t>28-Sep-20</a:t>
            </a:fld>
            <a:endParaRPr lang="en-US"/>
          </a:p>
        </p:txBody>
      </p:sp>
      <p:sp>
        <p:nvSpPr>
          <p:cNvPr id="5" name="Footer Placeholder 4">
            <a:extLst>
              <a:ext uri="{FF2B5EF4-FFF2-40B4-BE49-F238E27FC236}">
                <a16:creationId xmlns:a16="http://schemas.microsoft.com/office/drawing/2014/main" id="{902FCED6-68FD-4212-80D4-206731AF2C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BE5AC9-BF18-4576-AE75-93912926B9D1}"/>
              </a:ext>
            </a:extLst>
          </p:cNvPr>
          <p:cNvSpPr>
            <a:spLocks noGrp="1"/>
          </p:cNvSpPr>
          <p:nvPr>
            <p:ph type="sldNum" sz="quarter" idx="12"/>
          </p:nvPr>
        </p:nvSpPr>
        <p:spPr/>
        <p:txBody>
          <a:bodyPr/>
          <a:lstStyle/>
          <a:p>
            <a:fld id="{EDAAA411-DC98-40C2-9B38-C4309589A52B}" type="slidenum">
              <a:rPr lang="en-US" smtClean="0"/>
              <a:t>‹#›</a:t>
            </a:fld>
            <a:endParaRPr lang="en-US"/>
          </a:p>
        </p:txBody>
      </p:sp>
    </p:spTree>
    <p:extLst>
      <p:ext uri="{BB962C8B-B14F-4D97-AF65-F5344CB8AC3E}">
        <p14:creationId xmlns:p14="http://schemas.microsoft.com/office/powerpoint/2010/main" val="47034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08ED4-25A0-4CA6-932B-0509A7D739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76D74E-F046-4EF6-B028-C42E6F75DF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2CFA19-EACA-406B-89F4-333E91BA44BC}"/>
              </a:ext>
            </a:extLst>
          </p:cNvPr>
          <p:cNvSpPr>
            <a:spLocks noGrp="1"/>
          </p:cNvSpPr>
          <p:nvPr>
            <p:ph type="dt" sz="half" idx="10"/>
          </p:nvPr>
        </p:nvSpPr>
        <p:spPr/>
        <p:txBody>
          <a:bodyPr/>
          <a:lstStyle/>
          <a:p>
            <a:fld id="{C2594A17-E473-4202-A0FB-2B7C3F94BC70}" type="datetimeFigureOut">
              <a:rPr lang="en-US" smtClean="0"/>
              <a:t>28-Sep-20</a:t>
            </a:fld>
            <a:endParaRPr lang="en-US"/>
          </a:p>
        </p:txBody>
      </p:sp>
      <p:sp>
        <p:nvSpPr>
          <p:cNvPr id="5" name="Footer Placeholder 4">
            <a:extLst>
              <a:ext uri="{FF2B5EF4-FFF2-40B4-BE49-F238E27FC236}">
                <a16:creationId xmlns:a16="http://schemas.microsoft.com/office/drawing/2014/main" id="{D103F50E-5EFA-4594-81BF-A3812A6CB6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0396CF-7134-494A-8179-B7F62314471E}"/>
              </a:ext>
            </a:extLst>
          </p:cNvPr>
          <p:cNvSpPr>
            <a:spLocks noGrp="1"/>
          </p:cNvSpPr>
          <p:nvPr>
            <p:ph type="sldNum" sz="quarter" idx="12"/>
          </p:nvPr>
        </p:nvSpPr>
        <p:spPr/>
        <p:txBody>
          <a:bodyPr/>
          <a:lstStyle/>
          <a:p>
            <a:fld id="{EDAAA411-DC98-40C2-9B38-C4309589A52B}" type="slidenum">
              <a:rPr lang="en-US" smtClean="0"/>
              <a:t>‹#›</a:t>
            </a:fld>
            <a:endParaRPr lang="en-US"/>
          </a:p>
        </p:txBody>
      </p:sp>
    </p:spTree>
    <p:extLst>
      <p:ext uri="{BB962C8B-B14F-4D97-AF65-F5344CB8AC3E}">
        <p14:creationId xmlns:p14="http://schemas.microsoft.com/office/powerpoint/2010/main" val="1807600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C26A5-C2E2-4097-B8B1-921E734699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9EE34D-58CD-422A-88D0-673DD2CF56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53FB6C-D23F-4C3F-870C-C151EB8329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A88D17-747D-452B-ACC8-F05BD8003167}"/>
              </a:ext>
            </a:extLst>
          </p:cNvPr>
          <p:cNvSpPr>
            <a:spLocks noGrp="1"/>
          </p:cNvSpPr>
          <p:nvPr>
            <p:ph type="dt" sz="half" idx="10"/>
          </p:nvPr>
        </p:nvSpPr>
        <p:spPr/>
        <p:txBody>
          <a:bodyPr/>
          <a:lstStyle/>
          <a:p>
            <a:fld id="{C2594A17-E473-4202-A0FB-2B7C3F94BC70}" type="datetimeFigureOut">
              <a:rPr lang="en-US" smtClean="0"/>
              <a:t>28-Sep-20</a:t>
            </a:fld>
            <a:endParaRPr lang="en-US"/>
          </a:p>
        </p:txBody>
      </p:sp>
      <p:sp>
        <p:nvSpPr>
          <p:cNvPr id="6" name="Footer Placeholder 5">
            <a:extLst>
              <a:ext uri="{FF2B5EF4-FFF2-40B4-BE49-F238E27FC236}">
                <a16:creationId xmlns:a16="http://schemas.microsoft.com/office/drawing/2014/main" id="{89C1408B-74BF-4DBA-87C2-DE151ECF36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C13825-691A-4A7A-9DC5-CD2C680959BD}"/>
              </a:ext>
            </a:extLst>
          </p:cNvPr>
          <p:cNvSpPr>
            <a:spLocks noGrp="1"/>
          </p:cNvSpPr>
          <p:nvPr>
            <p:ph type="sldNum" sz="quarter" idx="12"/>
          </p:nvPr>
        </p:nvSpPr>
        <p:spPr/>
        <p:txBody>
          <a:bodyPr/>
          <a:lstStyle/>
          <a:p>
            <a:fld id="{EDAAA411-DC98-40C2-9B38-C4309589A52B}" type="slidenum">
              <a:rPr lang="en-US" smtClean="0"/>
              <a:t>‹#›</a:t>
            </a:fld>
            <a:endParaRPr lang="en-US"/>
          </a:p>
        </p:txBody>
      </p:sp>
    </p:spTree>
    <p:extLst>
      <p:ext uri="{BB962C8B-B14F-4D97-AF65-F5344CB8AC3E}">
        <p14:creationId xmlns:p14="http://schemas.microsoft.com/office/powerpoint/2010/main" val="2689981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7D2A6-4C32-4F37-95A3-DFBE6EE2AF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48348A-719F-41C2-AF6E-DCA29478F5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F9B5AC-F56B-4AA9-84CB-1596C742D7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F4B508-A287-4CFB-855E-2E73959E70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DD770E-C201-43B4-BD06-C75381E5AC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5C3C29-072F-414C-972C-15F3CDB208F6}"/>
              </a:ext>
            </a:extLst>
          </p:cNvPr>
          <p:cNvSpPr>
            <a:spLocks noGrp="1"/>
          </p:cNvSpPr>
          <p:nvPr>
            <p:ph type="dt" sz="half" idx="10"/>
          </p:nvPr>
        </p:nvSpPr>
        <p:spPr/>
        <p:txBody>
          <a:bodyPr/>
          <a:lstStyle/>
          <a:p>
            <a:fld id="{C2594A17-E473-4202-A0FB-2B7C3F94BC70}" type="datetimeFigureOut">
              <a:rPr lang="en-US" smtClean="0"/>
              <a:t>28-Sep-20</a:t>
            </a:fld>
            <a:endParaRPr lang="en-US"/>
          </a:p>
        </p:txBody>
      </p:sp>
      <p:sp>
        <p:nvSpPr>
          <p:cNvPr id="8" name="Footer Placeholder 7">
            <a:extLst>
              <a:ext uri="{FF2B5EF4-FFF2-40B4-BE49-F238E27FC236}">
                <a16:creationId xmlns:a16="http://schemas.microsoft.com/office/drawing/2014/main" id="{ACF18138-023F-4797-AA87-BAFE183622B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98A86E-5D5D-4AEA-AF39-9E5927178797}"/>
              </a:ext>
            </a:extLst>
          </p:cNvPr>
          <p:cNvSpPr>
            <a:spLocks noGrp="1"/>
          </p:cNvSpPr>
          <p:nvPr>
            <p:ph type="sldNum" sz="quarter" idx="12"/>
          </p:nvPr>
        </p:nvSpPr>
        <p:spPr/>
        <p:txBody>
          <a:bodyPr/>
          <a:lstStyle/>
          <a:p>
            <a:fld id="{EDAAA411-DC98-40C2-9B38-C4309589A52B}" type="slidenum">
              <a:rPr lang="en-US" smtClean="0"/>
              <a:t>‹#›</a:t>
            </a:fld>
            <a:endParaRPr lang="en-US"/>
          </a:p>
        </p:txBody>
      </p:sp>
    </p:spTree>
    <p:extLst>
      <p:ext uri="{BB962C8B-B14F-4D97-AF65-F5344CB8AC3E}">
        <p14:creationId xmlns:p14="http://schemas.microsoft.com/office/powerpoint/2010/main" val="813586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DF07A-8C10-4EBE-926B-1223BE4209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05C4A3-8830-4FA2-961D-141A53B608ED}"/>
              </a:ext>
            </a:extLst>
          </p:cNvPr>
          <p:cNvSpPr>
            <a:spLocks noGrp="1"/>
          </p:cNvSpPr>
          <p:nvPr>
            <p:ph type="dt" sz="half" idx="10"/>
          </p:nvPr>
        </p:nvSpPr>
        <p:spPr/>
        <p:txBody>
          <a:bodyPr/>
          <a:lstStyle/>
          <a:p>
            <a:fld id="{C2594A17-E473-4202-A0FB-2B7C3F94BC70}" type="datetimeFigureOut">
              <a:rPr lang="en-US" smtClean="0"/>
              <a:t>28-Sep-20</a:t>
            </a:fld>
            <a:endParaRPr lang="en-US"/>
          </a:p>
        </p:txBody>
      </p:sp>
      <p:sp>
        <p:nvSpPr>
          <p:cNvPr id="4" name="Footer Placeholder 3">
            <a:extLst>
              <a:ext uri="{FF2B5EF4-FFF2-40B4-BE49-F238E27FC236}">
                <a16:creationId xmlns:a16="http://schemas.microsoft.com/office/drawing/2014/main" id="{8A726F71-1A21-4FFE-8D84-EA4A71F9B5A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770F4A-D7A5-4258-8A2C-927ACFA79A35}"/>
              </a:ext>
            </a:extLst>
          </p:cNvPr>
          <p:cNvSpPr>
            <a:spLocks noGrp="1"/>
          </p:cNvSpPr>
          <p:nvPr>
            <p:ph type="sldNum" sz="quarter" idx="12"/>
          </p:nvPr>
        </p:nvSpPr>
        <p:spPr/>
        <p:txBody>
          <a:bodyPr/>
          <a:lstStyle/>
          <a:p>
            <a:fld id="{EDAAA411-DC98-40C2-9B38-C4309589A52B}" type="slidenum">
              <a:rPr lang="en-US" smtClean="0"/>
              <a:t>‹#›</a:t>
            </a:fld>
            <a:endParaRPr lang="en-US"/>
          </a:p>
        </p:txBody>
      </p:sp>
    </p:spTree>
    <p:extLst>
      <p:ext uri="{BB962C8B-B14F-4D97-AF65-F5344CB8AC3E}">
        <p14:creationId xmlns:p14="http://schemas.microsoft.com/office/powerpoint/2010/main" val="2801595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961891-BABB-47C0-9A6E-8DD2E7A0A30B}"/>
              </a:ext>
            </a:extLst>
          </p:cNvPr>
          <p:cNvSpPr>
            <a:spLocks noGrp="1"/>
          </p:cNvSpPr>
          <p:nvPr>
            <p:ph type="dt" sz="half" idx="10"/>
          </p:nvPr>
        </p:nvSpPr>
        <p:spPr/>
        <p:txBody>
          <a:bodyPr/>
          <a:lstStyle/>
          <a:p>
            <a:fld id="{C2594A17-E473-4202-A0FB-2B7C3F94BC70}" type="datetimeFigureOut">
              <a:rPr lang="en-US" smtClean="0"/>
              <a:t>28-Sep-20</a:t>
            </a:fld>
            <a:endParaRPr lang="en-US"/>
          </a:p>
        </p:txBody>
      </p:sp>
      <p:sp>
        <p:nvSpPr>
          <p:cNvPr id="3" name="Footer Placeholder 2">
            <a:extLst>
              <a:ext uri="{FF2B5EF4-FFF2-40B4-BE49-F238E27FC236}">
                <a16:creationId xmlns:a16="http://schemas.microsoft.com/office/drawing/2014/main" id="{9BBEACFC-1645-4405-827A-15C4417DAA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27AA3FD-72C0-4B11-A1D0-85757DAA2E1E}"/>
              </a:ext>
            </a:extLst>
          </p:cNvPr>
          <p:cNvSpPr>
            <a:spLocks noGrp="1"/>
          </p:cNvSpPr>
          <p:nvPr>
            <p:ph type="sldNum" sz="quarter" idx="12"/>
          </p:nvPr>
        </p:nvSpPr>
        <p:spPr/>
        <p:txBody>
          <a:bodyPr/>
          <a:lstStyle/>
          <a:p>
            <a:fld id="{EDAAA411-DC98-40C2-9B38-C4309589A52B}" type="slidenum">
              <a:rPr lang="en-US" smtClean="0"/>
              <a:t>‹#›</a:t>
            </a:fld>
            <a:endParaRPr lang="en-US"/>
          </a:p>
        </p:txBody>
      </p:sp>
    </p:spTree>
    <p:extLst>
      <p:ext uri="{BB962C8B-B14F-4D97-AF65-F5344CB8AC3E}">
        <p14:creationId xmlns:p14="http://schemas.microsoft.com/office/powerpoint/2010/main" val="800315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B0F50-E24D-435A-84C1-81AC476FBE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102D88-5943-4786-87F9-D3A4FA32A5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65A239D-B789-4DC5-BE19-8A9AA1CA51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5FE058-6000-4B3F-AC5B-51C30EBAD890}"/>
              </a:ext>
            </a:extLst>
          </p:cNvPr>
          <p:cNvSpPr>
            <a:spLocks noGrp="1"/>
          </p:cNvSpPr>
          <p:nvPr>
            <p:ph type="dt" sz="half" idx="10"/>
          </p:nvPr>
        </p:nvSpPr>
        <p:spPr/>
        <p:txBody>
          <a:bodyPr/>
          <a:lstStyle/>
          <a:p>
            <a:fld id="{C2594A17-E473-4202-A0FB-2B7C3F94BC70}" type="datetimeFigureOut">
              <a:rPr lang="en-US" smtClean="0"/>
              <a:t>28-Sep-20</a:t>
            </a:fld>
            <a:endParaRPr lang="en-US"/>
          </a:p>
        </p:txBody>
      </p:sp>
      <p:sp>
        <p:nvSpPr>
          <p:cNvPr id="6" name="Footer Placeholder 5">
            <a:extLst>
              <a:ext uri="{FF2B5EF4-FFF2-40B4-BE49-F238E27FC236}">
                <a16:creationId xmlns:a16="http://schemas.microsoft.com/office/drawing/2014/main" id="{1A69BD00-1123-45A1-B912-0ECEA8C1C6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2FE03A-1EA5-4C22-A6EE-110B3E456236}"/>
              </a:ext>
            </a:extLst>
          </p:cNvPr>
          <p:cNvSpPr>
            <a:spLocks noGrp="1"/>
          </p:cNvSpPr>
          <p:nvPr>
            <p:ph type="sldNum" sz="quarter" idx="12"/>
          </p:nvPr>
        </p:nvSpPr>
        <p:spPr/>
        <p:txBody>
          <a:bodyPr/>
          <a:lstStyle/>
          <a:p>
            <a:fld id="{EDAAA411-DC98-40C2-9B38-C4309589A52B}" type="slidenum">
              <a:rPr lang="en-US" smtClean="0"/>
              <a:t>‹#›</a:t>
            </a:fld>
            <a:endParaRPr lang="en-US"/>
          </a:p>
        </p:txBody>
      </p:sp>
    </p:spTree>
    <p:extLst>
      <p:ext uri="{BB962C8B-B14F-4D97-AF65-F5344CB8AC3E}">
        <p14:creationId xmlns:p14="http://schemas.microsoft.com/office/powerpoint/2010/main" val="1650114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E6DCC-4FF7-49FC-BFEE-17535C06CC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95AB99-5256-4A7E-AF65-55AC064A9C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D40009-D0D8-4196-9542-18253CB216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D5CDF4-B499-478A-A03F-2CA39678D9C7}"/>
              </a:ext>
            </a:extLst>
          </p:cNvPr>
          <p:cNvSpPr>
            <a:spLocks noGrp="1"/>
          </p:cNvSpPr>
          <p:nvPr>
            <p:ph type="dt" sz="half" idx="10"/>
          </p:nvPr>
        </p:nvSpPr>
        <p:spPr/>
        <p:txBody>
          <a:bodyPr/>
          <a:lstStyle/>
          <a:p>
            <a:fld id="{C2594A17-E473-4202-A0FB-2B7C3F94BC70}" type="datetimeFigureOut">
              <a:rPr lang="en-US" smtClean="0"/>
              <a:t>28-Sep-20</a:t>
            </a:fld>
            <a:endParaRPr lang="en-US"/>
          </a:p>
        </p:txBody>
      </p:sp>
      <p:sp>
        <p:nvSpPr>
          <p:cNvPr id="6" name="Footer Placeholder 5">
            <a:extLst>
              <a:ext uri="{FF2B5EF4-FFF2-40B4-BE49-F238E27FC236}">
                <a16:creationId xmlns:a16="http://schemas.microsoft.com/office/drawing/2014/main" id="{5F8FE858-7E45-4481-8913-B2D9627AB1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37FA3A-A82B-42EB-B23E-7C7060FB5DBA}"/>
              </a:ext>
            </a:extLst>
          </p:cNvPr>
          <p:cNvSpPr>
            <a:spLocks noGrp="1"/>
          </p:cNvSpPr>
          <p:nvPr>
            <p:ph type="sldNum" sz="quarter" idx="12"/>
          </p:nvPr>
        </p:nvSpPr>
        <p:spPr/>
        <p:txBody>
          <a:bodyPr/>
          <a:lstStyle/>
          <a:p>
            <a:fld id="{EDAAA411-DC98-40C2-9B38-C4309589A52B}" type="slidenum">
              <a:rPr lang="en-US" smtClean="0"/>
              <a:t>‹#›</a:t>
            </a:fld>
            <a:endParaRPr lang="en-US"/>
          </a:p>
        </p:txBody>
      </p:sp>
    </p:spTree>
    <p:extLst>
      <p:ext uri="{BB962C8B-B14F-4D97-AF65-F5344CB8AC3E}">
        <p14:creationId xmlns:p14="http://schemas.microsoft.com/office/powerpoint/2010/main" val="3541891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B22484-EC78-434E-ABB8-7EA28FB6E1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D601BF-CE58-4757-AD69-626961164F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7E634F-CD4C-438D-99A3-8A1D5D8208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594A17-E473-4202-A0FB-2B7C3F94BC70}" type="datetimeFigureOut">
              <a:rPr lang="en-US" smtClean="0"/>
              <a:t>28-Sep-20</a:t>
            </a:fld>
            <a:endParaRPr lang="en-US"/>
          </a:p>
        </p:txBody>
      </p:sp>
      <p:sp>
        <p:nvSpPr>
          <p:cNvPr id="5" name="Footer Placeholder 4">
            <a:extLst>
              <a:ext uri="{FF2B5EF4-FFF2-40B4-BE49-F238E27FC236}">
                <a16:creationId xmlns:a16="http://schemas.microsoft.com/office/drawing/2014/main" id="{7E75C21F-936C-4D86-A26D-A6FB65A2ED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6820E19-5818-4CB3-8531-976E43F1E7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AAA411-DC98-40C2-9B38-C4309589A52B}" type="slidenum">
              <a:rPr lang="en-US" smtClean="0"/>
              <a:t>‹#›</a:t>
            </a:fld>
            <a:endParaRPr lang="en-US"/>
          </a:p>
        </p:txBody>
      </p:sp>
    </p:spTree>
    <p:extLst>
      <p:ext uri="{BB962C8B-B14F-4D97-AF65-F5344CB8AC3E}">
        <p14:creationId xmlns:p14="http://schemas.microsoft.com/office/powerpoint/2010/main" val="199232924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Auxins</a:t>
            </a:r>
            <a:endParaRPr lang="en-US" dirty="0"/>
          </a:p>
        </p:txBody>
      </p:sp>
      <p:sp>
        <p:nvSpPr>
          <p:cNvPr id="3" name="Subtitle 2"/>
          <p:cNvSpPr>
            <a:spLocks noGrp="1"/>
          </p:cNvSpPr>
          <p:nvPr>
            <p:ph type="subTitle" idx="1"/>
          </p:nvPr>
        </p:nvSpPr>
        <p:spPr/>
        <p:txBody>
          <a:bodyPr/>
          <a:lstStyle/>
          <a:p>
            <a:r>
              <a:rPr lang="en-US" dirty="0"/>
              <a:t>QUANTIFICATION ,TRANSPORT,DEVELOPMENTAL EFFECTS, COMMERCIAL USES AND SIGNAL TRANSDUCTION</a:t>
            </a:r>
          </a:p>
        </p:txBody>
      </p:sp>
    </p:spTree>
    <p:extLst>
      <p:ext uri="{BB962C8B-B14F-4D97-AF65-F5344CB8AC3E}">
        <p14:creationId xmlns:p14="http://schemas.microsoft.com/office/powerpoint/2010/main" val="2325218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66191" y="1690688"/>
            <a:ext cx="9435548" cy="4259538"/>
          </a:xfrm>
          <a:prstGeom prst="rect">
            <a:avLst/>
          </a:prstGeom>
        </p:spPr>
      </p:pic>
    </p:spTree>
    <p:extLst>
      <p:ext uri="{BB962C8B-B14F-4D97-AF65-F5344CB8AC3E}">
        <p14:creationId xmlns:p14="http://schemas.microsoft.com/office/powerpoint/2010/main" val="45061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yriadMM_565_600_"/>
              </a:rPr>
              <a:t>Inhibitors of Auxin Transport</a:t>
            </a:r>
            <a:endParaRPr lang="en-US" dirty="0"/>
          </a:p>
        </p:txBody>
      </p:sp>
      <p:sp>
        <p:nvSpPr>
          <p:cNvPr id="3" name="Content Placeholder 2"/>
          <p:cNvSpPr>
            <a:spLocks noGrp="1"/>
          </p:cNvSpPr>
          <p:nvPr>
            <p:ph idx="1"/>
          </p:nvPr>
        </p:nvSpPr>
        <p:spPr/>
        <p:txBody>
          <a:bodyPr/>
          <a:lstStyle/>
          <a:p>
            <a:r>
              <a:rPr lang="en-US" b="1" dirty="0">
                <a:latin typeface="Palatino-Bold"/>
              </a:rPr>
              <a:t>auxin transport inhibitors </a:t>
            </a:r>
            <a:r>
              <a:rPr lang="en-US" dirty="0">
                <a:latin typeface="Palatino-Roman"/>
              </a:rPr>
              <a:t>(</a:t>
            </a:r>
            <a:r>
              <a:rPr lang="en-US" b="1" dirty="0">
                <a:latin typeface="Palatino-Bold"/>
              </a:rPr>
              <a:t>ATIs</a:t>
            </a:r>
            <a:r>
              <a:rPr lang="en-US" dirty="0">
                <a:latin typeface="Palatino-Roman"/>
              </a:rPr>
              <a:t>), including NPA (1-</a:t>
            </a:r>
            <a:r>
              <a:rPr lang="en-US" i="1" dirty="0">
                <a:latin typeface="Palatino-Italic"/>
              </a:rPr>
              <a:t>N</a:t>
            </a:r>
            <a:r>
              <a:rPr lang="en-US" dirty="0">
                <a:latin typeface="Palatino-Roman"/>
              </a:rPr>
              <a:t>naphthylphthalamic acid) and TIBA (2,3,5-triiodobenzoic acid) </a:t>
            </a:r>
          </a:p>
          <a:p>
            <a:r>
              <a:rPr lang="en-US" dirty="0">
                <a:latin typeface="Palatino-Roman"/>
              </a:rPr>
              <a:t>These inhibitors block polar transport by preventing auxin efflux. </a:t>
            </a:r>
          </a:p>
          <a:p>
            <a:r>
              <a:rPr lang="en-US" dirty="0">
                <a:latin typeface="Palatino-Roman"/>
              </a:rPr>
              <a:t>Recently another class of ATIs has been identified that inhibits the AUX1 uptake carrier (Parry et al. 2001). For example, 1-naphthoxyacetic acid (1-NOA)</a:t>
            </a:r>
            <a:r>
              <a:rPr lang="en-US" b="1" dirty="0">
                <a:latin typeface="MyriadMM_565_600_"/>
              </a:rPr>
              <a:t> </a:t>
            </a:r>
          </a:p>
          <a:p>
            <a:r>
              <a:rPr lang="en-US" b="1" dirty="0">
                <a:latin typeface="MyriadMM_565_600_"/>
              </a:rPr>
              <a:t>Flavonoids Serve as Endogenous ATIs</a:t>
            </a:r>
            <a:endParaRPr lang="en-US" dirty="0"/>
          </a:p>
        </p:txBody>
      </p:sp>
    </p:spTree>
    <p:extLst>
      <p:ext uri="{BB962C8B-B14F-4D97-AF65-F5344CB8AC3E}">
        <p14:creationId xmlns:p14="http://schemas.microsoft.com/office/powerpoint/2010/main" val="874767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MyriadMM_565_600_"/>
              </a:rPr>
              <a:t>Auxin Is Also Transported </a:t>
            </a:r>
            <a:r>
              <a:rPr lang="en-US" b="1" dirty="0" err="1">
                <a:latin typeface="MyriadMM_565_600_"/>
              </a:rPr>
              <a:t>Nonpolarly</a:t>
            </a:r>
            <a:r>
              <a:rPr lang="en-US" b="1" dirty="0">
                <a:latin typeface="MyriadMM_565_600_"/>
              </a:rPr>
              <a:t> in the</a:t>
            </a:r>
            <a:br>
              <a:rPr lang="en-US" b="1" dirty="0">
                <a:latin typeface="MyriadMM_565_600_"/>
              </a:rPr>
            </a:br>
            <a:r>
              <a:rPr lang="en-US" b="1" dirty="0">
                <a:latin typeface="MyriadMM_565_600_"/>
              </a:rPr>
              <a:t>Phloem</a:t>
            </a:r>
            <a:endParaRPr lang="en-US" dirty="0"/>
          </a:p>
        </p:txBody>
      </p:sp>
      <p:sp>
        <p:nvSpPr>
          <p:cNvPr id="3" name="Content Placeholder 2"/>
          <p:cNvSpPr>
            <a:spLocks noGrp="1"/>
          </p:cNvSpPr>
          <p:nvPr>
            <p:ph idx="1"/>
          </p:nvPr>
        </p:nvSpPr>
        <p:spPr/>
        <p:txBody>
          <a:bodyPr/>
          <a:lstStyle/>
          <a:p>
            <a:pPr algn="just"/>
            <a:r>
              <a:rPr lang="en-US" dirty="0">
                <a:latin typeface="Palatino-Roman"/>
              </a:rPr>
              <a:t>Most of the IAA that is synthesized in mature leaves appears to be transported to the rest of the plant </a:t>
            </a:r>
            <a:r>
              <a:rPr lang="en-US" dirty="0" err="1">
                <a:latin typeface="Palatino-Roman"/>
              </a:rPr>
              <a:t>nonpolarly</a:t>
            </a:r>
            <a:r>
              <a:rPr lang="en-US" dirty="0">
                <a:latin typeface="Palatino-Roman"/>
              </a:rPr>
              <a:t> via the phloem. Auxin, along with other components of phloem sap, can move from these leaves up or down the plant at velocities much higher than those of polar transport.</a:t>
            </a:r>
          </a:p>
          <a:p>
            <a:pPr marL="0" indent="0" algn="just">
              <a:buNone/>
            </a:pPr>
            <a:endParaRPr lang="en-US" dirty="0">
              <a:latin typeface="Palatino-Roman"/>
            </a:endParaRPr>
          </a:p>
          <a:p>
            <a:pPr algn="just"/>
            <a:r>
              <a:rPr lang="en-US" dirty="0">
                <a:latin typeface="Palatino-Roman"/>
              </a:rPr>
              <a:t>Auxin translocation in the phloem is largely passive, not requiring energy directly.</a:t>
            </a:r>
            <a:endParaRPr lang="en-US" dirty="0"/>
          </a:p>
        </p:txBody>
      </p:sp>
    </p:spTree>
    <p:extLst>
      <p:ext uri="{BB962C8B-B14F-4D97-AF65-F5344CB8AC3E}">
        <p14:creationId xmlns:p14="http://schemas.microsoft.com/office/powerpoint/2010/main" val="874350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yriadMM_700_600_"/>
              </a:rPr>
              <a:t>DEVELOPMENTAL EFFECTS OF AUXIN</a:t>
            </a:r>
            <a:endParaRPr lang="en-US" dirty="0"/>
          </a:p>
        </p:txBody>
      </p:sp>
      <p:sp>
        <p:nvSpPr>
          <p:cNvPr id="3" name="Content Placeholder 2"/>
          <p:cNvSpPr>
            <a:spLocks noGrp="1"/>
          </p:cNvSpPr>
          <p:nvPr>
            <p:ph idx="1"/>
          </p:nvPr>
        </p:nvSpPr>
        <p:spPr/>
        <p:txBody>
          <a:bodyPr/>
          <a:lstStyle/>
          <a:p>
            <a:r>
              <a:rPr lang="en-US" b="1" dirty="0">
                <a:latin typeface="MyriadMM_565_600_"/>
              </a:rPr>
              <a:t>Auxin Regulates Apical Dominance </a:t>
            </a:r>
          </a:p>
          <a:p>
            <a:r>
              <a:rPr lang="en-US" b="1" dirty="0">
                <a:latin typeface="MyriadMM_565_600_"/>
              </a:rPr>
              <a:t>Auxin Promotes the Formation of Lateral and Adventitious Roots</a:t>
            </a:r>
          </a:p>
          <a:p>
            <a:r>
              <a:rPr lang="en-US" b="1" dirty="0">
                <a:latin typeface="MyriadMM_565_600_"/>
              </a:rPr>
              <a:t>Auxin Delays the Onset of Leaf Abscission </a:t>
            </a:r>
          </a:p>
          <a:p>
            <a:r>
              <a:rPr lang="en-US" b="1" dirty="0">
                <a:latin typeface="MyriadMM_565_600_"/>
              </a:rPr>
              <a:t>Auxin Induces Vascular Differentiation</a:t>
            </a:r>
          </a:p>
          <a:p>
            <a:r>
              <a:rPr lang="en-US" b="1" dirty="0">
                <a:latin typeface="MyriadMM_565_600_"/>
              </a:rPr>
              <a:t> Auxin Transport Regulates Floral Bud Development </a:t>
            </a:r>
          </a:p>
          <a:p>
            <a:r>
              <a:rPr lang="en-US" b="1" dirty="0">
                <a:latin typeface="MyriadMM_565_600_"/>
              </a:rPr>
              <a:t>Auxin Promotes Fruit Development</a:t>
            </a:r>
            <a:endParaRPr lang="en-US" dirty="0"/>
          </a:p>
        </p:txBody>
      </p:sp>
    </p:spTree>
    <p:extLst>
      <p:ext uri="{BB962C8B-B14F-4D97-AF65-F5344CB8AC3E}">
        <p14:creationId xmlns:p14="http://schemas.microsoft.com/office/powerpoint/2010/main" val="4053931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yriadMM_565_600_"/>
              </a:rPr>
              <a:t>Commercial Uses</a:t>
            </a:r>
            <a:endParaRPr lang="en-US" dirty="0"/>
          </a:p>
        </p:txBody>
      </p:sp>
      <p:sp>
        <p:nvSpPr>
          <p:cNvPr id="3" name="Content Placeholder 2"/>
          <p:cNvSpPr>
            <a:spLocks noGrp="1"/>
          </p:cNvSpPr>
          <p:nvPr>
            <p:ph idx="1"/>
          </p:nvPr>
        </p:nvSpPr>
        <p:spPr>
          <a:xfrm>
            <a:off x="838200" y="1258956"/>
            <a:ext cx="10515600" cy="5599043"/>
          </a:xfrm>
        </p:spPr>
        <p:txBody>
          <a:bodyPr>
            <a:normAutofit fontScale="92500"/>
          </a:bodyPr>
          <a:lstStyle/>
          <a:p>
            <a:pPr algn="just"/>
            <a:r>
              <a:rPr lang="en-US" dirty="0">
                <a:latin typeface="Palatino-Roman"/>
              </a:rPr>
              <a:t>Auxins have been used commercially in agriculture and horticulture for more than 50 years. The early commercial uses included </a:t>
            </a:r>
          </a:p>
          <a:p>
            <a:pPr algn="just"/>
            <a:r>
              <a:rPr lang="en-US" dirty="0">
                <a:latin typeface="Palatino-Roman"/>
              </a:rPr>
              <a:t>prevention of fruit and leaf drop, </a:t>
            </a:r>
          </a:p>
          <a:p>
            <a:pPr algn="just"/>
            <a:r>
              <a:rPr lang="en-US" dirty="0">
                <a:latin typeface="Palatino-Roman"/>
              </a:rPr>
              <a:t>Promotion of flowering in pineapple, </a:t>
            </a:r>
          </a:p>
          <a:p>
            <a:pPr algn="just"/>
            <a:r>
              <a:rPr lang="en-US" dirty="0">
                <a:latin typeface="Palatino-Roman"/>
              </a:rPr>
              <a:t>induction of </a:t>
            </a:r>
            <a:r>
              <a:rPr lang="en-US" dirty="0" err="1">
                <a:latin typeface="Palatino-Roman"/>
              </a:rPr>
              <a:t>parthenocarpic</a:t>
            </a:r>
            <a:r>
              <a:rPr lang="en-US" dirty="0">
                <a:latin typeface="Palatino-Roman"/>
              </a:rPr>
              <a:t> fruit,</a:t>
            </a:r>
          </a:p>
          <a:p>
            <a:pPr algn="just"/>
            <a:r>
              <a:rPr lang="en-US" dirty="0">
                <a:latin typeface="Palatino-Roman"/>
              </a:rPr>
              <a:t> thinning of fruit, and </a:t>
            </a:r>
          </a:p>
          <a:p>
            <a:pPr algn="just"/>
            <a:r>
              <a:rPr lang="en-US" dirty="0">
                <a:latin typeface="Palatino-Roman"/>
              </a:rPr>
              <a:t>rooting of cuttings for plant propagation. Rooting is enhanced if the excised leaf or stem cutting is dipped in an auxin solution, which increases the initiation of adventitious roots at the cut end.</a:t>
            </a:r>
          </a:p>
          <a:p>
            <a:pPr algn="just"/>
            <a:r>
              <a:rPr lang="en-US" dirty="0">
                <a:latin typeface="Palatino-Roman"/>
              </a:rPr>
              <a:t>In addition to these applications, today auxins are widely used as herbicides. The chemicals 2,4-D and dicamba are probably the most widely used synthetic auxins. </a:t>
            </a:r>
            <a:endParaRPr lang="en-US" dirty="0"/>
          </a:p>
        </p:txBody>
      </p:sp>
    </p:spTree>
    <p:extLst>
      <p:ext uri="{BB962C8B-B14F-4D97-AF65-F5344CB8AC3E}">
        <p14:creationId xmlns:p14="http://schemas.microsoft.com/office/powerpoint/2010/main" val="3810588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yriadMM_700_600_"/>
              </a:rPr>
              <a:t>AUXIN SIGNAL TRANSDUCTION</a:t>
            </a:r>
            <a:br>
              <a:rPr lang="en-US" b="1" dirty="0">
                <a:latin typeface="MyriadMM_700_600_"/>
              </a:rPr>
            </a:br>
            <a:r>
              <a:rPr lang="en-US" b="1" dirty="0">
                <a:latin typeface="MyriadMM_700_600_"/>
              </a:rPr>
              <a:t>PATHWAYS</a:t>
            </a:r>
            <a:endParaRPr lang="en-US" dirty="0"/>
          </a:p>
        </p:txBody>
      </p:sp>
      <p:sp>
        <p:nvSpPr>
          <p:cNvPr id="3" name="Content Placeholder 2"/>
          <p:cNvSpPr>
            <a:spLocks noGrp="1"/>
          </p:cNvSpPr>
          <p:nvPr>
            <p:ph idx="1"/>
          </p:nvPr>
        </p:nvSpPr>
        <p:spPr>
          <a:xfrm>
            <a:off x="838199" y="1524000"/>
            <a:ext cx="11128513" cy="4850296"/>
          </a:xfrm>
        </p:spPr>
        <p:txBody>
          <a:bodyPr>
            <a:normAutofit fontScale="85000" lnSpcReduction="20000"/>
          </a:bodyPr>
          <a:lstStyle/>
          <a:p>
            <a:pPr algn="just"/>
            <a:r>
              <a:rPr lang="en-US" b="1" dirty="0">
                <a:latin typeface="MyriadMM_565_600_"/>
              </a:rPr>
              <a:t>ABP1 Functions as an Auxin Receptor </a:t>
            </a:r>
          </a:p>
          <a:p>
            <a:pPr algn="just"/>
            <a:r>
              <a:rPr lang="en-US" b="1" dirty="0">
                <a:latin typeface="MyriadMM_565_600_"/>
              </a:rPr>
              <a:t>Calcium and Intracellular pH Are Possible</a:t>
            </a:r>
          </a:p>
          <a:p>
            <a:pPr algn="just"/>
            <a:r>
              <a:rPr lang="en-US" b="1" dirty="0">
                <a:latin typeface="MyriadMM_565_600_"/>
              </a:rPr>
              <a:t>Signaling Intermediates Auxin-Induced Genes Fall into Two Classes: Early</a:t>
            </a:r>
          </a:p>
          <a:p>
            <a:pPr algn="just"/>
            <a:r>
              <a:rPr lang="en-US" b="1" dirty="0">
                <a:latin typeface="MyriadMM_565_600_"/>
              </a:rPr>
              <a:t>and Late</a:t>
            </a:r>
            <a:r>
              <a:rPr lang="en-US" dirty="0">
                <a:latin typeface="Palatino-Roman"/>
              </a:rPr>
              <a:t> </a:t>
            </a:r>
          </a:p>
          <a:p>
            <a:pPr algn="just"/>
            <a:r>
              <a:rPr lang="en-US" dirty="0">
                <a:latin typeface="Palatino-Roman"/>
              </a:rPr>
              <a:t>Five major classes of early auxin-responsive genes have  been identified:</a:t>
            </a:r>
          </a:p>
          <a:p>
            <a:pPr marL="0" indent="0" algn="just">
              <a:buNone/>
            </a:pPr>
            <a:r>
              <a:rPr lang="en-US" dirty="0">
                <a:latin typeface="Palatino-Roman"/>
              </a:rPr>
              <a:t>• Genes involved in auxin-regulated growth and development:</a:t>
            </a:r>
          </a:p>
          <a:p>
            <a:pPr marL="0" indent="0" algn="just">
              <a:buNone/>
            </a:pPr>
            <a:r>
              <a:rPr lang="en-US" dirty="0">
                <a:latin typeface="Palatino-Roman"/>
              </a:rPr>
              <a:t>1. The </a:t>
            </a:r>
            <a:r>
              <a:rPr lang="en-US" i="1" dirty="0">
                <a:latin typeface="Palatino-Italic"/>
              </a:rPr>
              <a:t>AUX/IAA </a:t>
            </a:r>
            <a:r>
              <a:rPr lang="en-US" dirty="0">
                <a:latin typeface="Palatino-Roman"/>
              </a:rPr>
              <a:t>gene family</a:t>
            </a:r>
          </a:p>
          <a:p>
            <a:pPr marL="0" indent="0" algn="just">
              <a:buNone/>
            </a:pPr>
            <a:r>
              <a:rPr lang="en-US" dirty="0">
                <a:latin typeface="Palatino-Roman"/>
              </a:rPr>
              <a:t>2. The </a:t>
            </a:r>
            <a:r>
              <a:rPr lang="en-US" i="1" dirty="0">
                <a:latin typeface="Palatino-Italic"/>
              </a:rPr>
              <a:t>SAUR </a:t>
            </a:r>
            <a:r>
              <a:rPr lang="en-US" dirty="0">
                <a:latin typeface="Palatino-Roman"/>
              </a:rPr>
              <a:t>gene family</a:t>
            </a:r>
          </a:p>
          <a:p>
            <a:pPr marL="0" indent="0" algn="just">
              <a:buNone/>
            </a:pPr>
            <a:r>
              <a:rPr lang="en-US" dirty="0">
                <a:latin typeface="Palatino-Roman"/>
              </a:rPr>
              <a:t>3. The </a:t>
            </a:r>
            <a:r>
              <a:rPr lang="en-US" i="1" dirty="0">
                <a:latin typeface="Palatino-Italic"/>
              </a:rPr>
              <a:t>GH3 </a:t>
            </a:r>
            <a:r>
              <a:rPr lang="en-US" dirty="0">
                <a:latin typeface="Palatino-Roman"/>
              </a:rPr>
              <a:t>gene family</a:t>
            </a:r>
          </a:p>
          <a:p>
            <a:pPr marL="0" indent="0" algn="just">
              <a:buNone/>
            </a:pPr>
            <a:r>
              <a:rPr lang="en-US" dirty="0">
                <a:latin typeface="Palatino-Roman"/>
              </a:rPr>
              <a:t>• Stress response genes:</a:t>
            </a:r>
          </a:p>
          <a:p>
            <a:pPr marL="0" indent="0" algn="just">
              <a:buNone/>
            </a:pPr>
            <a:r>
              <a:rPr lang="en-US" dirty="0">
                <a:latin typeface="Palatino-Roman"/>
              </a:rPr>
              <a:t>1. Genes encoding glutathione S-</a:t>
            </a:r>
            <a:r>
              <a:rPr lang="en-US" dirty="0" err="1">
                <a:latin typeface="Palatino-Roman"/>
              </a:rPr>
              <a:t>transferases</a:t>
            </a:r>
            <a:endParaRPr lang="en-US" dirty="0">
              <a:latin typeface="Palatino-Roman"/>
            </a:endParaRPr>
          </a:p>
          <a:p>
            <a:pPr marL="0" indent="0" algn="just">
              <a:buNone/>
            </a:pPr>
            <a:r>
              <a:rPr lang="en-US" dirty="0">
                <a:latin typeface="Palatino-Roman"/>
              </a:rPr>
              <a:t>2. Genes encoding 1-aminocyclopropane-1-carboxylic acid (ACC) synthase, the key enzyme in the ethylene biosynthetic pathway</a:t>
            </a:r>
            <a:endParaRPr lang="en-US" dirty="0"/>
          </a:p>
        </p:txBody>
      </p:sp>
    </p:spTree>
    <p:extLst>
      <p:ext uri="{BB962C8B-B14F-4D97-AF65-F5344CB8AC3E}">
        <p14:creationId xmlns:p14="http://schemas.microsoft.com/office/powerpoint/2010/main" val="16403616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516835" y="357809"/>
            <a:ext cx="11463130" cy="6500191"/>
          </a:xfrm>
          <a:prstGeom prst="rect">
            <a:avLst/>
          </a:prstGeom>
        </p:spPr>
      </p:pic>
    </p:spTree>
    <p:extLst>
      <p:ext uri="{BB962C8B-B14F-4D97-AF65-F5344CB8AC3E}">
        <p14:creationId xmlns:p14="http://schemas.microsoft.com/office/powerpoint/2010/main" val="3153371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Auxins in Biological Samples Can Be Quantified</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bioassay, </a:t>
            </a:r>
          </a:p>
          <a:p>
            <a:pPr algn="just"/>
            <a:r>
              <a:rPr lang="en-US" dirty="0"/>
              <a:t> mass spectrometry, </a:t>
            </a:r>
          </a:p>
          <a:p>
            <a:pPr algn="just"/>
            <a:r>
              <a:rPr lang="en-US" dirty="0"/>
              <a:t>enzyme-linked </a:t>
            </a:r>
            <a:r>
              <a:rPr lang="en-US" dirty="0" err="1"/>
              <a:t>immunosorbent</a:t>
            </a:r>
            <a:r>
              <a:rPr lang="en-US" dirty="0"/>
              <a:t> assay, ELISA</a:t>
            </a:r>
          </a:p>
          <a:p>
            <a:pPr algn="just"/>
            <a:r>
              <a:rPr lang="en-US" dirty="0"/>
              <a:t>A </a:t>
            </a:r>
            <a:r>
              <a:rPr lang="en-US" b="1" dirty="0"/>
              <a:t>bioassay </a:t>
            </a:r>
            <a:r>
              <a:rPr lang="en-US" dirty="0"/>
              <a:t>is a measurement of the effect of a known or suspected biologically active substance on living material.</a:t>
            </a:r>
          </a:p>
          <a:p>
            <a:pPr algn="just"/>
            <a:r>
              <a:rPr lang="en-US" b="1" i="1" dirty="0"/>
              <a:t>Bioassay for Auxins </a:t>
            </a:r>
            <a:r>
              <a:rPr lang="en-US" i="1" dirty="0" err="1"/>
              <a:t>Avena</a:t>
            </a:r>
            <a:r>
              <a:rPr lang="en-US" i="1" dirty="0"/>
              <a:t> </a:t>
            </a:r>
            <a:r>
              <a:rPr lang="en-US" dirty="0"/>
              <a:t>coleoptile curvature test </a:t>
            </a:r>
          </a:p>
          <a:p>
            <a:pPr algn="just"/>
            <a:r>
              <a:rPr lang="en-US" dirty="0"/>
              <a:t>Mass spectrometry is the method of choice when information</a:t>
            </a:r>
          </a:p>
          <a:p>
            <a:pPr algn="just"/>
            <a:r>
              <a:rPr lang="en-US" dirty="0"/>
              <a:t>about both the chemical structure and the amount of IAA is needed. This method is used in conjunction with separation protocols involving gas chromatography. It allows the precise quantification and identification of auxins, and can detect as little as 10–12 g</a:t>
            </a:r>
          </a:p>
        </p:txBody>
      </p:sp>
    </p:spTree>
    <p:extLst>
      <p:ext uri="{BB962C8B-B14F-4D97-AF65-F5344CB8AC3E}">
        <p14:creationId xmlns:p14="http://schemas.microsoft.com/office/powerpoint/2010/main" val="667720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94619" y="0"/>
            <a:ext cx="9232491" cy="6858000"/>
          </a:xfrm>
          <a:prstGeom prst="rect">
            <a:avLst/>
          </a:prstGeom>
        </p:spPr>
      </p:pic>
    </p:spTree>
    <p:extLst>
      <p:ext uri="{BB962C8B-B14F-4D97-AF65-F5344CB8AC3E}">
        <p14:creationId xmlns:p14="http://schemas.microsoft.com/office/powerpoint/2010/main" val="94661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228600" lvl="0" indent="-228600">
              <a:spcBef>
                <a:spcPts val="1000"/>
              </a:spcBef>
            </a:pPr>
            <a:r>
              <a:rPr lang="en-US" sz="2800" b="1" dirty="0">
                <a:solidFill>
                  <a:prstClr val="black"/>
                </a:solidFill>
                <a:latin typeface="MyriadMM_565_600_"/>
                <a:ea typeface="+mn-ea"/>
                <a:cs typeface="+mn-cs"/>
              </a:rPr>
              <a:t>Most IAA in the Plant Is in a Covalently Bound</a:t>
            </a:r>
            <a:br>
              <a:rPr lang="en-US" sz="2800" b="1" dirty="0">
                <a:solidFill>
                  <a:prstClr val="black"/>
                </a:solidFill>
                <a:latin typeface="MyriadMM_565_600_"/>
                <a:ea typeface="+mn-ea"/>
                <a:cs typeface="+mn-cs"/>
              </a:rPr>
            </a:br>
            <a:r>
              <a:rPr lang="en-US" sz="2800" b="1" dirty="0">
                <a:solidFill>
                  <a:prstClr val="black"/>
                </a:solidFill>
                <a:latin typeface="MyriadMM_565_600_"/>
                <a:ea typeface="+mn-ea"/>
                <a:cs typeface="+mn-cs"/>
              </a:rPr>
              <a:t>Form</a:t>
            </a:r>
            <a:br>
              <a:rPr lang="en-US" sz="1900" b="1" dirty="0">
                <a:solidFill>
                  <a:prstClr val="black"/>
                </a:solidFill>
                <a:latin typeface="MyriadMM_565_600_"/>
                <a:ea typeface="+mn-ea"/>
                <a:cs typeface="+mn-cs"/>
              </a:rPr>
            </a:br>
            <a:endParaRPr lang="en-US" dirty="0"/>
          </a:p>
        </p:txBody>
      </p:sp>
      <p:sp>
        <p:nvSpPr>
          <p:cNvPr id="3" name="Content Placeholder 2"/>
          <p:cNvSpPr>
            <a:spLocks noGrp="1"/>
          </p:cNvSpPr>
          <p:nvPr>
            <p:ph idx="1"/>
          </p:nvPr>
        </p:nvSpPr>
        <p:spPr/>
        <p:txBody>
          <a:bodyPr>
            <a:normAutofit fontScale="92500"/>
          </a:bodyPr>
          <a:lstStyle/>
          <a:p>
            <a:r>
              <a:rPr lang="en-US" dirty="0">
                <a:latin typeface="Palatino-Roman"/>
              </a:rPr>
              <a:t>Although free IAA is the biologically active form of the hormone, the vast majority of auxin in plants is found in a  covalently bound state. These conjugated, or “bound,” auxins have been identified in all higher plants and are considered hormonally inactive.</a:t>
            </a:r>
          </a:p>
          <a:p>
            <a:r>
              <a:rPr lang="en-US" dirty="0">
                <a:latin typeface="Palatino-Roman"/>
              </a:rPr>
              <a:t>IAA has been found to be conjugated to both high- and low-molecular-weight compounds.</a:t>
            </a:r>
          </a:p>
          <a:p>
            <a:pPr marL="0" indent="0">
              <a:buNone/>
            </a:pPr>
            <a:r>
              <a:rPr lang="en-US" dirty="0">
                <a:latin typeface="Palatino-Roman"/>
              </a:rPr>
              <a:t>• Low-molecular-weight conjugated auxins include esters of IAA with glucose or </a:t>
            </a:r>
            <a:r>
              <a:rPr lang="en-US" i="1" dirty="0">
                <a:latin typeface="Palatino-Italic"/>
              </a:rPr>
              <a:t>myo</a:t>
            </a:r>
            <a:r>
              <a:rPr lang="en-US" dirty="0">
                <a:latin typeface="Palatino-Roman"/>
              </a:rPr>
              <a:t>-inositol and amide conjugates such as IAA-</a:t>
            </a:r>
            <a:r>
              <a:rPr lang="en-US" i="1" dirty="0">
                <a:latin typeface="Palatino-Italic"/>
              </a:rPr>
              <a:t>N</a:t>
            </a:r>
            <a:r>
              <a:rPr lang="en-US" dirty="0">
                <a:latin typeface="Palatino-Roman"/>
              </a:rPr>
              <a:t>-aspartate • High-molecular-weight IAA conjugates include </a:t>
            </a:r>
            <a:r>
              <a:rPr lang="en-US" dirty="0" err="1">
                <a:latin typeface="Palatino-Roman"/>
              </a:rPr>
              <a:t>IAAglucan</a:t>
            </a:r>
            <a:r>
              <a:rPr lang="en-US" dirty="0">
                <a:latin typeface="Palatino-Roman"/>
              </a:rPr>
              <a:t> (7–50 glucose units per IAA) and IAA-glycoproteins found in cereal seeds.</a:t>
            </a:r>
            <a:endParaRPr lang="en-US" dirty="0"/>
          </a:p>
        </p:txBody>
      </p:sp>
    </p:spTree>
    <p:extLst>
      <p:ext uri="{BB962C8B-B14F-4D97-AF65-F5344CB8AC3E}">
        <p14:creationId xmlns:p14="http://schemas.microsoft.com/office/powerpoint/2010/main" val="485213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MyriadMM_700_600_"/>
              </a:rPr>
              <a:t>AUXIN TRANSPORT</a:t>
            </a:r>
            <a:endParaRPr lang="en-US" dirty="0"/>
          </a:p>
        </p:txBody>
      </p:sp>
      <p:sp>
        <p:nvSpPr>
          <p:cNvPr id="3" name="Content Placeholder 2"/>
          <p:cNvSpPr>
            <a:spLocks noGrp="1"/>
          </p:cNvSpPr>
          <p:nvPr>
            <p:ph idx="1"/>
          </p:nvPr>
        </p:nvSpPr>
        <p:spPr/>
        <p:txBody>
          <a:bodyPr>
            <a:normAutofit/>
          </a:bodyPr>
          <a:lstStyle/>
          <a:p>
            <a:pPr algn="just"/>
            <a:r>
              <a:rPr lang="en-US" dirty="0">
                <a:latin typeface="Palatino-Roman"/>
              </a:rPr>
              <a:t>The main axes of shoots and roots, along with their branches, exhibit apex–base structural polarity, and this structural polarity has its origin in the polarity of auxin transport. Soon after Went developed the coleoptile curvature test for auxin, it was discovered that IAA moves mainly from the apical to the basal end (</a:t>
            </a:r>
            <a:r>
              <a:rPr lang="en-US" i="1" dirty="0">
                <a:latin typeface="Palatino-Italic"/>
              </a:rPr>
              <a:t>basipetally</a:t>
            </a:r>
            <a:r>
              <a:rPr lang="en-US" dirty="0">
                <a:latin typeface="Palatino-Roman"/>
              </a:rPr>
              <a:t>) </a:t>
            </a:r>
            <a:r>
              <a:rPr lang="en-US" dirty="0" err="1">
                <a:latin typeface="Palatino-Roman"/>
              </a:rPr>
              <a:t>inexcised</a:t>
            </a:r>
            <a:r>
              <a:rPr lang="en-US" dirty="0">
                <a:latin typeface="Palatino-Roman"/>
              </a:rPr>
              <a:t> oat coleoptile sections. This type of unidirectional transport is termed </a:t>
            </a:r>
            <a:r>
              <a:rPr lang="en-US" b="1" dirty="0">
                <a:latin typeface="Palatino-Bold"/>
              </a:rPr>
              <a:t>polar transport</a:t>
            </a:r>
            <a:r>
              <a:rPr lang="en-US" dirty="0">
                <a:latin typeface="Palatino-Roman"/>
              </a:rPr>
              <a:t>. Auxin is the only plant growth hormone known to be transported polarly.</a:t>
            </a:r>
            <a:endParaRPr lang="en-US" dirty="0"/>
          </a:p>
        </p:txBody>
      </p:sp>
    </p:spTree>
    <p:extLst>
      <p:ext uri="{BB962C8B-B14F-4D97-AF65-F5344CB8AC3E}">
        <p14:creationId xmlns:p14="http://schemas.microsoft.com/office/powerpoint/2010/main" val="4258463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a:latin typeface="Palatino-Roman"/>
              </a:rPr>
              <a:t>The longitudinal gradient of auxin from the shoot to the root affects various developmental processes, including stem elongation, apical dominance, wound healing, and leaf </a:t>
            </a:r>
            <a:r>
              <a:rPr lang="en-US" dirty="0" err="1">
                <a:latin typeface="Palatino-Roman"/>
              </a:rPr>
              <a:t>senesRecently</a:t>
            </a:r>
            <a:r>
              <a:rPr lang="en-US" dirty="0">
                <a:latin typeface="Palatino-Roman"/>
              </a:rPr>
              <a:t> it has been recognized that a significant</a:t>
            </a:r>
          </a:p>
          <a:p>
            <a:pPr algn="just"/>
            <a:r>
              <a:rPr lang="en-US" dirty="0">
                <a:latin typeface="Palatino-Roman"/>
              </a:rPr>
              <a:t>amount of auxin transport also occurs in the phloem, and the phloem is probably the principal route by which auxin is transported </a:t>
            </a:r>
            <a:r>
              <a:rPr lang="en-US" i="1" dirty="0">
                <a:latin typeface="Palatino-Italic"/>
              </a:rPr>
              <a:t>acropetally </a:t>
            </a:r>
            <a:r>
              <a:rPr lang="en-US" dirty="0">
                <a:latin typeface="Palatino-Roman"/>
              </a:rPr>
              <a:t>(i.e., toward the tip) in the root. Thus, more than one pathway is responsible for the distribution of auxin in the plant.</a:t>
            </a:r>
            <a:endParaRPr lang="en-US" dirty="0"/>
          </a:p>
        </p:txBody>
      </p:sp>
    </p:spTree>
    <p:extLst>
      <p:ext uri="{BB962C8B-B14F-4D97-AF65-F5344CB8AC3E}">
        <p14:creationId xmlns:p14="http://schemas.microsoft.com/office/powerpoint/2010/main" val="3883371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MyriadMM_565_600_"/>
              </a:rPr>
              <a:t>Polar Transport Requires Energy and Is Gravity</a:t>
            </a:r>
            <a:br>
              <a:rPr lang="en-US" b="1" dirty="0">
                <a:latin typeface="MyriadMM_565_600_"/>
              </a:rPr>
            </a:br>
            <a:r>
              <a:rPr lang="en-US" b="1" dirty="0">
                <a:latin typeface="MyriadMM_565_600_"/>
              </a:rPr>
              <a:t>Independent</a:t>
            </a:r>
            <a:endParaRPr lang="en-US" dirty="0"/>
          </a:p>
        </p:txBody>
      </p:sp>
      <p:pic>
        <p:nvPicPr>
          <p:cNvPr id="4" name="Content Placeholder 3"/>
          <p:cNvPicPr>
            <a:picLocks noGrp="1" noChangeAspect="1"/>
          </p:cNvPicPr>
          <p:nvPr>
            <p:ph idx="1"/>
          </p:nvPr>
        </p:nvPicPr>
        <p:blipFill>
          <a:blip r:embed="rId2"/>
          <a:stretch>
            <a:fillRect/>
          </a:stretch>
        </p:blipFill>
        <p:spPr>
          <a:xfrm>
            <a:off x="1165122" y="1873044"/>
            <a:ext cx="9571703" cy="4586750"/>
          </a:xfrm>
          <a:prstGeom prst="rect">
            <a:avLst/>
          </a:prstGeom>
        </p:spPr>
      </p:pic>
    </p:spTree>
    <p:extLst>
      <p:ext uri="{BB962C8B-B14F-4D97-AF65-F5344CB8AC3E}">
        <p14:creationId xmlns:p14="http://schemas.microsoft.com/office/powerpoint/2010/main" val="2727558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latin typeface="Palatino-Roman"/>
              </a:rPr>
              <a:t>Polar transport proceeds in a cell-to-cell fashion, rather than via the </a:t>
            </a:r>
            <a:r>
              <a:rPr lang="en-US" dirty="0" err="1">
                <a:latin typeface="Palatino-Roman"/>
              </a:rPr>
              <a:t>symplast</a:t>
            </a:r>
            <a:r>
              <a:rPr lang="en-US" dirty="0">
                <a:latin typeface="Palatino-Roman"/>
              </a:rPr>
              <a:t>.</a:t>
            </a:r>
          </a:p>
          <a:p>
            <a:r>
              <a:rPr lang="en-US" dirty="0">
                <a:latin typeface="Palatino-Roman"/>
              </a:rPr>
              <a:t>The velocity of polar auxin transport is 5 to 20 cm h</a:t>
            </a:r>
            <a:r>
              <a:rPr lang="en-US" sz="800" dirty="0">
                <a:latin typeface="Palatino-Roman"/>
              </a:rPr>
              <a:t>–1</a:t>
            </a:r>
            <a:r>
              <a:rPr lang="en-US" dirty="0">
                <a:latin typeface="Palatino-Roman"/>
              </a:rPr>
              <a:t>—faster than the rate of diffusion</a:t>
            </a:r>
          </a:p>
          <a:p>
            <a:r>
              <a:rPr lang="en-US" dirty="0" err="1">
                <a:latin typeface="Palatino-Roman"/>
              </a:rPr>
              <a:t>Acrucial</a:t>
            </a:r>
            <a:r>
              <a:rPr lang="en-US" dirty="0">
                <a:latin typeface="Palatino-Roman"/>
              </a:rPr>
              <a:t> feature of the polar transport model is that the auxin efflux carriers are localized at the basal ends of the</a:t>
            </a:r>
          </a:p>
          <a:p>
            <a:r>
              <a:rPr lang="en-US" dirty="0">
                <a:latin typeface="Palatino-Roman"/>
              </a:rPr>
              <a:t>conducting cells </a:t>
            </a:r>
            <a:endParaRPr lang="en-US" dirty="0"/>
          </a:p>
        </p:txBody>
      </p:sp>
    </p:spTree>
    <p:extLst>
      <p:ext uri="{BB962C8B-B14F-4D97-AF65-F5344CB8AC3E}">
        <p14:creationId xmlns:p14="http://schemas.microsoft.com/office/powerpoint/2010/main" val="3006132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344994" y="1489588"/>
            <a:ext cx="7698658" cy="4999702"/>
          </a:xfrm>
          <a:prstGeom prst="rect">
            <a:avLst/>
          </a:prstGeom>
        </p:spPr>
      </p:pic>
    </p:spTree>
    <p:extLst>
      <p:ext uri="{BB962C8B-B14F-4D97-AF65-F5344CB8AC3E}">
        <p14:creationId xmlns:p14="http://schemas.microsoft.com/office/powerpoint/2010/main" val="3296822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TotalTime>
  <Words>865</Words>
  <Application>Microsoft Office PowerPoint</Application>
  <PresentationFormat>Widescreen</PresentationFormat>
  <Paragraphs>60</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Calibri Light</vt:lpstr>
      <vt:lpstr>MyriadMM_565_600_</vt:lpstr>
      <vt:lpstr>MyriadMM_700_600_</vt:lpstr>
      <vt:lpstr>Palatino-Bold</vt:lpstr>
      <vt:lpstr>Palatino-Italic</vt:lpstr>
      <vt:lpstr>Palatino-Roman</vt:lpstr>
      <vt:lpstr>Office Theme</vt:lpstr>
      <vt:lpstr>Auxins</vt:lpstr>
      <vt:lpstr>Auxins in Biological Samples Can Be Quantified</vt:lpstr>
      <vt:lpstr>PowerPoint Presentation</vt:lpstr>
      <vt:lpstr>Most IAA in the Plant Is in a Covalently Bound Form </vt:lpstr>
      <vt:lpstr>AUXIN TRANSPORT</vt:lpstr>
      <vt:lpstr>PowerPoint Presentation</vt:lpstr>
      <vt:lpstr>Polar Transport Requires Energy and Is Gravity Independent</vt:lpstr>
      <vt:lpstr>PowerPoint Presentation</vt:lpstr>
      <vt:lpstr>PowerPoint Presentation</vt:lpstr>
      <vt:lpstr>PowerPoint Presentation</vt:lpstr>
      <vt:lpstr>Inhibitors of Auxin Transport</vt:lpstr>
      <vt:lpstr>Auxin Is Also Transported Nonpolarly in the Phloem</vt:lpstr>
      <vt:lpstr>DEVELOPMENTAL EFFECTS OF AUXIN</vt:lpstr>
      <vt:lpstr>Commercial Uses</vt:lpstr>
      <vt:lpstr>AUXIN SIGNAL TRANSDUCTION PATHWAYS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Auxins</dc:title>
  <dc:creator>Behzad</dc:creator>
  <cp:lastModifiedBy>HIBA BEHZAD</cp:lastModifiedBy>
  <cp:revision>10</cp:revision>
  <dcterms:created xsi:type="dcterms:W3CDTF">2020-09-25T04:18:00Z</dcterms:created>
  <dcterms:modified xsi:type="dcterms:W3CDTF">2020-09-28T01:57:32Z</dcterms:modified>
</cp:coreProperties>
</file>