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19200" y="76200"/>
            <a:ext cx="6705600" cy="651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12850" y="69850"/>
            <a:ext cx="6718300" cy="6527800"/>
          </a:xfrm>
          <a:custGeom>
            <a:avLst/>
            <a:gdLst/>
            <a:ahLst/>
            <a:cxnLst/>
            <a:rect l="l" t="t" r="r" b="b"/>
            <a:pathLst>
              <a:path w="6718300" h="6527800">
                <a:moveTo>
                  <a:pt x="0" y="6527800"/>
                </a:moveTo>
                <a:lnTo>
                  <a:pt x="6718300" y="6527800"/>
                </a:lnTo>
                <a:lnTo>
                  <a:pt x="6718300" y="0"/>
                </a:lnTo>
                <a:lnTo>
                  <a:pt x="0" y="0"/>
                </a:lnTo>
                <a:lnTo>
                  <a:pt x="0" y="6527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1400" y="444500"/>
            <a:ext cx="7061200" cy="1369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" y="1892300"/>
            <a:ext cx="4191000" cy="3154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120900"/>
            <a:ext cx="7456805" cy="13638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59100" marR="5080" indent="-2946400" algn="ctr">
              <a:lnSpc>
                <a:spcPct val="100400"/>
              </a:lnSpc>
              <a:spcBef>
                <a:spcPts val="75"/>
              </a:spcBef>
            </a:pPr>
            <a:r>
              <a:rPr lang="en-US" spc="-5" dirty="0" smtClean="0"/>
              <a:t>Hardy-Weinberg Equilibrium conditions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400" y="774700"/>
            <a:ext cx="66592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7650" algn="l"/>
                <a:tab pos="5093970" algn="l"/>
              </a:tabLst>
            </a:pPr>
            <a:r>
              <a:rPr i="1" dirty="0">
                <a:latin typeface="Times New Roman"/>
                <a:cs typeface="Times New Roman"/>
              </a:rPr>
              <a:t>Silene	dioica</a:t>
            </a:r>
            <a:r>
              <a:rPr i="1" spc="50" dirty="0">
                <a:latin typeface="Times New Roman"/>
                <a:cs typeface="Times New Roman"/>
              </a:rPr>
              <a:t> </a:t>
            </a:r>
            <a:r>
              <a:rPr dirty="0"/>
              <a:t>Swedish	islands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858191"/>
            <a:ext cx="8215630" cy="419481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Colonize young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island</a:t>
            </a:r>
            <a:endParaRPr sz="3200">
              <a:latin typeface="Times New Roman"/>
              <a:cs typeface="Times New Roman"/>
            </a:endParaRPr>
          </a:p>
          <a:p>
            <a:pPr marL="762000" marR="5080" lvl="1" indent="-292100">
              <a:lnSpc>
                <a:spcPct val="101200"/>
              </a:lnSpc>
              <a:spcBef>
                <a:spcPts val="720"/>
              </a:spcBef>
              <a:buChar char="–"/>
              <a:tabLst>
                <a:tab pos="762000" algn="l"/>
              </a:tabLst>
            </a:pPr>
            <a:r>
              <a:rPr sz="2800" dirty="0">
                <a:latin typeface="Times New Roman"/>
                <a:cs typeface="Times New Roman"/>
              </a:rPr>
              <a:t>Genes that get to any specific island mostly a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matter  of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chance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Pollination by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insects</a:t>
            </a:r>
            <a:endParaRPr sz="3200">
              <a:latin typeface="Times New Roman"/>
              <a:cs typeface="Times New Roman"/>
            </a:endParaRPr>
          </a:p>
          <a:p>
            <a:pPr marL="762000" marR="474345" lvl="1" indent="-292100">
              <a:lnSpc>
                <a:spcPct val="101200"/>
              </a:lnSpc>
              <a:spcBef>
                <a:spcPts val="720"/>
              </a:spcBef>
              <a:buChar char="–"/>
              <a:tabLst>
                <a:tab pos="762000" algn="l"/>
              </a:tabLst>
            </a:pPr>
            <a:r>
              <a:rPr sz="2800" spc="-5" dirty="0">
                <a:latin typeface="Times New Roman"/>
                <a:cs typeface="Times New Roman"/>
              </a:rPr>
              <a:t>Over time, genes get spread from island to island  </a:t>
            </a:r>
            <a:r>
              <a:rPr sz="2800" dirty="0">
                <a:latin typeface="Times New Roman"/>
                <a:cs typeface="Times New Roman"/>
              </a:rPr>
              <a:t>(migration of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alleles)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Die off through ecological succession</a:t>
            </a:r>
            <a:endParaRPr sz="3200">
              <a:latin typeface="Times New Roman"/>
              <a:cs typeface="Times New Roman"/>
            </a:endParaRPr>
          </a:p>
          <a:p>
            <a:pPr marL="762000" lvl="1" indent="-292100">
              <a:lnSpc>
                <a:spcPct val="100000"/>
              </a:lnSpc>
              <a:spcBef>
                <a:spcPts val="760"/>
              </a:spcBef>
              <a:buChar char="–"/>
              <a:tabLst>
                <a:tab pos="762000" algn="l"/>
              </a:tabLst>
            </a:pPr>
            <a:r>
              <a:rPr sz="2800" dirty="0">
                <a:latin typeface="Times New Roman"/>
                <a:cs typeface="Times New Roman"/>
              </a:rPr>
              <a:t>Old populations survivors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stochastic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500" y="774700"/>
            <a:ext cx="52070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76065" algn="l"/>
              </a:tabLst>
            </a:pPr>
            <a:r>
              <a:rPr spc="-5" dirty="0"/>
              <a:t>Gile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an</a:t>
            </a:r>
            <a:r>
              <a:rPr dirty="0"/>
              <a:t>d</a:t>
            </a:r>
            <a:r>
              <a:rPr spc="-30" dirty="0"/>
              <a:t> </a:t>
            </a:r>
            <a:r>
              <a:rPr dirty="0"/>
              <a:t>Goule</a:t>
            </a:r>
            <a:r>
              <a:rPr spc="20" dirty="0"/>
              <a:t>t</a:t>
            </a:r>
            <a:r>
              <a:rPr dirty="0"/>
              <a:t>,	1997</a:t>
            </a:r>
          </a:p>
        </p:txBody>
      </p:sp>
      <p:sp>
        <p:nvSpPr>
          <p:cNvPr id="3" name="object 3"/>
          <p:cNvSpPr/>
          <p:nvPr/>
        </p:nvSpPr>
        <p:spPr>
          <a:xfrm>
            <a:off x="1219200" y="1524000"/>
            <a:ext cx="6064929" cy="4923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6900" y="774700"/>
            <a:ext cx="28638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Genetic</a:t>
            </a:r>
            <a:r>
              <a:rPr spc="-95" dirty="0"/>
              <a:t> </a:t>
            </a:r>
            <a:r>
              <a:rPr spc="-5" dirty="0"/>
              <a:t>drift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968500"/>
            <a:ext cx="7363459" cy="25984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5600" marR="5080" indent="-342900">
              <a:lnSpc>
                <a:spcPct val="100299"/>
              </a:lnSpc>
              <a:spcBef>
                <a:spcPts val="8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In Giles and </a:t>
            </a:r>
            <a:r>
              <a:rPr sz="3200" spc="-10" dirty="0">
                <a:latin typeface="Times New Roman"/>
                <a:cs typeface="Times New Roman"/>
              </a:rPr>
              <a:t>Goulet’s </a:t>
            </a:r>
            <a:r>
              <a:rPr sz="3200" dirty="0">
                <a:latin typeface="Times New Roman"/>
                <a:cs typeface="Times New Roman"/>
              </a:rPr>
              <a:t>study, what accounts  </a:t>
            </a:r>
            <a:r>
              <a:rPr sz="3200" spc="-5" dirty="0">
                <a:latin typeface="Times New Roman"/>
                <a:cs typeface="Times New Roman"/>
              </a:rPr>
              <a:t>for the high </a:t>
            </a:r>
            <a:r>
              <a:rPr sz="3200" dirty="0">
                <a:latin typeface="Times New Roman"/>
                <a:cs typeface="Times New Roman"/>
              </a:rPr>
              <a:t>Fst values for young  populations?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Chance founder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events</a:t>
            </a:r>
            <a:endParaRPr sz="3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60"/>
              </a:spcBef>
            </a:pPr>
            <a:r>
              <a:rPr sz="2800" dirty="0">
                <a:latin typeface="Times New Roman"/>
                <a:cs typeface="Times New Roman"/>
              </a:rPr>
              <a:t>– Populations drawn from small potential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pool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800" y="774700"/>
            <a:ext cx="72536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Population size and genetic</a:t>
            </a:r>
            <a:r>
              <a:rPr spc="-105" dirty="0"/>
              <a:t> </a:t>
            </a:r>
            <a:r>
              <a:rPr spc="-5" dirty="0"/>
              <a:t>drift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943100"/>
            <a:ext cx="7592695" cy="38303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marR="285750" indent="-342900" algn="just">
              <a:lnSpc>
                <a:spcPts val="34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Flip a coin, odds are even (50:50) heads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  tails</a:t>
            </a:r>
            <a:endParaRPr sz="32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320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If you flip the coin 10, 000, 000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times</a:t>
            </a:r>
            <a:endParaRPr sz="3200">
              <a:latin typeface="Times New Roman"/>
              <a:cs typeface="Times New Roman"/>
            </a:endParaRPr>
          </a:p>
          <a:p>
            <a:pPr marL="469900" algn="just">
              <a:lnSpc>
                <a:spcPct val="100000"/>
              </a:lnSpc>
              <a:spcBef>
                <a:spcPts val="360"/>
              </a:spcBef>
            </a:pPr>
            <a:r>
              <a:rPr sz="2800" dirty="0">
                <a:latin typeface="Times New Roman"/>
                <a:cs typeface="Times New Roman"/>
              </a:rPr>
              <a:t>– </a:t>
            </a:r>
            <a:r>
              <a:rPr sz="2800" spc="5" dirty="0">
                <a:latin typeface="Times New Roman"/>
                <a:cs typeface="Times New Roman"/>
              </a:rPr>
              <a:t>You’d </a:t>
            </a:r>
            <a:r>
              <a:rPr sz="2800" spc="-5" dirty="0">
                <a:latin typeface="Times New Roman"/>
                <a:cs typeface="Times New Roman"/>
              </a:rPr>
              <a:t>better get really close to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50:50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9800"/>
              </a:lnSpc>
              <a:spcBef>
                <a:spcPts val="730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If you flip the coin only 4 times, you have a  good chance of getting either all heads or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all  tails</a:t>
            </a:r>
            <a:endParaRPr sz="3200">
              <a:latin typeface="Times New Roman"/>
              <a:cs typeface="Times New Roman"/>
            </a:endParaRPr>
          </a:p>
          <a:p>
            <a:pPr marL="469900" algn="just">
              <a:lnSpc>
                <a:spcPct val="100000"/>
              </a:lnSpc>
              <a:spcBef>
                <a:spcPts val="360"/>
              </a:spcBef>
            </a:pPr>
            <a:r>
              <a:rPr sz="2800" spc="-5" dirty="0">
                <a:latin typeface="Times New Roman"/>
                <a:cs typeface="Times New Roman"/>
              </a:rPr>
              <a:t>12.5% chance, even if the coin is a fair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coin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546100"/>
            <a:ext cx="80651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4255" algn="l"/>
                <a:tab pos="3519804" algn="l"/>
                <a:tab pos="4093845" algn="l"/>
                <a:tab pos="5444490" algn="l"/>
              </a:tabLst>
            </a:pPr>
            <a:r>
              <a:rPr dirty="0"/>
              <a:t>Sampling	error	in	small	populations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1794064" y="1295400"/>
            <a:ext cx="5711635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700" y="139700"/>
            <a:ext cx="7867015" cy="13690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08100" marR="5080" indent="-1295400">
              <a:lnSpc>
                <a:spcPct val="100400"/>
              </a:lnSpc>
              <a:spcBef>
                <a:spcPts val="75"/>
              </a:spcBef>
            </a:pPr>
            <a:r>
              <a:rPr spc="-5" dirty="0"/>
              <a:t>Chance of random allele</a:t>
            </a:r>
            <a:r>
              <a:rPr spc="-145" dirty="0"/>
              <a:t> </a:t>
            </a:r>
            <a:r>
              <a:rPr spc="-5" dirty="0"/>
              <a:t>frequency  change, </a:t>
            </a:r>
            <a:r>
              <a:rPr dirty="0"/>
              <a:t>N = </a:t>
            </a:r>
            <a:r>
              <a:rPr spc="-5" dirty="0"/>
              <a:t>10</a:t>
            </a:r>
            <a:r>
              <a:rPr spc="-65" dirty="0"/>
              <a:t> </a:t>
            </a:r>
            <a:r>
              <a:rPr spc="-5" dirty="0"/>
              <a:t>zygotes</a:t>
            </a:r>
          </a:p>
        </p:txBody>
      </p:sp>
      <p:sp>
        <p:nvSpPr>
          <p:cNvPr id="3" name="object 3"/>
          <p:cNvSpPr/>
          <p:nvPr/>
        </p:nvSpPr>
        <p:spPr>
          <a:xfrm>
            <a:off x="1180415" y="1676400"/>
            <a:ext cx="6858684" cy="5162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698500"/>
            <a:ext cx="54063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Drift versus sample</a:t>
            </a:r>
            <a:r>
              <a:rPr spc="-105" dirty="0"/>
              <a:t> </a:t>
            </a:r>
            <a:r>
              <a:rPr spc="-5" dirty="0"/>
              <a:t>size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2120900"/>
            <a:ext cx="3912870" cy="207518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55600" marR="5080" indent="-342900">
              <a:lnSpc>
                <a:spcPct val="101600"/>
              </a:lnSpc>
              <a:spcBef>
                <a:spcPts val="3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3 runs of a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simulation  model</a:t>
            </a:r>
            <a:endParaRPr sz="3200">
              <a:latin typeface="Times New Roman"/>
              <a:cs typeface="Times New Roman"/>
            </a:endParaRPr>
          </a:p>
          <a:p>
            <a:pPr marL="355600" marR="74295" indent="-342900">
              <a:lnSpc>
                <a:spcPts val="3800"/>
              </a:lnSpc>
              <a:spcBef>
                <a:spcPts val="91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True allele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frequency  60:40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11382" y="277344"/>
            <a:ext cx="3329417" cy="6275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7300" y="774700"/>
            <a:ext cx="66274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Drift as an evolutionary</a:t>
            </a:r>
            <a:r>
              <a:rPr spc="-125" dirty="0"/>
              <a:t> </a:t>
            </a:r>
            <a:r>
              <a:rPr spc="-5" dirty="0"/>
              <a:t>force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968500"/>
            <a:ext cx="7451725" cy="262382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55600" marR="5080" indent="-342900">
              <a:lnSpc>
                <a:spcPct val="101600"/>
              </a:lnSpc>
              <a:spcBef>
                <a:spcPts val="3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Drift not an important evolutionary force in  </a:t>
            </a:r>
            <a:r>
              <a:rPr sz="3200" dirty="0">
                <a:latin typeface="Times New Roman"/>
                <a:cs typeface="Times New Roman"/>
              </a:rPr>
              <a:t>large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populations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Can be important in small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populations</a:t>
            </a:r>
            <a:endParaRPr sz="3200">
              <a:latin typeface="Times New Roman"/>
              <a:cs typeface="Times New Roman"/>
            </a:endParaRPr>
          </a:p>
          <a:p>
            <a:pPr marL="762000" lvl="1" indent="-292100">
              <a:lnSpc>
                <a:spcPct val="100000"/>
              </a:lnSpc>
              <a:spcBef>
                <a:spcPts val="660"/>
              </a:spcBef>
              <a:buChar char="–"/>
              <a:tabLst>
                <a:tab pos="762000" algn="l"/>
              </a:tabLst>
            </a:pPr>
            <a:r>
              <a:rPr sz="2800" dirty="0">
                <a:latin typeface="Times New Roman"/>
                <a:cs typeface="Times New Roman"/>
              </a:rPr>
              <a:t>Founding of new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populations</a:t>
            </a:r>
            <a:endParaRPr sz="2800">
              <a:latin typeface="Times New Roman"/>
              <a:cs typeface="Times New Roman"/>
            </a:endParaRPr>
          </a:p>
          <a:p>
            <a:pPr marL="762000" lvl="1" indent="-292100">
              <a:lnSpc>
                <a:spcPct val="100000"/>
              </a:lnSpc>
              <a:spcBef>
                <a:spcPts val="740"/>
              </a:spcBef>
              <a:buChar char="–"/>
              <a:tabLst>
                <a:tab pos="762000" algn="l"/>
              </a:tabLst>
            </a:pPr>
            <a:r>
              <a:rPr sz="2800" dirty="0">
                <a:latin typeface="Times New Roman"/>
                <a:cs typeface="Times New Roman"/>
              </a:rPr>
              <a:t>Fixation of alleles, loss of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heterozygosity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0" y="774700"/>
            <a:ext cx="32969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Founder</a:t>
            </a:r>
            <a:r>
              <a:rPr spc="-100" dirty="0"/>
              <a:t> </a:t>
            </a:r>
            <a:r>
              <a:rPr spc="-5" dirty="0"/>
              <a:t>effect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871979"/>
            <a:ext cx="7543800" cy="3408679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High Fst in </a:t>
            </a:r>
            <a:r>
              <a:rPr sz="3200" i="1" dirty="0">
                <a:latin typeface="Times New Roman"/>
                <a:cs typeface="Times New Roman"/>
              </a:rPr>
              <a:t>Silene dioica </a:t>
            </a:r>
            <a:r>
              <a:rPr sz="3200" dirty="0">
                <a:latin typeface="Times New Roman"/>
                <a:cs typeface="Times New Roman"/>
              </a:rPr>
              <a:t>young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populations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humans,</a:t>
            </a:r>
            <a:endParaRPr sz="3200">
              <a:latin typeface="Times New Roman"/>
              <a:cs typeface="Times New Roman"/>
            </a:endParaRPr>
          </a:p>
          <a:p>
            <a:pPr marL="762000" lvl="1" indent="-292100">
              <a:lnSpc>
                <a:spcPct val="100000"/>
              </a:lnSpc>
              <a:spcBef>
                <a:spcPts val="760"/>
              </a:spcBef>
              <a:buChar char="–"/>
              <a:tabLst>
                <a:tab pos="762000" algn="l"/>
              </a:tabLst>
            </a:pPr>
            <a:r>
              <a:rPr sz="2800" spc="-5" dirty="0">
                <a:latin typeface="Times New Roman"/>
                <a:cs typeface="Times New Roman"/>
              </a:rPr>
              <a:t>Ellis-van-Creveld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syndrome</a:t>
            </a:r>
            <a:endParaRPr sz="28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640"/>
              </a:spcBef>
              <a:buChar char="•"/>
              <a:tabLst>
                <a:tab pos="1155700" algn="l"/>
              </a:tabLst>
            </a:pPr>
            <a:r>
              <a:rPr sz="2400" spc="-10" dirty="0">
                <a:latin typeface="Times New Roman"/>
                <a:cs typeface="Times New Roman"/>
              </a:rPr>
              <a:t>Rare form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Dwarfism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1155700" algn="l"/>
              </a:tabLst>
            </a:pPr>
            <a:r>
              <a:rPr sz="2400" spc="-5" dirty="0">
                <a:latin typeface="Times New Roman"/>
                <a:cs typeface="Times New Roman"/>
              </a:rPr>
              <a:t>Allele frequency around 0.001 in most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populations</a:t>
            </a:r>
            <a:endParaRPr sz="24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699"/>
              </a:lnSpc>
              <a:spcBef>
                <a:spcPts val="600"/>
              </a:spcBef>
              <a:buChar char="•"/>
              <a:tabLst>
                <a:tab pos="1155700" algn="l"/>
              </a:tabLst>
            </a:pPr>
            <a:r>
              <a:rPr sz="2400" spc="-5" dirty="0">
                <a:latin typeface="Times New Roman"/>
                <a:cs typeface="Times New Roman"/>
              </a:rPr>
              <a:t>But found at 0.07 in Pennsylvania Amish descended  from 200 founding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individuals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500" y="774700"/>
            <a:ext cx="74942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Drift and allele frequency</a:t>
            </a:r>
            <a:r>
              <a:rPr spc="-145" dirty="0"/>
              <a:t> </a:t>
            </a:r>
            <a:r>
              <a:rPr spc="-5" dirty="0"/>
              <a:t>change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55600" marR="123825" indent="-342900">
              <a:lnSpc>
                <a:spcPct val="101600"/>
              </a:lnSpc>
              <a:spcBef>
                <a:spcPts val="3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/>
              <a:t>small populations</a:t>
            </a:r>
            <a:r>
              <a:rPr spc="-100" dirty="0"/>
              <a:t> </a:t>
            </a:r>
            <a:r>
              <a:rPr dirty="0"/>
              <a:t>over  many</a:t>
            </a:r>
            <a:r>
              <a:rPr spc="-10" dirty="0"/>
              <a:t> </a:t>
            </a:r>
            <a:r>
              <a:rPr dirty="0"/>
              <a:t>generations</a:t>
            </a:r>
          </a:p>
          <a:p>
            <a:pPr marL="355600" marR="5080" indent="-342900">
              <a:lnSpc>
                <a:spcPct val="100299"/>
              </a:lnSpc>
              <a:spcBef>
                <a:spcPts val="75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/>
              <a:t>Fixation: an allele is</a:t>
            </a:r>
            <a:r>
              <a:rPr spc="-55" dirty="0"/>
              <a:t> </a:t>
            </a:r>
            <a:r>
              <a:rPr i="1" dirty="0">
                <a:latin typeface="Times New Roman"/>
                <a:cs typeface="Times New Roman"/>
              </a:rPr>
              <a:t>fix  </a:t>
            </a:r>
            <a:r>
              <a:rPr dirty="0"/>
              <a:t>at a locus if it is at a  </a:t>
            </a:r>
            <a:r>
              <a:rPr spc="-5" dirty="0"/>
              <a:t>frequency of</a:t>
            </a:r>
            <a:r>
              <a:rPr spc="-35" dirty="0"/>
              <a:t> </a:t>
            </a:r>
            <a:r>
              <a:rPr spc="-5" dirty="0"/>
              <a:t>100%</a:t>
            </a: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/>
              <a:t>Heterozygosity</a:t>
            </a:r>
            <a:r>
              <a:rPr spc="-35" dirty="0"/>
              <a:t> </a:t>
            </a:r>
            <a:r>
              <a:rPr dirty="0"/>
              <a:t>decreas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46230" y="3028751"/>
            <a:ext cx="396875" cy="201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490"/>
              </a:lnSpc>
            </a:pPr>
            <a:r>
              <a:rPr sz="3200" i="1" dirty="0">
                <a:latin typeface="Times New Roman"/>
                <a:cs typeface="Times New Roman"/>
              </a:rPr>
              <a:t>ed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3900" y="5016500"/>
            <a:ext cx="38995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as alleles becomes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rarer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40487" y="2976562"/>
            <a:ext cx="4032119" cy="2063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57800" y="5001259"/>
            <a:ext cx="2048510" cy="1117600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2400" dirty="0">
                <a:latin typeface="Times New Roman"/>
                <a:cs typeface="Times New Roman"/>
              </a:rPr>
              <a:t>Note: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2(p)*(1-p)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420"/>
              </a:spcBef>
            </a:pPr>
            <a:r>
              <a:rPr sz="2400" dirty="0">
                <a:latin typeface="Times New Roman"/>
                <a:cs typeface="Times New Roman"/>
              </a:rPr>
              <a:t>= 2pq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5100" y="774700"/>
            <a:ext cx="62769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Hardy-Weinberg</a:t>
            </a:r>
            <a:r>
              <a:rPr spc="-95" dirty="0"/>
              <a:t> </a:t>
            </a:r>
            <a:r>
              <a:rPr spc="-5" dirty="0"/>
              <a:t>conditions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871979"/>
            <a:ext cx="4182110" cy="294640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No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mutation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No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selection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No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migration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No genetic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drift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No non-random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mating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0000" y="774700"/>
            <a:ext cx="40608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14855" algn="l"/>
                <a:tab pos="2620010" algn="l"/>
              </a:tabLst>
            </a:pPr>
            <a:r>
              <a:rPr dirty="0"/>
              <a:t>Fixation	of	alleles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871979"/>
            <a:ext cx="7195184" cy="419354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If allele frequency goes to 1 it is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fixed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299"/>
              </a:lnSpc>
              <a:spcBef>
                <a:spcPts val="74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If it goes to 0 the allele is lost, and the  alternative allele is fixed (if there are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only  two alleles)</a:t>
            </a:r>
            <a:endParaRPr sz="3200">
              <a:latin typeface="Times New Roman"/>
              <a:cs typeface="Times New Roman"/>
            </a:endParaRPr>
          </a:p>
          <a:p>
            <a:pPr marL="355600" marR="217804" indent="-342900">
              <a:lnSpc>
                <a:spcPct val="1016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Probability that an allele goes to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fixation  equal to its initial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frequency</a:t>
            </a:r>
            <a:endParaRPr sz="3200">
              <a:latin typeface="Times New Roman"/>
              <a:cs typeface="Times New Roman"/>
            </a:endParaRPr>
          </a:p>
          <a:p>
            <a:pPr marL="762000" marR="756285" indent="-292100">
              <a:lnSpc>
                <a:spcPct val="101200"/>
              </a:lnSpc>
              <a:spcBef>
                <a:spcPts val="620"/>
              </a:spcBef>
            </a:pPr>
            <a:r>
              <a:rPr sz="2800" dirty="0">
                <a:latin typeface="Times New Roman"/>
                <a:cs typeface="Times New Roman"/>
              </a:rPr>
              <a:t>– With drift alone that is (no mutation, no  selection, etc.)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400" y="469900"/>
            <a:ext cx="51187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7770" algn="l"/>
              </a:tabLst>
            </a:pPr>
            <a:r>
              <a:rPr dirty="0"/>
              <a:t>Loss	of</a:t>
            </a:r>
            <a:r>
              <a:rPr spc="-70" dirty="0"/>
              <a:t> </a:t>
            </a:r>
            <a:r>
              <a:rPr spc="-5" dirty="0"/>
              <a:t>heterozygosity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457960"/>
            <a:ext cx="4391025" cy="48895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Heterozygote </a:t>
            </a:r>
            <a:r>
              <a:rPr sz="2400" dirty="0">
                <a:latin typeface="Times New Roman"/>
                <a:cs typeface="Times New Roman"/>
              </a:rPr>
              <a:t>frequency = 2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pq</a:t>
            </a:r>
            <a:endParaRPr sz="2400">
              <a:latin typeface="Times New Roman"/>
              <a:cs typeface="Times New Roman"/>
            </a:endParaRPr>
          </a:p>
          <a:p>
            <a:pPr marL="762000" lvl="1" indent="-292100">
              <a:lnSpc>
                <a:spcPct val="100000"/>
              </a:lnSpc>
              <a:spcBef>
                <a:spcPts val="320"/>
              </a:spcBef>
              <a:buChar char="–"/>
              <a:tabLst>
                <a:tab pos="761365" algn="l"/>
                <a:tab pos="762000" algn="l"/>
              </a:tabLst>
            </a:pPr>
            <a:r>
              <a:rPr sz="2400" dirty="0">
                <a:latin typeface="Times New Roman"/>
                <a:cs typeface="Times New Roman"/>
              </a:rPr>
              <a:t>Alternatively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2p(1-p)</a:t>
            </a:r>
            <a:endParaRPr sz="2400">
              <a:latin typeface="Times New Roman"/>
              <a:cs typeface="Times New Roman"/>
            </a:endParaRPr>
          </a:p>
          <a:p>
            <a:pPr marL="762000" lvl="1" indent="-292100">
              <a:lnSpc>
                <a:spcPct val="100000"/>
              </a:lnSpc>
              <a:spcBef>
                <a:spcPts val="219"/>
              </a:spcBef>
              <a:buChar char="–"/>
              <a:tabLst>
                <a:tab pos="761365" algn="l"/>
                <a:tab pos="762000" algn="l"/>
              </a:tabLst>
            </a:pPr>
            <a:r>
              <a:rPr sz="2400" dirty="0">
                <a:latin typeface="Times New Roman"/>
                <a:cs typeface="Times New Roman"/>
              </a:rPr>
              <a:t>At a maximum when p =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0.5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Buri </a:t>
            </a:r>
            <a:r>
              <a:rPr sz="2400" i="1" dirty="0">
                <a:latin typeface="Times New Roman"/>
                <a:cs typeface="Times New Roman"/>
              </a:rPr>
              <a:t>Drosophila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experiment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Times New Roman"/>
                <a:cs typeface="Times New Roman"/>
              </a:rPr>
              <a:t>107 lines of 8 females 8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males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19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Start p = q =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0.5</a:t>
            </a:r>
            <a:endParaRPr sz="2400">
              <a:latin typeface="Times New Roman"/>
              <a:cs typeface="Times New Roman"/>
            </a:endParaRPr>
          </a:p>
          <a:p>
            <a:pPr marL="355600" marR="721995" indent="-342900">
              <a:lnSpc>
                <a:spcPts val="2600"/>
              </a:lnSpc>
              <a:spcBef>
                <a:spcPts val="6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Qualitative: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heterozygosity  decrease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600"/>
              </a:lnSpc>
              <a:spcBef>
                <a:spcPts val="5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Quantitative: for population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  size 16, </a:t>
            </a:r>
            <a:r>
              <a:rPr sz="2400" spc="-5" dirty="0">
                <a:latin typeface="Times New Roman"/>
                <a:cs typeface="Times New Roman"/>
              </a:rPr>
              <a:t>heterozygosity </a:t>
            </a:r>
            <a:r>
              <a:rPr sz="2400" dirty="0">
                <a:latin typeface="Times New Roman"/>
                <a:cs typeface="Times New Roman"/>
              </a:rPr>
              <a:t>should  follow dashed line; instead  followed solid gray line - the  prediction for n =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9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1515" y="1981200"/>
            <a:ext cx="4092484" cy="3082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1500" y="393700"/>
            <a:ext cx="56089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Effective population</a:t>
            </a:r>
            <a:r>
              <a:rPr spc="-100" dirty="0"/>
              <a:t> </a:t>
            </a:r>
            <a:r>
              <a:rPr spc="-5" dirty="0"/>
              <a:t>size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1371600"/>
            <a:ext cx="7373620" cy="46558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55600" marR="622300" indent="-342900">
              <a:lnSpc>
                <a:spcPct val="101200"/>
              </a:lnSpc>
              <a:spcBef>
                <a:spcPts val="6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Buri’s fly populations lost </a:t>
            </a:r>
            <a:r>
              <a:rPr sz="2800" dirty="0">
                <a:latin typeface="Times New Roman"/>
                <a:cs typeface="Times New Roman"/>
              </a:rPr>
              <a:t>heterozygosity as  </a:t>
            </a:r>
            <a:r>
              <a:rPr sz="2800" spc="-5" dirty="0">
                <a:latin typeface="Times New Roman"/>
                <a:cs typeface="Times New Roman"/>
              </a:rPr>
              <a:t>predicted IF the population size was 9 not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16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9700"/>
              </a:lnSpc>
              <a:spcBef>
                <a:spcPts val="65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If some died, or failed to reproduce, then the  </a:t>
            </a:r>
            <a:r>
              <a:rPr sz="2800" b="1" dirty="0">
                <a:latin typeface="Times New Roman"/>
                <a:cs typeface="Times New Roman"/>
              </a:rPr>
              <a:t>effective population size </a:t>
            </a:r>
            <a:r>
              <a:rPr sz="2800" dirty="0">
                <a:latin typeface="Times New Roman"/>
                <a:cs typeface="Times New Roman"/>
              </a:rPr>
              <a:t>can be smaller than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  actual population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size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Ne = (4 </a:t>
            </a:r>
            <a:r>
              <a:rPr sz="2800" spc="-10" dirty="0">
                <a:latin typeface="Times New Roman"/>
                <a:cs typeface="Times New Roman"/>
              </a:rPr>
              <a:t>NmNf)/(Nm </a:t>
            </a:r>
            <a:r>
              <a:rPr sz="2800" dirty="0">
                <a:latin typeface="Times New Roman"/>
                <a:cs typeface="Times New Roman"/>
              </a:rPr>
              <a:t>+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Nf)</a:t>
            </a:r>
            <a:endParaRPr sz="2800">
              <a:latin typeface="Times New Roman"/>
              <a:cs typeface="Times New Roman"/>
            </a:endParaRPr>
          </a:p>
          <a:p>
            <a:pPr marL="762000" marR="1041400">
              <a:lnSpc>
                <a:spcPts val="3500"/>
              </a:lnSpc>
              <a:spcBef>
                <a:spcPts val="140"/>
              </a:spcBef>
            </a:pPr>
            <a:r>
              <a:rPr sz="2400" spc="-10" dirty="0">
                <a:latin typeface="Times New Roman"/>
                <a:cs typeface="Times New Roman"/>
              </a:rPr>
              <a:t>Nm = number </a:t>
            </a:r>
            <a:r>
              <a:rPr sz="2400" spc="-5" dirty="0">
                <a:latin typeface="Times New Roman"/>
                <a:cs typeface="Times New Roman"/>
              </a:rPr>
              <a:t>of sexually reproductive males  </a:t>
            </a:r>
            <a:r>
              <a:rPr sz="2400" dirty="0">
                <a:latin typeface="Times New Roman"/>
                <a:cs typeface="Times New Roman"/>
              </a:rPr>
              <a:t>Nf </a:t>
            </a:r>
            <a:r>
              <a:rPr sz="2400" spc="-10" dirty="0">
                <a:latin typeface="Times New Roman"/>
                <a:cs typeface="Times New Roman"/>
              </a:rPr>
              <a:t>= </a:t>
            </a:r>
            <a:r>
              <a:rPr sz="2400" spc="-5" dirty="0">
                <a:latin typeface="Times New Roman"/>
                <a:cs typeface="Times New Roman"/>
              </a:rPr>
              <a:t>number of sexually reproducing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females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5 males 5 females, Ne =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10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1 male 9 females, Ne =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3.6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8600" y="774700"/>
            <a:ext cx="61328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Drift and the neutral</a:t>
            </a:r>
            <a:r>
              <a:rPr spc="-125" dirty="0"/>
              <a:t> </a:t>
            </a:r>
            <a:r>
              <a:rPr spc="-5" dirty="0"/>
              <a:t>theory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943100"/>
            <a:ext cx="7717155" cy="3804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marR="848994" indent="-342900">
              <a:lnSpc>
                <a:spcPts val="34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Alleles that have no fitness effect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called  neutral</a:t>
            </a:r>
            <a:endParaRPr sz="3200">
              <a:latin typeface="Times New Roman"/>
              <a:cs typeface="Times New Roman"/>
            </a:endParaRPr>
          </a:p>
          <a:p>
            <a:pPr marL="355600" marR="1348740" indent="-342900">
              <a:lnSpc>
                <a:spcPts val="35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Allelic substitution can be by drift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  selection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98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If most mutations produce selectively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neutral  alleles, the fate of those alleles will be  </a:t>
            </a:r>
            <a:r>
              <a:rPr sz="3200" spc="-5" dirty="0">
                <a:latin typeface="Times New Roman"/>
                <a:cs typeface="Times New Roman"/>
              </a:rPr>
              <a:t>governed mostly by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drift</a:t>
            </a:r>
            <a:endParaRPr sz="3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360"/>
              </a:spcBef>
            </a:pPr>
            <a:r>
              <a:rPr sz="2800" dirty="0">
                <a:latin typeface="Times New Roman"/>
                <a:cs typeface="Times New Roman"/>
              </a:rPr>
              <a:t>– Basis of idea behind molecular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clock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2000" y="774700"/>
            <a:ext cx="50812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Genetic drift</a:t>
            </a:r>
            <a:r>
              <a:rPr spc="-100" dirty="0"/>
              <a:t> </a:t>
            </a:r>
            <a:r>
              <a:rPr spc="-5" dirty="0"/>
              <a:t>summary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871979"/>
            <a:ext cx="7828280" cy="386080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Random effects</a:t>
            </a:r>
            <a:endParaRPr sz="3200">
              <a:latin typeface="Times New Roman"/>
              <a:cs typeface="Times New Roman"/>
            </a:endParaRPr>
          </a:p>
          <a:p>
            <a:pPr marL="355600" marR="354330" indent="-342900">
              <a:lnSpc>
                <a:spcPct val="10160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Importance highly dependent on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population  size</a:t>
            </a:r>
            <a:endParaRPr sz="3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660"/>
              </a:spcBef>
            </a:pPr>
            <a:r>
              <a:rPr sz="2800" dirty="0">
                <a:latin typeface="Times New Roman"/>
                <a:cs typeface="Times New Roman"/>
              </a:rPr>
              <a:t>– Effective population size even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smaller</a:t>
            </a:r>
            <a:endParaRPr sz="2800">
              <a:latin typeface="Times New Roman"/>
              <a:cs typeface="Times New Roman"/>
            </a:endParaRPr>
          </a:p>
          <a:p>
            <a:pPr marL="355600" marR="295275" indent="-342900">
              <a:lnSpc>
                <a:spcPct val="1016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Can allow a neutral allele to replace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another  simply by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chance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Decreases allelic diversity and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heterozygosity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774700"/>
            <a:ext cx="45720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Non-random</a:t>
            </a:r>
            <a:r>
              <a:rPr spc="-95" dirty="0"/>
              <a:t> </a:t>
            </a:r>
            <a:r>
              <a:rPr spc="-5" dirty="0"/>
              <a:t>mating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858191"/>
            <a:ext cx="8167370" cy="429641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965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Obviously individuals do not mate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randomly</a:t>
            </a:r>
            <a:endParaRPr sz="3200">
              <a:latin typeface="Times New Roman"/>
              <a:cs typeface="Times New Roman"/>
            </a:endParaRPr>
          </a:p>
          <a:p>
            <a:pPr marL="762000" lvl="1" indent="-292100" algn="just">
              <a:lnSpc>
                <a:spcPct val="100000"/>
              </a:lnSpc>
              <a:spcBef>
                <a:spcPts val="760"/>
              </a:spcBef>
              <a:buChar char="–"/>
              <a:tabLst>
                <a:tab pos="762000" algn="l"/>
              </a:tabLst>
            </a:pPr>
            <a:r>
              <a:rPr sz="2800" dirty="0">
                <a:latin typeface="Times New Roman"/>
                <a:cs typeface="Times New Roman"/>
              </a:rPr>
              <a:t>Really, would you want to mate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randomly?</a:t>
            </a:r>
            <a:endParaRPr sz="2800">
              <a:latin typeface="Times New Roman"/>
              <a:cs typeface="Times New Roman"/>
            </a:endParaRPr>
          </a:p>
          <a:p>
            <a:pPr marL="355600" marR="1009650" indent="-342900" algn="just">
              <a:lnSpc>
                <a:spcPts val="3800"/>
              </a:lnSpc>
              <a:spcBef>
                <a:spcPts val="900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We are talking about random mating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with  respect to particular</a:t>
            </a:r>
            <a:r>
              <a:rPr sz="3200" b="1" i="1" spc="15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alleles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299"/>
              </a:lnSpc>
              <a:spcBef>
                <a:spcPts val="630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Not non-random mating with respect to money,  sexiness, or ability to make your heart go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pitter-  patter</a:t>
            </a:r>
            <a:endParaRPr sz="3200">
              <a:latin typeface="Times New Roman"/>
              <a:cs typeface="Times New Roman"/>
            </a:endParaRPr>
          </a:p>
          <a:p>
            <a:pPr marL="762000" lvl="1" indent="-292100" algn="just">
              <a:lnSpc>
                <a:spcPct val="100000"/>
              </a:lnSpc>
              <a:spcBef>
                <a:spcPts val="760"/>
              </a:spcBef>
              <a:buChar char="–"/>
              <a:tabLst>
                <a:tab pos="7620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That is sexual selection, a form of natural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selection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900" y="444500"/>
            <a:ext cx="7424420" cy="13690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717800" marR="5080" indent="-2705100">
              <a:lnSpc>
                <a:spcPct val="100400"/>
              </a:lnSpc>
              <a:spcBef>
                <a:spcPts val="75"/>
              </a:spcBef>
              <a:tabLst>
                <a:tab pos="3291840" algn="l"/>
              </a:tabLst>
            </a:pPr>
            <a:r>
              <a:rPr spc="-5" dirty="0"/>
              <a:t>Non-random mating with respect  </a:t>
            </a:r>
            <a:r>
              <a:rPr dirty="0"/>
              <a:t>to	alleles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858191"/>
            <a:ext cx="6578600" cy="221107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Positive assortative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mating</a:t>
            </a:r>
            <a:endParaRPr sz="3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60"/>
              </a:spcBef>
            </a:pPr>
            <a:r>
              <a:rPr sz="2800" dirty="0">
                <a:latin typeface="Times New Roman"/>
                <a:cs typeface="Times New Roman"/>
              </a:rPr>
              <a:t>– Like mates with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like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ts val="3820"/>
              </a:lnSpc>
              <a:spcBef>
                <a:spcPts val="74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Mating among genetic relatives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called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ts val="3820"/>
              </a:lnSpc>
            </a:pPr>
            <a:r>
              <a:rPr sz="3200" b="1" i="1" dirty="0">
                <a:latin typeface="Times New Roman"/>
                <a:cs typeface="Times New Roman"/>
              </a:rPr>
              <a:t>Inbreeding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700" y="774700"/>
            <a:ext cx="68205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Inbreeding and</a:t>
            </a:r>
            <a:r>
              <a:rPr spc="-90" dirty="0"/>
              <a:t> </a:t>
            </a:r>
            <a:r>
              <a:rPr spc="-5" dirty="0"/>
              <a:t>heterozygosity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871979"/>
            <a:ext cx="7071995" cy="392430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Imagine extreme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inbreeding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Self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fertilization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Homozygotes produce all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homozygotes</a:t>
            </a:r>
            <a:endParaRPr sz="3200">
              <a:latin typeface="Times New Roman"/>
              <a:cs typeface="Times New Roman"/>
            </a:endParaRPr>
          </a:p>
          <a:p>
            <a:pPr marL="355600" marR="57150" indent="-342900">
              <a:lnSpc>
                <a:spcPct val="10160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Heterozygotes produce 1/2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homozygotes  and 1/2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heterozygotes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800"/>
              </a:lnSpc>
              <a:spcBef>
                <a:spcPts val="91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Proportion of </a:t>
            </a:r>
            <a:r>
              <a:rPr sz="3200" dirty="0">
                <a:latin typeface="Times New Roman"/>
                <a:cs typeface="Times New Roman"/>
              </a:rPr>
              <a:t>heterozygotes decreases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by  1/2 each generation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774700"/>
            <a:ext cx="60204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Selfing and</a:t>
            </a:r>
            <a:r>
              <a:rPr spc="-65" dirty="0"/>
              <a:t> </a:t>
            </a:r>
            <a:r>
              <a:rPr spc="-5" dirty="0"/>
              <a:t>heterozygosity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394700" cy="455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774700"/>
            <a:ext cx="74676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If Hardy-Weinberg holds,</a:t>
            </a:r>
            <a:r>
              <a:rPr spc="-110" dirty="0"/>
              <a:t> </a:t>
            </a:r>
            <a:r>
              <a:rPr spc="-5" dirty="0"/>
              <a:t>then…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6600" y="1858191"/>
            <a:ext cx="6028055" cy="275971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965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dirty="0">
                <a:latin typeface="Times New Roman"/>
                <a:cs typeface="Times New Roman"/>
              </a:rPr>
              <a:t>No allele frequency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change</a:t>
            </a:r>
            <a:endParaRPr sz="3200">
              <a:latin typeface="Times New Roman"/>
              <a:cs typeface="Times New Roman"/>
            </a:endParaRPr>
          </a:p>
          <a:p>
            <a:pPr marL="495300" marR="1948180">
              <a:lnSpc>
                <a:spcPct val="119000"/>
              </a:lnSpc>
              <a:spcBef>
                <a:spcPts val="125"/>
              </a:spcBef>
            </a:pPr>
            <a:r>
              <a:rPr sz="2800" dirty="0">
                <a:latin typeface="Times New Roman"/>
                <a:cs typeface="Times New Roman"/>
              </a:rPr>
              <a:t>p = frequency of allele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  q = frequency of allele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74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dirty="0">
                <a:latin typeface="Times New Roman"/>
                <a:cs typeface="Times New Roman"/>
              </a:rPr>
              <a:t>Genotype frequencies follow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from</a:t>
            </a:r>
            <a:endParaRPr sz="3200">
              <a:latin typeface="Times New Roman"/>
              <a:cs typeface="Times New Roman"/>
            </a:endParaRPr>
          </a:p>
          <a:p>
            <a:pPr marL="495300">
              <a:lnSpc>
                <a:spcPct val="100000"/>
              </a:lnSpc>
              <a:spcBef>
                <a:spcPts val="760"/>
              </a:spcBef>
            </a:pP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50" baseline="23391" dirty="0">
                <a:latin typeface="Times New Roman"/>
                <a:cs typeface="Times New Roman"/>
              </a:rPr>
              <a:t>2 </a:t>
            </a:r>
            <a:r>
              <a:rPr sz="2800" dirty="0">
                <a:latin typeface="Times New Roman"/>
                <a:cs typeface="Times New Roman"/>
              </a:rPr>
              <a:t>+ </a:t>
            </a:r>
            <a:r>
              <a:rPr sz="2800" spc="-5" dirty="0">
                <a:latin typeface="Times New Roman"/>
                <a:cs typeface="Times New Roman"/>
              </a:rPr>
              <a:t>2pq </a:t>
            </a:r>
            <a:r>
              <a:rPr sz="2800" dirty="0">
                <a:latin typeface="Times New Roman"/>
                <a:cs typeface="Times New Roman"/>
              </a:rPr>
              <a:t>+</a:t>
            </a:r>
            <a:r>
              <a:rPr sz="2800" spc="-2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q</a:t>
            </a:r>
            <a:r>
              <a:rPr sz="2850" spc="-15" baseline="23391" dirty="0">
                <a:latin typeface="Times New Roman"/>
                <a:cs typeface="Times New Roman"/>
              </a:rPr>
              <a:t>2</a:t>
            </a:r>
            <a:endParaRPr sz="2850" baseline="23391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032000" marR="5080" indent="-1587500">
              <a:lnSpc>
                <a:spcPct val="100400"/>
              </a:lnSpc>
              <a:spcBef>
                <a:spcPts val="75"/>
              </a:spcBef>
            </a:pPr>
            <a:r>
              <a:rPr spc="-5" dirty="0"/>
              <a:t>Inbreeding produces</a:t>
            </a:r>
            <a:r>
              <a:rPr spc="-125" dirty="0"/>
              <a:t> </a:t>
            </a:r>
            <a:r>
              <a:rPr spc="-5" dirty="0"/>
              <a:t>excess  </a:t>
            </a:r>
            <a:r>
              <a:rPr dirty="0"/>
              <a:t>homozygotes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968500"/>
            <a:ext cx="6577965" cy="363727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5600" marR="83185" indent="-342900" algn="just">
              <a:lnSpc>
                <a:spcPct val="100299"/>
              </a:lnSpc>
              <a:spcBef>
                <a:spcPts val="85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More homozygotes than predicted by  Hardy-Weinberg suggests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something,  perhaps inbreeding is going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on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299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One generation of random mating re-  </a:t>
            </a:r>
            <a:r>
              <a:rPr sz="3200" dirty="0">
                <a:latin typeface="Times New Roman"/>
                <a:cs typeface="Times New Roman"/>
              </a:rPr>
              <a:t>establishes Hardy-Weinberg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genotype  frequencies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2800" y="774700"/>
            <a:ext cx="49739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Inbreeding</a:t>
            </a:r>
            <a:r>
              <a:rPr spc="-95" dirty="0"/>
              <a:t> </a:t>
            </a:r>
            <a:r>
              <a:rPr spc="-5" dirty="0"/>
              <a:t>depression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968500"/>
            <a:ext cx="7590155" cy="315468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55600" marR="152400" indent="-342900">
              <a:lnSpc>
                <a:spcPct val="101600"/>
              </a:lnSpc>
              <a:spcBef>
                <a:spcPts val="3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Does not mean you are sad you kissed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your  cousin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800"/>
              </a:lnSpc>
              <a:spcBef>
                <a:spcPts val="91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Inbreeding produces a deficit of  heterozygotes and a surplus of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homozygotes</a:t>
            </a:r>
            <a:endParaRPr sz="3200">
              <a:latin typeface="Times New Roman"/>
              <a:cs typeface="Times New Roman"/>
            </a:endParaRPr>
          </a:p>
          <a:p>
            <a:pPr marL="355600" marR="1731010" indent="-342900">
              <a:lnSpc>
                <a:spcPct val="1016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What if those homozygotes are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  deleterious recessive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alleles?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900" y="546100"/>
            <a:ext cx="79197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Inbreeding reduces fitness:</a:t>
            </a:r>
            <a:r>
              <a:rPr spc="-100" dirty="0"/>
              <a:t> </a:t>
            </a:r>
            <a:r>
              <a:rPr spc="-5" dirty="0"/>
              <a:t>humans</a:t>
            </a:r>
          </a:p>
        </p:txBody>
      </p:sp>
      <p:sp>
        <p:nvSpPr>
          <p:cNvPr id="3" name="object 3"/>
          <p:cNvSpPr/>
          <p:nvPr/>
        </p:nvSpPr>
        <p:spPr>
          <a:xfrm>
            <a:off x="1676400" y="1371600"/>
            <a:ext cx="5689600" cy="519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0050" y="1365250"/>
            <a:ext cx="5702300" cy="5207000"/>
          </a:xfrm>
          <a:custGeom>
            <a:avLst/>
            <a:gdLst/>
            <a:ahLst/>
            <a:cxnLst/>
            <a:rect l="l" t="t" r="r" b="b"/>
            <a:pathLst>
              <a:path w="5702300" h="5207000">
                <a:moveTo>
                  <a:pt x="0" y="5207000"/>
                </a:moveTo>
                <a:lnTo>
                  <a:pt x="5702300" y="5207000"/>
                </a:lnTo>
                <a:lnTo>
                  <a:pt x="5702300" y="0"/>
                </a:lnTo>
                <a:lnTo>
                  <a:pt x="0" y="0"/>
                </a:lnTo>
                <a:lnTo>
                  <a:pt x="0" y="5207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774700"/>
            <a:ext cx="73977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7470" algn="l"/>
                <a:tab pos="2961640" algn="l"/>
                <a:tab pos="5646420" algn="l"/>
              </a:tabLst>
            </a:pPr>
            <a:r>
              <a:rPr dirty="0"/>
              <a:t>Also,	plants,	non-human	animals</a:t>
            </a:r>
          </a:p>
        </p:txBody>
      </p:sp>
      <p:sp>
        <p:nvSpPr>
          <p:cNvPr id="3" name="object 3"/>
          <p:cNvSpPr/>
          <p:nvPr/>
        </p:nvSpPr>
        <p:spPr>
          <a:xfrm>
            <a:off x="5486400" y="1600200"/>
            <a:ext cx="32639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1600200"/>
            <a:ext cx="5283200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200" y="6172200"/>
            <a:ext cx="4387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Blue outcrossed controls; red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selfed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100" y="114300"/>
            <a:ext cx="6526530" cy="20294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635000">
              <a:lnSpc>
                <a:spcPts val="5200"/>
              </a:lnSpc>
              <a:spcBef>
                <a:spcPts val="340"/>
              </a:spcBef>
            </a:pPr>
            <a:r>
              <a:rPr spc="-5" dirty="0"/>
              <a:t>Conservation Genetics:  </a:t>
            </a:r>
            <a:r>
              <a:rPr dirty="0"/>
              <a:t>the case of the </a:t>
            </a:r>
            <a:r>
              <a:rPr spc="-5" dirty="0"/>
              <a:t>greater</a:t>
            </a:r>
            <a:r>
              <a:rPr spc="-120" dirty="0"/>
              <a:t> </a:t>
            </a:r>
            <a:r>
              <a:rPr spc="-5" dirty="0"/>
              <a:t>prairie</a:t>
            </a:r>
          </a:p>
          <a:p>
            <a:pPr marL="1244600">
              <a:lnSpc>
                <a:spcPts val="5140"/>
              </a:lnSpc>
              <a:tabLst>
                <a:tab pos="3121660" algn="l"/>
                <a:tab pos="3695700" algn="l"/>
              </a:tabLst>
            </a:pPr>
            <a:r>
              <a:rPr dirty="0"/>
              <a:t>chicken	in	Illinois</a:t>
            </a:r>
          </a:p>
        </p:txBody>
      </p:sp>
      <p:sp>
        <p:nvSpPr>
          <p:cNvPr id="3" name="object 3"/>
          <p:cNvSpPr/>
          <p:nvPr/>
        </p:nvSpPr>
        <p:spPr>
          <a:xfrm>
            <a:off x="1447800" y="2590800"/>
            <a:ext cx="6019800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1450" y="2584450"/>
            <a:ext cx="6032500" cy="3289300"/>
          </a:xfrm>
          <a:custGeom>
            <a:avLst/>
            <a:gdLst/>
            <a:ahLst/>
            <a:cxnLst/>
            <a:rect l="l" t="t" r="r" b="b"/>
            <a:pathLst>
              <a:path w="6032500" h="3289300">
                <a:moveTo>
                  <a:pt x="0" y="3289300"/>
                </a:moveTo>
                <a:lnTo>
                  <a:pt x="6032500" y="3289300"/>
                </a:lnTo>
                <a:lnTo>
                  <a:pt x="6032500" y="0"/>
                </a:lnTo>
                <a:lnTo>
                  <a:pt x="0" y="0"/>
                </a:lnTo>
                <a:lnTo>
                  <a:pt x="0" y="3289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3900" y="774700"/>
            <a:ext cx="26174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0995" algn="l"/>
              </a:tabLst>
            </a:pPr>
            <a:r>
              <a:rPr dirty="0"/>
              <a:t>Movie	time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0" y="774700"/>
            <a:ext cx="17627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Decline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871979"/>
            <a:ext cx="5077460" cy="353060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Millions pre-1837 steel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plow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25000 in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1933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2000 in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1962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500 in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1972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76 in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1990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50 or less 1994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100" y="393700"/>
            <a:ext cx="65131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7050" algn="l"/>
                <a:tab pos="2961005" algn="l"/>
                <a:tab pos="4124960" algn="l"/>
                <a:tab pos="5382260" algn="l"/>
              </a:tabLst>
            </a:pPr>
            <a:r>
              <a:rPr dirty="0"/>
              <a:t>Habitat	loss:	steel	plow	1837</a:t>
            </a:r>
          </a:p>
        </p:txBody>
      </p:sp>
      <p:sp>
        <p:nvSpPr>
          <p:cNvPr id="3" name="object 3"/>
          <p:cNvSpPr/>
          <p:nvPr/>
        </p:nvSpPr>
        <p:spPr>
          <a:xfrm>
            <a:off x="575915" y="1321190"/>
            <a:ext cx="7953932" cy="4157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0600" y="5943600"/>
            <a:ext cx="6327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Two remaining habitats protected in 1962 and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1967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400" y="469900"/>
            <a:ext cx="755078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Protection and population</a:t>
            </a:r>
            <a:r>
              <a:rPr spc="-85" dirty="0"/>
              <a:t> </a:t>
            </a:r>
            <a:r>
              <a:rPr spc="-5" dirty="0"/>
              <a:t>decline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1219200"/>
            <a:ext cx="8039100" cy="529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0" y="774700"/>
            <a:ext cx="76765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8250" algn="l"/>
                <a:tab pos="2060575" algn="l"/>
                <a:tab pos="3131820" algn="l"/>
                <a:tab pos="4140835" algn="l"/>
              </a:tabLst>
            </a:pPr>
            <a:r>
              <a:rPr dirty="0"/>
              <a:t>Why	the	post	mid	1970’s</a:t>
            </a:r>
            <a:r>
              <a:rPr spc="-100" dirty="0"/>
              <a:t> </a:t>
            </a:r>
            <a:r>
              <a:rPr spc="-5" dirty="0"/>
              <a:t>decline?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871979"/>
            <a:ext cx="2129155" cy="177800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Migration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Drift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Inbreeding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1700" y="774700"/>
            <a:ext cx="22606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Migration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858191"/>
            <a:ext cx="7546975" cy="379857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Not seasonal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movement</a:t>
            </a:r>
            <a:endParaRPr sz="3200">
              <a:latin typeface="Times New Roman"/>
              <a:cs typeface="Times New Roman"/>
            </a:endParaRPr>
          </a:p>
          <a:p>
            <a:pPr marL="762000" lvl="1" indent="-292100">
              <a:lnSpc>
                <a:spcPct val="100000"/>
              </a:lnSpc>
              <a:spcBef>
                <a:spcPts val="760"/>
              </a:spcBef>
              <a:buChar char="–"/>
              <a:tabLst>
                <a:tab pos="762000" algn="l"/>
              </a:tabLst>
            </a:pPr>
            <a:r>
              <a:rPr sz="2800" dirty="0">
                <a:latin typeface="Times New Roman"/>
                <a:cs typeface="Times New Roman"/>
              </a:rPr>
              <a:t>E.g.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birds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8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Movement of alleles form one population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  another</a:t>
            </a:r>
            <a:endParaRPr sz="3200">
              <a:latin typeface="Times New Roman"/>
              <a:cs typeface="Times New Roman"/>
            </a:endParaRPr>
          </a:p>
          <a:p>
            <a:pPr marL="762000" lvl="1" indent="-292100">
              <a:lnSpc>
                <a:spcPct val="100000"/>
              </a:lnSpc>
              <a:spcBef>
                <a:spcPts val="640"/>
              </a:spcBef>
              <a:buChar char="–"/>
              <a:tabLst>
                <a:tab pos="762000" algn="l"/>
              </a:tabLst>
            </a:pPr>
            <a:r>
              <a:rPr sz="2800" dirty="0">
                <a:latin typeface="Times New Roman"/>
                <a:cs typeface="Times New Roman"/>
              </a:rPr>
              <a:t>Called </a:t>
            </a:r>
            <a:r>
              <a:rPr sz="2800" spc="-10" dirty="0">
                <a:latin typeface="Times New Roman"/>
                <a:cs typeface="Times New Roman"/>
              </a:rPr>
              <a:t>‘gene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flow’</a:t>
            </a:r>
            <a:endParaRPr sz="2800">
              <a:latin typeface="Times New Roman"/>
              <a:cs typeface="Times New Roman"/>
            </a:endParaRPr>
          </a:p>
          <a:p>
            <a:pPr marL="355600" marR="666750" indent="-342900">
              <a:lnSpc>
                <a:spcPts val="38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Makes populations more similar to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each  other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355600"/>
            <a:ext cx="36417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72589" algn="l"/>
              </a:tabLst>
            </a:pPr>
            <a:r>
              <a:rPr dirty="0"/>
              <a:t>Allelic	diversity</a:t>
            </a:r>
          </a:p>
        </p:txBody>
      </p:sp>
      <p:sp>
        <p:nvSpPr>
          <p:cNvPr id="3" name="object 3"/>
          <p:cNvSpPr/>
          <p:nvPr/>
        </p:nvSpPr>
        <p:spPr>
          <a:xfrm>
            <a:off x="1066800" y="990600"/>
            <a:ext cx="7010400" cy="553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5000" y="469900"/>
            <a:ext cx="29292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Egg</a:t>
            </a:r>
            <a:r>
              <a:rPr spc="-90" dirty="0"/>
              <a:t> </a:t>
            </a:r>
            <a:r>
              <a:rPr dirty="0"/>
              <a:t>viability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1295400"/>
            <a:ext cx="76835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9500" y="774700"/>
            <a:ext cx="44462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Evolutionary</a:t>
            </a:r>
            <a:r>
              <a:rPr spc="-100" dirty="0"/>
              <a:t> </a:t>
            </a:r>
            <a:r>
              <a:rPr spc="-5" dirty="0"/>
              <a:t>forces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858191"/>
            <a:ext cx="7040880" cy="377571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Drift</a:t>
            </a:r>
            <a:endParaRPr sz="3200">
              <a:latin typeface="Times New Roman"/>
              <a:cs typeface="Times New Roman"/>
            </a:endParaRPr>
          </a:p>
          <a:p>
            <a:pPr marL="762000" lvl="1" indent="-292100">
              <a:lnSpc>
                <a:spcPct val="100000"/>
              </a:lnSpc>
              <a:spcBef>
                <a:spcPts val="760"/>
              </a:spcBef>
              <a:buChar char="–"/>
              <a:tabLst>
                <a:tab pos="762000" algn="l"/>
              </a:tabLst>
            </a:pPr>
            <a:r>
              <a:rPr sz="2800" spc="-5" dirty="0">
                <a:latin typeface="Times New Roman"/>
                <a:cs typeface="Times New Roman"/>
              </a:rPr>
              <a:t>Small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population</a:t>
            </a:r>
            <a:endParaRPr sz="2800">
              <a:latin typeface="Times New Roman"/>
              <a:cs typeface="Times New Roman"/>
            </a:endParaRPr>
          </a:p>
          <a:p>
            <a:pPr marL="762000" lvl="1" indent="-292100">
              <a:lnSpc>
                <a:spcPct val="100000"/>
              </a:lnSpc>
              <a:spcBef>
                <a:spcPts val="640"/>
              </a:spcBef>
              <a:buChar char="–"/>
              <a:tabLst>
                <a:tab pos="762000" algn="l"/>
              </a:tabLst>
            </a:pPr>
            <a:r>
              <a:rPr sz="2800" dirty="0">
                <a:latin typeface="Times New Roman"/>
                <a:cs typeface="Times New Roman"/>
              </a:rPr>
              <a:t>Even smaller effective population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size</a:t>
            </a:r>
            <a:endParaRPr sz="28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640"/>
              </a:spcBef>
              <a:buChar char="•"/>
              <a:tabLst>
                <a:tab pos="1155700" algn="l"/>
              </a:tabLst>
            </a:pPr>
            <a:r>
              <a:rPr sz="2400" spc="-5" dirty="0">
                <a:latin typeface="Times New Roman"/>
                <a:cs typeface="Times New Roman"/>
              </a:rPr>
              <a:t>Lek </a:t>
            </a:r>
            <a:r>
              <a:rPr sz="2400" dirty="0">
                <a:latin typeface="Times New Roman"/>
                <a:cs typeface="Times New Roman"/>
              </a:rPr>
              <a:t>mating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system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Low allelic diversity, low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heterozygosity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Migration reintroduces new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alleles</a:t>
            </a:r>
            <a:endParaRPr sz="3200">
              <a:latin typeface="Times New Roman"/>
              <a:cs typeface="Times New Roman"/>
            </a:endParaRPr>
          </a:p>
          <a:p>
            <a:pPr marL="762000" lvl="1" indent="-292100">
              <a:lnSpc>
                <a:spcPct val="100000"/>
              </a:lnSpc>
              <a:spcBef>
                <a:spcPts val="660"/>
              </a:spcBef>
              <a:buChar char="–"/>
              <a:tabLst>
                <a:tab pos="762000" algn="l"/>
              </a:tabLst>
            </a:pPr>
            <a:r>
              <a:rPr sz="2800" dirty="0">
                <a:latin typeface="Times New Roman"/>
                <a:cs typeface="Times New Roman"/>
              </a:rPr>
              <a:t>Gene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flow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100" y="393700"/>
            <a:ext cx="22606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Migration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811690" y="1193800"/>
            <a:ext cx="7341709" cy="5570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165100"/>
            <a:ext cx="373570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83739" algn="l"/>
              </a:tabLst>
            </a:pPr>
            <a:r>
              <a:rPr i="1" dirty="0">
                <a:latin typeface="Times New Roman"/>
                <a:cs typeface="Times New Roman"/>
              </a:rPr>
              <a:t>Nerodia	sipedon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130300"/>
            <a:ext cx="9144000" cy="570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6200" y="774700"/>
            <a:ext cx="64331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Selection on banding</a:t>
            </a:r>
            <a:r>
              <a:rPr spc="-85" dirty="0"/>
              <a:t> </a:t>
            </a:r>
            <a:r>
              <a:rPr spc="-5" dirty="0"/>
              <a:t>pattern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858191"/>
            <a:ext cx="6605905" cy="374777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Mainland</a:t>
            </a:r>
            <a:endParaRPr sz="3200">
              <a:latin typeface="Times New Roman"/>
              <a:cs typeface="Times New Roman"/>
            </a:endParaRPr>
          </a:p>
          <a:p>
            <a:pPr marL="762000" lvl="1" indent="-292100">
              <a:lnSpc>
                <a:spcPct val="100000"/>
              </a:lnSpc>
              <a:spcBef>
                <a:spcPts val="760"/>
              </a:spcBef>
              <a:buChar char="–"/>
              <a:tabLst>
                <a:tab pos="762000" algn="l"/>
              </a:tabLst>
            </a:pPr>
            <a:r>
              <a:rPr sz="2800" dirty="0">
                <a:latin typeface="Times New Roman"/>
                <a:cs typeface="Times New Roman"/>
              </a:rPr>
              <a:t>Banded snakes favored (dappled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light)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Islands</a:t>
            </a:r>
            <a:endParaRPr sz="3200">
              <a:latin typeface="Times New Roman"/>
              <a:cs typeface="Times New Roman"/>
            </a:endParaRPr>
          </a:p>
          <a:p>
            <a:pPr marL="762000" lvl="1" indent="-292100">
              <a:lnSpc>
                <a:spcPct val="100000"/>
              </a:lnSpc>
              <a:spcBef>
                <a:spcPts val="660"/>
              </a:spcBef>
              <a:buChar char="–"/>
              <a:tabLst>
                <a:tab pos="762000" algn="l"/>
              </a:tabLst>
            </a:pPr>
            <a:r>
              <a:rPr sz="2800" dirty="0">
                <a:latin typeface="Times New Roman"/>
                <a:cs typeface="Times New Roman"/>
              </a:rPr>
              <a:t>Unbanded snakes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favored</a:t>
            </a:r>
            <a:endParaRPr sz="28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640"/>
              </a:spcBef>
              <a:buChar char="•"/>
              <a:tabLst>
                <a:tab pos="1155700" algn="l"/>
              </a:tabLst>
            </a:pPr>
            <a:r>
              <a:rPr sz="2400" dirty="0">
                <a:latin typeface="Times New Roman"/>
                <a:cs typeface="Times New Roman"/>
              </a:rPr>
              <a:t>Barren limestone basking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surfaces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800"/>
              </a:lnSpc>
              <a:spcBef>
                <a:spcPts val="88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Banded alleles on island persist due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  </a:t>
            </a:r>
            <a:r>
              <a:rPr sz="3200" spc="-5" dirty="0">
                <a:latin typeface="Times New Roman"/>
                <a:cs typeface="Times New Roman"/>
              </a:rPr>
              <a:t>migration from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mainland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9500" y="774700"/>
            <a:ext cx="44310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Migration of</a:t>
            </a:r>
            <a:r>
              <a:rPr spc="-100" dirty="0"/>
              <a:t> </a:t>
            </a:r>
            <a:r>
              <a:rPr spc="-5" dirty="0"/>
              <a:t>alleles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871979"/>
            <a:ext cx="5620385" cy="236220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Changes allele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frequencies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Can alter genotype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frequencies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Makes populations more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similar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22500" marR="5080" indent="-2209800">
              <a:lnSpc>
                <a:spcPct val="100400"/>
              </a:lnSpc>
              <a:spcBef>
                <a:spcPts val="75"/>
              </a:spcBef>
            </a:pPr>
            <a:r>
              <a:rPr spc="-5" dirty="0"/>
              <a:t>Measuring genetic similarity of  </a:t>
            </a:r>
            <a:r>
              <a:rPr dirty="0"/>
              <a:t>populations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871979"/>
            <a:ext cx="7503159" cy="285750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Fst statistic ranges from 0 to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1</a:t>
            </a:r>
            <a:endParaRPr sz="3200">
              <a:latin typeface="Times New Roman"/>
              <a:cs typeface="Times New Roman"/>
            </a:endParaRPr>
          </a:p>
          <a:p>
            <a:pPr marL="355600" marR="261620" indent="-342900">
              <a:lnSpc>
                <a:spcPct val="10160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Measures variation among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subpopulations  relative to the total variation (s and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t)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Fst high, then subpopulations pretty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distinct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Fst low, subpopulations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homogenous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984</Words>
  <Application>Microsoft Office PowerPoint</Application>
  <PresentationFormat>On-screen Show (4:3)</PresentationFormat>
  <Paragraphs>171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Hardy-Weinberg Equilibrium conditions</vt:lpstr>
      <vt:lpstr>Hardy-Weinberg conditions</vt:lpstr>
      <vt:lpstr>If Hardy-Weinberg holds, then…</vt:lpstr>
      <vt:lpstr>Migration</vt:lpstr>
      <vt:lpstr>Migration</vt:lpstr>
      <vt:lpstr>Nerodia sipedon</vt:lpstr>
      <vt:lpstr>Selection on banding pattern</vt:lpstr>
      <vt:lpstr>Migration of alleles</vt:lpstr>
      <vt:lpstr>Measuring genetic similarity of  populations</vt:lpstr>
      <vt:lpstr>Silene dioica Swedish islands</vt:lpstr>
      <vt:lpstr>Giles and Goulet, 1997</vt:lpstr>
      <vt:lpstr>Genetic drift</vt:lpstr>
      <vt:lpstr>Population size and genetic drift</vt:lpstr>
      <vt:lpstr>Sampling error in small populations</vt:lpstr>
      <vt:lpstr>Chance of random allele frequency  change, N = 10 zygotes</vt:lpstr>
      <vt:lpstr>Drift versus sample size</vt:lpstr>
      <vt:lpstr>Drift as an evolutionary force</vt:lpstr>
      <vt:lpstr>Founder effect</vt:lpstr>
      <vt:lpstr>Drift and allele frequency change</vt:lpstr>
      <vt:lpstr>PowerPoint Presentation</vt:lpstr>
      <vt:lpstr>Fixation of alleles</vt:lpstr>
      <vt:lpstr>Loss of heterozygosity</vt:lpstr>
      <vt:lpstr>Effective population size</vt:lpstr>
      <vt:lpstr>Drift and the neutral theory</vt:lpstr>
      <vt:lpstr>Genetic drift summary</vt:lpstr>
      <vt:lpstr>Non-random mating</vt:lpstr>
      <vt:lpstr>Non-random mating with respect  to alleles</vt:lpstr>
      <vt:lpstr>Inbreeding and heterozygosity</vt:lpstr>
      <vt:lpstr>Selfing and heterozygosity</vt:lpstr>
      <vt:lpstr>Inbreeding produces excess  homozygotes</vt:lpstr>
      <vt:lpstr>Inbreeding depression</vt:lpstr>
      <vt:lpstr>Inbreeding reduces fitness: humans</vt:lpstr>
      <vt:lpstr>Also, plants, non-human animals</vt:lpstr>
      <vt:lpstr>Conservation Genetics:  the case of the greater prairie chicken in Illinois</vt:lpstr>
      <vt:lpstr>Movie time</vt:lpstr>
      <vt:lpstr>Decline</vt:lpstr>
      <vt:lpstr>Habitat loss: steel plow 1837</vt:lpstr>
      <vt:lpstr>Protection and population decline</vt:lpstr>
      <vt:lpstr>Why the post mid 1970’s decline?</vt:lpstr>
      <vt:lpstr>Allelic diversity</vt:lpstr>
      <vt:lpstr>Egg viability</vt:lpstr>
      <vt:lpstr>Evolutionary forces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Chapter6.ppt.pdf</dc:title>
  <dc:creator>Dave Gray</dc:creator>
  <cp:keywords>UNREGISTERED</cp:keywords>
  <cp:lastModifiedBy>user</cp:lastModifiedBy>
  <cp:revision>1</cp:revision>
  <dcterms:created xsi:type="dcterms:W3CDTF">2020-05-05T09:19:54Z</dcterms:created>
  <dcterms:modified xsi:type="dcterms:W3CDTF">2020-05-05T09:21:45Z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2006-06-06T00:00:00Z</vt:filetime>
  </property>
  <property fmtid="{D5CDD505-2E9C-101B-9397-08002B2CF9AE}" pid="3" name="Creator">
    <vt:lpwstr>Microsoft PowerPoint 9.0</vt:lpwstr>
  </property>
  <property fmtid="{D5CDD505-2E9C-101B-9397-08002B2CF9AE}" pid="4" name="LastSaved">
    <vt:filetime>2006-06-06T00:00:00Z</vt:filetime>
  </property>
</Properties>
</file>