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4" r:id="rId5"/>
    <p:sldId id="262" r:id="rId6"/>
    <p:sldId id="263" r:id="rId7"/>
    <p:sldId id="271" r:id="rId8"/>
    <p:sldId id="260" r:id="rId9"/>
    <p:sldId id="265" r:id="rId10"/>
    <p:sldId id="267" r:id="rId11"/>
    <p:sldId id="268" r:id="rId12"/>
    <p:sldId id="269" r:id="rId13"/>
    <p:sldId id="270" r:id="rId14"/>
    <p:sldId id="272" r:id="rId15"/>
    <p:sldId id="273" r:id="rId16"/>
    <p:sldId id="274" r:id="rId17"/>
    <p:sldId id="275" r:id="rId18"/>
    <p:sldId id="276" r:id="rId19"/>
    <p:sldId id="277" r:id="rId20"/>
    <p:sldId id="27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60"/>
  </p:normalViewPr>
  <p:slideViewPr>
    <p:cSldViewPr snapToGrid="0">
      <p:cViewPr varScale="1">
        <p:scale>
          <a:sx n="65" d="100"/>
          <a:sy n="65" d="100"/>
        </p:scale>
        <p:origin x="816" y="6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3E902E-7E57-41A3-88C3-95AA94250480}" type="doc">
      <dgm:prSet loTypeId="urn:microsoft.com/office/officeart/2005/8/layout/process1" loCatId="process" qsTypeId="urn:microsoft.com/office/officeart/2005/8/quickstyle/simple1" qsCatId="simple" csTypeId="urn:microsoft.com/office/officeart/2005/8/colors/accent1_2" csCatId="accent1" phldr="1"/>
      <dgm:spPr/>
    </dgm:pt>
    <dgm:pt modelId="{E28EDE8B-06EE-4E6C-B510-C41B33B9515B}">
      <dgm:prSet phldrT="[Text]"/>
      <dgm:spPr/>
      <dgm:t>
        <a:bodyPr/>
        <a:lstStyle/>
        <a:p>
          <a:r>
            <a:rPr lang="en-US" dirty="0"/>
            <a:t>Science</a:t>
          </a:r>
          <a:endParaRPr lang="en-PK" dirty="0"/>
        </a:p>
      </dgm:t>
    </dgm:pt>
    <dgm:pt modelId="{A467CCAA-C2A9-493F-A5F8-62BA9F46351D}" type="parTrans" cxnId="{356663FD-09A6-454A-9D7C-1BA2AD3D9534}">
      <dgm:prSet/>
      <dgm:spPr/>
      <dgm:t>
        <a:bodyPr/>
        <a:lstStyle/>
        <a:p>
          <a:endParaRPr lang="en-PK"/>
        </a:p>
      </dgm:t>
    </dgm:pt>
    <dgm:pt modelId="{F38E7D06-2E04-4328-BB2E-1FDA84A18469}" type="sibTrans" cxnId="{356663FD-09A6-454A-9D7C-1BA2AD3D9534}">
      <dgm:prSet/>
      <dgm:spPr/>
      <dgm:t>
        <a:bodyPr/>
        <a:lstStyle/>
        <a:p>
          <a:endParaRPr lang="en-PK" dirty="0"/>
        </a:p>
      </dgm:t>
    </dgm:pt>
    <dgm:pt modelId="{A22D26C6-CA60-4FF5-897F-3039DCBCA2FE}">
      <dgm:prSet phldrT="[Text]"/>
      <dgm:spPr/>
      <dgm:t>
        <a:bodyPr/>
        <a:lstStyle/>
        <a:p>
          <a:r>
            <a:rPr lang="en-US" dirty="0"/>
            <a:t>Modern Science</a:t>
          </a:r>
          <a:endParaRPr lang="en-PK" dirty="0"/>
        </a:p>
      </dgm:t>
    </dgm:pt>
    <dgm:pt modelId="{2AF332DC-A060-42EF-9FB8-EAD89EAB75E1}" type="parTrans" cxnId="{2A08B290-6D7C-4350-96C5-24121311EF91}">
      <dgm:prSet/>
      <dgm:spPr/>
      <dgm:t>
        <a:bodyPr/>
        <a:lstStyle/>
        <a:p>
          <a:endParaRPr lang="en-PK"/>
        </a:p>
      </dgm:t>
    </dgm:pt>
    <dgm:pt modelId="{A13CF117-5F31-441D-90C7-122DC7EB3FBB}" type="sibTrans" cxnId="{2A08B290-6D7C-4350-96C5-24121311EF91}">
      <dgm:prSet/>
      <dgm:spPr/>
      <dgm:t>
        <a:bodyPr/>
        <a:lstStyle/>
        <a:p>
          <a:endParaRPr lang="en-PK" dirty="0"/>
        </a:p>
      </dgm:t>
    </dgm:pt>
    <dgm:pt modelId="{4802E28C-8CF8-4D7F-A2C7-BE2B885E2A9B}">
      <dgm:prSet phldrT="[Text]"/>
      <dgm:spPr/>
      <dgm:t>
        <a:bodyPr/>
        <a:lstStyle/>
        <a:p>
          <a:r>
            <a:rPr lang="en-US" dirty="0"/>
            <a:t>Post modernism</a:t>
          </a:r>
          <a:endParaRPr lang="en-PK" dirty="0"/>
        </a:p>
      </dgm:t>
    </dgm:pt>
    <dgm:pt modelId="{B836E672-21BA-446F-BA9D-CFD31E8EAFC6}" type="parTrans" cxnId="{7E9B8823-A807-4578-8A35-C14277868A93}">
      <dgm:prSet/>
      <dgm:spPr/>
      <dgm:t>
        <a:bodyPr/>
        <a:lstStyle/>
        <a:p>
          <a:endParaRPr lang="en-PK"/>
        </a:p>
      </dgm:t>
    </dgm:pt>
    <dgm:pt modelId="{79C2BC75-80E0-48E3-BD80-018A770A2890}" type="sibTrans" cxnId="{7E9B8823-A807-4578-8A35-C14277868A93}">
      <dgm:prSet/>
      <dgm:spPr/>
      <dgm:t>
        <a:bodyPr/>
        <a:lstStyle/>
        <a:p>
          <a:endParaRPr lang="en-PK"/>
        </a:p>
      </dgm:t>
    </dgm:pt>
    <dgm:pt modelId="{FDA6A915-1E5B-4743-A9F8-7EB031319F6E}" type="pres">
      <dgm:prSet presAssocID="{433E902E-7E57-41A3-88C3-95AA94250480}" presName="Name0" presStyleCnt="0">
        <dgm:presLayoutVars>
          <dgm:dir/>
          <dgm:resizeHandles val="exact"/>
        </dgm:presLayoutVars>
      </dgm:prSet>
      <dgm:spPr/>
    </dgm:pt>
    <dgm:pt modelId="{B51F064D-AC96-4581-B85C-DCE037379149}" type="pres">
      <dgm:prSet presAssocID="{E28EDE8B-06EE-4E6C-B510-C41B33B9515B}" presName="node" presStyleLbl="node1" presStyleIdx="0" presStyleCnt="3" custScaleX="76047" custScaleY="55873">
        <dgm:presLayoutVars>
          <dgm:bulletEnabled val="1"/>
        </dgm:presLayoutVars>
      </dgm:prSet>
      <dgm:spPr/>
    </dgm:pt>
    <dgm:pt modelId="{E0567AF0-74CC-495A-A3FB-B32145F8A3A1}" type="pres">
      <dgm:prSet presAssocID="{F38E7D06-2E04-4328-BB2E-1FDA84A18469}" presName="sibTrans" presStyleLbl="sibTrans2D1" presStyleIdx="0" presStyleCnt="2"/>
      <dgm:spPr/>
    </dgm:pt>
    <dgm:pt modelId="{FDA9323B-8B23-4BF7-BF83-1389EE6D55DD}" type="pres">
      <dgm:prSet presAssocID="{F38E7D06-2E04-4328-BB2E-1FDA84A18469}" presName="connectorText" presStyleLbl="sibTrans2D1" presStyleIdx="0" presStyleCnt="2"/>
      <dgm:spPr/>
    </dgm:pt>
    <dgm:pt modelId="{FB2CA6A6-159A-4F1C-8E8E-DA9B25D10850}" type="pres">
      <dgm:prSet presAssocID="{A22D26C6-CA60-4FF5-897F-3039DCBCA2FE}" presName="node" presStyleLbl="node1" presStyleIdx="1" presStyleCnt="3" custScaleX="122608" custScaleY="60306">
        <dgm:presLayoutVars>
          <dgm:bulletEnabled val="1"/>
        </dgm:presLayoutVars>
      </dgm:prSet>
      <dgm:spPr/>
    </dgm:pt>
    <dgm:pt modelId="{281F9371-619E-4C86-AE2A-47113227B766}" type="pres">
      <dgm:prSet presAssocID="{A13CF117-5F31-441D-90C7-122DC7EB3FBB}" presName="sibTrans" presStyleLbl="sibTrans2D1" presStyleIdx="1" presStyleCnt="2"/>
      <dgm:spPr/>
    </dgm:pt>
    <dgm:pt modelId="{E5283AE3-B07E-4EBF-A0C1-E915383A2418}" type="pres">
      <dgm:prSet presAssocID="{A13CF117-5F31-441D-90C7-122DC7EB3FBB}" presName="connectorText" presStyleLbl="sibTrans2D1" presStyleIdx="1" presStyleCnt="2"/>
      <dgm:spPr/>
    </dgm:pt>
    <dgm:pt modelId="{43669697-39F5-4393-BFA3-AD81ECE7F4C0}" type="pres">
      <dgm:prSet presAssocID="{4802E28C-8CF8-4D7F-A2C7-BE2B885E2A9B}" presName="node" presStyleLbl="node1" presStyleIdx="2" presStyleCnt="3" custScaleX="115944" custScaleY="63290">
        <dgm:presLayoutVars>
          <dgm:bulletEnabled val="1"/>
        </dgm:presLayoutVars>
      </dgm:prSet>
      <dgm:spPr/>
    </dgm:pt>
  </dgm:ptLst>
  <dgm:cxnLst>
    <dgm:cxn modelId="{CF046E0F-E71B-439A-9A0F-1026DD7AF57F}" type="presOf" srcId="{A13CF117-5F31-441D-90C7-122DC7EB3FBB}" destId="{281F9371-619E-4C86-AE2A-47113227B766}" srcOrd="0" destOrd="0" presId="urn:microsoft.com/office/officeart/2005/8/layout/process1"/>
    <dgm:cxn modelId="{EBB4DA15-1A92-4839-B223-C4546C6AE2EC}" type="presOf" srcId="{F38E7D06-2E04-4328-BB2E-1FDA84A18469}" destId="{FDA9323B-8B23-4BF7-BF83-1389EE6D55DD}" srcOrd="1" destOrd="0" presId="urn:microsoft.com/office/officeart/2005/8/layout/process1"/>
    <dgm:cxn modelId="{7E9B8823-A807-4578-8A35-C14277868A93}" srcId="{433E902E-7E57-41A3-88C3-95AA94250480}" destId="{4802E28C-8CF8-4D7F-A2C7-BE2B885E2A9B}" srcOrd="2" destOrd="0" parTransId="{B836E672-21BA-446F-BA9D-CFD31E8EAFC6}" sibTransId="{79C2BC75-80E0-48E3-BD80-018A770A2890}"/>
    <dgm:cxn modelId="{2A08B290-6D7C-4350-96C5-24121311EF91}" srcId="{433E902E-7E57-41A3-88C3-95AA94250480}" destId="{A22D26C6-CA60-4FF5-897F-3039DCBCA2FE}" srcOrd="1" destOrd="0" parTransId="{2AF332DC-A060-42EF-9FB8-EAD89EAB75E1}" sibTransId="{A13CF117-5F31-441D-90C7-122DC7EB3FBB}"/>
    <dgm:cxn modelId="{EF9E9294-A901-44F7-B6BD-2483065B431A}" type="presOf" srcId="{A22D26C6-CA60-4FF5-897F-3039DCBCA2FE}" destId="{FB2CA6A6-159A-4F1C-8E8E-DA9B25D10850}" srcOrd="0" destOrd="0" presId="urn:microsoft.com/office/officeart/2005/8/layout/process1"/>
    <dgm:cxn modelId="{44718AAB-FD44-4C75-AAB1-352FBF7AD9A3}" type="presOf" srcId="{F38E7D06-2E04-4328-BB2E-1FDA84A18469}" destId="{E0567AF0-74CC-495A-A3FB-B32145F8A3A1}" srcOrd="0" destOrd="0" presId="urn:microsoft.com/office/officeart/2005/8/layout/process1"/>
    <dgm:cxn modelId="{D1CADFC2-132C-4520-AFB2-D1640FA577F5}" type="presOf" srcId="{A13CF117-5F31-441D-90C7-122DC7EB3FBB}" destId="{E5283AE3-B07E-4EBF-A0C1-E915383A2418}" srcOrd="1" destOrd="0" presId="urn:microsoft.com/office/officeart/2005/8/layout/process1"/>
    <dgm:cxn modelId="{64EB03E5-8C8A-41FA-AD2A-88C03B9FC788}" type="presOf" srcId="{E28EDE8B-06EE-4E6C-B510-C41B33B9515B}" destId="{B51F064D-AC96-4581-B85C-DCE037379149}" srcOrd="0" destOrd="0" presId="urn:microsoft.com/office/officeart/2005/8/layout/process1"/>
    <dgm:cxn modelId="{1D393CF3-F669-4835-BF9E-DFF5688A5F7C}" type="presOf" srcId="{433E902E-7E57-41A3-88C3-95AA94250480}" destId="{FDA6A915-1E5B-4743-A9F8-7EB031319F6E}" srcOrd="0" destOrd="0" presId="urn:microsoft.com/office/officeart/2005/8/layout/process1"/>
    <dgm:cxn modelId="{ACEFF2FB-15C4-49E9-9F32-EB9420038F62}" type="presOf" srcId="{4802E28C-8CF8-4D7F-A2C7-BE2B885E2A9B}" destId="{43669697-39F5-4393-BFA3-AD81ECE7F4C0}" srcOrd="0" destOrd="0" presId="urn:microsoft.com/office/officeart/2005/8/layout/process1"/>
    <dgm:cxn modelId="{356663FD-09A6-454A-9D7C-1BA2AD3D9534}" srcId="{433E902E-7E57-41A3-88C3-95AA94250480}" destId="{E28EDE8B-06EE-4E6C-B510-C41B33B9515B}" srcOrd="0" destOrd="0" parTransId="{A467CCAA-C2A9-493F-A5F8-62BA9F46351D}" sibTransId="{F38E7D06-2E04-4328-BB2E-1FDA84A18469}"/>
    <dgm:cxn modelId="{8CBAD6E8-0659-48AC-A358-1D78A2FAE611}" type="presParOf" srcId="{FDA6A915-1E5B-4743-A9F8-7EB031319F6E}" destId="{B51F064D-AC96-4581-B85C-DCE037379149}" srcOrd="0" destOrd="0" presId="urn:microsoft.com/office/officeart/2005/8/layout/process1"/>
    <dgm:cxn modelId="{621033C8-D83F-4BA1-BEF0-0A22EB9A597A}" type="presParOf" srcId="{FDA6A915-1E5B-4743-A9F8-7EB031319F6E}" destId="{E0567AF0-74CC-495A-A3FB-B32145F8A3A1}" srcOrd="1" destOrd="0" presId="urn:microsoft.com/office/officeart/2005/8/layout/process1"/>
    <dgm:cxn modelId="{E8263841-AF98-4F0F-8C93-E0A6F49A2019}" type="presParOf" srcId="{E0567AF0-74CC-495A-A3FB-B32145F8A3A1}" destId="{FDA9323B-8B23-4BF7-BF83-1389EE6D55DD}" srcOrd="0" destOrd="0" presId="urn:microsoft.com/office/officeart/2005/8/layout/process1"/>
    <dgm:cxn modelId="{9ED7843E-B43F-455F-B02E-E3DAE7D3FA86}" type="presParOf" srcId="{FDA6A915-1E5B-4743-A9F8-7EB031319F6E}" destId="{FB2CA6A6-159A-4F1C-8E8E-DA9B25D10850}" srcOrd="2" destOrd="0" presId="urn:microsoft.com/office/officeart/2005/8/layout/process1"/>
    <dgm:cxn modelId="{59648239-B5CF-4499-BB7E-1946FB3B8C05}" type="presParOf" srcId="{FDA6A915-1E5B-4743-A9F8-7EB031319F6E}" destId="{281F9371-619E-4C86-AE2A-47113227B766}" srcOrd="3" destOrd="0" presId="urn:microsoft.com/office/officeart/2005/8/layout/process1"/>
    <dgm:cxn modelId="{9973FB37-6F3F-433D-9237-144166BB1082}" type="presParOf" srcId="{281F9371-619E-4C86-AE2A-47113227B766}" destId="{E5283AE3-B07E-4EBF-A0C1-E915383A2418}" srcOrd="0" destOrd="0" presId="urn:microsoft.com/office/officeart/2005/8/layout/process1"/>
    <dgm:cxn modelId="{BF001152-632B-4D53-97CD-A2013CFAEDFC}" type="presParOf" srcId="{FDA6A915-1E5B-4743-A9F8-7EB031319F6E}" destId="{43669697-39F5-4393-BFA3-AD81ECE7F4C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7FFC34-CB74-47D6-A0B9-FCCE2FDBF44F}"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PK"/>
        </a:p>
      </dgm:t>
    </dgm:pt>
    <dgm:pt modelId="{C0352385-9E30-4F06-BC5D-770E23D85791}">
      <dgm:prSet phldrT="[Text]" custT="1"/>
      <dgm:spPr/>
      <dgm:t>
        <a:bodyPr/>
        <a:lstStyle/>
        <a:p>
          <a:r>
            <a:rPr lang="en-US" sz="2400" dirty="0"/>
            <a:t>Meta Ethics</a:t>
          </a:r>
          <a:endParaRPr lang="en-PK" sz="2400" dirty="0"/>
        </a:p>
      </dgm:t>
    </dgm:pt>
    <dgm:pt modelId="{C58A7415-5A1A-4B7A-9B07-84876647DDA6}" type="parTrans" cxnId="{C1869DC1-5D0B-4D38-8BBC-060419604FE2}">
      <dgm:prSet/>
      <dgm:spPr/>
      <dgm:t>
        <a:bodyPr/>
        <a:lstStyle/>
        <a:p>
          <a:endParaRPr lang="en-PK"/>
        </a:p>
      </dgm:t>
    </dgm:pt>
    <dgm:pt modelId="{8AE9C2A2-9A84-4964-9C2C-7912426079BA}" type="sibTrans" cxnId="{C1869DC1-5D0B-4D38-8BBC-060419604FE2}">
      <dgm:prSet/>
      <dgm:spPr/>
      <dgm:t>
        <a:bodyPr/>
        <a:lstStyle/>
        <a:p>
          <a:endParaRPr lang="en-PK"/>
        </a:p>
      </dgm:t>
    </dgm:pt>
    <dgm:pt modelId="{69DCF7D3-367D-44F2-9203-02CCC259B13D}">
      <dgm:prSet phldrT="[Text]" custT="1"/>
      <dgm:spPr/>
      <dgm:t>
        <a:bodyPr/>
        <a:lstStyle/>
        <a:p>
          <a:r>
            <a:rPr lang="en-US" sz="2400" dirty="0">
              <a:latin typeface="Arial" panose="020B0604020202020204" pitchFamily="34" charset="0"/>
              <a:cs typeface="Arial" panose="020B0604020202020204" pitchFamily="34" charset="0"/>
            </a:rPr>
            <a:t>Based on observation and theory</a:t>
          </a:r>
          <a:endParaRPr lang="en-PK" sz="2400" dirty="0">
            <a:latin typeface="Arial" panose="020B0604020202020204" pitchFamily="34" charset="0"/>
            <a:cs typeface="Arial" panose="020B0604020202020204" pitchFamily="34" charset="0"/>
          </a:endParaRPr>
        </a:p>
      </dgm:t>
    </dgm:pt>
    <dgm:pt modelId="{5EB0DFB3-3C3E-4B41-A739-7946B712A60B}" type="parTrans" cxnId="{3ED56A11-1452-45CE-8D54-D7CB175531FF}">
      <dgm:prSet/>
      <dgm:spPr/>
      <dgm:t>
        <a:bodyPr/>
        <a:lstStyle/>
        <a:p>
          <a:endParaRPr lang="en-PK"/>
        </a:p>
      </dgm:t>
    </dgm:pt>
    <dgm:pt modelId="{9E237BF2-9772-448E-98AF-9875B17B9ED5}" type="sibTrans" cxnId="{3ED56A11-1452-45CE-8D54-D7CB175531FF}">
      <dgm:prSet/>
      <dgm:spPr/>
      <dgm:t>
        <a:bodyPr/>
        <a:lstStyle/>
        <a:p>
          <a:endParaRPr lang="en-PK"/>
        </a:p>
      </dgm:t>
    </dgm:pt>
    <dgm:pt modelId="{FCC32994-3195-4CF0-8A3F-9E27C73A0D3E}">
      <dgm:prSet phldrT="[Text]" custT="1"/>
      <dgm:spPr/>
      <dgm:t>
        <a:bodyPr/>
        <a:lstStyle/>
        <a:p>
          <a:r>
            <a:rPr lang="en-US" sz="2400" dirty="0">
              <a:latin typeface="Arial" panose="020B0604020202020204" pitchFamily="34" charset="0"/>
              <a:cs typeface="Arial" panose="020B0604020202020204" pitchFamily="34" charset="0"/>
            </a:rPr>
            <a:t>Theoretical meanings of moral concepts</a:t>
          </a:r>
          <a:endParaRPr lang="en-PK" sz="2400" dirty="0">
            <a:latin typeface="Arial" panose="020B0604020202020204" pitchFamily="34" charset="0"/>
            <a:cs typeface="Arial" panose="020B0604020202020204" pitchFamily="34" charset="0"/>
          </a:endParaRPr>
        </a:p>
      </dgm:t>
    </dgm:pt>
    <dgm:pt modelId="{C491B5D5-7EB1-43A2-BB79-C26FAFB54FE8}" type="parTrans" cxnId="{BBD566F2-E976-4FBD-AEEF-D95444458007}">
      <dgm:prSet/>
      <dgm:spPr/>
      <dgm:t>
        <a:bodyPr/>
        <a:lstStyle/>
        <a:p>
          <a:endParaRPr lang="en-PK"/>
        </a:p>
      </dgm:t>
    </dgm:pt>
    <dgm:pt modelId="{682DB676-4954-46EF-AF1C-4492BB8D1FA9}" type="sibTrans" cxnId="{BBD566F2-E976-4FBD-AEEF-D95444458007}">
      <dgm:prSet/>
      <dgm:spPr/>
      <dgm:t>
        <a:bodyPr/>
        <a:lstStyle/>
        <a:p>
          <a:endParaRPr lang="en-PK"/>
        </a:p>
      </dgm:t>
    </dgm:pt>
    <dgm:pt modelId="{6C581F78-D0BB-4AAA-A834-7BBFE2C4D6B5}">
      <dgm:prSet phldrT="[Text]" custT="1"/>
      <dgm:spPr/>
      <dgm:t>
        <a:bodyPr/>
        <a:lstStyle/>
        <a:p>
          <a:r>
            <a:rPr lang="en-US" sz="2400" dirty="0"/>
            <a:t>Normative Ethics</a:t>
          </a:r>
          <a:endParaRPr lang="en-PK" sz="2400" dirty="0"/>
        </a:p>
      </dgm:t>
    </dgm:pt>
    <dgm:pt modelId="{16BC3A8E-FC8F-4FFC-AD30-A651BEFC9F2F}" type="parTrans" cxnId="{B27685DD-A6B8-47F6-AF80-5EC849B17C31}">
      <dgm:prSet/>
      <dgm:spPr/>
      <dgm:t>
        <a:bodyPr/>
        <a:lstStyle/>
        <a:p>
          <a:endParaRPr lang="en-PK"/>
        </a:p>
      </dgm:t>
    </dgm:pt>
    <dgm:pt modelId="{71C2B19F-1DF3-4203-8B65-7DB2032203B4}" type="sibTrans" cxnId="{B27685DD-A6B8-47F6-AF80-5EC849B17C31}">
      <dgm:prSet/>
      <dgm:spPr/>
      <dgm:t>
        <a:bodyPr/>
        <a:lstStyle/>
        <a:p>
          <a:endParaRPr lang="en-PK"/>
        </a:p>
      </dgm:t>
    </dgm:pt>
    <dgm:pt modelId="{9B6EA047-0B72-42B2-9738-02761999C7B6}">
      <dgm:prSet phldrT="[Text]" custT="1"/>
      <dgm:spPr/>
      <dgm:t>
        <a:bodyPr/>
        <a:lstStyle/>
        <a:p>
          <a:r>
            <a:rPr lang="en-US" sz="2400" dirty="0">
              <a:latin typeface="Arial" panose="020B0604020202020204" pitchFamily="34" charset="0"/>
              <a:cs typeface="Arial" panose="020B0604020202020204" pitchFamily="34" charset="0"/>
            </a:rPr>
            <a:t>Based on experimentation and theory</a:t>
          </a:r>
          <a:endParaRPr lang="en-PK" sz="2400" dirty="0">
            <a:latin typeface="Arial" panose="020B0604020202020204" pitchFamily="34" charset="0"/>
            <a:cs typeface="Arial" panose="020B0604020202020204" pitchFamily="34" charset="0"/>
          </a:endParaRPr>
        </a:p>
      </dgm:t>
    </dgm:pt>
    <dgm:pt modelId="{EF6AE809-F3E0-4DB8-8CF4-38AC9EE2BAE4}" type="parTrans" cxnId="{6406CC71-34A0-4547-8159-3C4149B09289}">
      <dgm:prSet/>
      <dgm:spPr/>
      <dgm:t>
        <a:bodyPr/>
        <a:lstStyle/>
        <a:p>
          <a:endParaRPr lang="en-PK"/>
        </a:p>
      </dgm:t>
    </dgm:pt>
    <dgm:pt modelId="{00594F4E-0931-41D7-88E8-4B9349D8DE66}" type="sibTrans" cxnId="{6406CC71-34A0-4547-8159-3C4149B09289}">
      <dgm:prSet/>
      <dgm:spPr/>
      <dgm:t>
        <a:bodyPr/>
        <a:lstStyle/>
        <a:p>
          <a:endParaRPr lang="en-PK"/>
        </a:p>
      </dgm:t>
    </dgm:pt>
    <dgm:pt modelId="{913180CC-19DE-480C-B355-DD071A702077}">
      <dgm:prSet phldrT="[Text]" custT="1"/>
      <dgm:spPr/>
      <dgm:t>
        <a:bodyPr/>
        <a:lstStyle/>
        <a:p>
          <a:r>
            <a:rPr lang="en-US" sz="2400" dirty="0"/>
            <a:t>Practical meaning of moral values</a:t>
          </a:r>
          <a:endParaRPr lang="en-PK" sz="2400" dirty="0"/>
        </a:p>
      </dgm:t>
    </dgm:pt>
    <dgm:pt modelId="{7853FE39-B055-464D-B94C-074D980A9556}" type="parTrans" cxnId="{0994C0A6-868C-4F3C-A89B-BD10E5EE2FF7}">
      <dgm:prSet/>
      <dgm:spPr/>
      <dgm:t>
        <a:bodyPr/>
        <a:lstStyle/>
        <a:p>
          <a:endParaRPr lang="en-PK"/>
        </a:p>
      </dgm:t>
    </dgm:pt>
    <dgm:pt modelId="{6303FC5E-AEBE-46D5-BEC3-D98C684903BD}" type="sibTrans" cxnId="{0994C0A6-868C-4F3C-A89B-BD10E5EE2FF7}">
      <dgm:prSet/>
      <dgm:spPr/>
      <dgm:t>
        <a:bodyPr/>
        <a:lstStyle/>
        <a:p>
          <a:endParaRPr lang="en-PK"/>
        </a:p>
      </dgm:t>
    </dgm:pt>
    <dgm:pt modelId="{8C691F56-96B0-419F-8A43-78EEB5C748DD}">
      <dgm:prSet phldrT="[Text]" custT="1"/>
      <dgm:spPr/>
      <dgm:t>
        <a:bodyPr/>
        <a:lstStyle/>
        <a:p>
          <a:r>
            <a:rPr lang="en-US" sz="2400" dirty="0">
              <a:latin typeface="Arial" panose="020B0604020202020204" pitchFamily="34" charset="0"/>
              <a:cs typeface="Arial" panose="020B0604020202020204" pitchFamily="34" charset="0"/>
            </a:rPr>
            <a:t>Applied Ethics</a:t>
          </a:r>
          <a:endParaRPr lang="en-PK" sz="2400" dirty="0">
            <a:latin typeface="Arial" panose="020B0604020202020204" pitchFamily="34" charset="0"/>
            <a:cs typeface="Arial" panose="020B0604020202020204" pitchFamily="34" charset="0"/>
          </a:endParaRPr>
        </a:p>
      </dgm:t>
    </dgm:pt>
    <dgm:pt modelId="{A0F1AD8D-AEF9-4B97-A01E-93C9A3001424}" type="parTrans" cxnId="{578B412A-5600-47E5-9D66-6E96CDCBE8C3}">
      <dgm:prSet/>
      <dgm:spPr/>
      <dgm:t>
        <a:bodyPr/>
        <a:lstStyle/>
        <a:p>
          <a:endParaRPr lang="en-PK"/>
        </a:p>
      </dgm:t>
    </dgm:pt>
    <dgm:pt modelId="{03F55391-7B66-4262-B0BF-EAB419B929CC}" type="sibTrans" cxnId="{578B412A-5600-47E5-9D66-6E96CDCBE8C3}">
      <dgm:prSet/>
      <dgm:spPr/>
      <dgm:t>
        <a:bodyPr/>
        <a:lstStyle/>
        <a:p>
          <a:endParaRPr lang="en-PK"/>
        </a:p>
      </dgm:t>
    </dgm:pt>
    <dgm:pt modelId="{954A010E-EA2B-410A-BDF6-21B780117B33}">
      <dgm:prSet phldrT="[Text]" custT="1"/>
      <dgm:spPr/>
      <dgm:t>
        <a:bodyPr/>
        <a:lstStyle/>
        <a:p>
          <a:r>
            <a:rPr lang="en-US" sz="2400" dirty="0">
              <a:latin typeface="Arial" panose="020B0604020202020204" pitchFamily="34" charset="0"/>
              <a:cs typeface="Arial" panose="020B0604020202020204" pitchFamily="34" charset="0"/>
            </a:rPr>
            <a:t>Bio ethics</a:t>
          </a:r>
          <a:endParaRPr lang="en-PK" sz="2400" dirty="0">
            <a:latin typeface="Arial" panose="020B0604020202020204" pitchFamily="34" charset="0"/>
            <a:cs typeface="Arial" panose="020B0604020202020204" pitchFamily="34" charset="0"/>
          </a:endParaRPr>
        </a:p>
      </dgm:t>
    </dgm:pt>
    <dgm:pt modelId="{780DBEA4-F2A7-464B-AAD0-2F8D002B7ADF}" type="parTrans" cxnId="{E07EB758-45C5-4298-A5C4-E46772F8BE19}">
      <dgm:prSet/>
      <dgm:spPr/>
      <dgm:t>
        <a:bodyPr/>
        <a:lstStyle/>
        <a:p>
          <a:endParaRPr lang="en-PK"/>
        </a:p>
      </dgm:t>
    </dgm:pt>
    <dgm:pt modelId="{1F5953BF-A67B-4F7B-A6CC-6D34EEA88405}" type="sibTrans" cxnId="{E07EB758-45C5-4298-A5C4-E46772F8BE19}">
      <dgm:prSet/>
      <dgm:spPr/>
      <dgm:t>
        <a:bodyPr/>
        <a:lstStyle/>
        <a:p>
          <a:endParaRPr lang="en-PK"/>
        </a:p>
      </dgm:t>
    </dgm:pt>
    <dgm:pt modelId="{50F6834E-5CDF-49EB-89D1-5887EDF3C8DC}">
      <dgm:prSet phldrT="[Text]" custT="1"/>
      <dgm:spPr/>
      <dgm:t>
        <a:bodyPr/>
        <a:lstStyle/>
        <a:p>
          <a:r>
            <a:rPr lang="en-US" sz="2400" dirty="0">
              <a:latin typeface="Arial" panose="020B0604020202020204" pitchFamily="34" charset="0"/>
              <a:cs typeface="Arial" panose="020B0604020202020204" pitchFamily="34" charset="0"/>
            </a:rPr>
            <a:t>Concern with particular domain of life</a:t>
          </a:r>
          <a:endParaRPr lang="en-PK" sz="2400" dirty="0">
            <a:latin typeface="Arial" panose="020B0604020202020204" pitchFamily="34" charset="0"/>
            <a:cs typeface="Arial" panose="020B0604020202020204" pitchFamily="34" charset="0"/>
          </a:endParaRPr>
        </a:p>
      </dgm:t>
    </dgm:pt>
    <dgm:pt modelId="{35877053-65BA-4640-9E59-3116AAC76070}" type="parTrans" cxnId="{0318578C-E2FE-4330-A5F4-5C5640910127}">
      <dgm:prSet/>
      <dgm:spPr/>
      <dgm:t>
        <a:bodyPr/>
        <a:lstStyle/>
        <a:p>
          <a:endParaRPr lang="en-PK"/>
        </a:p>
      </dgm:t>
    </dgm:pt>
    <dgm:pt modelId="{0C6456C0-FA85-4DE8-B1C8-E568CCC87C5F}" type="sibTrans" cxnId="{0318578C-E2FE-4330-A5F4-5C5640910127}">
      <dgm:prSet/>
      <dgm:spPr/>
      <dgm:t>
        <a:bodyPr/>
        <a:lstStyle/>
        <a:p>
          <a:endParaRPr lang="en-PK"/>
        </a:p>
      </dgm:t>
    </dgm:pt>
    <dgm:pt modelId="{B939C4AE-F270-4A81-A3E4-E1FB9D7445C0}">
      <dgm:prSet phldrT="[Text]" custT="1"/>
      <dgm:spPr/>
      <dgm:t>
        <a:bodyPr/>
        <a:lstStyle/>
        <a:p>
          <a:r>
            <a:rPr lang="en-US" sz="2400" dirty="0">
              <a:latin typeface="Arial" panose="020B0604020202020204" pitchFamily="34" charset="0"/>
              <a:cs typeface="Arial" panose="020B0604020202020204" pitchFamily="34" charset="0"/>
            </a:rPr>
            <a:t>Moral Values</a:t>
          </a:r>
          <a:endParaRPr lang="en-PK" sz="2400" dirty="0">
            <a:latin typeface="Arial" panose="020B0604020202020204" pitchFamily="34" charset="0"/>
            <a:cs typeface="Arial" panose="020B0604020202020204" pitchFamily="34" charset="0"/>
          </a:endParaRPr>
        </a:p>
      </dgm:t>
    </dgm:pt>
    <dgm:pt modelId="{3D13181D-3A4E-44C5-9356-DCCE01C2C90A}" type="parTrans" cxnId="{FEC389B0-F21B-4811-BEFB-BDF204A9945E}">
      <dgm:prSet/>
      <dgm:spPr/>
      <dgm:t>
        <a:bodyPr/>
        <a:lstStyle/>
        <a:p>
          <a:endParaRPr lang="en-PK"/>
        </a:p>
      </dgm:t>
    </dgm:pt>
    <dgm:pt modelId="{AB9C645E-6611-4111-8B33-9280F3E5EF87}" type="sibTrans" cxnId="{FEC389B0-F21B-4811-BEFB-BDF204A9945E}">
      <dgm:prSet/>
      <dgm:spPr/>
      <dgm:t>
        <a:bodyPr/>
        <a:lstStyle/>
        <a:p>
          <a:endParaRPr lang="en-PK"/>
        </a:p>
      </dgm:t>
    </dgm:pt>
    <dgm:pt modelId="{9248C3D1-5B58-4ACB-9BC2-6B3476191298}">
      <dgm:prSet phldrT="[Text]" custT="1"/>
      <dgm:spPr/>
      <dgm:t>
        <a:bodyPr/>
        <a:lstStyle/>
        <a:p>
          <a:r>
            <a:rPr lang="en-US" sz="2400" dirty="0">
              <a:latin typeface="Arial" panose="020B0604020202020204" pitchFamily="34" charset="0"/>
              <a:cs typeface="Arial" panose="020B0604020202020204" pitchFamily="34" charset="0"/>
            </a:rPr>
            <a:t>Observation putting in the theoretical form</a:t>
          </a:r>
          <a:endParaRPr lang="en-PK" sz="2400" dirty="0">
            <a:latin typeface="Arial" panose="020B0604020202020204" pitchFamily="34" charset="0"/>
            <a:cs typeface="Arial" panose="020B0604020202020204" pitchFamily="34" charset="0"/>
          </a:endParaRPr>
        </a:p>
      </dgm:t>
    </dgm:pt>
    <dgm:pt modelId="{084DFEB3-FCE4-42E8-8163-323AD1328E2C}" type="parTrans" cxnId="{5A14CCD6-B072-4E94-A079-02D00EE1A9A5}">
      <dgm:prSet/>
      <dgm:spPr/>
      <dgm:t>
        <a:bodyPr/>
        <a:lstStyle/>
        <a:p>
          <a:endParaRPr lang="en-PK"/>
        </a:p>
      </dgm:t>
    </dgm:pt>
    <dgm:pt modelId="{75934BB6-785D-4B89-A5D5-F709B9E72DE9}" type="sibTrans" cxnId="{5A14CCD6-B072-4E94-A079-02D00EE1A9A5}">
      <dgm:prSet/>
      <dgm:spPr/>
      <dgm:t>
        <a:bodyPr/>
        <a:lstStyle/>
        <a:p>
          <a:endParaRPr lang="en-PK"/>
        </a:p>
      </dgm:t>
    </dgm:pt>
    <dgm:pt modelId="{05C0ED3A-CD55-4B5F-B3D8-4875C7A29DB2}" type="pres">
      <dgm:prSet presAssocID="{E67FFC34-CB74-47D6-A0B9-FCCE2FDBF44F}" presName="Name0" presStyleCnt="0">
        <dgm:presLayoutVars>
          <dgm:chMax/>
          <dgm:chPref val="3"/>
          <dgm:dir/>
          <dgm:animOne val="branch"/>
          <dgm:animLvl val="lvl"/>
        </dgm:presLayoutVars>
      </dgm:prSet>
      <dgm:spPr/>
    </dgm:pt>
    <dgm:pt modelId="{686EF53B-31D1-4881-9D7F-7CC3A4B383F6}" type="pres">
      <dgm:prSet presAssocID="{C0352385-9E30-4F06-BC5D-770E23D85791}" presName="composite" presStyleCnt="0"/>
      <dgm:spPr/>
    </dgm:pt>
    <dgm:pt modelId="{471E4200-2670-4EBF-867E-D2E00648B424}" type="pres">
      <dgm:prSet presAssocID="{C0352385-9E30-4F06-BC5D-770E23D85791}" presName="FirstChild" presStyleLbl="revTx" presStyleIdx="0" presStyleCnt="6">
        <dgm:presLayoutVars>
          <dgm:chMax val="0"/>
          <dgm:chPref val="0"/>
          <dgm:bulletEnabled val="1"/>
        </dgm:presLayoutVars>
      </dgm:prSet>
      <dgm:spPr/>
    </dgm:pt>
    <dgm:pt modelId="{8B8A4E12-9C47-49CA-BB4A-46E014669658}" type="pres">
      <dgm:prSet presAssocID="{C0352385-9E30-4F06-BC5D-770E23D85791}" presName="Parent" presStyleLbl="alignNode1" presStyleIdx="0" presStyleCnt="3" custScaleY="140466">
        <dgm:presLayoutVars>
          <dgm:chMax val="3"/>
          <dgm:chPref val="3"/>
          <dgm:bulletEnabled val="1"/>
        </dgm:presLayoutVars>
      </dgm:prSet>
      <dgm:spPr/>
    </dgm:pt>
    <dgm:pt modelId="{54425619-6D79-49F6-B2F3-79B134213D5E}" type="pres">
      <dgm:prSet presAssocID="{C0352385-9E30-4F06-BC5D-770E23D85791}" presName="Accent" presStyleLbl="parChTrans1D1" presStyleIdx="0" presStyleCnt="3"/>
      <dgm:spPr/>
    </dgm:pt>
    <dgm:pt modelId="{0BC5AC5C-E403-428A-8E58-D933704CEFC7}" type="pres">
      <dgm:prSet presAssocID="{C0352385-9E30-4F06-BC5D-770E23D85791}" presName="Child" presStyleLbl="revTx" presStyleIdx="1" presStyleCnt="6" custScaleY="233355">
        <dgm:presLayoutVars>
          <dgm:chMax val="0"/>
          <dgm:chPref val="0"/>
          <dgm:bulletEnabled val="1"/>
        </dgm:presLayoutVars>
      </dgm:prSet>
      <dgm:spPr/>
    </dgm:pt>
    <dgm:pt modelId="{84140F38-F14F-4986-9D23-00EE138A39AC}" type="pres">
      <dgm:prSet presAssocID="{8AE9C2A2-9A84-4964-9C2C-7912426079BA}" presName="sibTrans" presStyleCnt="0"/>
      <dgm:spPr/>
    </dgm:pt>
    <dgm:pt modelId="{77582704-CC25-4CBD-A84E-94680832C816}" type="pres">
      <dgm:prSet presAssocID="{6C581F78-D0BB-4AAA-A834-7BBFE2C4D6B5}" presName="composite" presStyleCnt="0"/>
      <dgm:spPr/>
    </dgm:pt>
    <dgm:pt modelId="{BD683B4A-E74D-466F-A83C-3A80823A823D}" type="pres">
      <dgm:prSet presAssocID="{6C581F78-D0BB-4AAA-A834-7BBFE2C4D6B5}" presName="FirstChild" presStyleLbl="revTx" presStyleIdx="2" presStyleCnt="6" custScaleX="93234" custScaleY="122834">
        <dgm:presLayoutVars>
          <dgm:chMax val="0"/>
          <dgm:chPref val="0"/>
          <dgm:bulletEnabled val="1"/>
        </dgm:presLayoutVars>
      </dgm:prSet>
      <dgm:spPr/>
    </dgm:pt>
    <dgm:pt modelId="{C1036C70-6E30-43C2-9258-6B26264BC4E8}" type="pres">
      <dgm:prSet presAssocID="{6C581F78-D0BB-4AAA-A834-7BBFE2C4D6B5}" presName="Parent" presStyleLbl="alignNode1" presStyleIdx="1" presStyleCnt="3" custScaleX="114943" custScaleY="146303">
        <dgm:presLayoutVars>
          <dgm:chMax val="3"/>
          <dgm:chPref val="3"/>
          <dgm:bulletEnabled val="1"/>
        </dgm:presLayoutVars>
      </dgm:prSet>
      <dgm:spPr/>
    </dgm:pt>
    <dgm:pt modelId="{9CE5D67E-9D08-4F58-81D1-7C18FC142F91}" type="pres">
      <dgm:prSet presAssocID="{6C581F78-D0BB-4AAA-A834-7BBFE2C4D6B5}" presName="Accent" presStyleLbl="parChTrans1D1" presStyleIdx="1" presStyleCnt="3"/>
      <dgm:spPr/>
    </dgm:pt>
    <dgm:pt modelId="{18D0D487-7A73-4721-A5F7-FDDF57312985}" type="pres">
      <dgm:prSet presAssocID="{6C581F78-D0BB-4AAA-A834-7BBFE2C4D6B5}" presName="Child" presStyleLbl="revTx" presStyleIdx="3" presStyleCnt="6" custScaleY="132557">
        <dgm:presLayoutVars>
          <dgm:chMax val="0"/>
          <dgm:chPref val="0"/>
          <dgm:bulletEnabled val="1"/>
        </dgm:presLayoutVars>
      </dgm:prSet>
      <dgm:spPr/>
    </dgm:pt>
    <dgm:pt modelId="{02AB299B-81D1-47B9-8302-0BF32E43BE1E}" type="pres">
      <dgm:prSet presAssocID="{71C2B19F-1DF3-4203-8B65-7DB2032203B4}" presName="sibTrans" presStyleCnt="0"/>
      <dgm:spPr/>
    </dgm:pt>
    <dgm:pt modelId="{B69AE777-8F77-4622-9BA0-257E1AB8D61D}" type="pres">
      <dgm:prSet presAssocID="{8C691F56-96B0-419F-8A43-78EEB5C748DD}" presName="composite" presStyleCnt="0"/>
      <dgm:spPr/>
    </dgm:pt>
    <dgm:pt modelId="{E47E2169-01B0-4F4F-BE12-BDAD4B8F1E3F}" type="pres">
      <dgm:prSet presAssocID="{8C691F56-96B0-419F-8A43-78EEB5C748DD}" presName="FirstChild" presStyleLbl="revTx" presStyleIdx="4" presStyleCnt="6">
        <dgm:presLayoutVars>
          <dgm:chMax val="0"/>
          <dgm:chPref val="0"/>
          <dgm:bulletEnabled val="1"/>
        </dgm:presLayoutVars>
      </dgm:prSet>
      <dgm:spPr/>
    </dgm:pt>
    <dgm:pt modelId="{C5438B99-CA94-4B9E-9039-6BEB9B7742FD}" type="pres">
      <dgm:prSet presAssocID="{8C691F56-96B0-419F-8A43-78EEB5C748DD}" presName="Parent" presStyleLbl="alignNode1" presStyleIdx="2" presStyleCnt="3">
        <dgm:presLayoutVars>
          <dgm:chMax val="3"/>
          <dgm:chPref val="3"/>
          <dgm:bulletEnabled val="1"/>
        </dgm:presLayoutVars>
      </dgm:prSet>
      <dgm:spPr/>
    </dgm:pt>
    <dgm:pt modelId="{E777376C-9356-4403-B092-B64DAD598059}" type="pres">
      <dgm:prSet presAssocID="{8C691F56-96B0-419F-8A43-78EEB5C748DD}" presName="Accent" presStyleLbl="parChTrans1D1" presStyleIdx="2" presStyleCnt="3"/>
      <dgm:spPr/>
    </dgm:pt>
    <dgm:pt modelId="{7A1A0FA9-8890-437C-96FC-32911FDBCB49}" type="pres">
      <dgm:prSet presAssocID="{8C691F56-96B0-419F-8A43-78EEB5C748DD}" presName="Child" presStyleLbl="revTx" presStyleIdx="5" presStyleCnt="6">
        <dgm:presLayoutVars>
          <dgm:chMax val="0"/>
          <dgm:chPref val="0"/>
          <dgm:bulletEnabled val="1"/>
        </dgm:presLayoutVars>
      </dgm:prSet>
      <dgm:spPr/>
    </dgm:pt>
  </dgm:ptLst>
  <dgm:cxnLst>
    <dgm:cxn modelId="{BB3B8B01-8ABD-4D34-9FCB-3EFCA44B3133}" type="presOf" srcId="{913180CC-19DE-480C-B355-DD071A702077}" destId="{18D0D487-7A73-4721-A5F7-FDDF57312985}" srcOrd="0" destOrd="0" presId="urn:microsoft.com/office/officeart/2011/layout/TabList"/>
    <dgm:cxn modelId="{3ED56A11-1452-45CE-8D54-D7CB175531FF}" srcId="{C0352385-9E30-4F06-BC5D-770E23D85791}" destId="{69DCF7D3-367D-44F2-9203-02CCC259B13D}" srcOrd="0" destOrd="0" parTransId="{5EB0DFB3-3C3E-4B41-A739-7946B712A60B}" sibTransId="{9E237BF2-9772-448E-98AF-9875B17B9ED5}"/>
    <dgm:cxn modelId="{F84E9113-6555-4091-B63A-D82A10FA057A}" type="presOf" srcId="{FCC32994-3195-4CF0-8A3F-9E27C73A0D3E}" destId="{0BC5AC5C-E403-428A-8E58-D933704CEFC7}" srcOrd="0" destOrd="0" presId="urn:microsoft.com/office/officeart/2011/layout/TabList"/>
    <dgm:cxn modelId="{07C6F716-845D-45C1-897C-EE50C2E15854}" type="presOf" srcId="{6C581F78-D0BB-4AAA-A834-7BBFE2C4D6B5}" destId="{C1036C70-6E30-43C2-9258-6B26264BC4E8}" srcOrd="0" destOrd="0" presId="urn:microsoft.com/office/officeart/2011/layout/TabList"/>
    <dgm:cxn modelId="{578B412A-5600-47E5-9D66-6E96CDCBE8C3}" srcId="{E67FFC34-CB74-47D6-A0B9-FCCE2FDBF44F}" destId="{8C691F56-96B0-419F-8A43-78EEB5C748DD}" srcOrd="2" destOrd="0" parTransId="{A0F1AD8D-AEF9-4B97-A01E-93C9A3001424}" sibTransId="{03F55391-7B66-4262-B0BF-EAB419B929CC}"/>
    <dgm:cxn modelId="{47D62F6C-C413-4FFC-922D-B0577FF5390F}" type="presOf" srcId="{8C691F56-96B0-419F-8A43-78EEB5C748DD}" destId="{C5438B99-CA94-4B9E-9039-6BEB9B7742FD}" srcOrd="0" destOrd="0" presId="urn:microsoft.com/office/officeart/2011/layout/TabList"/>
    <dgm:cxn modelId="{6406CC71-34A0-4547-8159-3C4149B09289}" srcId="{6C581F78-D0BB-4AAA-A834-7BBFE2C4D6B5}" destId="{9B6EA047-0B72-42B2-9738-02761999C7B6}" srcOrd="0" destOrd="0" parTransId="{EF6AE809-F3E0-4DB8-8CF4-38AC9EE2BAE4}" sibTransId="{00594F4E-0931-41D7-88E8-4B9349D8DE66}"/>
    <dgm:cxn modelId="{E07EB758-45C5-4298-A5C4-E46772F8BE19}" srcId="{8C691F56-96B0-419F-8A43-78EEB5C748DD}" destId="{954A010E-EA2B-410A-BDF6-21B780117B33}" srcOrd="0" destOrd="0" parTransId="{780DBEA4-F2A7-464B-AAD0-2F8D002B7ADF}" sibTransId="{1F5953BF-A67B-4F7B-A6CC-6D34EEA88405}"/>
    <dgm:cxn modelId="{0318578C-E2FE-4330-A5F4-5C5640910127}" srcId="{8C691F56-96B0-419F-8A43-78EEB5C748DD}" destId="{50F6834E-5CDF-49EB-89D1-5887EDF3C8DC}" srcOrd="1" destOrd="0" parTransId="{35877053-65BA-4640-9E59-3116AAC76070}" sibTransId="{0C6456C0-FA85-4DE8-B1C8-E568CCC87C5F}"/>
    <dgm:cxn modelId="{4265C68E-6329-4AF7-9F81-744220A55080}" type="presOf" srcId="{954A010E-EA2B-410A-BDF6-21B780117B33}" destId="{E47E2169-01B0-4F4F-BE12-BDAD4B8F1E3F}" srcOrd="0" destOrd="0" presId="urn:microsoft.com/office/officeart/2011/layout/TabList"/>
    <dgm:cxn modelId="{73F0DF93-D1E0-4502-B721-74E591FE60BC}" type="presOf" srcId="{9B6EA047-0B72-42B2-9738-02761999C7B6}" destId="{BD683B4A-E74D-466F-A83C-3A80823A823D}" srcOrd="0" destOrd="0" presId="urn:microsoft.com/office/officeart/2011/layout/TabList"/>
    <dgm:cxn modelId="{C552D0A3-E8DA-4450-9189-177DC3DA29FC}" type="presOf" srcId="{B939C4AE-F270-4A81-A3E4-E1FB9D7445C0}" destId="{0BC5AC5C-E403-428A-8E58-D933704CEFC7}" srcOrd="0" destOrd="1" presId="urn:microsoft.com/office/officeart/2011/layout/TabList"/>
    <dgm:cxn modelId="{0994C0A6-868C-4F3C-A89B-BD10E5EE2FF7}" srcId="{6C581F78-D0BB-4AAA-A834-7BBFE2C4D6B5}" destId="{913180CC-19DE-480C-B355-DD071A702077}" srcOrd="1" destOrd="0" parTransId="{7853FE39-B055-464D-B94C-074D980A9556}" sibTransId="{6303FC5E-AEBE-46D5-BEC3-D98C684903BD}"/>
    <dgm:cxn modelId="{122657AD-7018-4A36-80F1-88A2E167FA00}" type="presOf" srcId="{69DCF7D3-367D-44F2-9203-02CCC259B13D}" destId="{471E4200-2670-4EBF-867E-D2E00648B424}" srcOrd="0" destOrd="0" presId="urn:microsoft.com/office/officeart/2011/layout/TabList"/>
    <dgm:cxn modelId="{FEC389B0-F21B-4811-BEFB-BDF204A9945E}" srcId="{C0352385-9E30-4F06-BC5D-770E23D85791}" destId="{B939C4AE-F270-4A81-A3E4-E1FB9D7445C0}" srcOrd="2" destOrd="0" parTransId="{3D13181D-3A4E-44C5-9356-DCCE01C2C90A}" sibTransId="{AB9C645E-6611-4111-8B33-9280F3E5EF87}"/>
    <dgm:cxn modelId="{C1869DC1-5D0B-4D38-8BBC-060419604FE2}" srcId="{E67FFC34-CB74-47D6-A0B9-FCCE2FDBF44F}" destId="{C0352385-9E30-4F06-BC5D-770E23D85791}" srcOrd="0" destOrd="0" parTransId="{C58A7415-5A1A-4B7A-9B07-84876647DDA6}" sibTransId="{8AE9C2A2-9A84-4964-9C2C-7912426079BA}"/>
    <dgm:cxn modelId="{5A14CCD6-B072-4E94-A079-02D00EE1A9A5}" srcId="{C0352385-9E30-4F06-BC5D-770E23D85791}" destId="{9248C3D1-5B58-4ACB-9BC2-6B3476191298}" srcOrd="3" destOrd="0" parTransId="{084DFEB3-FCE4-42E8-8163-323AD1328E2C}" sibTransId="{75934BB6-785D-4B89-A5D5-F709B9E72DE9}"/>
    <dgm:cxn modelId="{B27685DD-A6B8-47F6-AF80-5EC849B17C31}" srcId="{E67FFC34-CB74-47D6-A0B9-FCCE2FDBF44F}" destId="{6C581F78-D0BB-4AAA-A834-7BBFE2C4D6B5}" srcOrd="1" destOrd="0" parTransId="{16BC3A8E-FC8F-4FFC-AD30-A651BEFC9F2F}" sibTransId="{71C2B19F-1DF3-4203-8B65-7DB2032203B4}"/>
    <dgm:cxn modelId="{4C421BDF-81F2-4753-8771-C4809D9862DF}" type="presOf" srcId="{50F6834E-5CDF-49EB-89D1-5887EDF3C8DC}" destId="{7A1A0FA9-8890-437C-96FC-32911FDBCB49}" srcOrd="0" destOrd="0" presId="urn:microsoft.com/office/officeart/2011/layout/TabList"/>
    <dgm:cxn modelId="{38D421E8-67F2-4D8C-AAAD-AD04DC12AC5C}" type="presOf" srcId="{E67FFC34-CB74-47D6-A0B9-FCCE2FDBF44F}" destId="{05C0ED3A-CD55-4B5F-B3D8-4875C7A29DB2}" srcOrd="0" destOrd="0" presId="urn:microsoft.com/office/officeart/2011/layout/TabList"/>
    <dgm:cxn modelId="{BBD566F2-E976-4FBD-AEEF-D95444458007}" srcId="{C0352385-9E30-4F06-BC5D-770E23D85791}" destId="{FCC32994-3195-4CF0-8A3F-9E27C73A0D3E}" srcOrd="1" destOrd="0" parTransId="{C491B5D5-7EB1-43A2-BB79-C26FAFB54FE8}" sibTransId="{682DB676-4954-46EF-AF1C-4492BB8D1FA9}"/>
    <dgm:cxn modelId="{C2E946F2-719E-4F32-9316-51C490A6E64E}" type="presOf" srcId="{C0352385-9E30-4F06-BC5D-770E23D85791}" destId="{8B8A4E12-9C47-49CA-BB4A-46E014669658}" srcOrd="0" destOrd="0" presId="urn:microsoft.com/office/officeart/2011/layout/TabList"/>
    <dgm:cxn modelId="{7C5072FA-645A-45F1-8868-2A4B8BC3EBE3}" type="presOf" srcId="{9248C3D1-5B58-4ACB-9BC2-6B3476191298}" destId="{0BC5AC5C-E403-428A-8E58-D933704CEFC7}" srcOrd="0" destOrd="2" presId="urn:microsoft.com/office/officeart/2011/layout/TabList"/>
    <dgm:cxn modelId="{66AA6E67-9232-4FB7-84C6-73F6C5BE92B9}" type="presParOf" srcId="{05C0ED3A-CD55-4B5F-B3D8-4875C7A29DB2}" destId="{686EF53B-31D1-4881-9D7F-7CC3A4B383F6}" srcOrd="0" destOrd="0" presId="urn:microsoft.com/office/officeart/2011/layout/TabList"/>
    <dgm:cxn modelId="{ADF68B18-6377-431D-91F5-E8D6E31DA6D4}" type="presParOf" srcId="{686EF53B-31D1-4881-9D7F-7CC3A4B383F6}" destId="{471E4200-2670-4EBF-867E-D2E00648B424}" srcOrd="0" destOrd="0" presId="urn:microsoft.com/office/officeart/2011/layout/TabList"/>
    <dgm:cxn modelId="{19508C47-9E9E-4F04-A5B6-3CF509B59311}" type="presParOf" srcId="{686EF53B-31D1-4881-9D7F-7CC3A4B383F6}" destId="{8B8A4E12-9C47-49CA-BB4A-46E014669658}" srcOrd="1" destOrd="0" presId="urn:microsoft.com/office/officeart/2011/layout/TabList"/>
    <dgm:cxn modelId="{D7BE966F-CA3C-4A83-8A79-05716DBAA0A2}" type="presParOf" srcId="{686EF53B-31D1-4881-9D7F-7CC3A4B383F6}" destId="{54425619-6D79-49F6-B2F3-79B134213D5E}" srcOrd="2" destOrd="0" presId="urn:microsoft.com/office/officeart/2011/layout/TabList"/>
    <dgm:cxn modelId="{791C4B76-3C1D-41D2-936B-4C9504FCB9FB}" type="presParOf" srcId="{05C0ED3A-CD55-4B5F-B3D8-4875C7A29DB2}" destId="{0BC5AC5C-E403-428A-8E58-D933704CEFC7}" srcOrd="1" destOrd="0" presId="urn:microsoft.com/office/officeart/2011/layout/TabList"/>
    <dgm:cxn modelId="{D14F48DD-72D8-4BFF-8AC4-A7C77BA533F3}" type="presParOf" srcId="{05C0ED3A-CD55-4B5F-B3D8-4875C7A29DB2}" destId="{84140F38-F14F-4986-9D23-00EE138A39AC}" srcOrd="2" destOrd="0" presId="urn:microsoft.com/office/officeart/2011/layout/TabList"/>
    <dgm:cxn modelId="{503BABC2-8585-4E2B-8649-D585EA25CA56}" type="presParOf" srcId="{05C0ED3A-CD55-4B5F-B3D8-4875C7A29DB2}" destId="{77582704-CC25-4CBD-A84E-94680832C816}" srcOrd="3" destOrd="0" presId="urn:microsoft.com/office/officeart/2011/layout/TabList"/>
    <dgm:cxn modelId="{53C2F1AB-449D-48F3-9F2D-30E7B9148077}" type="presParOf" srcId="{77582704-CC25-4CBD-A84E-94680832C816}" destId="{BD683B4A-E74D-466F-A83C-3A80823A823D}" srcOrd="0" destOrd="0" presId="urn:microsoft.com/office/officeart/2011/layout/TabList"/>
    <dgm:cxn modelId="{9923EA3C-7187-45D4-BA0C-E4DAB42CDB86}" type="presParOf" srcId="{77582704-CC25-4CBD-A84E-94680832C816}" destId="{C1036C70-6E30-43C2-9258-6B26264BC4E8}" srcOrd="1" destOrd="0" presId="urn:microsoft.com/office/officeart/2011/layout/TabList"/>
    <dgm:cxn modelId="{EAAA994A-D8ED-46B6-83E5-35A95633FDA1}" type="presParOf" srcId="{77582704-CC25-4CBD-A84E-94680832C816}" destId="{9CE5D67E-9D08-4F58-81D1-7C18FC142F91}" srcOrd="2" destOrd="0" presId="urn:microsoft.com/office/officeart/2011/layout/TabList"/>
    <dgm:cxn modelId="{26BCB802-85DA-4080-B6CB-549D5F8062C6}" type="presParOf" srcId="{05C0ED3A-CD55-4B5F-B3D8-4875C7A29DB2}" destId="{18D0D487-7A73-4721-A5F7-FDDF57312985}" srcOrd="4" destOrd="0" presId="urn:microsoft.com/office/officeart/2011/layout/TabList"/>
    <dgm:cxn modelId="{FD87B970-6518-4761-BAF6-578375038C55}" type="presParOf" srcId="{05C0ED3A-CD55-4B5F-B3D8-4875C7A29DB2}" destId="{02AB299B-81D1-47B9-8302-0BF32E43BE1E}" srcOrd="5" destOrd="0" presId="urn:microsoft.com/office/officeart/2011/layout/TabList"/>
    <dgm:cxn modelId="{E9CC79EC-4590-441D-BA62-1DBA4AB39811}" type="presParOf" srcId="{05C0ED3A-CD55-4B5F-B3D8-4875C7A29DB2}" destId="{B69AE777-8F77-4622-9BA0-257E1AB8D61D}" srcOrd="6" destOrd="0" presId="urn:microsoft.com/office/officeart/2011/layout/TabList"/>
    <dgm:cxn modelId="{7217DD10-521A-43A0-88DD-9E533F6350CD}" type="presParOf" srcId="{B69AE777-8F77-4622-9BA0-257E1AB8D61D}" destId="{E47E2169-01B0-4F4F-BE12-BDAD4B8F1E3F}" srcOrd="0" destOrd="0" presId="urn:microsoft.com/office/officeart/2011/layout/TabList"/>
    <dgm:cxn modelId="{D618772B-EA3F-4A23-B319-B33F8FFA4E7B}" type="presParOf" srcId="{B69AE777-8F77-4622-9BA0-257E1AB8D61D}" destId="{C5438B99-CA94-4B9E-9039-6BEB9B7742FD}" srcOrd="1" destOrd="0" presId="urn:microsoft.com/office/officeart/2011/layout/TabList"/>
    <dgm:cxn modelId="{2518029D-B9CB-4167-87D5-16A7A42B779A}" type="presParOf" srcId="{B69AE777-8F77-4622-9BA0-257E1AB8D61D}" destId="{E777376C-9356-4403-B092-B64DAD598059}" srcOrd="2" destOrd="0" presId="urn:microsoft.com/office/officeart/2011/layout/TabList"/>
    <dgm:cxn modelId="{71E07197-6B22-41F7-97A2-77EBEE51CF48}" type="presParOf" srcId="{05C0ED3A-CD55-4B5F-B3D8-4875C7A29DB2}" destId="{7A1A0FA9-8890-437C-96FC-32911FDBCB49}" srcOrd="7"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F064D-AC96-4581-B85C-DCE037379149}">
      <dsp:nvSpPr>
        <dsp:cNvPr id="0" name=""/>
        <dsp:cNvSpPr/>
      </dsp:nvSpPr>
      <dsp:spPr>
        <a:xfrm>
          <a:off x="61" y="61141"/>
          <a:ext cx="1566401" cy="69051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Science</a:t>
          </a:r>
          <a:endParaRPr lang="en-PK" sz="2200" kern="1200" dirty="0"/>
        </a:p>
      </dsp:txBody>
      <dsp:txXfrm>
        <a:off x="20286" y="81366"/>
        <a:ext cx="1525951" cy="650066"/>
      </dsp:txXfrm>
    </dsp:sp>
    <dsp:sp modelId="{E0567AF0-74CC-495A-A3FB-B32145F8A3A1}">
      <dsp:nvSpPr>
        <dsp:cNvPr id="0" name=""/>
        <dsp:cNvSpPr/>
      </dsp:nvSpPr>
      <dsp:spPr>
        <a:xfrm>
          <a:off x="1772441" y="150987"/>
          <a:ext cx="436673" cy="51082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PK" sz="1800" kern="1200" dirty="0"/>
        </a:p>
      </dsp:txBody>
      <dsp:txXfrm>
        <a:off x="1772441" y="253152"/>
        <a:ext cx="305671" cy="306495"/>
      </dsp:txXfrm>
    </dsp:sp>
    <dsp:sp modelId="{FB2CA6A6-159A-4F1C-8E8E-DA9B25D10850}">
      <dsp:nvSpPr>
        <dsp:cNvPr id="0" name=""/>
        <dsp:cNvSpPr/>
      </dsp:nvSpPr>
      <dsp:spPr>
        <a:xfrm>
          <a:off x="2390376" y="33748"/>
          <a:ext cx="2525456" cy="74530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Modern Science</a:t>
          </a:r>
          <a:endParaRPr lang="en-PK" sz="2200" kern="1200" dirty="0"/>
        </a:p>
      </dsp:txBody>
      <dsp:txXfrm>
        <a:off x="2412205" y="55577"/>
        <a:ext cx="2481798" cy="701645"/>
      </dsp:txXfrm>
    </dsp:sp>
    <dsp:sp modelId="{281F9371-619E-4C86-AE2A-47113227B766}">
      <dsp:nvSpPr>
        <dsp:cNvPr id="0" name=""/>
        <dsp:cNvSpPr/>
      </dsp:nvSpPr>
      <dsp:spPr>
        <a:xfrm>
          <a:off x="5121810" y="150987"/>
          <a:ext cx="436673" cy="51082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PK" sz="1800" kern="1200" dirty="0"/>
        </a:p>
      </dsp:txBody>
      <dsp:txXfrm>
        <a:off x="5121810" y="253152"/>
        <a:ext cx="305671" cy="306495"/>
      </dsp:txXfrm>
    </dsp:sp>
    <dsp:sp modelId="{43669697-39F5-4393-BFA3-AD81ECE7F4C0}">
      <dsp:nvSpPr>
        <dsp:cNvPr id="0" name=""/>
        <dsp:cNvSpPr/>
      </dsp:nvSpPr>
      <dsp:spPr>
        <a:xfrm>
          <a:off x="5739745" y="15309"/>
          <a:ext cx="2388192" cy="78218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Post modernism</a:t>
          </a:r>
          <a:endParaRPr lang="en-PK" sz="2200" kern="1200" dirty="0"/>
        </a:p>
      </dsp:txBody>
      <dsp:txXfrm>
        <a:off x="5762654" y="38218"/>
        <a:ext cx="2342374" cy="7363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77376C-9356-4403-B092-B64DAD598059}">
      <dsp:nvSpPr>
        <dsp:cNvPr id="0" name=""/>
        <dsp:cNvSpPr/>
      </dsp:nvSpPr>
      <dsp:spPr>
        <a:xfrm>
          <a:off x="0" y="3716205"/>
          <a:ext cx="8915400" cy="0"/>
        </a:xfrm>
        <a:prstGeom prst="line">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E5D67E-9D08-4F58-81D1-7C18FC142F91}">
      <dsp:nvSpPr>
        <dsp:cNvPr id="0" name=""/>
        <dsp:cNvSpPr/>
      </dsp:nvSpPr>
      <dsp:spPr>
        <a:xfrm>
          <a:off x="86594" y="2421992"/>
          <a:ext cx="8915400" cy="0"/>
        </a:xfrm>
        <a:prstGeom prst="line">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425619-6D79-49F6-B2F3-79B134213D5E}">
      <dsp:nvSpPr>
        <dsp:cNvPr id="0" name=""/>
        <dsp:cNvSpPr/>
      </dsp:nvSpPr>
      <dsp:spPr>
        <a:xfrm>
          <a:off x="0" y="397729"/>
          <a:ext cx="8915400" cy="0"/>
        </a:xfrm>
        <a:prstGeom prst="line">
          <a:avLst/>
        </a:pr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1E4200-2670-4EBF-867E-D2E00648B424}">
      <dsp:nvSpPr>
        <dsp:cNvPr id="0" name=""/>
        <dsp:cNvSpPr/>
      </dsp:nvSpPr>
      <dsp:spPr>
        <a:xfrm>
          <a:off x="2318004" y="68668"/>
          <a:ext cx="6597396" cy="329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l"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Based on observation and theory</a:t>
          </a:r>
          <a:endParaRPr lang="en-PK" sz="2400" kern="1200" dirty="0">
            <a:latin typeface="Arial" panose="020B0604020202020204" pitchFamily="34" charset="0"/>
            <a:cs typeface="Arial" panose="020B0604020202020204" pitchFamily="34" charset="0"/>
          </a:endParaRPr>
        </a:p>
      </dsp:txBody>
      <dsp:txXfrm>
        <a:off x="2318004" y="68668"/>
        <a:ext cx="6597396" cy="329060"/>
      </dsp:txXfrm>
    </dsp:sp>
    <dsp:sp modelId="{8B8A4E12-9C47-49CA-BB4A-46E014669658}">
      <dsp:nvSpPr>
        <dsp:cNvPr id="0" name=""/>
        <dsp:cNvSpPr/>
      </dsp:nvSpPr>
      <dsp:spPr>
        <a:xfrm>
          <a:off x="0" y="2090"/>
          <a:ext cx="2318004" cy="462218"/>
        </a:xfrm>
        <a:prstGeom prst="round2SameRect">
          <a:avLst>
            <a:gd name="adj1" fmla="val 16670"/>
            <a:gd name="adj2" fmla="val 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Meta Ethics</a:t>
          </a:r>
          <a:endParaRPr lang="en-PK" sz="2400" kern="1200" dirty="0"/>
        </a:p>
      </dsp:txBody>
      <dsp:txXfrm>
        <a:off x="22568" y="24658"/>
        <a:ext cx="2272868" cy="439650"/>
      </dsp:txXfrm>
    </dsp:sp>
    <dsp:sp modelId="{0BC5AC5C-E403-428A-8E58-D933704CEFC7}">
      <dsp:nvSpPr>
        <dsp:cNvPr id="0" name=""/>
        <dsp:cNvSpPr/>
      </dsp:nvSpPr>
      <dsp:spPr>
        <a:xfrm>
          <a:off x="0" y="464308"/>
          <a:ext cx="8915400" cy="1535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228600" lvl="1" indent="-228600" algn="l" defTabSz="106680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Theoretical meanings of moral concepts</a:t>
          </a:r>
          <a:endParaRPr lang="en-PK" sz="2400" kern="1200" dirty="0">
            <a:latin typeface="Arial" panose="020B0604020202020204" pitchFamily="34" charset="0"/>
            <a:cs typeface="Arial" panose="020B0604020202020204" pitchFamily="34" charset="0"/>
          </a:endParaRPr>
        </a:p>
        <a:p>
          <a:pPr marL="228600" lvl="1" indent="-228600" algn="l" defTabSz="106680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Moral Values</a:t>
          </a:r>
          <a:endParaRPr lang="en-PK" sz="2400" kern="1200" dirty="0">
            <a:latin typeface="Arial" panose="020B0604020202020204" pitchFamily="34" charset="0"/>
            <a:cs typeface="Arial" panose="020B0604020202020204" pitchFamily="34" charset="0"/>
          </a:endParaRPr>
        </a:p>
        <a:p>
          <a:pPr marL="228600" lvl="1" indent="-228600" algn="l" defTabSz="106680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Observation putting in the theoretical form</a:t>
          </a:r>
          <a:endParaRPr lang="en-PK" sz="2400" kern="1200" dirty="0">
            <a:latin typeface="Arial" panose="020B0604020202020204" pitchFamily="34" charset="0"/>
            <a:cs typeface="Arial" panose="020B0604020202020204" pitchFamily="34" charset="0"/>
          </a:endParaRPr>
        </a:p>
      </dsp:txBody>
      <dsp:txXfrm>
        <a:off x="0" y="464308"/>
        <a:ext cx="8915400" cy="1535988"/>
      </dsp:txXfrm>
    </dsp:sp>
    <dsp:sp modelId="{BD683B4A-E74D-466F-A83C-3A80823A823D}">
      <dsp:nvSpPr>
        <dsp:cNvPr id="0" name=""/>
        <dsp:cNvSpPr/>
      </dsp:nvSpPr>
      <dsp:spPr>
        <a:xfrm>
          <a:off x="2627788" y="2055363"/>
          <a:ext cx="6151016" cy="4041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l"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Based on experimentation and theory</a:t>
          </a:r>
          <a:endParaRPr lang="en-PK" sz="2400" kern="1200" dirty="0">
            <a:latin typeface="Arial" panose="020B0604020202020204" pitchFamily="34" charset="0"/>
            <a:cs typeface="Arial" panose="020B0604020202020204" pitchFamily="34" charset="0"/>
          </a:endParaRPr>
        </a:p>
      </dsp:txBody>
      <dsp:txXfrm>
        <a:off x="2627788" y="2055363"/>
        <a:ext cx="6151016" cy="404198"/>
      </dsp:txXfrm>
    </dsp:sp>
    <dsp:sp modelId="{C1036C70-6E30-43C2-9258-6B26264BC4E8}">
      <dsp:nvSpPr>
        <dsp:cNvPr id="0" name=""/>
        <dsp:cNvSpPr/>
      </dsp:nvSpPr>
      <dsp:spPr>
        <a:xfrm>
          <a:off x="-86594" y="2016749"/>
          <a:ext cx="2664383" cy="481425"/>
        </a:xfrm>
        <a:prstGeom prst="round2SameRect">
          <a:avLst>
            <a:gd name="adj1" fmla="val 16670"/>
            <a:gd name="adj2" fmla="val 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Normative Ethics</a:t>
          </a:r>
          <a:endParaRPr lang="en-PK" sz="2400" kern="1200" dirty="0"/>
        </a:p>
      </dsp:txBody>
      <dsp:txXfrm>
        <a:off x="-63089" y="2040254"/>
        <a:ext cx="2617373" cy="457920"/>
      </dsp:txXfrm>
    </dsp:sp>
    <dsp:sp modelId="{18D0D487-7A73-4721-A5F7-FDDF57312985}">
      <dsp:nvSpPr>
        <dsp:cNvPr id="0" name=""/>
        <dsp:cNvSpPr/>
      </dsp:nvSpPr>
      <dsp:spPr>
        <a:xfrm>
          <a:off x="0" y="2498175"/>
          <a:ext cx="8915400" cy="872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Practical meaning of moral values</a:t>
          </a:r>
          <a:endParaRPr lang="en-PK" sz="2400" kern="1200" dirty="0"/>
        </a:p>
      </dsp:txBody>
      <dsp:txXfrm>
        <a:off x="0" y="2498175"/>
        <a:ext cx="8915400" cy="872516"/>
      </dsp:txXfrm>
    </dsp:sp>
    <dsp:sp modelId="{E47E2169-01B0-4F4F-BE12-BDAD4B8F1E3F}">
      <dsp:nvSpPr>
        <dsp:cNvPr id="0" name=""/>
        <dsp:cNvSpPr/>
      </dsp:nvSpPr>
      <dsp:spPr>
        <a:xfrm>
          <a:off x="2318004" y="3387144"/>
          <a:ext cx="6597396" cy="329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l"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Bio ethics</a:t>
          </a:r>
          <a:endParaRPr lang="en-PK" sz="2400" kern="1200" dirty="0">
            <a:latin typeface="Arial" panose="020B0604020202020204" pitchFamily="34" charset="0"/>
            <a:cs typeface="Arial" panose="020B0604020202020204" pitchFamily="34" charset="0"/>
          </a:endParaRPr>
        </a:p>
      </dsp:txBody>
      <dsp:txXfrm>
        <a:off x="2318004" y="3387144"/>
        <a:ext cx="6597396" cy="329060"/>
      </dsp:txXfrm>
    </dsp:sp>
    <dsp:sp modelId="{C5438B99-CA94-4B9E-9039-6BEB9B7742FD}">
      <dsp:nvSpPr>
        <dsp:cNvPr id="0" name=""/>
        <dsp:cNvSpPr/>
      </dsp:nvSpPr>
      <dsp:spPr>
        <a:xfrm>
          <a:off x="0" y="3387144"/>
          <a:ext cx="2318004" cy="329060"/>
        </a:xfrm>
        <a:prstGeom prst="round2SameRect">
          <a:avLst>
            <a:gd name="adj1" fmla="val 16670"/>
            <a:gd name="adj2" fmla="val 0"/>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Applied Ethics</a:t>
          </a:r>
          <a:endParaRPr lang="en-PK" sz="2400" kern="1200" dirty="0">
            <a:latin typeface="Arial" panose="020B0604020202020204" pitchFamily="34" charset="0"/>
            <a:cs typeface="Arial" panose="020B0604020202020204" pitchFamily="34" charset="0"/>
          </a:endParaRPr>
        </a:p>
      </dsp:txBody>
      <dsp:txXfrm>
        <a:off x="16066" y="3403210"/>
        <a:ext cx="2285872" cy="312994"/>
      </dsp:txXfrm>
    </dsp:sp>
    <dsp:sp modelId="{7A1A0FA9-8890-437C-96FC-32911FDBCB49}">
      <dsp:nvSpPr>
        <dsp:cNvPr id="0" name=""/>
        <dsp:cNvSpPr/>
      </dsp:nvSpPr>
      <dsp:spPr>
        <a:xfrm>
          <a:off x="0" y="3716205"/>
          <a:ext cx="8915400" cy="6582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228600" lvl="1" indent="-228600" algn="l" defTabSz="1066800">
            <a:lnSpc>
              <a:spcPct val="90000"/>
            </a:lnSpc>
            <a:spcBef>
              <a:spcPct val="0"/>
            </a:spcBef>
            <a:spcAft>
              <a:spcPct val="15000"/>
            </a:spcAft>
            <a:buChar char="•"/>
          </a:pPr>
          <a:r>
            <a:rPr lang="en-US" sz="2400" kern="1200" dirty="0">
              <a:latin typeface="Arial" panose="020B0604020202020204" pitchFamily="34" charset="0"/>
              <a:cs typeface="Arial" panose="020B0604020202020204" pitchFamily="34" charset="0"/>
            </a:rPr>
            <a:t>Concern with particular domain of life</a:t>
          </a:r>
          <a:endParaRPr lang="en-PK" sz="2400" kern="1200" dirty="0">
            <a:latin typeface="Arial" panose="020B0604020202020204" pitchFamily="34" charset="0"/>
            <a:cs typeface="Arial" panose="020B0604020202020204" pitchFamily="34" charset="0"/>
          </a:endParaRPr>
        </a:p>
      </dsp:txBody>
      <dsp:txXfrm>
        <a:off x="0" y="3716205"/>
        <a:ext cx="8915400" cy="65821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32E9A3-7A6C-4BA1-AC66-F657E79A37A3}" type="datetimeFigureOut">
              <a:rPr lang="en-PK" smtClean="0"/>
              <a:t>13/05/2020</a:t>
            </a:fld>
            <a:endParaRPr lang="en-PK" dirty="0"/>
          </a:p>
        </p:txBody>
      </p:sp>
      <p:sp>
        <p:nvSpPr>
          <p:cNvPr id="5" name="Footer Placeholder 4"/>
          <p:cNvSpPr>
            <a:spLocks noGrp="1"/>
          </p:cNvSpPr>
          <p:nvPr>
            <p:ph type="ftr" sz="quarter" idx="11"/>
          </p:nvPr>
        </p:nvSpPr>
        <p:spPr/>
        <p:txBody>
          <a:bodyPr/>
          <a:lstStyle/>
          <a:p>
            <a:endParaRPr lang="en-PK"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6D0FD03-FF5D-46E4-825A-107117371828}" type="slidenum">
              <a:rPr lang="en-PK" smtClean="0"/>
              <a:t>‹#›</a:t>
            </a:fld>
            <a:endParaRPr lang="en-PK" dirty="0"/>
          </a:p>
        </p:txBody>
      </p:sp>
    </p:spTree>
    <p:extLst>
      <p:ext uri="{BB962C8B-B14F-4D97-AF65-F5344CB8AC3E}">
        <p14:creationId xmlns:p14="http://schemas.microsoft.com/office/powerpoint/2010/main" val="2404709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32E9A3-7A6C-4BA1-AC66-F657E79A37A3}" type="datetimeFigureOut">
              <a:rPr lang="en-PK" smtClean="0"/>
              <a:t>13/05/2020</a:t>
            </a:fld>
            <a:endParaRPr lang="en-PK" dirty="0"/>
          </a:p>
        </p:txBody>
      </p:sp>
      <p:sp>
        <p:nvSpPr>
          <p:cNvPr id="5" name="Footer Placeholder 4"/>
          <p:cNvSpPr>
            <a:spLocks noGrp="1"/>
          </p:cNvSpPr>
          <p:nvPr>
            <p:ph type="ftr" sz="quarter" idx="11"/>
          </p:nvPr>
        </p:nvSpPr>
        <p:spPr/>
        <p:txBody>
          <a:bodyPr/>
          <a:lstStyle/>
          <a:p>
            <a:endParaRPr lang="en-PK"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6D0FD03-FF5D-46E4-825A-107117371828}" type="slidenum">
              <a:rPr lang="en-PK" smtClean="0"/>
              <a:t>‹#›</a:t>
            </a:fld>
            <a:endParaRPr lang="en-PK" dirty="0"/>
          </a:p>
        </p:txBody>
      </p:sp>
    </p:spTree>
    <p:extLst>
      <p:ext uri="{BB962C8B-B14F-4D97-AF65-F5344CB8AC3E}">
        <p14:creationId xmlns:p14="http://schemas.microsoft.com/office/powerpoint/2010/main" val="3401979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32E9A3-7A6C-4BA1-AC66-F657E79A37A3}" type="datetimeFigureOut">
              <a:rPr lang="en-PK" smtClean="0"/>
              <a:t>13/05/2020</a:t>
            </a:fld>
            <a:endParaRPr lang="en-PK" dirty="0"/>
          </a:p>
        </p:txBody>
      </p:sp>
      <p:sp>
        <p:nvSpPr>
          <p:cNvPr id="5" name="Footer Placeholder 4"/>
          <p:cNvSpPr>
            <a:spLocks noGrp="1"/>
          </p:cNvSpPr>
          <p:nvPr>
            <p:ph type="ftr" sz="quarter" idx="11"/>
          </p:nvPr>
        </p:nvSpPr>
        <p:spPr/>
        <p:txBody>
          <a:bodyPr/>
          <a:lstStyle/>
          <a:p>
            <a:endParaRPr lang="en-PK"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6D0FD03-FF5D-46E4-825A-107117371828}" type="slidenum">
              <a:rPr lang="en-PK" smtClean="0"/>
              <a:t>‹#›</a:t>
            </a:fld>
            <a:endParaRPr lang="en-PK"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28930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B32E9A3-7A6C-4BA1-AC66-F657E79A37A3}" type="datetimeFigureOut">
              <a:rPr lang="en-PK" smtClean="0"/>
              <a:t>13/05/2020</a:t>
            </a:fld>
            <a:endParaRPr lang="en-PK" dirty="0"/>
          </a:p>
        </p:txBody>
      </p:sp>
      <p:sp>
        <p:nvSpPr>
          <p:cNvPr id="6" name="Footer Placeholder 5"/>
          <p:cNvSpPr>
            <a:spLocks noGrp="1"/>
          </p:cNvSpPr>
          <p:nvPr>
            <p:ph type="ftr" sz="quarter" idx="11"/>
          </p:nvPr>
        </p:nvSpPr>
        <p:spPr/>
        <p:txBody>
          <a:bodyPr/>
          <a:lstStyle/>
          <a:p>
            <a:endParaRPr lang="en-PK"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6D0FD03-FF5D-46E4-825A-107117371828}" type="slidenum">
              <a:rPr lang="en-PK" smtClean="0"/>
              <a:t>‹#›</a:t>
            </a:fld>
            <a:endParaRPr lang="en-PK" dirty="0"/>
          </a:p>
        </p:txBody>
      </p:sp>
    </p:spTree>
    <p:extLst>
      <p:ext uri="{BB962C8B-B14F-4D97-AF65-F5344CB8AC3E}">
        <p14:creationId xmlns:p14="http://schemas.microsoft.com/office/powerpoint/2010/main" val="4196391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B32E9A3-7A6C-4BA1-AC66-F657E79A37A3}" type="datetimeFigureOut">
              <a:rPr lang="en-PK" smtClean="0"/>
              <a:t>13/05/2020</a:t>
            </a:fld>
            <a:endParaRPr lang="en-PK" dirty="0"/>
          </a:p>
        </p:txBody>
      </p:sp>
      <p:sp>
        <p:nvSpPr>
          <p:cNvPr id="6" name="Footer Placeholder 5"/>
          <p:cNvSpPr>
            <a:spLocks noGrp="1"/>
          </p:cNvSpPr>
          <p:nvPr>
            <p:ph type="ftr" sz="quarter" idx="11"/>
          </p:nvPr>
        </p:nvSpPr>
        <p:spPr/>
        <p:txBody>
          <a:bodyPr/>
          <a:lstStyle/>
          <a:p>
            <a:endParaRPr lang="en-PK"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6D0FD03-FF5D-46E4-825A-107117371828}" type="slidenum">
              <a:rPr lang="en-PK" smtClean="0"/>
              <a:t>‹#›</a:t>
            </a:fld>
            <a:endParaRPr lang="en-PK"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1060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B32E9A3-7A6C-4BA1-AC66-F657E79A37A3}" type="datetimeFigureOut">
              <a:rPr lang="en-PK" smtClean="0"/>
              <a:t>13/05/2020</a:t>
            </a:fld>
            <a:endParaRPr lang="en-PK" dirty="0"/>
          </a:p>
        </p:txBody>
      </p:sp>
      <p:sp>
        <p:nvSpPr>
          <p:cNvPr id="6" name="Footer Placeholder 5"/>
          <p:cNvSpPr>
            <a:spLocks noGrp="1"/>
          </p:cNvSpPr>
          <p:nvPr>
            <p:ph type="ftr" sz="quarter" idx="11"/>
          </p:nvPr>
        </p:nvSpPr>
        <p:spPr/>
        <p:txBody>
          <a:bodyPr/>
          <a:lstStyle/>
          <a:p>
            <a:endParaRPr lang="en-PK"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6D0FD03-FF5D-46E4-825A-107117371828}" type="slidenum">
              <a:rPr lang="en-PK" smtClean="0"/>
              <a:t>‹#›</a:t>
            </a:fld>
            <a:endParaRPr lang="en-PK" dirty="0"/>
          </a:p>
        </p:txBody>
      </p:sp>
    </p:spTree>
    <p:extLst>
      <p:ext uri="{BB962C8B-B14F-4D97-AF65-F5344CB8AC3E}">
        <p14:creationId xmlns:p14="http://schemas.microsoft.com/office/powerpoint/2010/main" val="3625875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32E9A3-7A6C-4BA1-AC66-F657E79A37A3}" type="datetimeFigureOut">
              <a:rPr lang="en-PK" smtClean="0"/>
              <a:t>13/05/2020</a:t>
            </a:fld>
            <a:endParaRPr lang="en-PK" dirty="0"/>
          </a:p>
        </p:txBody>
      </p:sp>
      <p:sp>
        <p:nvSpPr>
          <p:cNvPr id="5" name="Footer Placeholder 4"/>
          <p:cNvSpPr>
            <a:spLocks noGrp="1"/>
          </p:cNvSpPr>
          <p:nvPr>
            <p:ph type="ftr" sz="quarter" idx="11"/>
          </p:nvPr>
        </p:nvSpPr>
        <p:spPr/>
        <p:txBody>
          <a:bodyPr/>
          <a:lstStyle/>
          <a:p>
            <a:endParaRPr lang="en-PK"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6D0FD03-FF5D-46E4-825A-107117371828}" type="slidenum">
              <a:rPr lang="en-PK" smtClean="0"/>
              <a:t>‹#›</a:t>
            </a:fld>
            <a:endParaRPr lang="en-PK" dirty="0"/>
          </a:p>
        </p:txBody>
      </p:sp>
    </p:spTree>
    <p:extLst>
      <p:ext uri="{BB962C8B-B14F-4D97-AF65-F5344CB8AC3E}">
        <p14:creationId xmlns:p14="http://schemas.microsoft.com/office/powerpoint/2010/main" val="17441114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32E9A3-7A6C-4BA1-AC66-F657E79A37A3}" type="datetimeFigureOut">
              <a:rPr lang="en-PK" smtClean="0"/>
              <a:t>13/05/2020</a:t>
            </a:fld>
            <a:endParaRPr lang="en-PK" dirty="0"/>
          </a:p>
        </p:txBody>
      </p:sp>
      <p:sp>
        <p:nvSpPr>
          <p:cNvPr id="5" name="Footer Placeholder 4"/>
          <p:cNvSpPr>
            <a:spLocks noGrp="1"/>
          </p:cNvSpPr>
          <p:nvPr>
            <p:ph type="ftr" sz="quarter" idx="11"/>
          </p:nvPr>
        </p:nvSpPr>
        <p:spPr/>
        <p:txBody>
          <a:bodyPr/>
          <a:lstStyle/>
          <a:p>
            <a:endParaRPr lang="en-PK"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6D0FD03-FF5D-46E4-825A-107117371828}" type="slidenum">
              <a:rPr lang="en-PK" smtClean="0"/>
              <a:t>‹#›</a:t>
            </a:fld>
            <a:endParaRPr lang="en-PK" dirty="0"/>
          </a:p>
        </p:txBody>
      </p:sp>
    </p:spTree>
    <p:extLst>
      <p:ext uri="{BB962C8B-B14F-4D97-AF65-F5344CB8AC3E}">
        <p14:creationId xmlns:p14="http://schemas.microsoft.com/office/powerpoint/2010/main" val="1562261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32E9A3-7A6C-4BA1-AC66-F657E79A37A3}" type="datetimeFigureOut">
              <a:rPr lang="en-PK" smtClean="0"/>
              <a:t>13/05/2020</a:t>
            </a:fld>
            <a:endParaRPr lang="en-PK" dirty="0"/>
          </a:p>
        </p:txBody>
      </p:sp>
      <p:sp>
        <p:nvSpPr>
          <p:cNvPr id="5" name="Footer Placeholder 4"/>
          <p:cNvSpPr>
            <a:spLocks noGrp="1"/>
          </p:cNvSpPr>
          <p:nvPr>
            <p:ph type="ftr" sz="quarter" idx="11"/>
          </p:nvPr>
        </p:nvSpPr>
        <p:spPr/>
        <p:txBody>
          <a:bodyPr/>
          <a:lstStyle/>
          <a:p>
            <a:endParaRPr lang="en-PK"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6D0FD03-FF5D-46E4-825A-107117371828}" type="slidenum">
              <a:rPr lang="en-PK" smtClean="0"/>
              <a:t>‹#›</a:t>
            </a:fld>
            <a:endParaRPr lang="en-PK" dirty="0"/>
          </a:p>
        </p:txBody>
      </p:sp>
    </p:spTree>
    <p:extLst>
      <p:ext uri="{BB962C8B-B14F-4D97-AF65-F5344CB8AC3E}">
        <p14:creationId xmlns:p14="http://schemas.microsoft.com/office/powerpoint/2010/main" val="237649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32E9A3-7A6C-4BA1-AC66-F657E79A37A3}" type="datetimeFigureOut">
              <a:rPr lang="en-PK" smtClean="0"/>
              <a:t>13/05/2020</a:t>
            </a:fld>
            <a:endParaRPr lang="en-PK" dirty="0"/>
          </a:p>
        </p:txBody>
      </p:sp>
      <p:sp>
        <p:nvSpPr>
          <p:cNvPr id="5" name="Footer Placeholder 4"/>
          <p:cNvSpPr>
            <a:spLocks noGrp="1"/>
          </p:cNvSpPr>
          <p:nvPr>
            <p:ph type="ftr" sz="quarter" idx="11"/>
          </p:nvPr>
        </p:nvSpPr>
        <p:spPr/>
        <p:txBody>
          <a:bodyPr/>
          <a:lstStyle/>
          <a:p>
            <a:endParaRPr lang="en-PK"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6D0FD03-FF5D-46E4-825A-107117371828}" type="slidenum">
              <a:rPr lang="en-PK" smtClean="0"/>
              <a:t>‹#›</a:t>
            </a:fld>
            <a:endParaRPr lang="en-PK" dirty="0"/>
          </a:p>
        </p:txBody>
      </p:sp>
    </p:spTree>
    <p:extLst>
      <p:ext uri="{BB962C8B-B14F-4D97-AF65-F5344CB8AC3E}">
        <p14:creationId xmlns:p14="http://schemas.microsoft.com/office/powerpoint/2010/main" val="1525560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32E9A3-7A6C-4BA1-AC66-F657E79A37A3}" type="datetimeFigureOut">
              <a:rPr lang="en-PK" smtClean="0"/>
              <a:t>13/05/2020</a:t>
            </a:fld>
            <a:endParaRPr lang="en-PK" dirty="0"/>
          </a:p>
        </p:txBody>
      </p:sp>
      <p:sp>
        <p:nvSpPr>
          <p:cNvPr id="6" name="Footer Placeholder 5"/>
          <p:cNvSpPr>
            <a:spLocks noGrp="1"/>
          </p:cNvSpPr>
          <p:nvPr>
            <p:ph type="ftr" sz="quarter" idx="11"/>
          </p:nvPr>
        </p:nvSpPr>
        <p:spPr/>
        <p:txBody>
          <a:bodyPr/>
          <a:lstStyle/>
          <a:p>
            <a:endParaRPr lang="en-PK"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6D0FD03-FF5D-46E4-825A-107117371828}" type="slidenum">
              <a:rPr lang="en-PK" smtClean="0"/>
              <a:t>‹#›</a:t>
            </a:fld>
            <a:endParaRPr lang="en-PK" dirty="0"/>
          </a:p>
        </p:txBody>
      </p:sp>
    </p:spTree>
    <p:extLst>
      <p:ext uri="{BB962C8B-B14F-4D97-AF65-F5344CB8AC3E}">
        <p14:creationId xmlns:p14="http://schemas.microsoft.com/office/powerpoint/2010/main" val="2766538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32E9A3-7A6C-4BA1-AC66-F657E79A37A3}" type="datetimeFigureOut">
              <a:rPr lang="en-PK" smtClean="0"/>
              <a:t>13/05/2020</a:t>
            </a:fld>
            <a:endParaRPr lang="en-PK" dirty="0"/>
          </a:p>
        </p:txBody>
      </p:sp>
      <p:sp>
        <p:nvSpPr>
          <p:cNvPr id="8" name="Footer Placeholder 7"/>
          <p:cNvSpPr>
            <a:spLocks noGrp="1"/>
          </p:cNvSpPr>
          <p:nvPr>
            <p:ph type="ftr" sz="quarter" idx="11"/>
          </p:nvPr>
        </p:nvSpPr>
        <p:spPr/>
        <p:txBody>
          <a:bodyPr/>
          <a:lstStyle/>
          <a:p>
            <a:endParaRPr lang="en-PK"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6D0FD03-FF5D-46E4-825A-107117371828}" type="slidenum">
              <a:rPr lang="en-PK" smtClean="0"/>
              <a:t>‹#›</a:t>
            </a:fld>
            <a:endParaRPr lang="en-PK" dirty="0"/>
          </a:p>
        </p:txBody>
      </p:sp>
    </p:spTree>
    <p:extLst>
      <p:ext uri="{BB962C8B-B14F-4D97-AF65-F5344CB8AC3E}">
        <p14:creationId xmlns:p14="http://schemas.microsoft.com/office/powerpoint/2010/main" val="3760927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32E9A3-7A6C-4BA1-AC66-F657E79A37A3}" type="datetimeFigureOut">
              <a:rPr lang="en-PK" smtClean="0"/>
              <a:t>13/05/2020</a:t>
            </a:fld>
            <a:endParaRPr lang="en-PK" dirty="0"/>
          </a:p>
        </p:txBody>
      </p:sp>
      <p:sp>
        <p:nvSpPr>
          <p:cNvPr id="4" name="Footer Placeholder 3"/>
          <p:cNvSpPr>
            <a:spLocks noGrp="1"/>
          </p:cNvSpPr>
          <p:nvPr>
            <p:ph type="ftr" sz="quarter" idx="11"/>
          </p:nvPr>
        </p:nvSpPr>
        <p:spPr/>
        <p:txBody>
          <a:bodyPr/>
          <a:lstStyle/>
          <a:p>
            <a:endParaRPr lang="en-PK"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6D0FD03-FF5D-46E4-825A-107117371828}" type="slidenum">
              <a:rPr lang="en-PK" smtClean="0"/>
              <a:t>‹#›</a:t>
            </a:fld>
            <a:endParaRPr lang="en-PK" dirty="0"/>
          </a:p>
        </p:txBody>
      </p:sp>
    </p:spTree>
    <p:extLst>
      <p:ext uri="{BB962C8B-B14F-4D97-AF65-F5344CB8AC3E}">
        <p14:creationId xmlns:p14="http://schemas.microsoft.com/office/powerpoint/2010/main" val="422485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32E9A3-7A6C-4BA1-AC66-F657E79A37A3}" type="datetimeFigureOut">
              <a:rPr lang="en-PK" smtClean="0"/>
              <a:t>13/05/2020</a:t>
            </a:fld>
            <a:endParaRPr lang="en-PK" dirty="0"/>
          </a:p>
        </p:txBody>
      </p:sp>
      <p:sp>
        <p:nvSpPr>
          <p:cNvPr id="3" name="Footer Placeholder 2"/>
          <p:cNvSpPr>
            <a:spLocks noGrp="1"/>
          </p:cNvSpPr>
          <p:nvPr>
            <p:ph type="ftr" sz="quarter" idx="11"/>
          </p:nvPr>
        </p:nvSpPr>
        <p:spPr/>
        <p:txBody>
          <a:bodyPr/>
          <a:lstStyle/>
          <a:p>
            <a:endParaRPr lang="en-PK"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6D0FD03-FF5D-46E4-825A-107117371828}" type="slidenum">
              <a:rPr lang="en-PK" smtClean="0"/>
              <a:t>‹#›</a:t>
            </a:fld>
            <a:endParaRPr lang="en-PK" dirty="0"/>
          </a:p>
        </p:txBody>
      </p:sp>
    </p:spTree>
    <p:extLst>
      <p:ext uri="{BB962C8B-B14F-4D97-AF65-F5344CB8AC3E}">
        <p14:creationId xmlns:p14="http://schemas.microsoft.com/office/powerpoint/2010/main" val="292635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32E9A3-7A6C-4BA1-AC66-F657E79A37A3}" type="datetimeFigureOut">
              <a:rPr lang="en-PK" smtClean="0"/>
              <a:t>13/05/2020</a:t>
            </a:fld>
            <a:endParaRPr lang="en-PK" dirty="0"/>
          </a:p>
        </p:txBody>
      </p:sp>
      <p:sp>
        <p:nvSpPr>
          <p:cNvPr id="6" name="Footer Placeholder 5"/>
          <p:cNvSpPr>
            <a:spLocks noGrp="1"/>
          </p:cNvSpPr>
          <p:nvPr>
            <p:ph type="ftr" sz="quarter" idx="11"/>
          </p:nvPr>
        </p:nvSpPr>
        <p:spPr/>
        <p:txBody>
          <a:bodyPr/>
          <a:lstStyle/>
          <a:p>
            <a:endParaRPr lang="en-PK"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6D0FD03-FF5D-46E4-825A-107117371828}" type="slidenum">
              <a:rPr lang="en-PK" smtClean="0"/>
              <a:t>‹#›</a:t>
            </a:fld>
            <a:endParaRPr lang="en-PK" dirty="0"/>
          </a:p>
        </p:txBody>
      </p:sp>
    </p:spTree>
    <p:extLst>
      <p:ext uri="{BB962C8B-B14F-4D97-AF65-F5344CB8AC3E}">
        <p14:creationId xmlns:p14="http://schemas.microsoft.com/office/powerpoint/2010/main" val="3066549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32E9A3-7A6C-4BA1-AC66-F657E79A37A3}" type="datetimeFigureOut">
              <a:rPr lang="en-PK" smtClean="0"/>
              <a:t>13/05/2020</a:t>
            </a:fld>
            <a:endParaRPr lang="en-PK" dirty="0"/>
          </a:p>
        </p:txBody>
      </p:sp>
      <p:sp>
        <p:nvSpPr>
          <p:cNvPr id="6" name="Footer Placeholder 5"/>
          <p:cNvSpPr>
            <a:spLocks noGrp="1"/>
          </p:cNvSpPr>
          <p:nvPr>
            <p:ph type="ftr" sz="quarter" idx="11"/>
          </p:nvPr>
        </p:nvSpPr>
        <p:spPr/>
        <p:txBody>
          <a:bodyPr/>
          <a:lstStyle/>
          <a:p>
            <a:endParaRPr lang="en-PK"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6D0FD03-FF5D-46E4-825A-107117371828}" type="slidenum">
              <a:rPr lang="en-PK" smtClean="0"/>
              <a:t>‹#›</a:t>
            </a:fld>
            <a:endParaRPr lang="en-PK" dirty="0"/>
          </a:p>
        </p:txBody>
      </p:sp>
    </p:spTree>
    <p:extLst>
      <p:ext uri="{BB962C8B-B14F-4D97-AF65-F5344CB8AC3E}">
        <p14:creationId xmlns:p14="http://schemas.microsoft.com/office/powerpoint/2010/main" val="564744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B32E9A3-7A6C-4BA1-AC66-F657E79A37A3}" type="datetimeFigureOut">
              <a:rPr lang="en-PK" smtClean="0"/>
              <a:t>13/05/2020</a:t>
            </a:fld>
            <a:endParaRPr lang="en-PK"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PK"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6D0FD03-FF5D-46E4-825A-107117371828}" type="slidenum">
              <a:rPr lang="en-PK" smtClean="0"/>
              <a:t>‹#›</a:t>
            </a:fld>
            <a:endParaRPr lang="en-PK" dirty="0"/>
          </a:p>
        </p:txBody>
      </p:sp>
    </p:spTree>
    <p:extLst>
      <p:ext uri="{BB962C8B-B14F-4D97-AF65-F5344CB8AC3E}">
        <p14:creationId xmlns:p14="http://schemas.microsoft.com/office/powerpoint/2010/main" val="2998691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B6C16-225D-4CEC-8B42-99CE66A55AC7}"/>
              </a:ext>
            </a:extLst>
          </p:cNvPr>
          <p:cNvSpPr>
            <a:spLocks noGrp="1"/>
          </p:cNvSpPr>
          <p:nvPr>
            <p:ph type="ctrTitle"/>
          </p:nvPr>
        </p:nvSpPr>
        <p:spPr>
          <a:xfrm>
            <a:off x="1524000" y="522515"/>
            <a:ext cx="9144000" cy="841828"/>
          </a:xfrm>
        </p:spPr>
        <p:txBody>
          <a:bodyPr>
            <a:normAutofit fontScale="90000"/>
          </a:bodyPr>
          <a:lstStyle/>
          <a:p>
            <a:pPr algn="ctr"/>
            <a:r>
              <a:rPr lang="en-US" dirty="0"/>
              <a:t> </a:t>
            </a:r>
            <a:br>
              <a:rPr lang="en-US" dirty="0"/>
            </a:br>
            <a:r>
              <a:rPr lang="en-US" dirty="0"/>
              <a:t> </a:t>
            </a:r>
            <a:r>
              <a:rPr lang="en-US" sz="4900" b="1" dirty="0">
                <a:latin typeface="Arial" panose="020B0604020202020204" pitchFamily="34" charset="0"/>
                <a:cs typeface="Arial" panose="020B0604020202020204" pitchFamily="34" charset="0"/>
              </a:rPr>
              <a:t>Biosafety and Bioethics </a:t>
            </a:r>
            <a:endParaRPr lang="en-PK" sz="4900"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533844ED-43D4-45A1-B58E-DD1999E84D58}"/>
              </a:ext>
            </a:extLst>
          </p:cNvPr>
          <p:cNvSpPr>
            <a:spLocks noGrp="1"/>
          </p:cNvSpPr>
          <p:nvPr>
            <p:ph type="subTitle" idx="1"/>
          </p:nvPr>
        </p:nvSpPr>
        <p:spPr>
          <a:xfrm>
            <a:off x="2133600" y="1712686"/>
            <a:ext cx="8882743" cy="4920343"/>
          </a:xfrm>
        </p:spPr>
        <p:txBody>
          <a:bodyPr>
            <a:normAutofit lnSpcReduction="10000"/>
          </a:bodyPr>
          <a:lstStyle/>
          <a:p>
            <a:pPr algn="l"/>
            <a:r>
              <a:rPr lang="en-US" sz="2400" b="1" dirty="0">
                <a:latin typeface="Arial" panose="020B0604020202020204" pitchFamily="34" charset="0"/>
                <a:cs typeface="Arial" panose="020B0604020202020204" pitchFamily="34" charset="0"/>
              </a:rPr>
              <a:t>Prerequisite of course</a:t>
            </a:r>
            <a:r>
              <a:rPr lang="en-US" sz="2400" dirty="0">
                <a:latin typeface="Arial" panose="020B0604020202020204" pitchFamily="34" charset="0"/>
                <a:cs typeface="Arial" panose="020B0604020202020204" pitchFamily="34" charset="0"/>
              </a:rPr>
              <a:t>: 16 Years of Education</a:t>
            </a:r>
          </a:p>
          <a:p>
            <a:pPr algn="l"/>
            <a:endParaRPr lang="en-US" sz="2400" dirty="0">
              <a:latin typeface="Arial" panose="020B0604020202020204" pitchFamily="34" charset="0"/>
              <a:cs typeface="Arial" panose="020B0604020202020204" pitchFamily="34" charset="0"/>
            </a:endParaRPr>
          </a:p>
          <a:p>
            <a:pPr algn="l" defTabSz="463550">
              <a:tabLst>
                <a:tab pos="2873375" algn="l"/>
              </a:tabLst>
            </a:pPr>
            <a:r>
              <a:rPr lang="en-US" sz="2400" b="1" dirty="0">
                <a:latin typeface="Arial" panose="020B0604020202020204" pitchFamily="34" charset="0"/>
                <a:cs typeface="Arial" panose="020B0604020202020204" pitchFamily="34" charset="0"/>
              </a:rPr>
              <a:t>Course objectives: </a:t>
            </a:r>
            <a:r>
              <a:rPr lang="en-US" sz="2400" dirty="0">
                <a:latin typeface="Arial" panose="020B0604020202020204" pitchFamily="34" charset="0"/>
                <a:cs typeface="Arial" panose="020B0604020202020204" pitchFamily="34" charset="0"/>
              </a:rPr>
              <a:t>Biosafety and bioethics are the major 		concerns of the world therefore this 			course is to design for the Ph.D. while 		planning their research project and 			working in the lab and field they should 		strictly follow the biosafety and bioethics 						 rules. </a:t>
            </a:r>
          </a:p>
          <a:p>
            <a:pPr algn="l"/>
            <a:r>
              <a:rPr lang="en-US" sz="2400" b="1" dirty="0">
                <a:latin typeface="Arial" panose="020B0604020202020204" pitchFamily="34" charset="0"/>
                <a:cs typeface="Arial" panose="020B0604020202020204" pitchFamily="34" charset="0"/>
              </a:rPr>
              <a:t>Course Code</a:t>
            </a:r>
            <a:r>
              <a:rPr lang="en-US" sz="2400" dirty="0">
                <a:latin typeface="Arial" panose="020B0604020202020204" pitchFamily="34" charset="0"/>
                <a:cs typeface="Arial" panose="020B0604020202020204" pitchFamily="34" charset="0"/>
              </a:rPr>
              <a:t>: Bot-712</a:t>
            </a:r>
          </a:p>
          <a:p>
            <a:pPr algn="l"/>
            <a:r>
              <a:rPr lang="en-US" sz="2400" b="1" dirty="0">
                <a:latin typeface="Arial" panose="020B0604020202020204" pitchFamily="34" charset="0"/>
                <a:cs typeface="Arial" panose="020B0604020202020204" pitchFamily="34" charset="0"/>
              </a:rPr>
              <a:t>Credit Hours</a:t>
            </a:r>
            <a:r>
              <a:rPr lang="en-US" sz="2400" dirty="0">
                <a:latin typeface="Arial" panose="020B0604020202020204" pitchFamily="34" charset="0"/>
                <a:cs typeface="Arial" panose="020B0604020202020204" pitchFamily="34" charset="0"/>
              </a:rPr>
              <a:t>: 3(3+0)</a:t>
            </a:r>
          </a:p>
          <a:p>
            <a:pPr algn="l"/>
            <a:r>
              <a:rPr lang="en-US" sz="2400" dirty="0">
                <a:latin typeface="Arial" panose="020B0604020202020204" pitchFamily="34" charset="0"/>
                <a:cs typeface="Arial" panose="020B0604020202020204" pitchFamily="34" charset="0"/>
              </a:rPr>
              <a:t>Instructor Name: </a:t>
            </a:r>
            <a:r>
              <a:rPr lang="en-US" sz="2400" dirty="0" err="1">
                <a:latin typeface="Arial" panose="020B0604020202020204" pitchFamily="34" charset="0"/>
                <a:cs typeface="Arial" panose="020B0604020202020204" pitchFamily="34" charset="0"/>
              </a:rPr>
              <a:t>Zubaida</a:t>
            </a:r>
            <a:r>
              <a:rPr lang="en-US" sz="2400" dirty="0">
                <a:latin typeface="Arial" panose="020B0604020202020204" pitchFamily="34" charset="0"/>
                <a:cs typeface="Arial" panose="020B0604020202020204" pitchFamily="34" charset="0"/>
              </a:rPr>
              <a:t> Yousaf Ph.D.</a:t>
            </a:r>
          </a:p>
          <a:p>
            <a:pPr algn="l"/>
            <a:endParaRPr lang="en-PK" sz="2400" dirty="0"/>
          </a:p>
          <a:p>
            <a:pPr algn="l"/>
            <a:endParaRPr lang="en-PK" dirty="0"/>
          </a:p>
        </p:txBody>
      </p:sp>
    </p:spTree>
    <p:extLst>
      <p:ext uri="{BB962C8B-B14F-4D97-AF65-F5344CB8AC3E}">
        <p14:creationId xmlns:p14="http://schemas.microsoft.com/office/powerpoint/2010/main" val="3921783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7A844-C90B-4A5D-A676-1AB33A3FDDF8}"/>
              </a:ext>
            </a:extLst>
          </p:cNvPr>
          <p:cNvSpPr>
            <a:spLocks noGrp="1"/>
          </p:cNvSpPr>
          <p:nvPr>
            <p:ph type="title"/>
          </p:nvPr>
        </p:nvSpPr>
        <p:spPr>
          <a:xfrm>
            <a:off x="2592925" y="624110"/>
            <a:ext cx="8911687" cy="827319"/>
          </a:xfrm>
        </p:spPr>
        <p:txBody>
          <a:bodyPr>
            <a:normAutofit/>
          </a:bodyPr>
          <a:lstStyle/>
          <a:p>
            <a:pPr algn="ctr"/>
            <a:r>
              <a:rPr lang="en-US" sz="4400" b="1" dirty="0">
                <a:latin typeface="Arial" panose="020B0604020202020204" pitchFamily="34" charset="0"/>
                <a:cs typeface="Arial" panose="020B0604020202020204" pitchFamily="34" charset="0"/>
              </a:rPr>
              <a:t>Types of Ethics</a:t>
            </a:r>
            <a:endParaRPr lang="en-PK" sz="4400" b="1" dirty="0">
              <a:latin typeface="Arial" panose="020B0604020202020204" pitchFamily="34" charset="0"/>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id="{F121936E-4BF3-4E18-B6E6-A64192EBAB2D}"/>
              </a:ext>
            </a:extLst>
          </p:cNvPr>
          <p:cNvGraphicFramePr>
            <a:graphicFrameLocks noGrp="1"/>
          </p:cNvGraphicFramePr>
          <p:nvPr>
            <p:ph idx="1"/>
            <p:extLst>
              <p:ext uri="{D42A27DB-BD31-4B8C-83A1-F6EECF244321}">
                <p14:modId xmlns:p14="http://schemas.microsoft.com/office/powerpoint/2010/main" val="1042031839"/>
              </p:ext>
            </p:extLst>
          </p:nvPr>
        </p:nvGraphicFramePr>
        <p:xfrm>
          <a:off x="2589213" y="1857375"/>
          <a:ext cx="8915400" cy="4376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8194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F77DC-822E-4891-BCA7-5E44530DAE17}"/>
              </a:ext>
            </a:extLst>
          </p:cNvPr>
          <p:cNvSpPr>
            <a:spLocks noGrp="1"/>
          </p:cNvSpPr>
          <p:nvPr>
            <p:ph type="title"/>
          </p:nvPr>
        </p:nvSpPr>
        <p:spPr>
          <a:xfrm>
            <a:off x="2592925" y="624110"/>
            <a:ext cx="8911687" cy="769261"/>
          </a:xfrm>
        </p:spPr>
        <p:txBody>
          <a:bodyPr>
            <a:normAutofit/>
          </a:bodyPr>
          <a:lstStyle/>
          <a:p>
            <a:pPr algn="ctr"/>
            <a:r>
              <a:rPr lang="en-US" sz="4400" b="1" dirty="0">
                <a:latin typeface="Arial" panose="020B0604020202020204" pitchFamily="34" charset="0"/>
                <a:cs typeface="Arial" panose="020B0604020202020204" pitchFamily="34" charset="0"/>
              </a:rPr>
              <a:t>The Development of Ethics</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837098B-5BC8-4CEB-AD22-9E72E8A580D2}"/>
              </a:ext>
            </a:extLst>
          </p:cNvPr>
          <p:cNvSpPr>
            <a:spLocks noGrp="1"/>
          </p:cNvSpPr>
          <p:nvPr>
            <p:ph idx="1"/>
          </p:nvPr>
        </p:nvSpPr>
        <p:spPr>
          <a:xfrm>
            <a:off x="2589212" y="1669143"/>
            <a:ext cx="8915400" cy="4242079"/>
          </a:xfrm>
        </p:spPr>
        <p:txBody>
          <a:bodyPr>
            <a:normAutofit/>
          </a:bodyPr>
          <a:lstStyle/>
          <a:p>
            <a:r>
              <a:rPr lang="en-US" sz="2400" dirty="0">
                <a:latin typeface="Arial" panose="020B0604020202020204" pitchFamily="34" charset="0"/>
                <a:cs typeface="Arial" panose="020B0604020202020204" pitchFamily="34" charset="0"/>
              </a:rPr>
              <a:t>Different religion and non religion thinkers remained engaged in ethical reasoning about 3000 years ago</a:t>
            </a:r>
          </a:p>
          <a:p>
            <a:r>
              <a:rPr lang="en-US" sz="2400" dirty="0">
                <a:latin typeface="Arial" panose="020B0604020202020204" pitchFamily="34" charset="0"/>
                <a:cs typeface="Arial" panose="020B0604020202020204" pitchFamily="34" charset="0"/>
              </a:rPr>
              <a:t>Story of development of ethics began in Asian Greece</a:t>
            </a:r>
          </a:p>
          <a:p>
            <a:pPr lvl="2"/>
            <a:endParaRPr lang="en-US" sz="2400" dirty="0">
              <a:latin typeface="Arial" panose="020B0604020202020204" pitchFamily="34" charset="0"/>
              <a:cs typeface="Arial" panose="020B0604020202020204" pitchFamily="34" charset="0"/>
            </a:endParaRPr>
          </a:p>
          <a:p>
            <a:pPr lvl="2"/>
            <a:r>
              <a:rPr lang="en-US" sz="2400" b="1" dirty="0">
                <a:latin typeface="Arial" panose="020B0604020202020204" pitchFamily="34" charset="0"/>
                <a:cs typeface="Arial" panose="020B0604020202020204" pitchFamily="34" charset="0"/>
              </a:rPr>
              <a:t>Plato said</a:t>
            </a:r>
          </a:p>
          <a:p>
            <a:pPr marL="914400" lvl="2" indent="0">
              <a:buNone/>
            </a:pPr>
            <a:r>
              <a:rPr lang="en-US" sz="2400" dirty="0">
                <a:latin typeface="Arial" panose="020B0604020202020204" pitchFamily="34" charset="0"/>
                <a:cs typeface="Arial" panose="020B0604020202020204" pitchFamily="34" charset="0"/>
              </a:rPr>
              <a:t>Everything has its own form (like body is nothing without soul)</a:t>
            </a:r>
          </a:p>
          <a:p>
            <a:pPr lvl="2"/>
            <a:r>
              <a:rPr lang="en-US" sz="2400" b="1" dirty="0">
                <a:latin typeface="Arial" panose="020B0604020202020204" pitchFamily="34" charset="0"/>
                <a:cs typeface="Arial" panose="020B0604020202020204" pitchFamily="34" charset="0"/>
              </a:rPr>
              <a:t>Aristotle</a:t>
            </a:r>
            <a:r>
              <a:rPr lang="en-US" sz="2400" dirty="0">
                <a:latin typeface="Arial" panose="020B0604020202020204" pitchFamily="34" charset="0"/>
                <a:cs typeface="Arial" panose="020B0604020202020204" pitchFamily="34" charset="0"/>
              </a:rPr>
              <a:t> gave the idea of function (function can be described in different virtues. </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3234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B486CB-C72A-4243-B422-52078474AE6E}"/>
              </a:ext>
            </a:extLst>
          </p:cNvPr>
          <p:cNvSpPr>
            <a:spLocks noGrp="1"/>
          </p:cNvSpPr>
          <p:nvPr>
            <p:ph idx="1"/>
          </p:nvPr>
        </p:nvSpPr>
        <p:spPr>
          <a:xfrm>
            <a:off x="2589212" y="637309"/>
            <a:ext cx="8915400" cy="5937661"/>
          </a:xfrm>
        </p:spPr>
        <p:txBody>
          <a:bodyPr/>
          <a:lstStyle/>
          <a:p>
            <a:pPr algn="r"/>
            <a:endParaRPr lang="en-US" dirty="0"/>
          </a:p>
          <a:p>
            <a:pPr algn="ctr"/>
            <a:r>
              <a:rPr lang="en-US" sz="2400" b="1" dirty="0">
                <a:latin typeface="Arial" panose="020B0604020202020204" pitchFamily="34" charset="0"/>
                <a:cs typeface="Arial" panose="020B0604020202020204" pitchFamily="34" charset="0"/>
              </a:rPr>
              <a:t>Jewish/Christian thinkers</a:t>
            </a:r>
          </a:p>
          <a:p>
            <a:pPr marL="0" indent="0" algn="ctr">
              <a:buNone/>
            </a:pPr>
            <a:r>
              <a:rPr lang="en-US" sz="2400" dirty="0">
                <a:latin typeface="Arial" panose="020B0604020202020204" pitchFamily="34" charset="0"/>
                <a:cs typeface="Arial" panose="020B0604020202020204" pitchFamily="34" charset="0"/>
              </a:rPr>
              <a:t>(God has spoken through his ten Commandments) </a:t>
            </a:r>
          </a:p>
          <a:p>
            <a:pPr marL="0" indent="0" algn="ctr">
              <a:buNone/>
            </a:pPr>
            <a:r>
              <a:rPr lang="en-US" sz="2400" dirty="0">
                <a:latin typeface="Arial" panose="020B0604020202020204" pitchFamily="34" charset="0"/>
                <a:cs typeface="Arial" panose="020B0604020202020204" pitchFamily="34" charset="0"/>
              </a:rPr>
              <a:t>They decided their code of conduct according to their ten prophets</a:t>
            </a:r>
          </a:p>
          <a:p>
            <a:r>
              <a:rPr lang="en-US" sz="2400" dirty="0">
                <a:latin typeface="Arial" panose="020B0604020202020204" pitchFamily="34" charset="0"/>
                <a:cs typeface="Arial" panose="020B0604020202020204" pitchFamily="34" charset="0"/>
              </a:rPr>
              <a:t>Code of conduct</a:t>
            </a:r>
          </a:p>
          <a:p>
            <a:pPr marL="0" indent="0">
              <a:buNone/>
            </a:pPr>
            <a:r>
              <a:rPr lang="en-US" sz="2400" dirty="0">
                <a:latin typeface="Arial" panose="020B0604020202020204" pitchFamily="34" charset="0"/>
                <a:cs typeface="Arial" panose="020B0604020202020204" pitchFamily="34" charset="0"/>
              </a:rPr>
              <a:t>		Religion Practice</a:t>
            </a:r>
          </a:p>
          <a:p>
            <a:pPr marL="0" indent="0">
              <a:buNone/>
            </a:pPr>
            <a:r>
              <a:rPr lang="en-US" sz="2400" dirty="0">
                <a:latin typeface="Arial" panose="020B0604020202020204" pitchFamily="34" charset="0"/>
                <a:cs typeface="Arial" panose="020B0604020202020204" pitchFamily="34" charset="0"/>
              </a:rPr>
              <a:t>		Personal Hygiene </a:t>
            </a:r>
          </a:p>
          <a:p>
            <a:pPr marL="0" indent="0">
              <a:buNone/>
            </a:pPr>
            <a:r>
              <a:rPr lang="en-US" sz="2400" dirty="0">
                <a:latin typeface="Arial" panose="020B0604020202020204" pitchFamily="34" charset="0"/>
                <a:cs typeface="Arial" panose="020B0604020202020204" pitchFamily="34" charset="0"/>
              </a:rPr>
              <a:t>		It can be anything like morality</a:t>
            </a:r>
          </a:p>
          <a:p>
            <a:pPr marL="0" indent="0">
              <a:buNone/>
            </a:pPr>
            <a:r>
              <a:rPr lang="en-US" sz="2400" dirty="0">
                <a:latin typeface="Arial" panose="020B0604020202020204" pitchFamily="34" charset="0"/>
                <a:cs typeface="Arial" panose="020B0604020202020204" pitchFamily="34" charset="0"/>
              </a:rPr>
              <a:t>		anything which is associated with out life</a:t>
            </a:r>
          </a:p>
          <a:p>
            <a:r>
              <a:rPr lang="en-US" sz="2400" dirty="0">
                <a:latin typeface="Arial" panose="020B0604020202020204" pitchFamily="34" charset="0"/>
                <a:cs typeface="Arial" panose="020B0604020202020204" pitchFamily="34" charset="0"/>
              </a:rPr>
              <a:t>Christian fellows life of Jesus Christ</a:t>
            </a:r>
          </a:p>
        </p:txBody>
      </p:sp>
    </p:spTree>
    <p:extLst>
      <p:ext uri="{BB962C8B-B14F-4D97-AF65-F5344CB8AC3E}">
        <p14:creationId xmlns:p14="http://schemas.microsoft.com/office/powerpoint/2010/main" val="1531145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B0681-7D3D-4630-A57A-EA5D3F38F1FA}"/>
              </a:ext>
            </a:extLst>
          </p:cNvPr>
          <p:cNvSpPr>
            <a:spLocks noGrp="1"/>
          </p:cNvSpPr>
          <p:nvPr>
            <p:ph type="title"/>
          </p:nvPr>
        </p:nvSpPr>
        <p:spPr>
          <a:xfrm>
            <a:off x="2592925" y="624110"/>
            <a:ext cx="8911687" cy="841833"/>
          </a:xfrm>
        </p:spPr>
        <p:txBody>
          <a:bodyPr>
            <a:normAutofit/>
          </a:bodyPr>
          <a:lstStyle/>
          <a:p>
            <a:r>
              <a:rPr lang="en-US" sz="4400" b="1" dirty="0">
                <a:latin typeface="Arial" panose="020B0604020202020204" pitchFamily="34" charset="0"/>
                <a:cs typeface="Arial" panose="020B0604020202020204" pitchFamily="34" charset="0"/>
              </a:rPr>
              <a:t>Natural Law about the Ethics</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B241069-83E9-4778-B2B9-F966E7D78AA1}"/>
              </a:ext>
            </a:extLst>
          </p:cNvPr>
          <p:cNvSpPr>
            <a:spLocks noGrp="1"/>
          </p:cNvSpPr>
          <p:nvPr>
            <p:ph idx="1"/>
          </p:nvPr>
        </p:nvSpPr>
        <p:spPr>
          <a:xfrm>
            <a:off x="2589212" y="1669143"/>
            <a:ext cx="8915400" cy="4862286"/>
          </a:xfrm>
        </p:spPr>
        <p:txBody>
          <a:bodyPr>
            <a:normAutofit lnSpcReduction="10000"/>
          </a:bodyPr>
          <a:lstStyle/>
          <a:p>
            <a:r>
              <a:rPr lang="en-US" sz="2400" dirty="0">
                <a:latin typeface="Arial" panose="020B0604020202020204" pitchFamily="34" charset="0"/>
                <a:cs typeface="Arial" panose="020B0604020202020204" pitchFamily="34" charset="0"/>
              </a:rPr>
              <a:t>Thomas describe the Natural Law in the beginning of 19</a:t>
            </a:r>
            <a:r>
              <a:rPr lang="en-US" sz="2400" baseline="30000" dirty="0">
                <a:latin typeface="Arial" panose="020B0604020202020204" pitchFamily="34" charset="0"/>
                <a:cs typeface="Arial" panose="020B0604020202020204" pitchFamily="34" charset="0"/>
              </a:rPr>
              <a:t>th</a:t>
            </a:r>
            <a:r>
              <a:rPr lang="en-US" sz="2400" dirty="0">
                <a:latin typeface="Arial" panose="020B0604020202020204" pitchFamily="34" charset="0"/>
                <a:cs typeface="Arial" panose="020B0604020202020204" pitchFamily="34" charset="0"/>
              </a:rPr>
              <a:t> century</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Thomas broke the idea of Aristotle which was based on function</a:t>
            </a:r>
          </a:p>
          <a:p>
            <a:r>
              <a:rPr lang="en-US" sz="2400" dirty="0">
                <a:latin typeface="Arial" panose="020B0604020202020204" pitchFamily="34" charset="0"/>
                <a:cs typeface="Arial" panose="020B0604020202020204" pitchFamily="34" charset="0"/>
              </a:rPr>
              <a:t>Thomas remain stick to the function of human body</a:t>
            </a:r>
          </a:p>
          <a:p>
            <a:pPr lvl="4"/>
            <a:r>
              <a:rPr lang="en-US" sz="2400" dirty="0">
                <a:latin typeface="Arial" panose="020B0604020202020204" pitchFamily="34" charset="0"/>
                <a:cs typeface="Arial" panose="020B0604020202020204" pitchFamily="34" charset="0"/>
              </a:rPr>
              <a:t>Function of every part of the body</a:t>
            </a:r>
          </a:p>
          <a:p>
            <a:pPr marL="346075" lvl="4" indent="-171450"/>
            <a:r>
              <a:rPr lang="en-US" sz="2400" dirty="0">
                <a:latin typeface="Arial" panose="020B0604020202020204" pitchFamily="34" charset="0"/>
                <a:cs typeface="Arial" panose="020B0604020202020204" pitchFamily="34" charset="0"/>
              </a:rPr>
              <a:t>Human body can function best if they are in good health , have good health and have freedom to chose </a:t>
            </a:r>
          </a:p>
          <a:p>
            <a:pPr marL="346075" lvl="4" indent="-171450"/>
            <a:r>
              <a:rPr lang="en-US" sz="2400" dirty="0">
                <a:latin typeface="Arial" panose="020B0604020202020204" pitchFamily="34" charset="0"/>
                <a:cs typeface="Arial" panose="020B0604020202020204" pitchFamily="34" charset="0"/>
              </a:rPr>
              <a:t>Natural law theory become the basis of catholic ethical teaching</a:t>
            </a:r>
          </a:p>
        </p:txBody>
      </p:sp>
    </p:spTree>
    <p:extLst>
      <p:ext uri="{BB962C8B-B14F-4D97-AF65-F5344CB8AC3E}">
        <p14:creationId xmlns:p14="http://schemas.microsoft.com/office/powerpoint/2010/main" val="319733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7AC75-20C5-45A0-B59A-11B8799E767D}"/>
              </a:ext>
            </a:extLst>
          </p:cNvPr>
          <p:cNvSpPr>
            <a:spLocks noGrp="1"/>
          </p:cNvSpPr>
          <p:nvPr>
            <p:ph type="title"/>
          </p:nvPr>
        </p:nvSpPr>
        <p:spPr>
          <a:xfrm>
            <a:off x="2592925" y="624110"/>
            <a:ext cx="8911687" cy="754747"/>
          </a:xfrm>
        </p:spPr>
        <p:txBody>
          <a:bodyPr>
            <a:normAutofit fontScale="90000"/>
          </a:bodyPr>
          <a:lstStyle/>
          <a:p>
            <a:r>
              <a:rPr lang="en-US" sz="4400" b="1" dirty="0">
                <a:latin typeface="Arial" panose="020B0604020202020204" pitchFamily="34" charset="0"/>
                <a:cs typeface="Arial" panose="020B0604020202020204" pitchFamily="34" charset="0"/>
              </a:rPr>
              <a:t>Growth of bioethics</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9DBBD56-A7A9-40C8-B4C1-321606D8F285}"/>
              </a:ext>
            </a:extLst>
          </p:cNvPr>
          <p:cNvSpPr>
            <a:spLocks noGrp="1"/>
          </p:cNvSpPr>
          <p:nvPr>
            <p:ph idx="1"/>
          </p:nvPr>
        </p:nvSpPr>
        <p:spPr>
          <a:xfrm>
            <a:off x="2589212" y="1378857"/>
            <a:ext cx="8915400" cy="5479143"/>
          </a:xfrm>
        </p:spPr>
        <p:txBody>
          <a:bodyPr>
            <a:normAutofit fontScale="92500" lnSpcReduction="10000"/>
          </a:bodyPr>
          <a:lstStyle/>
          <a:p>
            <a:r>
              <a:rPr lang="en-US" sz="2400" dirty="0">
                <a:latin typeface="Arial" panose="020B0604020202020204" pitchFamily="34" charset="0"/>
                <a:cs typeface="Arial" panose="020B0604020202020204" pitchFamily="34" charset="0"/>
              </a:rPr>
              <a:t>Bioethics is one of the branch of applied  ethics</a:t>
            </a:r>
          </a:p>
          <a:p>
            <a:r>
              <a:rPr lang="en-US" sz="2400" dirty="0">
                <a:latin typeface="Arial" panose="020B0604020202020204" pitchFamily="34" charset="0"/>
                <a:cs typeface="Arial" panose="020B0604020202020204" pitchFamily="34" charset="0"/>
              </a:rPr>
              <a:t>Bioethics is associated with branch of life sciences</a:t>
            </a:r>
          </a:p>
          <a:p>
            <a:r>
              <a:rPr lang="en-US" sz="2400" dirty="0">
                <a:latin typeface="Arial" panose="020B0604020202020204" pitchFamily="34" charset="0"/>
                <a:cs typeface="Arial" panose="020B0604020202020204" pitchFamily="34" charset="0"/>
              </a:rPr>
              <a:t>The growth of bioethics took place in three norms</a:t>
            </a:r>
          </a:p>
          <a:p>
            <a:pPr lvl="3"/>
            <a:r>
              <a:rPr lang="en-US" sz="2400" dirty="0">
                <a:latin typeface="Arial" panose="020B0604020202020204" pitchFamily="34" charset="0"/>
                <a:cs typeface="Arial" panose="020B0604020202020204" pitchFamily="34" charset="0"/>
              </a:rPr>
              <a:t>Origin of notion of bioethics</a:t>
            </a:r>
          </a:p>
          <a:p>
            <a:pPr marL="1371600" lvl="3" indent="0">
              <a:buNone/>
            </a:pPr>
            <a:r>
              <a:rPr lang="en-US" sz="2400" dirty="0">
                <a:latin typeface="Arial" panose="020B0604020202020204" pitchFamily="34" charset="0"/>
                <a:cs typeface="Arial" panose="020B0604020202020204" pitchFamily="34" charset="0"/>
              </a:rPr>
              <a:t>(Notion means idea or thinking)</a:t>
            </a:r>
          </a:p>
          <a:p>
            <a:pPr marL="342900" lvl="3" indent="-342900"/>
            <a:r>
              <a:rPr lang="en-US" sz="2400" dirty="0">
                <a:latin typeface="Arial" panose="020B0604020202020204" pitchFamily="34" charset="0"/>
                <a:cs typeface="Arial" panose="020B0604020202020204" pitchFamily="34" charset="0"/>
              </a:rPr>
              <a:t>This can be described by two publication</a:t>
            </a:r>
          </a:p>
          <a:p>
            <a:pPr marL="0" lvl="3" indent="0">
              <a:buNone/>
            </a:pPr>
            <a:r>
              <a:rPr lang="en-US" sz="2400" dirty="0">
                <a:latin typeface="Arial" panose="020B0604020202020204" pitchFamily="34" charset="0"/>
                <a:cs typeface="Arial" panose="020B0604020202020204" pitchFamily="34" charset="0"/>
              </a:rPr>
              <a:t>	1. Potter “</a:t>
            </a:r>
            <a:r>
              <a:rPr lang="en-US" sz="2400" b="1" dirty="0">
                <a:latin typeface="Arial" panose="020B0604020202020204" pitchFamily="34" charset="0"/>
                <a:cs typeface="Arial" panose="020B0604020202020204" pitchFamily="34" charset="0"/>
              </a:rPr>
              <a:t>Bioethics the survival of Science</a:t>
            </a:r>
            <a:r>
              <a:rPr lang="en-US" sz="2400" dirty="0">
                <a:latin typeface="Arial" panose="020B0604020202020204" pitchFamily="34" charset="0"/>
                <a:cs typeface="Arial" panose="020B0604020202020204" pitchFamily="34" charset="0"/>
              </a:rPr>
              <a:t>”</a:t>
            </a:r>
          </a:p>
          <a:p>
            <a:pPr marL="0" lvl="3" indent="0">
              <a:buNone/>
            </a:pPr>
            <a:r>
              <a:rPr lang="en-US" sz="2400" dirty="0">
                <a:latin typeface="Arial" panose="020B0604020202020204" pitchFamily="34" charset="0"/>
                <a:cs typeface="Arial" panose="020B0604020202020204" pitchFamily="34" charset="0"/>
              </a:rPr>
              <a:t>	2. Callahan “</a:t>
            </a:r>
            <a:r>
              <a:rPr lang="en-US" sz="2400" b="1" dirty="0">
                <a:latin typeface="Arial" panose="020B0604020202020204" pitchFamily="34" charset="0"/>
                <a:cs typeface="Arial" panose="020B0604020202020204" pitchFamily="34" charset="0"/>
              </a:rPr>
              <a:t>Bioethics as discipline</a:t>
            </a:r>
            <a:r>
              <a:rPr lang="en-US" sz="2400" dirty="0">
                <a:latin typeface="Arial" panose="020B0604020202020204" pitchFamily="34" charset="0"/>
                <a:cs typeface="Arial" panose="020B0604020202020204" pitchFamily="34" charset="0"/>
              </a:rPr>
              <a:t>”</a:t>
            </a:r>
          </a:p>
          <a:p>
            <a:pPr marL="342900" lvl="3" indent="-342900"/>
            <a:r>
              <a:rPr lang="en-US" sz="2400" dirty="0">
                <a:latin typeface="Arial" panose="020B0604020202020204" pitchFamily="34" charset="0"/>
                <a:cs typeface="Arial" panose="020B0604020202020204" pitchFamily="34" charset="0"/>
              </a:rPr>
              <a:t>There should be an academic discipline to deal with bioethics</a:t>
            </a:r>
          </a:p>
          <a:p>
            <a:r>
              <a:rPr lang="en-US" sz="2400" dirty="0">
                <a:latin typeface="Arial" panose="020B0604020202020204" pitchFamily="34" charset="0"/>
                <a:cs typeface="Arial" panose="020B0604020202020204" pitchFamily="34" charset="0"/>
              </a:rPr>
              <a:t>Joseph and Kennedy Develop and institution relation to Human reproduction and bioethics Which is commonly know as </a:t>
            </a:r>
          </a:p>
          <a:p>
            <a:pPr algn="ctr"/>
            <a:r>
              <a:rPr lang="en-US" sz="2400" dirty="0">
                <a:latin typeface="Arial" panose="020B0604020202020204" pitchFamily="34" charset="0"/>
                <a:cs typeface="Arial" panose="020B0604020202020204" pitchFamily="34" charset="0"/>
              </a:rPr>
              <a:t>Kennedy Institute of ethics</a:t>
            </a:r>
          </a:p>
          <a:p>
            <a:pPr algn="ctr"/>
            <a:r>
              <a:rPr lang="en-US" sz="2400" dirty="0">
                <a:latin typeface="Arial" panose="020B0604020202020204" pitchFamily="34" charset="0"/>
                <a:cs typeface="Arial" panose="020B0604020202020204" pitchFamily="34" charset="0"/>
              </a:rPr>
              <a:t>https://www.youtube.com/watch?v=8PBVzjr1D9A</a:t>
            </a:r>
            <a:endParaRPr lang="en-PK" sz="2400" dirty="0">
              <a:latin typeface="Arial" panose="020B0604020202020204" pitchFamily="34" charset="0"/>
              <a:cs typeface="Arial" panose="020B0604020202020204" pitchFamily="34" charset="0"/>
            </a:endParaRPr>
          </a:p>
          <a:p>
            <a:pPr marL="342900" lvl="3" indent="-342900"/>
            <a:endParaRPr lang="en-US" sz="2400" dirty="0">
              <a:latin typeface="Arial" panose="020B0604020202020204" pitchFamily="34" charset="0"/>
              <a:cs typeface="Arial" panose="020B0604020202020204" pitchFamily="34" charset="0"/>
            </a:endParaRPr>
          </a:p>
          <a:p>
            <a:pPr marL="0" lvl="3" indent="0">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159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40BAA3-1B25-4057-BE5E-DC9EDEE17B5A}"/>
              </a:ext>
            </a:extLst>
          </p:cNvPr>
          <p:cNvSpPr>
            <a:spLocks noGrp="1"/>
          </p:cNvSpPr>
          <p:nvPr>
            <p:ph idx="1"/>
          </p:nvPr>
        </p:nvSpPr>
        <p:spPr>
          <a:xfrm>
            <a:off x="2589212" y="304800"/>
            <a:ext cx="8915400" cy="6183085"/>
          </a:xfrm>
        </p:spPr>
        <p:txBody>
          <a:bodyPr>
            <a:normAutofit/>
          </a:bodyPr>
          <a:lstStyle/>
          <a:p>
            <a:pPr marL="0" indent="0" algn="ctr">
              <a:buNone/>
            </a:pPr>
            <a:r>
              <a:rPr lang="en-US" sz="3600" b="1" dirty="0">
                <a:latin typeface="Arial" panose="020B0604020202020204" pitchFamily="34" charset="0"/>
                <a:cs typeface="Arial" panose="020B0604020202020204" pitchFamily="34" charset="0"/>
              </a:rPr>
              <a:t>Origin of Academic Discipline and Institutionalization</a:t>
            </a:r>
          </a:p>
          <a:p>
            <a:pPr marL="0" indent="0" algn="ctr">
              <a:buNone/>
            </a:pPr>
            <a:endParaRPr lang="en-US" sz="3600" b="1"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Academic discipline and Institutionalization goes hand in hand</a:t>
            </a:r>
          </a:p>
          <a:p>
            <a:r>
              <a:rPr lang="en-US" sz="2400" dirty="0">
                <a:latin typeface="Arial" panose="020B0604020202020204" pitchFamily="34" charset="0"/>
                <a:cs typeface="Arial" panose="020B0604020202020204" pitchFamily="34" charset="0"/>
              </a:rPr>
              <a:t>Patient has to give informed consent before start of surgery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American College of dermatology has described the criteria to diagnose autoimmune diseases </a:t>
            </a:r>
          </a:p>
          <a:p>
            <a:r>
              <a:rPr lang="en-US" sz="2400" dirty="0">
                <a:latin typeface="Arial" panose="020B0604020202020204" pitchFamily="34" charset="0"/>
                <a:cs typeface="Arial" panose="020B0604020202020204" pitchFamily="34" charset="0"/>
              </a:rPr>
              <a:t>Follow the criteria all over the world whether it is informed consent or diagnosis of disease</a:t>
            </a:r>
          </a:p>
          <a:p>
            <a:r>
              <a:rPr lang="en-US" sz="2400" dirty="0">
                <a:latin typeface="Arial" panose="020B0604020202020204" pitchFamily="34" charset="0"/>
                <a:cs typeface="Arial" panose="020B0604020202020204" pitchFamily="34" charset="0"/>
              </a:rPr>
              <a:t>Criteria cannot be changed </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8416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9AC68-D9A0-4773-B1DD-399E11B89A8A}"/>
              </a:ext>
            </a:extLst>
          </p:cNvPr>
          <p:cNvSpPr>
            <a:spLocks noGrp="1"/>
          </p:cNvSpPr>
          <p:nvPr>
            <p:ph type="title"/>
          </p:nvPr>
        </p:nvSpPr>
        <p:spPr>
          <a:xfrm>
            <a:off x="2133601" y="624110"/>
            <a:ext cx="9371012" cy="798290"/>
          </a:xfrm>
        </p:spPr>
        <p:txBody>
          <a:bodyPr>
            <a:noAutofit/>
          </a:bodyPr>
          <a:lstStyle/>
          <a:p>
            <a:r>
              <a:rPr lang="en-US" sz="4400" b="1" dirty="0">
                <a:latin typeface="Arial" panose="020B0604020202020204" pitchFamily="34" charset="0"/>
                <a:cs typeface="Arial" panose="020B0604020202020204" pitchFamily="34" charset="0"/>
              </a:rPr>
              <a:t>Origin of Bioethics a Phenomenon </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2BB6084-A95E-4A53-BEAD-7E32B460AC5D}"/>
              </a:ext>
            </a:extLst>
          </p:cNvPr>
          <p:cNvSpPr>
            <a:spLocks noGrp="1"/>
          </p:cNvSpPr>
          <p:nvPr>
            <p:ph idx="1"/>
          </p:nvPr>
        </p:nvSpPr>
        <p:spPr>
          <a:xfrm>
            <a:off x="2589212" y="2046514"/>
            <a:ext cx="8915400" cy="3864708"/>
          </a:xfrm>
        </p:spPr>
        <p:txBody>
          <a:bodyPr>
            <a:normAutofit/>
          </a:bodyPr>
          <a:lstStyle/>
          <a:p>
            <a:r>
              <a:rPr lang="en-US" sz="2400" dirty="0">
                <a:latin typeface="Arial" panose="020B0604020202020204" pitchFamily="34" charset="0"/>
                <a:cs typeface="Arial" panose="020B0604020202020204" pitchFamily="34" charset="0"/>
              </a:rPr>
              <a:t>Idea of protecting of environment</a:t>
            </a:r>
          </a:p>
          <a:p>
            <a:r>
              <a:rPr lang="en-US" sz="2400" dirty="0">
                <a:latin typeface="Arial" panose="020B0604020202020204" pitchFamily="34" charset="0"/>
                <a:cs typeface="Arial" panose="020B0604020202020204" pitchFamily="34" charset="0"/>
              </a:rPr>
              <a:t>Virtue of public concern regarding environmental issues</a:t>
            </a:r>
          </a:p>
          <a:p>
            <a:r>
              <a:rPr lang="en-US" sz="2400" dirty="0">
                <a:latin typeface="Arial" panose="020B0604020202020204" pitchFamily="34" charset="0"/>
                <a:cs typeface="Arial" panose="020B0604020202020204" pitchFamily="34" charset="0"/>
              </a:rPr>
              <a:t>Environmental issue can be because of development of new technologies</a:t>
            </a:r>
          </a:p>
          <a:p>
            <a:pPr algn="ctr"/>
            <a:r>
              <a:rPr lang="en-US" sz="2400" dirty="0">
                <a:latin typeface="Arial" panose="020B0604020202020204" pitchFamily="34" charset="0"/>
                <a:cs typeface="Arial" panose="020B0604020202020204" pitchFamily="34" charset="0"/>
              </a:rPr>
              <a:t>For example</a:t>
            </a:r>
          </a:p>
          <a:p>
            <a:pPr algn="ctr"/>
            <a:r>
              <a:rPr lang="en-US" sz="2400" dirty="0">
                <a:latin typeface="Arial" panose="020B0604020202020204" pitchFamily="34" charset="0"/>
                <a:cs typeface="Arial" panose="020B0604020202020204" pitchFamily="34" charset="0"/>
              </a:rPr>
              <a:t>Improper disposal of nuclear waste</a:t>
            </a:r>
          </a:p>
          <a:p>
            <a:r>
              <a:rPr lang="en-US" sz="2400" dirty="0">
                <a:latin typeface="Arial" panose="020B0604020202020204" pitchFamily="34" charset="0"/>
                <a:cs typeface="Arial" panose="020B0604020202020204" pitchFamily="34" charset="0"/>
              </a:rPr>
              <a:t>Any factor that can pollute the environment</a:t>
            </a:r>
          </a:p>
        </p:txBody>
      </p:sp>
    </p:spTree>
    <p:extLst>
      <p:ext uri="{BB962C8B-B14F-4D97-AF65-F5344CB8AC3E}">
        <p14:creationId xmlns:p14="http://schemas.microsoft.com/office/powerpoint/2010/main" val="3586441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2006B-3A56-45F3-BB25-554175A3B9E6}"/>
              </a:ext>
            </a:extLst>
          </p:cNvPr>
          <p:cNvSpPr>
            <a:spLocks noGrp="1"/>
          </p:cNvSpPr>
          <p:nvPr>
            <p:ph type="title"/>
          </p:nvPr>
        </p:nvSpPr>
        <p:spPr/>
        <p:txBody>
          <a:bodyPr>
            <a:noAutofit/>
          </a:bodyPr>
          <a:lstStyle/>
          <a:p>
            <a:pPr algn="ctr"/>
            <a:r>
              <a:rPr lang="en-US" sz="4400" b="1" dirty="0">
                <a:latin typeface="Arial" panose="020B0604020202020204" pitchFamily="34" charset="0"/>
                <a:cs typeface="Arial" panose="020B0604020202020204" pitchFamily="34" charset="0"/>
              </a:rPr>
              <a:t>Factor Effecting the Bioethics Growth</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33A3E40-3EE8-4881-879D-D30BB3DDD029}"/>
              </a:ext>
            </a:extLst>
          </p:cNvPr>
          <p:cNvSpPr>
            <a:spLocks noGrp="1"/>
          </p:cNvSpPr>
          <p:nvPr>
            <p:ph idx="1"/>
          </p:nvPr>
        </p:nvSpPr>
        <p:spPr>
          <a:xfrm>
            <a:off x="2589212" y="2336800"/>
            <a:ext cx="8915400" cy="4267200"/>
          </a:xfrm>
        </p:spPr>
        <p:txBody>
          <a:bodyPr>
            <a:normAutofit/>
          </a:bodyPr>
          <a:lstStyle/>
          <a:p>
            <a:pPr marL="457200" indent="-457200">
              <a:buFont typeface="+mj-lt"/>
              <a:buAutoNum type="arabicPeriod"/>
            </a:pPr>
            <a:r>
              <a:rPr lang="en-US" sz="2000" dirty="0">
                <a:latin typeface="Arial" panose="020B0604020202020204" pitchFamily="34" charset="0"/>
                <a:cs typeface="Arial" panose="020B0604020202020204" pitchFamily="34" charset="0"/>
              </a:rPr>
              <a:t>Advances in biomedical Sciences</a:t>
            </a:r>
          </a:p>
          <a:p>
            <a:pPr marL="1257300" lvl="3" indent="0">
              <a:buNone/>
            </a:pPr>
            <a:r>
              <a:rPr lang="en-US" sz="2000" dirty="0">
                <a:latin typeface="Arial" panose="020B0604020202020204" pitchFamily="34" charset="0"/>
                <a:cs typeface="Arial" panose="020B0604020202020204" pitchFamily="34" charset="0"/>
              </a:rPr>
              <a:t>Example: Frog was clone in 1950 in early 1953 Watson and Crick gave the model of DNA</a:t>
            </a:r>
          </a:p>
          <a:p>
            <a:pPr marL="1257300" lvl="3" indent="0">
              <a:buNone/>
            </a:pPr>
            <a:r>
              <a:rPr lang="en-US" sz="2000" dirty="0">
                <a:latin typeface="Arial" panose="020B0604020202020204" pitchFamily="34" charset="0"/>
                <a:cs typeface="Arial" panose="020B0604020202020204" pitchFamily="34" charset="0"/>
              </a:rPr>
              <a:t>This discovery lead toward the massive advancement in medical science like Cloning of mammal know as dolly, Transplantation and deciding the sex even diagnosis of abnormalities even at very early stage</a:t>
            </a:r>
          </a:p>
          <a:p>
            <a:pPr marL="1257300" lvl="3" indent="0">
              <a:buNone/>
            </a:pPr>
            <a:endParaRPr lang="en-US" sz="2000" dirty="0">
              <a:latin typeface="Arial" panose="020B0604020202020204" pitchFamily="34" charset="0"/>
              <a:cs typeface="Arial" panose="020B0604020202020204" pitchFamily="34" charset="0"/>
            </a:endParaRPr>
          </a:p>
          <a:p>
            <a:pPr marL="82550" lvl="3" indent="0">
              <a:buNone/>
            </a:pPr>
            <a:r>
              <a:rPr lang="en-US" sz="2000" dirty="0">
                <a:latin typeface="Arial" panose="020B0604020202020204" pitchFamily="34" charset="0"/>
                <a:cs typeface="Arial" panose="020B0604020202020204" pitchFamily="34" charset="0"/>
              </a:rPr>
              <a:t>2. Environmental concerns</a:t>
            </a:r>
          </a:p>
          <a:p>
            <a:pPr marL="82550" lvl="3" indent="0">
              <a:buNone/>
            </a:pPr>
            <a:r>
              <a:rPr lang="en-US" sz="2000" dirty="0">
                <a:latin typeface="Arial" panose="020B0604020202020204" pitchFamily="34" charset="0"/>
                <a:cs typeface="Arial" panose="020B0604020202020204" pitchFamily="34" charset="0"/>
              </a:rPr>
              <a:t>3. Animal ethics</a:t>
            </a:r>
          </a:p>
          <a:p>
            <a:pPr marL="82550" lvl="3" indent="0">
              <a:buNone/>
            </a:pPr>
            <a:r>
              <a:rPr lang="en-US" sz="2000" dirty="0">
                <a:latin typeface="Arial" panose="020B0604020202020204" pitchFamily="34" charset="0"/>
                <a:cs typeface="Arial" panose="020B0604020202020204" pitchFamily="34" charset="0"/>
              </a:rPr>
              <a:t>They all build up the discipline of bioethics  </a:t>
            </a:r>
            <a:endParaRPr lang="en-PK"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8332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46198-CC73-4748-A18F-A41C1FF478EC}"/>
              </a:ext>
            </a:extLst>
          </p:cNvPr>
          <p:cNvSpPr>
            <a:spLocks noGrp="1"/>
          </p:cNvSpPr>
          <p:nvPr>
            <p:ph type="title"/>
          </p:nvPr>
        </p:nvSpPr>
        <p:spPr>
          <a:xfrm>
            <a:off x="2592925" y="624110"/>
            <a:ext cx="8911687" cy="769261"/>
          </a:xfrm>
        </p:spPr>
        <p:txBody>
          <a:bodyPr>
            <a:normAutofit/>
          </a:bodyPr>
          <a:lstStyle/>
          <a:p>
            <a:r>
              <a:rPr lang="en-US" sz="4400" b="1" dirty="0">
                <a:latin typeface="Arial" panose="020B0604020202020204" pitchFamily="34" charset="0"/>
                <a:cs typeface="Arial" panose="020B0604020202020204" pitchFamily="34" charset="0"/>
              </a:rPr>
              <a:t>Role of Bioethics in 21 Century</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BEF42D9-469A-44BC-B77C-5963751182B8}"/>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In this century bioethics progress a lot in Health care field </a:t>
            </a:r>
          </a:p>
          <a:p>
            <a:r>
              <a:rPr lang="en-US" sz="2400" dirty="0">
                <a:latin typeface="Arial" panose="020B0604020202020204" pitchFamily="34" charset="0"/>
                <a:cs typeface="Arial" panose="020B0604020202020204" pitchFamily="34" charset="0"/>
              </a:rPr>
              <a:t>Its not only related with Hospitals but the health institutions, Health communities, Communication Administration in every aspect of Health care</a:t>
            </a:r>
          </a:p>
          <a:p>
            <a:endParaRPr lang="en-US" sz="2400" dirty="0">
              <a:latin typeface="Arial" panose="020B0604020202020204" pitchFamily="34" charset="0"/>
              <a:cs typeface="Arial" panose="020B0604020202020204" pitchFamily="34" charset="0"/>
            </a:endParaRPr>
          </a:p>
          <a:p>
            <a:pPr algn="ctr"/>
            <a:r>
              <a:rPr lang="en-US" sz="2400" b="1" dirty="0">
                <a:latin typeface="Arial" panose="020B0604020202020204" pitchFamily="34" charset="0"/>
                <a:cs typeface="Arial" panose="020B0604020202020204" pitchFamily="34" charset="0"/>
              </a:rPr>
              <a:t>Organization and global bioethics </a:t>
            </a:r>
          </a:p>
          <a:p>
            <a:pPr marL="0" indent="0" algn="ctr">
              <a:buNone/>
            </a:pPr>
            <a:r>
              <a:rPr lang="en-US" sz="2400" dirty="0">
                <a:latin typeface="Arial" panose="020B0604020202020204" pitchFamily="34" charset="0"/>
                <a:cs typeface="Arial" panose="020B0604020202020204" pitchFamily="34" charset="0"/>
              </a:rPr>
              <a:t>Get associated with bioethics</a:t>
            </a:r>
          </a:p>
          <a:p>
            <a:r>
              <a:rPr lang="en-US" sz="2400" dirty="0">
                <a:latin typeface="Arial" panose="020B0604020202020204" pitchFamily="34" charset="0"/>
                <a:cs typeface="Arial" panose="020B0604020202020204" pitchFamily="34" charset="0"/>
              </a:rPr>
              <a:t>Now if there is any bioethics issue it become global bioethics</a:t>
            </a:r>
          </a:p>
        </p:txBody>
      </p:sp>
    </p:spTree>
    <p:extLst>
      <p:ext uri="{BB962C8B-B14F-4D97-AF65-F5344CB8AC3E}">
        <p14:creationId xmlns:p14="http://schemas.microsoft.com/office/powerpoint/2010/main" val="3654513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8D8C1-A9F1-4CB4-B795-B31BF62993E5}"/>
              </a:ext>
            </a:extLst>
          </p:cNvPr>
          <p:cNvSpPr>
            <a:spLocks noGrp="1"/>
          </p:cNvSpPr>
          <p:nvPr>
            <p:ph type="title"/>
          </p:nvPr>
        </p:nvSpPr>
        <p:spPr>
          <a:xfrm>
            <a:off x="2592925" y="624110"/>
            <a:ext cx="8911687" cy="740233"/>
          </a:xfrm>
        </p:spPr>
        <p:txBody>
          <a:bodyPr>
            <a:normAutofit fontScale="90000"/>
          </a:bodyPr>
          <a:lstStyle/>
          <a:p>
            <a:r>
              <a:rPr lang="en-US" sz="4400" b="1" dirty="0"/>
              <a:t>Principles of Bioethics</a:t>
            </a:r>
            <a:endParaRPr lang="en-PK" sz="4400" b="1" dirty="0"/>
          </a:p>
        </p:txBody>
      </p:sp>
      <p:sp>
        <p:nvSpPr>
          <p:cNvPr id="3" name="Content Placeholder 2">
            <a:extLst>
              <a:ext uri="{FF2B5EF4-FFF2-40B4-BE49-F238E27FC236}">
                <a16:creationId xmlns:a16="http://schemas.microsoft.com/office/drawing/2014/main" id="{C3B2F255-91A4-4C7B-9E05-EBC428ED34BC}"/>
              </a:ext>
            </a:extLst>
          </p:cNvPr>
          <p:cNvSpPr>
            <a:spLocks noGrp="1"/>
          </p:cNvSpPr>
          <p:nvPr>
            <p:ph idx="1"/>
          </p:nvPr>
        </p:nvSpPr>
        <p:spPr>
          <a:xfrm>
            <a:off x="2589212" y="1509486"/>
            <a:ext cx="8915400" cy="5109028"/>
          </a:xfrm>
        </p:spPr>
        <p:txBody>
          <a:bodyPr>
            <a:normAutofit/>
          </a:bodyPr>
          <a:lstStyle/>
          <a:p>
            <a:r>
              <a:rPr lang="en-US" sz="2400" dirty="0">
                <a:latin typeface="Arial" panose="020B0604020202020204" pitchFamily="34" charset="0"/>
                <a:cs typeface="Arial" panose="020B0604020202020204" pitchFamily="34" charset="0"/>
              </a:rPr>
              <a:t>There are three principles related to bioethics Introduced by Tom and James</a:t>
            </a:r>
          </a:p>
          <a:p>
            <a:pPr algn="ctr">
              <a:buFont typeface="+mj-lt"/>
              <a:buAutoNum type="arabicPeriod"/>
            </a:pPr>
            <a:r>
              <a:rPr lang="en-US" sz="2400" dirty="0">
                <a:latin typeface="Arial" panose="020B0604020202020204" pitchFamily="34" charset="0"/>
                <a:cs typeface="Arial" panose="020B0604020202020204" pitchFamily="34" charset="0"/>
              </a:rPr>
              <a:t>Autonomy</a:t>
            </a:r>
          </a:p>
          <a:p>
            <a:pPr algn="ctr">
              <a:buFont typeface="+mj-lt"/>
              <a:buAutoNum type="arabicPeriod"/>
            </a:pPr>
            <a:r>
              <a:rPr lang="en-US" sz="2400" dirty="0">
                <a:latin typeface="Arial" panose="020B0604020202020204" pitchFamily="34" charset="0"/>
                <a:cs typeface="Arial" panose="020B0604020202020204" pitchFamily="34" charset="0"/>
              </a:rPr>
              <a:t>Non maleficence and beneficence</a:t>
            </a:r>
          </a:p>
          <a:p>
            <a:pPr algn="ctr">
              <a:buFont typeface="+mj-lt"/>
              <a:buAutoNum type="arabicPeriod"/>
            </a:pPr>
            <a:r>
              <a:rPr lang="en-US" sz="2400" dirty="0">
                <a:latin typeface="Arial" panose="020B0604020202020204" pitchFamily="34" charset="0"/>
                <a:cs typeface="Arial" panose="020B0604020202020204" pitchFamily="34" charset="0"/>
              </a:rPr>
              <a:t>Justice</a:t>
            </a:r>
          </a:p>
          <a:p>
            <a:pPr marL="0" indent="0">
              <a:buNone/>
            </a:pPr>
            <a:r>
              <a:rPr lang="en-US" sz="2400" dirty="0">
                <a:latin typeface="Arial" panose="020B0604020202020204" pitchFamily="34" charset="0"/>
                <a:cs typeface="Arial" panose="020B0604020202020204" pitchFamily="34" charset="0"/>
              </a:rPr>
              <a:t>Autonomy: we cannot go against people wishes e.g. Informant consent</a:t>
            </a:r>
          </a:p>
          <a:p>
            <a:pPr marL="0" indent="0">
              <a:buNone/>
            </a:pPr>
            <a:r>
              <a:rPr lang="en-US" sz="2400" dirty="0">
                <a:latin typeface="Arial" panose="020B0604020202020204" pitchFamily="34" charset="0"/>
                <a:cs typeface="Arial" panose="020B0604020202020204" pitchFamily="34" charset="0"/>
              </a:rPr>
              <a:t>Maleficence and beneficence: we are responsible of betterment of society</a:t>
            </a:r>
          </a:p>
          <a:p>
            <a:pPr marL="0" indent="0">
              <a:buNone/>
            </a:pPr>
            <a:r>
              <a:rPr lang="en-US" sz="2400" dirty="0">
                <a:latin typeface="Arial" panose="020B0604020202020204" pitchFamily="34" charset="0"/>
                <a:cs typeface="Arial" panose="020B0604020202020204" pitchFamily="34" charset="0"/>
              </a:rPr>
              <a:t>Justice: Following the laws</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8153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5B10A-E640-4C53-B41E-9B490588416E}"/>
              </a:ext>
            </a:extLst>
          </p:cNvPr>
          <p:cNvSpPr>
            <a:spLocks noGrp="1"/>
          </p:cNvSpPr>
          <p:nvPr>
            <p:ph type="title"/>
          </p:nvPr>
        </p:nvSpPr>
        <p:spPr>
          <a:xfrm>
            <a:off x="2592925" y="624110"/>
            <a:ext cx="8911687" cy="830617"/>
          </a:xfrm>
        </p:spPr>
        <p:txBody>
          <a:bodyPr>
            <a:normAutofit/>
          </a:bodyPr>
          <a:lstStyle/>
          <a:p>
            <a:pPr algn="ctr"/>
            <a:r>
              <a:rPr lang="en-US" sz="4400" b="1" dirty="0">
                <a:latin typeface="Arial" panose="020B0604020202020204" pitchFamily="34" charset="0"/>
                <a:cs typeface="Arial" panose="020B0604020202020204" pitchFamily="34" charset="0"/>
              </a:rPr>
              <a:t>Science Ethics and Values</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39A90FD-2A85-43F0-9B23-847765CC3994}"/>
              </a:ext>
            </a:extLst>
          </p:cNvPr>
          <p:cNvSpPr>
            <a:spLocks noGrp="1"/>
          </p:cNvSpPr>
          <p:nvPr>
            <p:ph idx="1"/>
          </p:nvPr>
        </p:nvSpPr>
        <p:spPr>
          <a:xfrm>
            <a:off x="2061028" y="1690688"/>
            <a:ext cx="9332686" cy="5028163"/>
          </a:xfrm>
        </p:spPr>
        <p:txBody>
          <a:bodyPr>
            <a:normAutofit/>
          </a:bodyPr>
          <a:lstStyle/>
          <a:p>
            <a:r>
              <a:rPr lang="en-US" sz="2400" b="1" dirty="0">
                <a:latin typeface="Arial" panose="020B0604020202020204" pitchFamily="34" charset="0"/>
                <a:cs typeface="Arial" panose="020B0604020202020204" pitchFamily="34" charset="0"/>
              </a:rPr>
              <a:t>Science </a:t>
            </a:r>
          </a:p>
          <a:p>
            <a:pPr marL="0" indent="0">
              <a:buNone/>
            </a:pPr>
            <a:r>
              <a:rPr lang="en-US" sz="2400" dirty="0">
                <a:latin typeface="Arial" panose="020B0604020202020204" pitchFamily="34" charset="0"/>
                <a:cs typeface="Arial" panose="020B0604020202020204" pitchFamily="34" charset="0"/>
              </a:rPr>
              <a:t>		Scio = To  get Knowledge</a:t>
            </a:r>
          </a:p>
          <a:p>
            <a:pPr marL="0" indent="0">
              <a:buNone/>
            </a:pPr>
            <a:r>
              <a:rPr lang="en-US" sz="2400" dirty="0">
                <a:latin typeface="Arial" panose="020B0604020202020204" pitchFamily="34" charset="0"/>
                <a:cs typeface="Arial" panose="020B0604020202020204" pitchFamily="34" charset="0"/>
              </a:rPr>
              <a:t>		Observation and theoretical forms</a:t>
            </a:r>
          </a:p>
          <a:p>
            <a:pPr marL="0" indent="0">
              <a:buNone/>
            </a:pPr>
            <a:r>
              <a:rPr lang="en-US" sz="2400" dirty="0">
                <a:latin typeface="Arial" panose="020B0604020202020204" pitchFamily="34" charset="0"/>
                <a:cs typeface="Arial" panose="020B0604020202020204" pitchFamily="34" charset="0"/>
              </a:rPr>
              <a:t>		Observation and Experiment</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No specific definition of science</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Different people give different definitions</a:t>
            </a:r>
          </a:p>
          <a:p>
            <a:pPr marL="0" indent="0">
              <a:buNone/>
            </a:pPr>
            <a:r>
              <a:rPr lang="en-US" sz="2400" dirty="0">
                <a:latin typeface="Arial" panose="020B0604020202020204" pitchFamily="34" charset="0"/>
                <a:cs typeface="Arial" panose="020B0604020202020204" pitchFamily="34" charset="0"/>
              </a:rPr>
              <a:t>		Mostly they emphasis on those aspects of science which are 		more prominent in their lives. </a:t>
            </a:r>
          </a:p>
          <a:p>
            <a:pPr lvl="2"/>
            <a:endParaRPr lang="en-PK" dirty="0"/>
          </a:p>
        </p:txBody>
      </p:sp>
    </p:spTree>
    <p:extLst>
      <p:ext uri="{BB962C8B-B14F-4D97-AF65-F5344CB8AC3E}">
        <p14:creationId xmlns:p14="http://schemas.microsoft.com/office/powerpoint/2010/main" val="261409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E7661-5A3B-4C60-BBE4-B5B5775757E9}"/>
              </a:ext>
            </a:extLst>
          </p:cNvPr>
          <p:cNvSpPr>
            <a:spLocks noGrp="1"/>
          </p:cNvSpPr>
          <p:nvPr>
            <p:ph type="title"/>
          </p:nvPr>
        </p:nvSpPr>
        <p:spPr>
          <a:xfrm>
            <a:off x="2592925" y="624110"/>
            <a:ext cx="8911687" cy="769261"/>
          </a:xfrm>
        </p:spPr>
        <p:txBody>
          <a:bodyPr>
            <a:normAutofit/>
          </a:bodyPr>
          <a:lstStyle/>
          <a:p>
            <a:r>
              <a:rPr lang="en-US" sz="4400" b="1" dirty="0">
                <a:latin typeface="Arial" panose="020B0604020202020204" pitchFamily="34" charset="0"/>
                <a:cs typeface="Arial" panose="020B0604020202020204" pitchFamily="34" charset="0"/>
              </a:rPr>
              <a:t>Making Ethical Decisions</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823EA45-169F-4704-86C7-CA53A1C90D98}"/>
              </a:ext>
            </a:extLst>
          </p:cNvPr>
          <p:cNvSpPr>
            <a:spLocks noGrp="1"/>
          </p:cNvSpPr>
          <p:nvPr>
            <p:ph idx="1"/>
          </p:nvPr>
        </p:nvSpPr>
        <p:spPr>
          <a:xfrm>
            <a:off x="2589212" y="1698171"/>
            <a:ext cx="8915400" cy="4213051"/>
          </a:xfrm>
        </p:spPr>
        <p:txBody>
          <a:bodyPr>
            <a:noAutofit/>
          </a:bodyPr>
          <a:lstStyle/>
          <a:p>
            <a:r>
              <a:rPr lang="en-US" sz="2400" dirty="0">
                <a:latin typeface="Arial" panose="020B0604020202020204" pitchFamily="34" charset="0"/>
                <a:cs typeface="Arial" panose="020B0604020202020204" pitchFamily="34" charset="0"/>
              </a:rPr>
              <a:t>Making ethical decision is a long and very complex process</a:t>
            </a:r>
          </a:p>
          <a:p>
            <a:r>
              <a:rPr lang="en-US" sz="2400" dirty="0">
                <a:latin typeface="Arial" panose="020B0604020202020204" pitchFamily="34" charset="0"/>
                <a:cs typeface="Arial" panose="020B0604020202020204" pitchFamily="34" charset="0"/>
              </a:rPr>
              <a:t>Different religion and non religion people remained engage to develop this process</a:t>
            </a:r>
          </a:p>
          <a:p>
            <a:r>
              <a:rPr lang="en-US" sz="2400" dirty="0">
                <a:latin typeface="Arial" panose="020B0604020202020204" pitchFamily="34" charset="0"/>
                <a:cs typeface="Arial" panose="020B0604020202020204" pitchFamily="34" charset="0"/>
              </a:rPr>
              <a:t>Ethics is about decisions and making Choices in our daily lives</a:t>
            </a:r>
          </a:p>
          <a:p>
            <a:r>
              <a:rPr lang="en-US" sz="2400" dirty="0">
                <a:latin typeface="Arial" panose="020B0604020202020204" pitchFamily="34" charset="0"/>
                <a:cs typeface="Arial" panose="020B0604020202020204" pitchFamily="34" charset="0"/>
              </a:rPr>
              <a:t>This is an important component of our daily lives e.g. I am getting late for meeting should I break the speed limit or signal to reach in time or should remain within the speed limit and reach late in meeting?</a:t>
            </a:r>
          </a:p>
          <a:p>
            <a:r>
              <a:rPr lang="en-US" sz="2400" dirty="0">
                <a:latin typeface="Arial" panose="020B0604020202020204" pitchFamily="34" charset="0"/>
                <a:cs typeface="Arial" panose="020B0604020202020204" pitchFamily="34" charset="0"/>
              </a:rPr>
              <a:t>Our daily conversation has an ethical component</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480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2DE59-7B71-495E-8243-9FAFDD50335F}"/>
              </a:ext>
            </a:extLst>
          </p:cNvPr>
          <p:cNvSpPr>
            <a:spLocks noGrp="1"/>
          </p:cNvSpPr>
          <p:nvPr>
            <p:ph type="title"/>
          </p:nvPr>
        </p:nvSpPr>
        <p:spPr>
          <a:xfrm>
            <a:off x="1801091" y="365125"/>
            <a:ext cx="9552708" cy="1264892"/>
          </a:xfrm>
        </p:spPr>
        <p:txBody>
          <a:bodyPr>
            <a:noAutofit/>
          </a:bodyPr>
          <a:lstStyle/>
          <a:p>
            <a:pPr algn="ctr"/>
            <a:r>
              <a:rPr lang="en-US" sz="4400" b="1" dirty="0">
                <a:latin typeface="Arial" panose="020B0604020202020204" pitchFamily="34" charset="0"/>
                <a:cs typeface="Arial" panose="020B0604020202020204" pitchFamily="34" charset="0"/>
              </a:rPr>
              <a:t>According to modern era (21</a:t>
            </a:r>
            <a:r>
              <a:rPr lang="en-US" sz="4400" b="1" baseline="30000" dirty="0">
                <a:latin typeface="Arial" panose="020B0604020202020204" pitchFamily="34" charset="0"/>
                <a:cs typeface="Arial" panose="020B0604020202020204" pitchFamily="34" charset="0"/>
              </a:rPr>
              <a:t>st</a:t>
            </a:r>
            <a:r>
              <a:rPr lang="en-US" sz="4400" b="1" dirty="0">
                <a:latin typeface="Arial" panose="020B0604020202020204" pitchFamily="34" charset="0"/>
                <a:cs typeface="Arial" panose="020B0604020202020204" pitchFamily="34" charset="0"/>
              </a:rPr>
              <a:t> Century)</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2E103FB-A960-4E53-8B0B-E2BE6F9A878B}"/>
              </a:ext>
            </a:extLst>
          </p:cNvPr>
          <p:cNvSpPr>
            <a:spLocks noGrp="1"/>
          </p:cNvSpPr>
          <p:nvPr>
            <p:ph idx="1"/>
          </p:nvPr>
        </p:nvSpPr>
        <p:spPr>
          <a:xfrm>
            <a:off x="2701636" y="1825625"/>
            <a:ext cx="8178399" cy="4800462"/>
          </a:xfrm>
        </p:spPr>
        <p:txBody>
          <a:bodyPr>
            <a:normAutofit/>
          </a:bodyPr>
          <a:lstStyle/>
          <a:p>
            <a:r>
              <a:rPr lang="en-US" sz="2400" dirty="0">
                <a:latin typeface="Arial" panose="020B0604020202020204" pitchFamily="34" charset="0"/>
                <a:cs typeface="Arial" panose="020B0604020202020204" pitchFamily="34" charset="0"/>
              </a:rPr>
              <a:t>Investigation of the universe </a:t>
            </a:r>
          </a:p>
          <a:p>
            <a:pPr marL="0" indent="0">
              <a:buNone/>
            </a:pPr>
            <a:r>
              <a:rPr lang="en-US" sz="2400" dirty="0">
                <a:latin typeface="Arial" panose="020B0604020202020204" pitchFamily="34" charset="0"/>
                <a:cs typeface="Arial" panose="020B0604020202020204" pitchFamily="34" charset="0"/>
              </a:rPr>
              <a:t>	by the set of methodologies</a:t>
            </a:r>
          </a:p>
          <a:p>
            <a:pPr marL="0" indent="0">
              <a:buNone/>
            </a:pPr>
            <a:r>
              <a:rPr lang="en-US" sz="2400" dirty="0">
                <a:latin typeface="Arial" panose="020B0604020202020204" pitchFamily="34" charset="0"/>
                <a:cs typeface="Arial" panose="020B0604020202020204" pitchFamily="34" charset="0"/>
              </a:rPr>
              <a:t>	 (observation, experiment conducting out hypothesis and testing 	the hypothesis) </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Importance of science couldn’t be ignored in our daily life. </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Progress made by scientific methods</a:t>
            </a:r>
          </a:p>
          <a:p>
            <a:r>
              <a:rPr lang="en-US" sz="2400" dirty="0">
                <a:latin typeface="Arial" panose="020B0604020202020204" pitchFamily="34" charset="0"/>
                <a:cs typeface="Arial" panose="020B0604020202020204" pitchFamily="34" charset="0"/>
              </a:rPr>
              <a:t>Science is not value free</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5902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AC51-FCE5-4C80-84FB-B15C620590BA}"/>
              </a:ext>
            </a:extLst>
          </p:cNvPr>
          <p:cNvSpPr>
            <a:spLocks noGrp="1"/>
          </p:cNvSpPr>
          <p:nvPr>
            <p:ph type="title"/>
          </p:nvPr>
        </p:nvSpPr>
        <p:spPr>
          <a:xfrm>
            <a:off x="2592925" y="624110"/>
            <a:ext cx="8911687" cy="841833"/>
          </a:xfrm>
        </p:spPr>
        <p:txBody>
          <a:bodyPr>
            <a:normAutofit/>
          </a:bodyPr>
          <a:lstStyle/>
          <a:p>
            <a:r>
              <a:rPr lang="en-US" sz="4400" b="1" dirty="0">
                <a:latin typeface="Arial" panose="020B0604020202020204" pitchFamily="34" charset="0"/>
                <a:cs typeface="Arial" panose="020B0604020202020204" pitchFamily="34" charset="0"/>
              </a:rPr>
              <a:t>Funding for Science</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5AA1682-F55B-4CF4-8A6A-A465E30EE5AB}"/>
              </a:ext>
            </a:extLst>
          </p:cNvPr>
          <p:cNvSpPr>
            <a:spLocks noGrp="1"/>
          </p:cNvSpPr>
          <p:nvPr>
            <p:ph idx="1"/>
          </p:nvPr>
        </p:nvSpPr>
        <p:spPr>
          <a:xfrm>
            <a:off x="2589211" y="1683657"/>
            <a:ext cx="9341531" cy="5174343"/>
          </a:xfrm>
        </p:spPr>
        <p:txBody>
          <a:bodyPr>
            <a:noAutofit/>
          </a:bodyPr>
          <a:lstStyle/>
          <a:p>
            <a:r>
              <a:rPr lang="en-US" sz="2400" dirty="0">
                <a:latin typeface="Arial" panose="020B0604020202020204" pitchFamily="34" charset="0"/>
                <a:cs typeface="Arial" panose="020B0604020202020204" pitchFamily="34" charset="0"/>
              </a:rPr>
              <a:t>Science is not done by robots hence scientific research needs proper funding</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Before Designing a research project Think </a:t>
            </a:r>
          </a:p>
          <a:p>
            <a:pPr marL="0" indent="0">
              <a:buNone/>
            </a:pPr>
            <a:r>
              <a:rPr lang="en-US" sz="2400" dirty="0">
                <a:latin typeface="Arial" panose="020B0604020202020204" pitchFamily="34" charset="0"/>
                <a:cs typeface="Arial" panose="020B0604020202020204" pitchFamily="34" charset="0"/>
              </a:rPr>
              <a:t>		1. research and polices</a:t>
            </a:r>
          </a:p>
          <a:p>
            <a:pPr marL="0" indent="0">
              <a:buNone/>
            </a:pPr>
            <a:r>
              <a:rPr lang="en-US" sz="2400" dirty="0">
                <a:latin typeface="Arial" panose="020B0604020202020204" pitchFamily="34" charset="0"/>
                <a:cs typeface="Arial" panose="020B0604020202020204" pitchFamily="34" charset="0"/>
              </a:rPr>
              <a:t>		2. Impact of your research on public</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People want to explore the perception of science, technology and engineering as subject as well as career</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Scientific institution can attract the public confidence</a:t>
            </a:r>
          </a:p>
          <a:p>
            <a:pPr marL="457200" lvl="1" indent="0">
              <a:buNone/>
            </a:pPr>
            <a:r>
              <a:rPr lang="en-US" sz="2400" dirty="0">
                <a:latin typeface="Arial" panose="020B0604020202020204" pitchFamily="34" charset="0"/>
                <a:cs typeface="Arial" panose="020B0604020202020204" pitchFamily="34" charset="0"/>
              </a:rPr>
              <a:t>			</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6320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4BE74-ADDE-4224-8D4F-4570201F4FCB}"/>
              </a:ext>
            </a:extLst>
          </p:cNvPr>
          <p:cNvSpPr>
            <a:spLocks noGrp="1"/>
          </p:cNvSpPr>
          <p:nvPr>
            <p:ph type="title"/>
          </p:nvPr>
        </p:nvSpPr>
        <p:spPr>
          <a:xfrm>
            <a:off x="2592925" y="624110"/>
            <a:ext cx="8911687" cy="856347"/>
          </a:xfrm>
        </p:spPr>
        <p:txBody>
          <a:bodyPr>
            <a:normAutofit/>
          </a:bodyPr>
          <a:lstStyle/>
          <a:p>
            <a:pPr algn="ctr"/>
            <a:r>
              <a:rPr lang="en-US" sz="4400" b="1" dirty="0">
                <a:latin typeface="Arial" panose="020B0604020202020204" pitchFamily="34" charset="0"/>
                <a:cs typeface="Arial" panose="020B0604020202020204" pitchFamily="34" charset="0"/>
              </a:rPr>
              <a:t>Attitude to Science</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8CFD4DD-4289-4BF6-AB1B-4B6700A1DE14}"/>
              </a:ext>
            </a:extLst>
          </p:cNvPr>
          <p:cNvSpPr>
            <a:spLocks noGrp="1"/>
          </p:cNvSpPr>
          <p:nvPr>
            <p:ph idx="1"/>
          </p:nvPr>
        </p:nvSpPr>
        <p:spPr>
          <a:xfrm>
            <a:off x="2589212" y="1756229"/>
            <a:ext cx="8915400" cy="4934857"/>
          </a:xfrm>
        </p:spPr>
        <p:txBody>
          <a:bodyPr>
            <a:noAutofit/>
          </a:bodyPr>
          <a:lstStyle/>
          <a:p>
            <a:r>
              <a:rPr lang="en-US" sz="2400" dirty="0">
                <a:latin typeface="Arial" panose="020B0604020202020204" pitchFamily="34" charset="0"/>
                <a:cs typeface="Arial" panose="020B0604020202020204" pitchFamily="34" charset="0"/>
              </a:rPr>
              <a:t>Attitude is our behavior</a:t>
            </a:r>
          </a:p>
          <a:p>
            <a:r>
              <a:rPr lang="en-US" sz="2400" dirty="0">
                <a:latin typeface="Arial" panose="020B0604020202020204" pitchFamily="34" charset="0"/>
                <a:cs typeface="Arial" panose="020B0604020202020204" pitchFamily="34" charset="0"/>
              </a:rPr>
              <a:t>Behavior people toward science</a:t>
            </a:r>
          </a:p>
          <a:p>
            <a:r>
              <a:rPr lang="en-US" sz="2400" dirty="0">
                <a:latin typeface="Arial" panose="020B0604020202020204" pitchFamily="34" charset="0"/>
                <a:cs typeface="Arial" panose="020B0604020202020204" pitchFamily="34" charset="0"/>
              </a:rPr>
              <a:t>Impact of scientific research, Scientific experiment on people and society</a:t>
            </a:r>
          </a:p>
          <a:p>
            <a:endParaRPr lang="en-US" sz="2400" dirty="0">
              <a:latin typeface="Arial" panose="020B0604020202020204" pitchFamily="34" charset="0"/>
              <a:cs typeface="Arial" panose="020B0604020202020204" pitchFamily="34" charset="0"/>
            </a:endParaRPr>
          </a:p>
          <a:p>
            <a:pPr lvl="4"/>
            <a:r>
              <a:rPr lang="en-US" sz="2400" b="1" dirty="0">
                <a:latin typeface="Arial" panose="020B0604020202020204" pitchFamily="34" charset="0"/>
                <a:cs typeface="Arial" panose="020B0604020202020204" pitchFamily="34" charset="0"/>
              </a:rPr>
              <a:t>Nietzsche</a:t>
            </a:r>
            <a:r>
              <a:rPr lang="en-US" sz="2400" dirty="0">
                <a:latin typeface="Arial" panose="020B0604020202020204" pitchFamily="34" charset="0"/>
                <a:cs typeface="Arial" panose="020B0604020202020204" pitchFamily="34" charset="0"/>
              </a:rPr>
              <a:t> is of opinion that </a:t>
            </a:r>
          </a:p>
          <a:p>
            <a:pPr marL="1828800" lvl="4" indent="0">
              <a:buNone/>
            </a:pPr>
            <a:r>
              <a:rPr lang="en-US" sz="2400" dirty="0">
                <a:latin typeface="Arial" panose="020B0604020202020204" pitchFamily="34" charset="0"/>
                <a:cs typeface="Arial" panose="020B0604020202020204" pitchFamily="34" charset="0"/>
              </a:rPr>
              <a:t>People are deciding their own values </a:t>
            </a:r>
          </a:p>
          <a:p>
            <a:pPr lvl="4"/>
            <a:r>
              <a:rPr lang="en-US" sz="2400" b="1" dirty="0">
                <a:latin typeface="Arial" panose="020B0604020202020204" pitchFamily="34" charset="0"/>
                <a:cs typeface="Arial" panose="020B0604020202020204" pitchFamily="34" charset="0"/>
              </a:rPr>
              <a:t>Wittgenstein</a:t>
            </a:r>
            <a:r>
              <a:rPr lang="en-US" sz="2400" dirty="0">
                <a:latin typeface="Arial" panose="020B0604020202020204" pitchFamily="34" charset="0"/>
                <a:cs typeface="Arial" panose="020B0604020202020204" pitchFamily="34" charset="0"/>
              </a:rPr>
              <a:t> said</a:t>
            </a:r>
          </a:p>
          <a:p>
            <a:pPr marL="1828800" lvl="4" indent="0">
              <a:buNone/>
            </a:pPr>
            <a:r>
              <a:rPr lang="en-US" sz="2400" dirty="0">
                <a:latin typeface="Arial" panose="020B0604020202020204" pitchFamily="34" charset="0"/>
                <a:cs typeface="Arial" panose="020B0604020202020204" pitchFamily="34" charset="0"/>
              </a:rPr>
              <a:t>Scientific terms should be interpreted in Social Context</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3055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E968E-742B-426E-A331-DA2361822801}"/>
              </a:ext>
            </a:extLst>
          </p:cNvPr>
          <p:cNvSpPr>
            <a:spLocks noGrp="1"/>
          </p:cNvSpPr>
          <p:nvPr>
            <p:ph type="title"/>
          </p:nvPr>
        </p:nvSpPr>
        <p:spPr>
          <a:xfrm>
            <a:off x="2177143" y="624110"/>
            <a:ext cx="9506857" cy="1320804"/>
          </a:xfrm>
        </p:spPr>
        <p:txBody>
          <a:bodyPr>
            <a:noAutofit/>
          </a:bodyPr>
          <a:lstStyle/>
          <a:p>
            <a:pPr algn="ctr"/>
            <a:r>
              <a:rPr lang="en-US" sz="4400" b="1" dirty="0">
                <a:latin typeface="Arial" panose="020B0604020202020204" pitchFamily="34" charset="0"/>
                <a:cs typeface="Arial" panose="020B0604020202020204" pitchFamily="34" charset="0"/>
              </a:rPr>
              <a:t>Science contribution toward Economy</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1902AC0-CF5A-490E-B482-321B80F19041}"/>
              </a:ext>
            </a:extLst>
          </p:cNvPr>
          <p:cNvSpPr>
            <a:spLocks noGrp="1"/>
          </p:cNvSpPr>
          <p:nvPr>
            <p:ph idx="1"/>
          </p:nvPr>
        </p:nvSpPr>
        <p:spPr>
          <a:xfrm>
            <a:off x="2589212" y="2365828"/>
            <a:ext cx="8915400" cy="4492172"/>
          </a:xfrm>
        </p:spPr>
        <p:txBody>
          <a:bodyPr>
            <a:normAutofit fontScale="92500"/>
          </a:bodyPr>
          <a:lstStyle/>
          <a:p>
            <a:r>
              <a:rPr lang="en-US" sz="2400" dirty="0">
                <a:latin typeface="Arial" panose="020B0604020202020204" pitchFamily="34" charset="0"/>
                <a:cs typeface="Arial" panose="020B0604020202020204" pitchFamily="34" charset="0"/>
              </a:rPr>
              <a:t>Science has important role in growth of economy of any country</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Scientific research publication is a major business even in Pakistan</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Results are not experimentally built they are socially constructed, a threat for science</a:t>
            </a:r>
          </a:p>
          <a:p>
            <a:r>
              <a:rPr lang="en-US" sz="2400" dirty="0">
                <a:latin typeface="Arial" panose="020B0604020202020204" pitchFamily="34" charset="0"/>
                <a:cs typeface="Arial" panose="020B0604020202020204" pitchFamily="34" charset="0"/>
              </a:rPr>
              <a:t>Science and Technology are as center as ever</a:t>
            </a:r>
          </a:p>
          <a:p>
            <a:endParaRPr lang="en-PK" dirty="0"/>
          </a:p>
        </p:txBody>
      </p:sp>
      <p:graphicFrame>
        <p:nvGraphicFramePr>
          <p:cNvPr id="7" name="Diagram 6">
            <a:extLst>
              <a:ext uri="{FF2B5EF4-FFF2-40B4-BE49-F238E27FC236}">
                <a16:creationId xmlns:a16="http://schemas.microsoft.com/office/drawing/2014/main" id="{36E4B40B-2357-4CE5-B59E-E2B9B59520C9}"/>
              </a:ext>
            </a:extLst>
          </p:cNvPr>
          <p:cNvGraphicFramePr/>
          <p:nvPr>
            <p:extLst>
              <p:ext uri="{D42A27DB-BD31-4B8C-83A1-F6EECF244321}">
                <p14:modId xmlns:p14="http://schemas.microsoft.com/office/powerpoint/2010/main" val="4216587209"/>
              </p:ext>
            </p:extLst>
          </p:nvPr>
        </p:nvGraphicFramePr>
        <p:xfrm>
          <a:off x="2982912" y="4013199"/>
          <a:ext cx="8128000" cy="81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4550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1995F-DC2E-4D5A-9AAD-DDF6B77103E9}"/>
              </a:ext>
            </a:extLst>
          </p:cNvPr>
          <p:cNvSpPr>
            <a:spLocks noGrp="1"/>
          </p:cNvSpPr>
          <p:nvPr>
            <p:ph type="title"/>
          </p:nvPr>
        </p:nvSpPr>
        <p:spPr>
          <a:xfrm>
            <a:off x="2592925" y="624110"/>
            <a:ext cx="8911687" cy="972461"/>
          </a:xfrm>
        </p:spPr>
        <p:txBody>
          <a:bodyPr>
            <a:normAutofit/>
          </a:bodyPr>
          <a:lstStyle/>
          <a:p>
            <a:r>
              <a:rPr lang="en-US" sz="4400" b="1" dirty="0">
                <a:latin typeface="Arial" panose="020B0604020202020204" pitchFamily="34" charset="0"/>
                <a:cs typeface="Arial" panose="020B0604020202020204" pitchFamily="34" charset="0"/>
              </a:rPr>
              <a:t>Consequentialism</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B9CEC76-B89B-46A2-A000-CDB1307507F6}"/>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Modern science began with work of Newton and Galileo</a:t>
            </a:r>
          </a:p>
          <a:p>
            <a:r>
              <a:rPr lang="en-US" sz="2400" dirty="0">
                <a:latin typeface="Arial" panose="020B0604020202020204" pitchFamily="34" charset="0"/>
                <a:cs typeface="Arial" panose="020B0604020202020204" pitchFamily="34" charset="0"/>
              </a:rPr>
              <a:t>Theory of consequentialism is related to consequence of our right and wrong actions</a:t>
            </a:r>
          </a:p>
          <a:p>
            <a:pPr lvl="3"/>
            <a:endParaRPr lang="en-US" sz="1800" dirty="0">
              <a:latin typeface="Arial" panose="020B0604020202020204" pitchFamily="34" charset="0"/>
              <a:cs typeface="Arial" panose="020B0604020202020204" pitchFamily="34" charset="0"/>
            </a:endParaRPr>
          </a:p>
          <a:p>
            <a:pPr lvl="3"/>
            <a:r>
              <a:rPr lang="en-US" sz="2400" dirty="0">
                <a:latin typeface="Arial" panose="020B0604020202020204" pitchFamily="34" charset="0"/>
                <a:cs typeface="Arial" panose="020B0604020202020204" pitchFamily="34" charset="0"/>
              </a:rPr>
              <a:t>Example</a:t>
            </a:r>
          </a:p>
          <a:p>
            <a:pPr marL="1371600" lvl="3" indent="0">
              <a:buNone/>
            </a:pPr>
            <a:r>
              <a:rPr lang="en-US" sz="2400" dirty="0">
                <a:latin typeface="Arial" panose="020B0604020202020204" pitchFamily="34" charset="0"/>
                <a:cs typeface="Arial" panose="020B0604020202020204" pitchFamily="34" charset="0"/>
              </a:rPr>
              <a:t>Saddam Hussain must be removed from Iraq because it is good for people of Iraq and peace of the region</a:t>
            </a:r>
          </a:p>
        </p:txBody>
      </p:sp>
    </p:spTree>
    <p:extLst>
      <p:ext uri="{BB962C8B-B14F-4D97-AF65-F5344CB8AC3E}">
        <p14:creationId xmlns:p14="http://schemas.microsoft.com/office/powerpoint/2010/main" val="3578461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460A7-3651-4277-B9B3-47AD48FCA56D}"/>
              </a:ext>
            </a:extLst>
          </p:cNvPr>
          <p:cNvSpPr>
            <a:spLocks noGrp="1"/>
          </p:cNvSpPr>
          <p:nvPr>
            <p:ph type="title"/>
          </p:nvPr>
        </p:nvSpPr>
        <p:spPr>
          <a:xfrm>
            <a:off x="2592925" y="624110"/>
            <a:ext cx="8911687" cy="872181"/>
          </a:xfrm>
        </p:spPr>
        <p:txBody>
          <a:bodyPr>
            <a:normAutofit/>
          </a:bodyPr>
          <a:lstStyle/>
          <a:p>
            <a:pPr algn="ctr"/>
            <a:r>
              <a:rPr lang="en-US" sz="4400" b="1" dirty="0">
                <a:latin typeface="Arial" panose="020B0604020202020204" pitchFamily="34" charset="0"/>
                <a:cs typeface="Arial" panose="020B0604020202020204" pitchFamily="34" charset="0"/>
              </a:rPr>
              <a:t>Ethics</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9B000E9-0258-4977-954B-5B9295C2B58A}"/>
              </a:ext>
            </a:extLst>
          </p:cNvPr>
          <p:cNvSpPr>
            <a:spLocks noGrp="1"/>
          </p:cNvSpPr>
          <p:nvPr>
            <p:ph idx="1"/>
          </p:nvPr>
        </p:nvSpPr>
        <p:spPr>
          <a:xfrm>
            <a:off x="2784764" y="1634835"/>
            <a:ext cx="8569035" cy="4977999"/>
          </a:xfrm>
        </p:spPr>
        <p:txBody>
          <a:bodyPr>
            <a:noAutofit/>
          </a:bodyPr>
          <a:lstStyle/>
          <a:p>
            <a:r>
              <a:rPr lang="en-US" sz="2400" dirty="0">
                <a:latin typeface="Arial" panose="020B0604020202020204" pitchFamily="34" charset="0"/>
                <a:cs typeface="Arial" panose="020B0604020202020204" pitchFamily="34" charset="0"/>
              </a:rPr>
              <a:t>Associated with Science</a:t>
            </a:r>
          </a:p>
          <a:p>
            <a:r>
              <a:rPr lang="en-US" sz="2400" dirty="0">
                <a:latin typeface="Arial" panose="020B0604020202020204" pitchFamily="34" charset="0"/>
                <a:cs typeface="Arial" panose="020B0604020202020204" pitchFamily="34" charset="0"/>
              </a:rPr>
              <a:t>Ethical issues are mainly related with scientific research</a:t>
            </a:r>
          </a:p>
          <a:p>
            <a:r>
              <a:rPr lang="en-US" sz="2400" dirty="0">
                <a:latin typeface="Arial" panose="020B0604020202020204" pitchFamily="34" charset="0"/>
                <a:cs typeface="Arial" panose="020B0604020202020204" pitchFamily="34" charset="0"/>
              </a:rPr>
              <a:t>Ethical issues may be of </a:t>
            </a:r>
          </a:p>
          <a:p>
            <a:pPr lvl="2"/>
            <a:r>
              <a:rPr lang="en-US" sz="2400" dirty="0">
                <a:latin typeface="Arial" panose="020B0604020202020204" pitchFamily="34" charset="0"/>
                <a:cs typeface="Arial" panose="020B0604020202020204" pitchFamily="34" charset="0"/>
              </a:rPr>
              <a:t>animal concern</a:t>
            </a:r>
          </a:p>
          <a:p>
            <a:pPr lvl="2"/>
            <a:r>
              <a:rPr lang="en-US" sz="2400" dirty="0">
                <a:latin typeface="Arial" panose="020B0604020202020204" pitchFamily="34" charset="0"/>
                <a:cs typeface="Arial" panose="020B0604020202020204" pitchFamily="34" charset="0"/>
              </a:rPr>
              <a:t>Environment concern</a:t>
            </a:r>
          </a:p>
          <a:p>
            <a:pPr lvl="2"/>
            <a:r>
              <a:rPr lang="en-US" sz="2400" dirty="0">
                <a:latin typeface="Arial" panose="020B0604020202020204" pitchFamily="34" charset="0"/>
                <a:cs typeface="Arial" panose="020B0604020202020204" pitchFamily="34" charset="0"/>
              </a:rPr>
              <a:t>Participation of human Subject</a:t>
            </a:r>
          </a:p>
          <a:p>
            <a:pPr lvl="6"/>
            <a:r>
              <a:rPr lang="en-US" sz="2400" dirty="0">
                <a:latin typeface="Arial" panose="020B0604020202020204" pitchFamily="34" charset="0"/>
                <a:cs typeface="Arial" panose="020B0604020202020204" pitchFamily="34" charset="0"/>
              </a:rPr>
              <a:t>Cloning</a:t>
            </a:r>
          </a:p>
          <a:p>
            <a:pPr lvl="6"/>
            <a:r>
              <a:rPr lang="en-US" sz="2400" dirty="0">
                <a:latin typeface="Arial" panose="020B0604020202020204" pitchFamily="34" charset="0"/>
                <a:cs typeface="Arial" panose="020B0604020202020204" pitchFamily="34" charset="0"/>
              </a:rPr>
              <a:t>Stem cell research</a:t>
            </a:r>
          </a:p>
          <a:p>
            <a:pPr lvl="6"/>
            <a:r>
              <a:rPr lang="en-US" sz="2400" dirty="0">
                <a:latin typeface="Arial" panose="020B0604020202020204" pitchFamily="34" charset="0"/>
                <a:cs typeface="Arial" panose="020B0604020202020204" pitchFamily="34" charset="0"/>
              </a:rPr>
              <a:t>Any ethical issue that can be raised by scientific methods</a:t>
            </a:r>
          </a:p>
        </p:txBody>
      </p:sp>
    </p:spTree>
    <p:extLst>
      <p:ext uri="{BB962C8B-B14F-4D97-AF65-F5344CB8AC3E}">
        <p14:creationId xmlns:p14="http://schemas.microsoft.com/office/powerpoint/2010/main" val="693606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3D723-EE7F-4AEF-B40C-37CE2067630E}"/>
              </a:ext>
            </a:extLst>
          </p:cNvPr>
          <p:cNvSpPr>
            <a:spLocks noGrp="1"/>
          </p:cNvSpPr>
          <p:nvPr>
            <p:ph type="title"/>
          </p:nvPr>
        </p:nvSpPr>
        <p:spPr/>
        <p:txBody>
          <a:bodyPr>
            <a:normAutofit/>
          </a:bodyPr>
          <a:lstStyle/>
          <a:p>
            <a:pPr algn="ctr"/>
            <a:r>
              <a:rPr lang="en-US" sz="4400" b="1" dirty="0"/>
              <a:t>What is Ethics</a:t>
            </a:r>
            <a:endParaRPr lang="en-PK" sz="4400" b="1" dirty="0"/>
          </a:p>
        </p:txBody>
      </p:sp>
      <p:sp>
        <p:nvSpPr>
          <p:cNvPr id="3" name="Content Placeholder 2">
            <a:extLst>
              <a:ext uri="{FF2B5EF4-FFF2-40B4-BE49-F238E27FC236}">
                <a16:creationId xmlns:a16="http://schemas.microsoft.com/office/drawing/2014/main" id="{5232AD85-ADEB-4480-B937-83A0CF5C9B04}"/>
              </a:ext>
            </a:extLst>
          </p:cNvPr>
          <p:cNvSpPr>
            <a:spLocks noGrp="1"/>
          </p:cNvSpPr>
          <p:nvPr>
            <p:ph idx="1"/>
          </p:nvPr>
        </p:nvSpPr>
        <p:spPr>
          <a:xfrm>
            <a:off x="2278743" y="1905000"/>
            <a:ext cx="9225869" cy="4699000"/>
          </a:xfrm>
        </p:spPr>
        <p:txBody>
          <a:bodyPr>
            <a:noAutofit/>
          </a:bodyPr>
          <a:lstStyle/>
          <a:p>
            <a:r>
              <a:rPr lang="en-US" sz="2400" dirty="0">
                <a:latin typeface="Arial" panose="020B0604020202020204" pitchFamily="34" charset="0"/>
                <a:cs typeface="Arial" panose="020B0604020202020204" pitchFamily="34" charset="0"/>
              </a:rPr>
              <a:t>It’s a branch of science that define systematizing, defunding and recommending the concepts of right and wrong</a:t>
            </a:r>
          </a:p>
          <a:p>
            <a:r>
              <a:rPr lang="en-US" sz="2400" dirty="0">
                <a:latin typeface="Arial" panose="020B0604020202020204" pitchFamily="34" charset="0"/>
                <a:cs typeface="Arial" panose="020B0604020202020204" pitchFamily="34" charset="0"/>
              </a:rPr>
              <a:t>It not only involve the science but also philosophy and religion</a:t>
            </a:r>
          </a:p>
          <a:p>
            <a:r>
              <a:rPr lang="en-US" sz="2400" dirty="0">
                <a:latin typeface="Arial" panose="020B0604020202020204" pitchFamily="34" charset="0"/>
                <a:cs typeface="Arial" panose="020B0604020202020204" pitchFamily="34" charset="0"/>
              </a:rPr>
              <a:t>Its all about setting feelings, setting priority in human behavior</a:t>
            </a:r>
          </a:p>
          <a:p>
            <a:r>
              <a:rPr lang="en-US" sz="2400" dirty="0">
                <a:latin typeface="Arial" panose="020B0604020202020204" pitchFamily="34" charset="0"/>
                <a:cs typeface="Arial" panose="020B0604020202020204" pitchFamily="34" charset="0"/>
              </a:rPr>
              <a:t>Trust is an important factor not only human relationship but also in public life</a:t>
            </a:r>
          </a:p>
          <a:p>
            <a:r>
              <a:rPr lang="en-US" sz="2400" dirty="0">
                <a:latin typeface="Arial" panose="020B0604020202020204" pitchFamily="34" charset="0"/>
                <a:cs typeface="Arial" panose="020B0604020202020204" pitchFamily="34" charset="0"/>
              </a:rPr>
              <a:t>Ethics ensure a successful public, professional and personal life</a:t>
            </a:r>
          </a:p>
          <a:p>
            <a:r>
              <a:rPr lang="en-US" sz="2400" dirty="0">
                <a:latin typeface="Arial" panose="020B0604020202020204" pitchFamily="34" charset="0"/>
                <a:cs typeface="Arial" panose="020B0604020202020204" pitchFamily="34" charset="0"/>
              </a:rPr>
              <a:t>Ethics is not only about true acceptable or unacceptable absolutely right or wrong but it about the best in particular circumstances</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04630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1655</TotalTime>
  <Words>1251</Words>
  <Application>Microsoft Office PowerPoint</Application>
  <PresentationFormat>Widescreen</PresentationFormat>
  <Paragraphs>175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 3</vt:lpstr>
      <vt:lpstr>Wisp</vt:lpstr>
      <vt:lpstr>   Biosafety and Bioethics </vt:lpstr>
      <vt:lpstr>Science Ethics and Values</vt:lpstr>
      <vt:lpstr>According to modern era (21st Century)</vt:lpstr>
      <vt:lpstr>Funding for Science</vt:lpstr>
      <vt:lpstr>Attitude to Science</vt:lpstr>
      <vt:lpstr>Science contribution toward Economy</vt:lpstr>
      <vt:lpstr>Consequentialism</vt:lpstr>
      <vt:lpstr>Ethics</vt:lpstr>
      <vt:lpstr>What is Ethics</vt:lpstr>
      <vt:lpstr>Types of Ethics</vt:lpstr>
      <vt:lpstr>The Development of Ethics</vt:lpstr>
      <vt:lpstr>PowerPoint Presentation</vt:lpstr>
      <vt:lpstr>Natural Law about the Ethics</vt:lpstr>
      <vt:lpstr>Growth of bioethics</vt:lpstr>
      <vt:lpstr>PowerPoint Presentation</vt:lpstr>
      <vt:lpstr>Origin of Bioethics a Phenomenon </vt:lpstr>
      <vt:lpstr>Factor Effecting the Bioethics Growth</vt:lpstr>
      <vt:lpstr>Role of Bioethics in 21 Century</vt:lpstr>
      <vt:lpstr>Principles of Bioethics</vt:lpstr>
      <vt:lpstr>Making Ethical Decisions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Biosafety and bioethics</dc:title>
  <dc:creator>wajahat waji</dc:creator>
  <cp:lastModifiedBy>wajahat waji</cp:lastModifiedBy>
  <cp:revision>84</cp:revision>
  <dcterms:created xsi:type="dcterms:W3CDTF">2020-04-27T12:06:09Z</dcterms:created>
  <dcterms:modified xsi:type="dcterms:W3CDTF">2020-05-13T10:52:39Z</dcterms:modified>
</cp:coreProperties>
</file>