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a:xfrm>
            <a:off x="5332412" y="5883275"/>
            <a:ext cx="4324044" cy="365125"/>
          </a:xfrm>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2219495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640225-7602-434E-95F8-7AC7586E1178}" type="datetimeFigureOut">
              <a:rPr lang="en-PK" smtClean="0"/>
              <a:t>12/05/2020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167020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431896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2258603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16669827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91215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950658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10909341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4558665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a:xfrm>
            <a:off x="10951856" y="5867131"/>
            <a:ext cx="551167" cy="365125"/>
          </a:xfrm>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64449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640225-7602-434E-95F8-7AC7586E1178}" type="datetimeFigureOut">
              <a:rPr lang="en-PK" smtClean="0"/>
              <a:t>12/05/2020</a:t>
            </a:fld>
            <a:endParaRPr lang="en-PK"/>
          </a:p>
        </p:txBody>
      </p:sp>
      <p:sp>
        <p:nvSpPr>
          <p:cNvPr id="5" name="Footer Placeholder 4"/>
          <p:cNvSpPr>
            <a:spLocks noGrp="1"/>
          </p:cNvSpPr>
          <p:nvPr>
            <p:ph type="ftr" sz="quarter" idx="11"/>
          </p:nvPr>
        </p:nvSpPr>
        <p:spPr/>
        <p:txBody>
          <a:bodyPr/>
          <a:lstStyle/>
          <a:p>
            <a:endParaRPr lang="en-PK"/>
          </a:p>
        </p:txBody>
      </p:sp>
      <p:sp>
        <p:nvSpPr>
          <p:cNvPr id="6" name="Slide Number Placeholder 5"/>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236278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640225-7602-434E-95F8-7AC7586E1178}" type="datetimeFigureOut">
              <a:rPr lang="en-PK" smtClean="0"/>
              <a:t>12/05/2020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2578154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640225-7602-434E-95F8-7AC7586E1178}" type="datetimeFigureOut">
              <a:rPr lang="en-PK" smtClean="0"/>
              <a:t>12/05/2020</a:t>
            </a:fld>
            <a:endParaRPr lang="en-PK"/>
          </a:p>
        </p:txBody>
      </p:sp>
      <p:sp>
        <p:nvSpPr>
          <p:cNvPr id="8" name="Footer Placeholder 7"/>
          <p:cNvSpPr>
            <a:spLocks noGrp="1"/>
          </p:cNvSpPr>
          <p:nvPr>
            <p:ph type="ftr" sz="quarter" idx="11"/>
          </p:nvPr>
        </p:nvSpPr>
        <p:spPr/>
        <p:txBody>
          <a:bodyPr/>
          <a:lstStyle/>
          <a:p>
            <a:endParaRPr lang="en-PK"/>
          </a:p>
        </p:txBody>
      </p:sp>
      <p:sp>
        <p:nvSpPr>
          <p:cNvPr id="9" name="Slide Number Placeholder 8"/>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110821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640225-7602-434E-95F8-7AC7586E1178}" type="datetimeFigureOut">
              <a:rPr lang="en-PK" smtClean="0"/>
              <a:t>12/05/2020</a:t>
            </a:fld>
            <a:endParaRPr lang="en-PK"/>
          </a:p>
        </p:txBody>
      </p:sp>
      <p:sp>
        <p:nvSpPr>
          <p:cNvPr id="4" name="Footer Placeholder 3"/>
          <p:cNvSpPr>
            <a:spLocks noGrp="1"/>
          </p:cNvSpPr>
          <p:nvPr>
            <p:ph type="ftr" sz="quarter" idx="11"/>
          </p:nvPr>
        </p:nvSpPr>
        <p:spPr/>
        <p:txBody>
          <a:bodyPr/>
          <a:lstStyle/>
          <a:p>
            <a:endParaRPr lang="en-PK"/>
          </a:p>
        </p:txBody>
      </p:sp>
      <p:sp>
        <p:nvSpPr>
          <p:cNvPr id="5" name="Slide Number Placeholder 4"/>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328350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640225-7602-434E-95F8-7AC7586E1178}" type="datetimeFigureOut">
              <a:rPr lang="en-PK" smtClean="0"/>
              <a:t>12/05/2020</a:t>
            </a:fld>
            <a:endParaRPr lang="en-PK"/>
          </a:p>
        </p:txBody>
      </p:sp>
      <p:sp>
        <p:nvSpPr>
          <p:cNvPr id="3" name="Footer Placeholder 2"/>
          <p:cNvSpPr>
            <a:spLocks noGrp="1"/>
          </p:cNvSpPr>
          <p:nvPr>
            <p:ph type="ftr" sz="quarter" idx="11"/>
          </p:nvPr>
        </p:nvSpPr>
        <p:spPr/>
        <p:txBody>
          <a:bodyPr/>
          <a:lstStyle/>
          <a:p>
            <a:endParaRPr lang="en-PK"/>
          </a:p>
        </p:txBody>
      </p:sp>
      <p:sp>
        <p:nvSpPr>
          <p:cNvPr id="4" name="Slide Number Placeholder 3"/>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2939226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640225-7602-434E-95F8-7AC7586E1178}" type="datetimeFigureOut">
              <a:rPr lang="en-PK" smtClean="0"/>
              <a:t>12/05/2020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4593025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9640225-7602-434E-95F8-7AC7586E1178}" type="datetimeFigureOut">
              <a:rPr lang="en-PK" smtClean="0"/>
              <a:t>12/05/2020</a:t>
            </a:fld>
            <a:endParaRPr lang="en-PK"/>
          </a:p>
        </p:txBody>
      </p:sp>
      <p:sp>
        <p:nvSpPr>
          <p:cNvPr id="6" name="Footer Placeholder 5"/>
          <p:cNvSpPr>
            <a:spLocks noGrp="1"/>
          </p:cNvSpPr>
          <p:nvPr>
            <p:ph type="ftr" sz="quarter" idx="11"/>
          </p:nvPr>
        </p:nvSpPr>
        <p:spPr/>
        <p:txBody>
          <a:bodyPr/>
          <a:lstStyle/>
          <a:p>
            <a:endParaRPr lang="en-PK"/>
          </a:p>
        </p:txBody>
      </p:sp>
      <p:sp>
        <p:nvSpPr>
          <p:cNvPr id="7" name="Slide Number Placeholder 6"/>
          <p:cNvSpPr>
            <a:spLocks noGrp="1"/>
          </p:cNvSpPr>
          <p:nvPr>
            <p:ph type="sldNum" sz="quarter" idx="12"/>
          </p:nvPr>
        </p:nvSpPr>
        <p:spPr/>
        <p:txBody>
          <a:bodyPr/>
          <a:lstStyle/>
          <a:p>
            <a:fld id="{3BC61762-6CF9-4961-B01B-5F85E97DF721}" type="slidenum">
              <a:rPr lang="en-PK" smtClean="0"/>
              <a:t>‹#›</a:t>
            </a:fld>
            <a:endParaRPr lang="en-PK"/>
          </a:p>
        </p:txBody>
      </p:sp>
    </p:spTree>
    <p:extLst>
      <p:ext uri="{BB962C8B-B14F-4D97-AF65-F5344CB8AC3E}">
        <p14:creationId xmlns:p14="http://schemas.microsoft.com/office/powerpoint/2010/main" val="1386811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9640225-7602-434E-95F8-7AC7586E1178}" type="datetimeFigureOut">
              <a:rPr lang="en-PK" smtClean="0"/>
              <a:t>12/05/2020</a:t>
            </a:fld>
            <a:endParaRPr lang="en-PK"/>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PK"/>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BC61762-6CF9-4961-B01B-5F85E97DF721}" type="slidenum">
              <a:rPr lang="en-PK" smtClean="0"/>
              <a:t>‹#›</a:t>
            </a:fld>
            <a:endParaRPr lang="en-PK"/>
          </a:p>
        </p:txBody>
      </p:sp>
    </p:spTree>
    <p:extLst>
      <p:ext uri="{BB962C8B-B14F-4D97-AF65-F5344CB8AC3E}">
        <p14:creationId xmlns:p14="http://schemas.microsoft.com/office/powerpoint/2010/main" val="13760983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A8DE93-7C3F-4B8F-B1CD-C10B144D6D10}"/>
              </a:ext>
            </a:extLst>
          </p:cNvPr>
          <p:cNvSpPr>
            <a:spLocks noGrp="1"/>
          </p:cNvSpPr>
          <p:nvPr>
            <p:ph type="ctrTitle"/>
          </p:nvPr>
        </p:nvSpPr>
        <p:spPr/>
        <p:txBody>
          <a:bodyPr/>
          <a:lstStyle/>
          <a:p>
            <a:r>
              <a:rPr lang="en-US" b="1" i="1" dirty="0"/>
              <a:t>Xenotransplantation</a:t>
            </a:r>
            <a:endParaRPr lang="en-PK" dirty="0"/>
          </a:p>
        </p:txBody>
      </p:sp>
    </p:spTree>
    <p:extLst>
      <p:ext uri="{BB962C8B-B14F-4D97-AF65-F5344CB8AC3E}">
        <p14:creationId xmlns:p14="http://schemas.microsoft.com/office/powerpoint/2010/main" val="3567203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CA9E7-3190-4796-95C6-4DEB9DED1AED}"/>
              </a:ext>
            </a:extLst>
          </p:cNvPr>
          <p:cNvSpPr>
            <a:spLocks noGrp="1"/>
          </p:cNvSpPr>
          <p:nvPr>
            <p:ph type="title"/>
          </p:nvPr>
        </p:nvSpPr>
        <p:spPr>
          <a:xfrm>
            <a:off x="1484311" y="685801"/>
            <a:ext cx="10018713" cy="796636"/>
          </a:xfrm>
        </p:spPr>
        <p:txBody>
          <a:bodyPr>
            <a:normAutofit/>
          </a:bodyPr>
          <a:lstStyle/>
          <a:p>
            <a:r>
              <a:rPr lang="en-US" sz="4400" b="1" dirty="0">
                <a:latin typeface="Arial" panose="020B0604020202020204" pitchFamily="34" charset="0"/>
                <a:cs typeface="Arial" panose="020B0604020202020204" pitchFamily="34" charset="0"/>
              </a:rPr>
              <a:t>Safety Concerns</a:t>
            </a:r>
            <a:endParaRPr lang="en-PK"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D7613F0-9ABF-4144-A487-790FAA583A40}"/>
              </a:ext>
            </a:extLst>
          </p:cNvPr>
          <p:cNvSpPr>
            <a:spLocks noGrp="1"/>
          </p:cNvSpPr>
          <p:nvPr>
            <p:ph idx="1"/>
          </p:nvPr>
        </p:nvSpPr>
        <p:spPr>
          <a:xfrm>
            <a:off x="2632364" y="2272146"/>
            <a:ext cx="8201891" cy="4308763"/>
          </a:xfrm>
        </p:spPr>
        <p:txBody>
          <a:bodyPr>
            <a:normAutofit/>
          </a:bodyPr>
          <a:lstStyle/>
          <a:p>
            <a:r>
              <a:rPr lang="en-US" dirty="0"/>
              <a:t>Viral “zoonosis,” or disease passed from animal to human, is the main risk associated with</a:t>
            </a:r>
          </a:p>
          <a:p>
            <a:r>
              <a:rPr lang="en-US" dirty="0"/>
              <a:t>transplantation. Implanting infected animal tissues directly into humans would allow viruses direct access to human tissues, this access combined with the immunosuppressant drugs associated with transplant surgery make the human completely susceptible to the disease, and may allow it to mutate and create a disease as formidable as Ebola or AIDS</a:t>
            </a:r>
            <a:endParaRPr lang="en-PK" dirty="0"/>
          </a:p>
        </p:txBody>
      </p:sp>
    </p:spTree>
    <p:extLst>
      <p:ext uri="{BB962C8B-B14F-4D97-AF65-F5344CB8AC3E}">
        <p14:creationId xmlns:p14="http://schemas.microsoft.com/office/powerpoint/2010/main" val="18985525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33BD2E-E51D-4AC7-A63D-8C399277C773}"/>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Safety Concerns</a:t>
            </a:r>
            <a:endParaRPr lang="en-PK" dirty="0"/>
          </a:p>
        </p:txBody>
      </p:sp>
      <p:sp>
        <p:nvSpPr>
          <p:cNvPr id="3" name="Content Placeholder 2">
            <a:extLst>
              <a:ext uri="{FF2B5EF4-FFF2-40B4-BE49-F238E27FC236}">
                <a16:creationId xmlns:a16="http://schemas.microsoft.com/office/drawing/2014/main" id="{D0DA7180-C5B2-4528-AC1B-0C4FD4688D0A}"/>
              </a:ext>
            </a:extLst>
          </p:cNvPr>
          <p:cNvSpPr>
            <a:spLocks noGrp="1"/>
          </p:cNvSpPr>
          <p:nvPr>
            <p:ph idx="1"/>
          </p:nvPr>
        </p:nvSpPr>
        <p:spPr>
          <a:xfrm>
            <a:off x="3103418" y="2666999"/>
            <a:ext cx="8399605" cy="3124201"/>
          </a:xfrm>
        </p:spPr>
        <p:txBody>
          <a:bodyPr>
            <a:normAutofit fontScale="92500" lnSpcReduction="10000"/>
          </a:bodyPr>
          <a:lstStyle/>
          <a:p>
            <a:r>
              <a:rPr lang="en-US" dirty="0"/>
              <a:t>PERVs-Porcine Endogenous Retroviruses (PERVs)</a:t>
            </a:r>
          </a:p>
          <a:p>
            <a:pPr marL="0" indent="0">
              <a:buNone/>
            </a:pPr>
            <a:r>
              <a:rPr lang="en-US" dirty="0"/>
              <a:t>• Porcine (pig) tissue is currently the common research model for most 	xenotransplantation experiments.</a:t>
            </a:r>
          </a:p>
          <a:p>
            <a:r>
              <a:rPr lang="en-US" dirty="0"/>
              <a:t>PERVs have been thought to pose a particular risk because they cannot be removed from porcine tissue.</a:t>
            </a:r>
          </a:p>
          <a:p>
            <a:r>
              <a:rPr lang="en-US" dirty="0"/>
              <a:t>Thus, although other viruses can be managed by the introduction of pre transplantation viral screening techniques this is not the case with PERVs</a:t>
            </a:r>
            <a:endParaRPr lang="en-PK" dirty="0"/>
          </a:p>
        </p:txBody>
      </p:sp>
    </p:spTree>
    <p:extLst>
      <p:ext uri="{BB962C8B-B14F-4D97-AF65-F5344CB8AC3E}">
        <p14:creationId xmlns:p14="http://schemas.microsoft.com/office/powerpoint/2010/main" val="1450228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0A707-1E16-410F-8A26-B376546A29F1}"/>
              </a:ext>
            </a:extLst>
          </p:cNvPr>
          <p:cNvSpPr>
            <a:spLocks noGrp="1"/>
          </p:cNvSpPr>
          <p:nvPr>
            <p:ph type="title"/>
          </p:nvPr>
        </p:nvSpPr>
        <p:spPr>
          <a:xfrm>
            <a:off x="1484311" y="685801"/>
            <a:ext cx="10018713" cy="796636"/>
          </a:xfrm>
        </p:spPr>
        <p:txBody>
          <a:bodyPr>
            <a:normAutofit/>
          </a:bodyPr>
          <a:lstStyle/>
          <a:p>
            <a:r>
              <a:rPr lang="en-US" sz="4400" b="1" dirty="0">
                <a:latin typeface="Arial" panose="020B0604020202020204" pitchFamily="34" charset="0"/>
                <a:cs typeface="Arial" panose="020B0604020202020204" pitchFamily="34" charset="0"/>
              </a:rPr>
              <a:t>Ethical Concerns</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B8F8AAC5-824F-4D6F-92AB-0B2D7450003E}"/>
              </a:ext>
            </a:extLst>
          </p:cNvPr>
          <p:cNvSpPr>
            <a:spLocks noGrp="1"/>
          </p:cNvSpPr>
          <p:nvPr>
            <p:ph idx="1"/>
          </p:nvPr>
        </p:nvSpPr>
        <p:spPr>
          <a:xfrm>
            <a:off x="2798618" y="1690255"/>
            <a:ext cx="8704405" cy="5056909"/>
          </a:xfrm>
        </p:spPr>
        <p:txBody>
          <a:bodyPr>
            <a:normAutofit fontScale="92500" lnSpcReduction="10000"/>
          </a:bodyPr>
          <a:lstStyle/>
          <a:p>
            <a:r>
              <a:rPr lang="en-US" sz="3100" b="1" dirty="0">
                <a:latin typeface="Arial" panose="020B0604020202020204" pitchFamily="34" charset="0"/>
                <a:cs typeface="Arial" panose="020B0604020202020204" pitchFamily="34" charset="0"/>
              </a:rPr>
              <a:t>Human Ethical Concerns</a:t>
            </a:r>
          </a:p>
          <a:p>
            <a:pPr marL="984250" indent="0" algn="just">
              <a:buNone/>
            </a:pPr>
            <a:r>
              <a:rPr lang="en-US" dirty="0"/>
              <a:t>– Genetic Manipulation</a:t>
            </a:r>
          </a:p>
          <a:p>
            <a:pPr marL="984250" indent="0" algn="just">
              <a:buNone/>
            </a:pPr>
            <a:r>
              <a:rPr lang="en-US" dirty="0"/>
              <a:t>– Risk in clinical trials</a:t>
            </a:r>
          </a:p>
          <a:p>
            <a:pPr marL="984250" indent="0" algn="just">
              <a:buNone/>
            </a:pPr>
            <a:r>
              <a:rPr lang="en-US" dirty="0"/>
              <a:t>– Transplanting of Human Genome in other organisms</a:t>
            </a:r>
          </a:p>
          <a:p>
            <a:pPr marL="984250" indent="0" algn="just">
              <a:buNone/>
            </a:pPr>
            <a:r>
              <a:rPr lang="en-US" dirty="0"/>
              <a:t>– Potential deadly development of zoonosis</a:t>
            </a:r>
          </a:p>
          <a:p>
            <a:pPr marL="984250" indent="0" algn="just">
              <a:buNone/>
            </a:pPr>
            <a:r>
              <a:rPr lang="en-US" dirty="0"/>
              <a:t>– Human use of animals in “organ farming”</a:t>
            </a:r>
          </a:p>
          <a:p>
            <a:pPr marL="984250" indent="0" algn="just">
              <a:buNone/>
            </a:pPr>
            <a:r>
              <a:rPr lang="en-US" dirty="0"/>
              <a:t>– Religious Issues involving human life/genetic code</a:t>
            </a:r>
          </a:p>
          <a:p>
            <a:pPr marL="984250" indent="0" algn="just">
              <a:buNone/>
            </a:pPr>
            <a:r>
              <a:rPr lang="en-US" dirty="0"/>
              <a:t>– Slippery-Slope…what will xenotransplantation lead to?</a:t>
            </a:r>
          </a:p>
          <a:p>
            <a:r>
              <a:rPr lang="en-US" dirty="0"/>
              <a:t> </a:t>
            </a:r>
            <a:r>
              <a:rPr lang="en-US" sz="3100" b="1" dirty="0"/>
              <a:t>Animal Ethical Concerns</a:t>
            </a:r>
          </a:p>
          <a:p>
            <a:pPr marL="984250" indent="0">
              <a:buNone/>
            </a:pPr>
            <a:r>
              <a:rPr lang="en-US" dirty="0"/>
              <a:t>– Transgenic animals no longer “unique”</a:t>
            </a:r>
          </a:p>
          <a:p>
            <a:pPr marL="984250" indent="0">
              <a:buNone/>
            </a:pPr>
            <a:r>
              <a:rPr lang="en-US" dirty="0"/>
              <a:t>– Animal Rights</a:t>
            </a:r>
            <a:endParaRPr lang="en-PK" dirty="0"/>
          </a:p>
        </p:txBody>
      </p:sp>
    </p:spTree>
    <p:extLst>
      <p:ext uri="{BB962C8B-B14F-4D97-AF65-F5344CB8AC3E}">
        <p14:creationId xmlns:p14="http://schemas.microsoft.com/office/powerpoint/2010/main" val="1116167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BCC8A-06B7-4F37-8AF7-48643825BC72}"/>
              </a:ext>
            </a:extLst>
          </p:cNvPr>
          <p:cNvSpPr>
            <a:spLocks noGrp="1"/>
          </p:cNvSpPr>
          <p:nvPr>
            <p:ph type="title"/>
          </p:nvPr>
        </p:nvSpPr>
        <p:spPr>
          <a:xfrm>
            <a:off x="1484311" y="685801"/>
            <a:ext cx="10018713" cy="796636"/>
          </a:xfrm>
        </p:spPr>
        <p:txBody>
          <a:bodyPr>
            <a:normAutofit/>
          </a:bodyPr>
          <a:lstStyle/>
          <a:p>
            <a:r>
              <a:rPr lang="en-US" sz="4400" b="1" dirty="0">
                <a:latin typeface="Arial" panose="020B0604020202020204" pitchFamily="34" charset="0"/>
                <a:cs typeface="Arial" panose="020B0604020202020204" pitchFamily="34" charset="0"/>
              </a:rPr>
              <a:t>Pros/Cons of Xenotransplantation</a:t>
            </a:r>
            <a:endParaRPr lang="en-PK" sz="4400" dirty="0">
              <a:latin typeface="Arial" panose="020B0604020202020204" pitchFamily="34" charset="0"/>
              <a:cs typeface="Arial" panose="020B0604020202020204" pitchFamily="34" charset="0"/>
            </a:endParaRPr>
          </a:p>
        </p:txBody>
      </p:sp>
      <p:pic>
        <p:nvPicPr>
          <p:cNvPr id="4" name="Content Placeholder 3">
            <a:extLst>
              <a:ext uri="{FF2B5EF4-FFF2-40B4-BE49-F238E27FC236}">
                <a16:creationId xmlns:a16="http://schemas.microsoft.com/office/drawing/2014/main" id="{FA06D6B4-C323-4D74-BC08-9539AE8B352B}"/>
              </a:ext>
            </a:extLst>
          </p:cNvPr>
          <p:cNvPicPr>
            <a:picLocks noGrp="1" noChangeAspect="1"/>
          </p:cNvPicPr>
          <p:nvPr>
            <p:ph idx="1"/>
          </p:nvPr>
        </p:nvPicPr>
        <p:blipFill>
          <a:blip r:embed="rId2"/>
          <a:stretch>
            <a:fillRect/>
          </a:stretch>
        </p:blipFill>
        <p:spPr>
          <a:xfrm>
            <a:off x="2355272" y="1482437"/>
            <a:ext cx="8714510" cy="5375563"/>
          </a:xfrm>
          <a:prstGeom prst="rect">
            <a:avLst/>
          </a:prstGeom>
        </p:spPr>
      </p:pic>
    </p:spTree>
    <p:extLst>
      <p:ext uri="{BB962C8B-B14F-4D97-AF65-F5344CB8AC3E}">
        <p14:creationId xmlns:p14="http://schemas.microsoft.com/office/powerpoint/2010/main" val="1937043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EBDBA-1CFE-44CF-A698-635F9EBF25D4}"/>
              </a:ext>
            </a:extLst>
          </p:cNvPr>
          <p:cNvSpPr>
            <a:spLocks noGrp="1"/>
          </p:cNvSpPr>
          <p:nvPr>
            <p:ph type="title"/>
          </p:nvPr>
        </p:nvSpPr>
        <p:spPr>
          <a:xfrm>
            <a:off x="1484311" y="685800"/>
            <a:ext cx="10018713" cy="824345"/>
          </a:xfrm>
        </p:spPr>
        <p:txBody>
          <a:bodyPr>
            <a:normAutofit/>
          </a:bodyPr>
          <a:lstStyle/>
          <a:p>
            <a:r>
              <a:rPr lang="en-US" sz="4400" b="1" dirty="0">
                <a:latin typeface="Arial" panose="020B0604020202020204" pitchFamily="34" charset="0"/>
                <a:cs typeface="Arial" panose="020B0604020202020204" pitchFamily="34" charset="0"/>
              </a:rPr>
              <a:t>Conclusion </a:t>
            </a:r>
            <a:endParaRPr lang="en-PK" sz="44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22B296C4-C40F-4559-8F2C-B43F7BBED3E5}"/>
              </a:ext>
            </a:extLst>
          </p:cNvPr>
          <p:cNvSpPr>
            <a:spLocks noGrp="1"/>
          </p:cNvSpPr>
          <p:nvPr>
            <p:ph idx="1"/>
          </p:nvPr>
        </p:nvSpPr>
        <p:spPr>
          <a:xfrm>
            <a:off x="3546764" y="2244435"/>
            <a:ext cx="7956260" cy="4959928"/>
          </a:xfrm>
        </p:spPr>
        <p:txBody>
          <a:bodyPr>
            <a:noAutofit/>
          </a:bodyPr>
          <a:lstStyle/>
          <a:p>
            <a:pPr marL="0" indent="0">
              <a:buNone/>
            </a:pPr>
            <a:r>
              <a:rPr lang="en-US" sz="180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Xenotransplantation</a:t>
            </a:r>
          </a:p>
          <a:p>
            <a:pPr marL="0" indent="0">
              <a:buNone/>
            </a:pPr>
            <a:r>
              <a:rPr lang="en-US" dirty="0">
                <a:latin typeface="Arial" panose="020B0604020202020204" pitchFamily="34" charset="0"/>
                <a:cs typeface="Arial" panose="020B0604020202020204" pitchFamily="34" charset="0"/>
              </a:rPr>
              <a:t>– Still in the research phase of development.</a:t>
            </a:r>
          </a:p>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Biotechnological issues</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Antigen-induced organ rejection, physiological/structural differences and problems associated with the develop meant of transgenic organisms are just some of the major challenges facing this potential procedure.</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Safety associated with diseases, organ rejection rates</a:t>
            </a:r>
          </a:p>
          <a:p>
            <a:pPr marL="0" indent="0">
              <a:buNone/>
            </a:pP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Lack of therapeutic drugs to help with organ rejection in xenotransplantation</a:t>
            </a:r>
          </a:p>
          <a:p>
            <a:pPr marL="0" indent="0">
              <a:buNone/>
            </a:pPr>
            <a:r>
              <a:rPr lang="en-US" i="1" dirty="0">
                <a:latin typeface="Arial" panose="020B0604020202020204" pitchFamily="34" charset="0"/>
                <a:cs typeface="Arial" panose="020B0604020202020204" pitchFamily="34" charset="0"/>
              </a:rPr>
              <a:t>.</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42517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77476-387A-4C4D-9E64-8635FA76D019}"/>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Conclusion </a:t>
            </a:r>
            <a:endParaRPr lang="en-PK" dirty="0"/>
          </a:p>
        </p:txBody>
      </p:sp>
      <p:sp>
        <p:nvSpPr>
          <p:cNvPr id="3" name="Content Placeholder 2">
            <a:extLst>
              <a:ext uri="{FF2B5EF4-FFF2-40B4-BE49-F238E27FC236}">
                <a16:creationId xmlns:a16="http://schemas.microsoft.com/office/drawing/2014/main" id="{6305B3C1-2B23-427B-8041-54BEB5161656}"/>
              </a:ext>
            </a:extLst>
          </p:cNvPr>
          <p:cNvSpPr>
            <a:spLocks noGrp="1"/>
          </p:cNvSpPr>
          <p:nvPr>
            <p:ph idx="1"/>
          </p:nvPr>
        </p:nvSpPr>
        <p:spPr>
          <a:xfrm>
            <a:off x="2438400" y="2666999"/>
            <a:ext cx="9064623" cy="4191001"/>
          </a:xfrm>
        </p:spPr>
        <p:txBody>
          <a:bodyPr>
            <a:normAutofit lnSpcReduction="10000"/>
          </a:bodyPr>
          <a:lstStyle/>
          <a:p>
            <a:pPr marL="0" indent="0">
              <a:buNone/>
            </a:pP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Ethical Concerns</a:t>
            </a:r>
          </a:p>
          <a:p>
            <a:pPr marL="0" indent="0">
              <a:buNone/>
            </a:pPr>
            <a:r>
              <a:rPr lang="en-US" dirty="0">
                <a:latin typeface="Arial" panose="020B0604020202020204" pitchFamily="34" charset="0"/>
                <a:cs typeface="Arial" panose="020B0604020202020204" pitchFamily="34" charset="0"/>
              </a:rPr>
              <a:t>• Human Safety, Genetic Manipulation Concerns, Unnatural modification of organisms, Animal Rights Concerns</a:t>
            </a:r>
          </a:p>
          <a:p>
            <a:pPr marL="0" indent="0">
              <a:buNone/>
            </a:pPr>
            <a:r>
              <a:rPr lang="en-US" dirty="0">
                <a:latin typeface="Arial" panose="020B0604020202020204" pitchFamily="34" charset="0"/>
                <a:cs typeface="Arial" panose="020B0604020202020204" pitchFamily="34" charset="0"/>
              </a:rPr>
              <a:t>• Society and the scientific community must decide whether or not animals exist for human gain or do they deserve basic rights. It also must be considered that this type of genetic modification which would be necessary to “grow” organs to match a recipient is unnatural. If biomedicine begins to manipulate other creatures genetically, where will this end? Some may have concerns that this may lead to the direct genetic modification of humans; and this is a prospect that spurs fear in those against such research</a:t>
            </a:r>
            <a:endParaRPr lang="en-PK" dirty="0"/>
          </a:p>
        </p:txBody>
      </p:sp>
    </p:spTree>
    <p:extLst>
      <p:ext uri="{BB962C8B-B14F-4D97-AF65-F5344CB8AC3E}">
        <p14:creationId xmlns:p14="http://schemas.microsoft.com/office/powerpoint/2010/main" val="19848819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28BE4-75FD-4E35-BE72-053FD913C97F}"/>
              </a:ext>
            </a:extLst>
          </p:cNvPr>
          <p:cNvSpPr>
            <a:spLocks noGrp="1"/>
          </p:cNvSpPr>
          <p:nvPr>
            <p:ph idx="1"/>
          </p:nvPr>
        </p:nvSpPr>
        <p:spPr>
          <a:xfrm>
            <a:off x="2230582" y="1745673"/>
            <a:ext cx="9272441" cy="4876800"/>
          </a:xfrm>
        </p:spPr>
        <p:txBody>
          <a:bodyPr/>
          <a:lstStyle/>
          <a:p>
            <a:pPr marL="0" indent="0">
              <a:buNone/>
            </a:pPr>
            <a:r>
              <a:rPr lang="en-US" dirty="0">
                <a:latin typeface="Arial" panose="020B0604020202020204" pitchFamily="34" charset="0"/>
                <a:cs typeface="Arial" panose="020B0604020202020204" pitchFamily="34" charset="0"/>
              </a:rPr>
              <a:t>• I can not support xenotransplantation as a viable alternative to conventional organ transplantation</a:t>
            </a:r>
          </a:p>
          <a:p>
            <a:pPr marL="0" indent="0">
              <a:buNone/>
            </a:pPr>
            <a:r>
              <a:rPr lang="en-US" dirty="0">
                <a:latin typeface="Arial" panose="020B0604020202020204" pitchFamily="34" charset="0"/>
                <a:cs typeface="Arial" panose="020B0604020202020204" pitchFamily="34" charset="0"/>
              </a:rPr>
              <a:t>• While I initially supported the research, and worked for three years on a NSF-Funded project involving </a:t>
            </a:r>
            <a:r>
              <a:rPr lang="en-US" dirty="0" err="1">
                <a:latin typeface="Arial" panose="020B0604020202020204" pitchFamily="34" charset="0"/>
                <a:cs typeface="Arial" panose="020B0604020202020204" pitchFamily="34" charset="0"/>
              </a:rPr>
              <a:t>Xeno</a:t>
            </a:r>
            <a:r>
              <a:rPr lang="en-US" dirty="0">
                <a:latin typeface="Arial" panose="020B0604020202020204" pitchFamily="34" charset="0"/>
                <a:cs typeface="Arial" panose="020B0604020202020204" pitchFamily="34" charset="0"/>
              </a:rPr>
              <a:t>-antigens; the technical, safety and ethical concerns about the procedure have guided me to change my opinion on this area of biomedical research</a:t>
            </a:r>
          </a:p>
          <a:p>
            <a:pPr marL="0" indent="0">
              <a:buNone/>
            </a:pPr>
            <a:r>
              <a:rPr lang="en-US" dirty="0">
                <a:latin typeface="Arial" panose="020B0604020202020204" pitchFamily="34" charset="0"/>
                <a:cs typeface="Arial" panose="020B0604020202020204" pitchFamily="34" charset="0"/>
              </a:rPr>
              <a:t>• It is also my belief that the human genome should not be used to manipulate the genomes of other species; I find this unethical, and careless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47670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5B864-17A5-4F37-A45E-56D968A20F62}"/>
              </a:ext>
            </a:extLst>
          </p:cNvPr>
          <p:cNvSpPr>
            <a:spLocks noGrp="1"/>
          </p:cNvSpPr>
          <p:nvPr>
            <p:ph type="title"/>
          </p:nvPr>
        </p:nvSpPr>
        <p:spPr>
          <a:xfrm>
            <a:off x="1484311" y="685801"/>
            <a:ext cx="10018713" cy="879764"/>
          </a:xfrm>
        </p:spPr>
        <p:txBody>
          <a:bodyPr/>
          <a:lstStyle/>
          <a:p>
            <a:pPr algn="ctr"/>
            <a:r>
              <a:rPr lang="en-US" b="1" dirty="0">
                <a:latin typeface="Arial" panose="020B0604020202020204" pitchFamily="34" charset="0"/>
                <a:cs typeface="Arial" panose="020B0604020202020204" pitchFamily="34" charset="0"/>
              </a:rPr>
              <a:t>Concept of Xenotransplantation</a:t>
            </a:r>
            <a:endParaRPr lang="en-PK"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597D026-0769-4822-BF29-3626657CB476}"/>
              </a:ext>
            </a:extLst>
          </p:cNvPr>
          <p:cNvSpPr>
            <a:spLocks noGrp="1"/>
          </p:cNvSpPr>
          <p:nvPr>
            <p:ph idx="1"/>
          </p:nvPr>
        </p:nvSpPr>
        <p:spPr>
          <a:xfrm>
            <a:off x="1995055" y="1825624"/>
            <a:ext cx="9074726" cy="4921539"/>
          </a:xfrm>
        </p:spPr>
        <p:txBody>
          <a:bodyPr>
            <a:normAutofit/>
          </a:bodyPr>
          <a:lstStyle/>
          <a:p>
            <a:pPr>
              <a:lnSpc>
                <a:spcPct val="110000"/>
              </a:lnSpc>
            </a:pPr>
            <a:r>
              <a:rPr lang="en-US" dirty="0">
                <a:latin typeface="Arial" panose="020B0604020202020204" pitchFamily="34" charset="0"/>
                <a:cs typeface="Arial" panose="020B0604020202020204" pitchFamily="34" charset="0"/>
              </a:rPr>
              <a:t>There is a demand for organs across the world. according to the Food and Drug Administration “FDA”; ten patients die each day in the United States while on the waiting list to receive lifesaving vital organ transplants</a:t>
            </a:r>
          </a:p>
          <a:p>
            <a:pPr>
              <a:lnSpc>
                <a:spcPct val="110000"/>
              </a:lnSpc>
            </a:pPr>
            <a:r>
              <a:rPr lang="en-US" dirty="0">
                <a:latin typeface="Arial" panose="020B0604020202020204" pitchFamily="34" charset="0"/>
                <a:cs typeface="Arial" panose="020B0604020202020204" pitchFamily="34" charset="0"/>
              </a:rPr>
              <a:t>Xenotransplantation is the theoretical transplantation of any living cells, organs or tissues from one animal species to another recipient</a:t>
            </a:r>
          </a:p>
          <a:p>
            <a:pPr marL="0" indent="0">
              <a:lnSpc>
                <a:spcPct val="110000"/>
              </a:lnSpc>
              <a:buNone/>
            </a:pPr>
            <a:r>
              <a:rPr lang="en-US" dirty="0">
                <a:latin typeface="Arial" panose="020B0604020202020204" pitchFamily="34" charset="0"/>
                <a:cs typeface="Arial" panose="020B0604020202020204" pitchFamily="34" charset="0"/>
              </a:rPr>
              <a:t>• Xenotransplantation began in the 17th century to see if human and animal organs were interchangeable. There was no success then , and even today, the longest living person with an animal organ transplant lasted only 293 days, unconscious</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65020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AAE07-D292-4D59-82BF-C95B4EEF4E17}"/>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Objectives of Xenotransplantation</a:t>
            </a:r>
            <a:endParaRPr lang="en-PK"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EA1B153-7965-4903-A980-91E0C004DDB2}"/>
              </a:ext>
            </a:extLst>
          </p:cNvPr>
          <p:cNvSpPr>
            <a:spLocks noGrp="1"/>
          </p:cNvSpPr>
          <p:nvPr>
            <p:ph idx="1"/>
          </p:nvPr>
        </p:nvSpPr>
        <p:spPr>
          <a:xfrm>
            <a:off x="2216727" y="2666999"/>
            <a:ext cx="9286296" cy="3983183"/>
          </a:xfrm>
        </p:spPr>
        <p:txBody>
          <a:bodyPr>
            <a:noAutofit/>
          </a:bodyPr>
          <a:lstStyle/>
          <a:p>
            <a:pPr marL="0" indent="0">
              <a:buNone/>
            </a:pPr>
            <a:r>
              <a:rPr lang="en-US" dirty="0">
                <a:latin typeface="Arial" panose="020B0604020202020204" pitchFamily="34" charset="0"/>
                <a:cs typeface="Arial" panose="020B0604020202020204" pitchFamily="34" charset="0"/>
              </a:rPr>
              <a:t>• Scientists hope that success in xenotransplantation will offer a more efficient way to find</a:t>
            </a:r>
          </a:p>
          <a:p>
            <a:pPr marL="914400" lvl="2" indent="0" algn="ctr">
              <a:buNone/>
            </a:pPr>
            <a:r>
              <a:rPr lang="en-US" sz="2400" dirty="0">
                <a:latin typeface="Arial" panose="020B0604020202020204" pitchFamily="34" charset="0"/>
                <a:cs typeface="Arial" panose="020B0604020202020204" pitchFamily="34" charset="0"/>
              </a:rPr>
              <a:t>donors for people in need</a:t>
            </a:r>
          </a:p>
          <a:p>
            <a:pPr marL="0" indent="0">
              <a:buNone/>
            </a:pPr>
            <a:r>
              <a:rPr lang="en-US" dirty="0">
                <a:latin typeface="Arial" panose="020B0604020202020204" pitchFamily="34" charset="0"/>
                <a:cs typeface="Arial" panose="020B0604020202020204" pitchFamily="34" charset="0"/>
              </a:rPr>
              <a:t>• Other objectives include</a:t>
            </a:r>
          </a:p>
          <a:p>
            <a:pPr marL="0" indent="0" algn="ctr">
              <a:buNone/>
            </a:pPr>
            <a:r>
              <a:rPr lang="en-US" dirty="0">
                <a:latin typeface="Arial" panose="020B0604020202020204" pitchFamily="34" charset="0"/>
                <a:cs typeface="Arial" panose="020B0604020202020204" pitchFamily="34" charset="0"/>
              </a:rPr>
              <a:t>– Using animal cells to help</a:t>
            </a:r>
          </a:p>
          <a:p>
            <a:pPr marL="0" indent="0" algn="ctr">
              <a:buNone/>
            </a:pPr>
            <a:r>
              <a:rPr lang="en-US" dirty="0">
                <a:latin typeface="Arial" panose="020B0604020202020204" pitchFamily="34" charset="0"/>
                <a:cs typeface="Arial" panose="020B0604020202020204" pitchFamily="34" charset="0"/>
              </a:rPr>
              <a:t>stroke, and other victims</a:t>
            </a:r>
          </a:p>
          <a:p>
            <a:pPr marL="0" indent="0" algn="ctr">
              <a:buNone/>
            </a:pPr>
            <a:r>
              <a:rPr lang="en-US" dirty="0">
                <a:latin typeface="Arial" panose="020B0604020202020204" pitchFamily="34" charset="0"/>
                <a:cs typeface="Arial" panose="020B0604020202020204" pitchFamily="34" charset="0"/>
              </a:rPr>
              <a:t>– Reducing the need for</a:t>
            </a:r>
          </a:p>
          <a:p>
            <a:pPr marL="0" indent="0" algn="ctr">
              <a:buNone/>
            </a:pPr>
            <a:r>
              <a:rPr lang="en-US" dirty="0">
                <a:latin typeface="Arial" panose="020B0604020202020204" pitchFamily="34" charset="0"/>
                <a:cs typeface="Arial" panose="020B0604020202020204" pitchFamily="34" charset="0"/>
              </a:rPr>
              <a:t>Embryonic Stem Cell Research</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9101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6ED423-B32A-4313-84D1-D697461E5898}"/>
              </a:ext>
            </a:extLst>
          </p:cNvPr>
          <p:cNvSpPr>
            <a:spLocks noGrp="1"/>
          </p:cNvSpPr>
          <p:nvPr>
            <p:ph type="title"/>
          </p:nvPr>
        </p:nvSpPr>
        <p:spPr>
          <a:xfrm>
            <a:off x="1484310" y="367146"/>
            <a:ext cx="10018713" cy="1004455"/>
          </a:xfrm>
        </p:spPr>
        <p:txBody>
          <a:bodyPr>
            <a:normAutofit/>
          </a:bodyPr>
          <a:lstStyle/>
          <a:p>
            <a:r>
              <a:rPr lang="en-US" sz="4400" b="1" dirty="0">
                <a:latin typeface="Arial" panose="020B0604020202020204" pitchFamily="34" charset="0"/>
                <a:cs typeface="Arial" panose="020B0604020202020204" pitchFamily="34" charset="0"/>
              </a:rPr>
              <a:t>Rationale</a:t>
            </a:r>
            <a:endParaRPr lang="en-PK"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71D2BC9D-660E-49C2-A1E9-D2A977EF10B6}"/>
              </a:ext>
            </a:extLst>
          </p:cNvPr>
          <p:cNvSpPr>
            <a:spLocks noGrp="1"/>
          </p:cNvSpPr>
          <p:nvPr>
            <p:ph idx="1"/>
          </p:nvPr>
        </p:nvSpPr>
        <p:spPr>
          <a:xfrm>
            <a:off x="2258291" y="1371601"/>
            <a:ext cx="9244732" cy="5223163"/>
          </a:xfrm>
        </p:spPr>
        <p:txBody>
          <a:bodyPr>
            <a:normAutofit fontScale="92500"/>
          </a:bodyPr>
          <a:lstStyle/>
          <a:p>
            <a:pPr>
              <a:buFont typeface="Courier New" panose="02070309020205020404" pitchFamily="49" charset="0"/>
              <a:buChar char="o"/>
            </a:pPr>
            <a:r>
              <a:rPr lang="en-US" dirty="0">
                <a:latin typeface="Arial" panose="020B0604020202020204" pitchFamily="34" charset="0"/>
                <a:cs typeface="Arial" panose="020B0604020202020204" pitchFamily="34" charset="0"/>
              </a:rPr>
              <a:t>Both Conventional and nonconventional organ transplantation can</a:t>
            </a:r>
          </a:p>
          <a:p>
            <a:pPr marL="0" indent="0">
              <a:buNone/>
            </a:pPr>
            <a:r>
              <a:rPr lang="en-US" dirty="0">
                <a:latin typeface="Arial" panose="020B0604020202020204" pitchFamily="34" charset="0"/>
                <a:cs typeface="Arial" panose="020B0604020202020204" pitchFamily="34" charset="0"/>
              </a:rPr>
              <a:t>	result in chronic / acute organ rejection due to antigen variations</a:t>
            </a:r>
          </a:p>
          <a:p>
            <a:pPr>
              <a:buFont typeface="Courier New" panose="02070309020205020404" pitchFamily="49" charset="0"/>
              <a:buChar char="o"/>
            </a:pPr>
            <a:r>
              <a:rPr lang="en-US" dirty="0">
                <a:latin typeface="Arial" panose="020B0604020202020204" pitchFamily="34" charset="0"/>
                <a:cs typeface="Arial" panose="020B0604020202020204" pitchFamily="34" charset="0"/>
              </a:rPr>
              <a:t> Previously conducted research involved the examination of T-cell</a:t>
            </a:r>
          </a:p>
          <a:p>
            <a:pPr marL="0" indent="0">
              <a:buNone/>
            </a:pPr>
            <a:r>
              <a:rPr lang="en-US" dirty="0">
                <a:latin typeface="Arial" panose="020B0604020202020204" pitchFamily="34" charset="0"/>
                <a:cs typeface="Arial" panose="020B0604020202020204" pitchFamily="34" charset="0"/>
              </a:rPr>
              <a:t>	recognition of “</a:t>
            </a:r>
            <a:r>
              <a:rPr lang="en-US" dirty="0" err="1">
                <a:latin typeface="Arial" panose="020B0604020202020204" pitchFamily="34" charset="0"/>
                <a:cs typeface="Arial" panose="020B0604020202020204" pitchFamily="34" charset="0"/>
              </a:rPr>
              <a:t>xeno</a:t>
            </a:r>
            <a:r>
              <a:rPr lang="en-US" dirty="0">
                <a:latin typeface="Arial" panose="020B0604020202020204" pitchFamily="34" charset="0"/>
                <a:cs typeface="Arial" panose="020B0604020202020204" pitchFamily="34" charset="0"/>
              </a:rPr>
              <a:t>-antigens” to see whether or not certain antigens</a:t>
            </a:r>
          </a:p>
          <a:p>
            <a:pPr marL="0" indent="0">
              <a:buNone/>
            </a:pPr>
            <a:r>
              <a:rPr lang="en-US" dirty="0">
                <a:latin typeface="Arial" panose="020B0604020202020204" pitchFamily="34" charset="0"/>
                <a:cs typeface="Arial" panose="020B0604020202020204" pitchFamily="34" charset="0"/>
              </a:rPr>
              <a:t>	were shared across species</a:t>
            </a:r>
          </a:p>
          <a:p>
            <a:pPr>
              <a:buFont typeface="Courier New" panose="02070309020205020404" pitchFamily="49" charset="0"/>
              <a:buChar char="o"/>
            </a:pPr>
            <a:r>
              <a:rPr lang="en-US" dirty="0">
                <a:latin typeface="Arial" panose="020B0604020202020204" pitchFamily="34" charset="0"/>
                <a:cs typeface="Arial" panose="020B0604020202020204" pitchFamily="34" charset="0"/>
              </a:rPr>
              <a:t>Cross-species differences in transplantation antigen processing and</a:t>
            </a:r>
          </a:p>
          <a:p>
            <a:pPr marL="0" indent="0">
              <a:buNone/>
            </a:pPr>
            <a:r>
              <a:rPr lang="en-US" dirty="0">
                <a:latin typeface="Arial" panose="020B0604020202020204" pitchFamily="34" charset="0"/>
                <a:cs typeface="Arial" panose="020B0604020202020204" pitchFamily="34" charset="0"/>
              </a:rPr>
              <a:t>	presentation of a unique murine(mouse) barrier antigen H47. H47</a:t>
            </a:r>
          </a:p>
          <a:p>
            <a:pPr marL="0" indent="0">
              <a:buNone/>
            </a:pPr>
            <a:r>
              <a:rPr lang="en-US" dirty="0">
                <a:latin typeface="Arial" panose="020B0604020202020204" pitchFamily="34" charset="0"/>
                <a:cs typeface="Arial" panose="020B0604020202020204" pitchFamily="34" charset="0"/>
              </a:rPr>
              <a:t>	antigen is not recognized by human T-cells as foreign, thus not killed</a:t>
            </a:r>
          </a:p>
        </p:txBody>
      </p:sp>
    </p:spTree>
    <p:extLst>
      <p:ext uri="{BB962C8B-B14F-4D97-AF65-F5344CB8AC3E}">
        <p14:creationId xmlns:p14="http://schemas.microsoft.com/office/powerpoint/2010/main" val="3695098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3946D-8F89-40EC-B0AB-8071FA9FE393}"/>
              </a:ext>
            </a:extLst>
          </p:cNvPr>
          <p:cNvSpPr>
            <a:spLocks noGrp="1"/>
          </p:cNvSpPr>
          <p:nvPr>
            <p:ph type="title"/>
          </p:nvPr>
        </p:nvSpPr>
        <p:spPr>
          <a:xfrm>
            <a:off x="1484310" y="297872"/>
            <a:ext cx="10018713" cy="1073727"/>
          </a:xfrm>
        </p:spPr>
        <p:txBody>
          <a:bodyPr/>
          <a:lstStyle/>
          <a:p>
            <a:r>
              <a:rPr lang="en-US" b="1" dirty="0">
                <a:latin typeface="Arial" panose="020B0604020202020204" pitchFamily="34" charset="0"/>
                <a:cs typeface="Arial" panose="020B0604020202020204" pitchFamily="34" charset="0"/>
              </a:rPr>
              <a:t>Rationale</a:t>
            </a:r>
            <a:endParaRPr lang="en-PK" dirty="0"/>
          </a:p>
        </p:txBody>
      </p:sp>
      <p:sp>
        <p:nvSpPr>
          <p:cNvPr id="3" name="Content Placeholder 2">
            <a:extLst>
              <a:ext uri="{FF2B5EF4-FFF2-40B4-BE49-F238E27FC236}">
                <a16:creationId xmlns:a16="http://schemas.microsoft.com/office/drawing/2014/main" id="{C453684A-4A97-4BD6-B014-55C830E8CFD0}"/>
              </a:ext>
            </a:extLst>
          </p:cNvPr>
          <p:cNvSpPr>
            <a:spLocks noGrp="1"/>
          </p:cNvSpPr>
          <p:nvPr>
            <p:ph idx="1"/>
          </p:nvPr>
        </p:nvSpPr>
        <p:spPr>
          <a:xfrm>
            <a:off x="2757055" y="1620983"/>
            <a:ext cx="8745968" cy="5112326"/>
          </a:xfrm>
        </p:spPr>
        <p:txBody>
          <a:bodyPr>
            <a:normAutofit/>
          </a:bodyPr>
          <a:lstStyle/>
          <a:p>
            <a:pPr>
              <a:buFont typeface="Courier New" panose="02070309020205020404" pitchFamily="49" charset="0"/>
              <a:buChar char="o"/>
            </a:pPr>
            <a:r>
              <a:rPr lang="en-US" dirty="0"/>
              <a:t>The goal of this project is to examine the validity of further</a:t>
            </a:r>
          </a:p>
          <a:p>
            <a:pPr marL="0" indent="0">
              <a:buNone/>
            </a:pPr>
            <a:r>
              <a:rPr lang="en-US" dirty="0"/>
              <a:t>	xenotransplantation research. Current progress involving this</a:t>
            </a:r>
          </a:p>
          <a:p>
            <a:pPr marL="0" indent="0">
              <a:buNone/>
            </a:pPr>
            <a:r>
              <a:rPr lang="en-US" dirty="0"/>
              <a:t>	procedure is minimal as clinical trials are only focusing on</a:t>
            </a:r>
          </a:p>
          <a:p>
            <a:pPr marL="0" indent="0">
              <a:buNone/>
            </a:pPr>
            <a:r>
              <a:rPr lang="en-US" dirty="0"/>
              <a:t>	transferring animal cell lines in human recipients (not full tissues 	or organs)</a:t>
            </a:r>
          </a:p>
          <a:p>
            <a:pPr>
              <a:buFont typeface="Courier New" panose="02070309020205020404" pitchFamily="49" charset="0"/>
              <a:buChar char="o"/>
            </a:pPr>
            <a:r>
              <a:rPr lang="en-US" dirty="0"/>
              <a:t>Biotechnical, ethical and safety concerns will be examined and</a:t>
            </a:r>
          </a:p>
          <a:p>
            <a:pPr marL="0" indent="0">
              <a:buNone/>
            </a:pPr>
            <a:r>
              <a:rPr lang="en-US" dirty="0"/>
              <a:t>	</a:t>
            </a:r>
            <a:r>
              <a:rPr lang="en-US" dirty="0" err="1"/>
              <a:t>presente</a:t>
            </a:r>
            <a:r>
              <a:rPr lang="en-US" dirty="0"/>
              <a:t> d in order to determine whether or not this is a valid 	</a:t>
            </a:r>
            <a:r>
              <a:rPr lang="en-US" dirty="0" err="1"/>
              <a:t>researchendeavor</a:t>
            </a:r>
            <a:endParaRPr lang="en-PK" dirty="0"/>
          </a:p>
          <a:p>
            <a:endParaRPr lang="en-PK" dirty="0"/>
          </a:p>
        </p:txBody>
      </p:sp>
    </p:spTree>
    <p:extLst>
      <p:ext uri="{BB962C8B-B14F-4D97-AF65-F5344CB8AC3E}">
        <p14:creationId xmlns:p14="http://schemas.microsoft.com/office/powerpoint/2010/main" val="2745996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13304D-6F4B-401D-99C3-119F58A682CD}"/>
              </a:ext>
            </a:extLst>
          </p:cNvPr>
          <p:cNvSpPr>
            <a:spLocks noGrp="1"/>
          </p:cNvSpPr>
          <p:nvPr>
            <p:ph type="title"/>
          </p:nvPr>
        </p:nvSpPr>
        <p:spPr>
          <a:xfrm>
            <a:off x="1702232" y="443345"/>
            <a:ext cx="10018713" cy="1059873"/>
          </a:xfrm>
        </p:spPr>
        <p:txBody>
          <a:bodyPr>
            <a:normAutofit/>
          </a:bodyPr>
          <a:lstStyle/>
          <a:p>
            <a:r>
              <a:rPr lang="en-US" sz="4400" b="1" dirty="0">
                <a:latin typeface="Arial" panose="020B0604020202020204" pitchFamily="34" charset="0"/>
                <a:cs typeface="Arial" panose="020B0604020202020204" pitchFamily="34" charset="0"/>
              </a:rPr>
              <a:t>Previous Research Highlights</a:t>
            </a:r>
            <a:endParaRPr lang="en-PK"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B63C125-D018-45E3-809C-06FF82A74CD4}"/>
              </a:ext>
            </a:extLst>
          </p:cNvPr>
          <p:cNvSpPr>
            <a:spLocks noGrp="1"/>
          </p:cNvSpPr>
          <p:nvPr>
            <p:ph idx="1"/>
          </p:nvPr>
        </p:nvSpPr>
        <p:spPr>
          <a:xfrm>
            <a:off x="2590800" y="1662546"/>
            <a:ext cx="9130145" cy="4752110"/>
          </a:xfrm>
        </p:spPr>
        <p:txBody>
          <a:bodyPr>
            <a:noAutofit/>
          </a:bodyPr>
          <a:lstStyle/>
          <a:p>
            <a:r>
              <a:rPr lang="en-US" dirty="0">
                <a:latin typeface="Arial" panose="020B0604020202020204" pitchFamily="34" charset="0"/>
                <a:cs typeface="Arial" panose="020B0604020202020204" pitchFamily="34" charset="0"/>
              </a:rPr>
              <a:t>Previous research involved an examination of a unique antigen(protein fragment) known as H47</a:t>
            </a:r>
          </a:p>
          <a:p>
            <a:r>
              <a:rPr lang="en-US" dirty="0">
                <a:latin typeface="Arial" panose="020B0604020202020204" pitchFamily="34" charset="0"/>
                <a:cs typeface="Arial" panose="020B0604020202020204" pitchFamily="34" charset="0"/>
              </a:rPr>
              <a:t>H47 was transfected from a mouse cell line into human cell line(transgenic modification)</a:t>
            </a:r>
          </a:p>
          <a:p>
            <a:r>
              <a:rPr lang="en-US" dirty="0">
                <a:latin typeface="Arial" panose="020B0604020202020204" pitchFamily="34" charset="0"/>
                <a:cs typeface="Arial" panose="020B0604020202020204" pitchFamily="34" charset="0"/>
              </a:rPr>
              <a:t>Expected to observe cell death due to T-Cell Screening</a:t>
            </a:r>
          </a:p>
          <a:p>
            <a:r>
              <a:rPr lang="en-US" dirty="0">
                <a:latin typeface="Arial" panose="020B0604020202020204" pitchFamily="34" charset="0"/>
                <a:cs typeface="Arial" panose="020B0604020202020204" pitchFamily="34" charset="0"/>
              </a:rPr>
              <a:t>Cells survived; T-Cells did not screen cells as “non-self”</a:t>
            </a:r>
          </a:p>
          <a:p>
            <a:r>
              <a:rPr lang="en-US" dirty="0">
                <a:latin typeface="Arial" panose="020B0604020202020204" pitchFamily="34" charset="0"/>
                <a:cs typeface="Arial" panose="020B0604020202020204" pitchFamily="34" charset="0"/>
              </a:rPr>
              <a:t>Research focused on determining why T-Cells did not screen cells as foreign</a:t>
            </a:r>
          </a:p>
          <a:p>
            <a:pPr marL="0" indent="0">
              <a:buNone/>
            </a:pP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825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D4A5E-0098-45CC-B523-7279333C7F82}"/>
              </a:ext>
            </a:extLst>
          </p:cNvPr>
          <p:cNvSpPr>
            <a:spLocks noGrp="1"/>
          </p:cNvSpPr>
          <p:nvPr>
            <p:ph type="title"/>
          </p:nvPr>
        </p:nvSpPr>
        <p:spPr>
          <a:xfrm>
            <a:off x="1484310" y="367145"/>
            <a:ext cx="10018713" cy="976745"/>
          </a:xfrm>
        </p:spPr>
        <p:txBody>
          <a:bodyPr/>
          <a:lstStyle/>
          <a:p>
            <a:r>
              <a:rPr lang="en-US" b="1" dirty="0">
                <a:latin typeface="Arial" panose="020B0604020202020204" pitchFamily="34" charset="0"/>
                <a:cs typeface="Arial" panose="020B0604020202020204" pitchFamily="34" charset="0"/>
              </a:rPr>
              <a:t>Previous Research Highlights</a:t>
            </a:r>
            <a:endParaRPr lang="en-PK" dirty="0"/>
          </a:p>
        </p:txBody>
      </p:sp>
      <p:sp>
        <p:nvSpPr>
          <p:cNvPr id="3" name="Content Placeholder 2">
            <a:extLst>
              <a:ext uri="{FF2B5EF4-FFF2-40B4-BE49-F238E27FC236}">
                <a16:creationId xmlns:a16="http://schemas.microsoft.com/office/drawing/2014/main" id="{AEC6895A-B2C5-4AC5-8826-5F38BF4F52FC}"/>
              </a:ext>
            </a:extLst>
          </p:cNvPr>
          <p:cNvSpPr>
            <a:spLocks noGrp="1"/>
          </p:cNvSpPr>
          <p:nvPr>
            <p:ph idx="1"/>
          </p:nvPr>
        </p:nvSpPr>
        <p:spPr>
          <a:xfrm>
            <a:off x="2230582" y="1440873"/>
            <a:ext cx="9272441" cy="5049982"/>
          </a:xfrm>
        </p:spPr>
        <p:txBody>
          <a:bodyPr>
            <a:normAutofit/>
          </a:bodyPr>
          <a:lstStyle/>
          <a:p>
            <a:r>
              <a:rPr lang="en-US" dirty="0">
                <a:latin typeface="Arial" panose="020B0604020202020204" pitchFamily="34" charset="0"/>
                <a:cs typeface="Arial" panose="020B0604020202020204" pitchFamily="34" charset="0"/>
              </a:rPr>
              <a:t>Technical research focused on examining gene expression levels</a:t>
            </a:r>
          </a:p>
          <a:p>
            <a:pPr marL="0" indent="0">
              <a:buNone/>
            </a:pPr>
            <a:r>
              <a:rPr lang="en-US" dirty="0">
                <a:latin typeface="Arial" panose="020B0604020202020204" pitchFamily="34" charset="0"/>
                <a:cs typeface="Arial" panose="020B0604020202020204" pitchFamily="34" charset="0"/>
              </a:rPr>
              <a:t>	of H47 antigen in transfected human cell lines</a:t>
            </a:r>
          </a:p>
          <a:p>
            <a:r>
              <a:rPr lang="en-US" dirty="0">
                <a:latin typeface="Arial" panose="020B0604020202020204" pitchFamily="34" charset="0"/>
                <a:cs typeface="Arial" panose="020B0604020202020204" pitchFamily="34" charset="0"/>
              </a:rPr>
              <a:t>Possible that H47 antigen is “conserved” across species</a:t>
            </a:r>
          </a:p>
          <a:p>
            <a:r>
              <a:rPr lang="en-US" dirty="0">
                <a:latin typeface="Arial" panose="020B0604020202020204" pitchFamily="34" charset="0"/>
                <a:cs typeface="Arial" panose="020B0604020202020204" pitchFamily="34" charset="0"/>
              </a:rPr>
              <a:t>Conserved antigens are peptides that are shared between species thus would not elicit an immuno-response</a:t>
            </a:r>
          </a:p>
          <a:p>
            <a:r>
              <a:rPr lang="en-US" dirty="0">
                <a:latin typeface="Arial" panose="020B0604020202020204" pitchFamily="34" charset="0"/>
                <a:cs typeface="Arial" panose="020B0604020202020204" pitchFamily="34" charset="0"/>
              </a:rPr>
              <a:t>This research could benefit in the development of therapeutic</a:t>
            </a:r>
          </a:p>
          <a:p>
            <a:r>
              <a:rPr lang="en-US" dirty="0">
                <a:latin typeface="Arial" panose="020B0604020202020204" pitchFamily="34" charset="0"/>
                <a:cs typeface="Arial" panose="020B0604020202020204" pitchFamily="34" charset="0"/>
              </a:rPr>
              <a:t>drugs to prevent antigen-induced organ rejection</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58428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E40DD-511D-4354-84BA-00C85BF5C005}"/>
              </a:ext>
            </a:extLst>
          </p:cNvPr>
          <p:cNvSpPr>
            <a:spLocks noGrp="1"/>
          </p:cNvSpPr>
          <p:nvPr>
            <p:ph type="title"/>
          </p:nvPr>
        </p:nvSpPr>
        <p:spPr/>
        <p:txBody>
          <a:bodyPr>
            <a:normAutofit/>
          </a:bodyPr>
          <a:lstStyle/>
          <a:p>
            <a:r>
              <a:rPr lang="en-US" sz="4400" b="1" dirty="0">
                <a:latin typeface="Arial" panose="020B0604020202020204" pitchFamily="34" charset="0"/>
                <a:cs typeface="Arial" panose="020B0604020202020204" pitchFamily="34" charset="0"/>
              </a:rPr>
              <a:t>Biotechnical Challenges of</a:t>
            </a:r>
            <a:br>
              <a:rPr lang="en-US" sz="4400" b="1" dirty="0">
                <a:latin typeface="Arial" panose="020B0604020202020204" pitchFamily="34" charset="0"/>
                <a:cs typeface="Arial" panose="020B0604020202020204" pitchFamily="34" charset="0"/>
              </a:rPr>
            </a:br>
            <a:r>
              <a:rPr lang="en-US" sz="4400" b="1" dirty="0">
                <a:latin typeface="Arial" panose="020B0604020202020204" pitchFamily="34" charset="0"/>
                <a:cs typeface="Arial" panose="020B0604020202020204" pitchFamily="34" charset="0"/>
              </a:rPr>
              <a:t>Xenotransplantation</a:t>
            </a:r>
            <a:endParaRPr lang="en-PK" sz="4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682FDA57-7A80-4593-A0CF-8ACC0059D4DB}"/>
              </a:ext>
            </a:extLst>
          </p:cNvPr>
          <p:cNvSpPr>
            <a:spLocks noGrp="1"/>
          </p:cNvSpPr>
          <p:nvPr>
            <p:ph idx="1"/>
          </p:nvPr>
        </p:nvSpPr>
        <p:spPr>
          <a:xfrm>
            <a:off x="2008909" y="2258291"/>
            <a:ext cx="9494114" cy="4405745"/>
          </a:xfrm>
        </p:spPr>
        <p:txBody>
          <a:bodyPr/>
          <a:lstStyle/>
          <a:p>
            <a:pPr marL="0" indent="0">
              <a:buNone/>
            </a:pPr>
            <a:r>
              <a:rPr lang="en-US" dirty="0"/>
              <a:t>	Immunological Challenges</a:t>
            </a:r>
          </a:p>
          <a:p>
            <a:r>
              <a:rPr lang="en-US" dirty="0"/>
              <a:t>– Antigen Induced Organ Rejection</a:t>
            </a:r>
          </a:p>
          <a:p>
            <a:r>
              <a:rPr lang="en-US" dirty="0"/>
              <a:t>– T-Cell Screening</a:t>
            </a:r>
          </a:p>
          <a:p>
            <a:r>
              <a:rPr lang="en-US" dirty="0"/>
              <a:t>– Variability in Gene Expression Levels</a:t>
            </a:r>
          </a:p>
          <a:p>
            <a:r>
              <a:rPr lang="en-US" dirty="0"/>
              <a:t>– Variability in Antigen Processing</a:t>
            </a:r>
          </a:p>
          <a:p>
            <a:pPr marL="0" indent="0" algn="r">
              <a:buNone/>
            </a:pPr>
            <a:endParaRPr lang="en-US" dirty="0"/>
          </a:p>
        </p:txBody>
      </p:sp>
    </p:spTree>
    <p:extLst>
      <p:ext uri="{BB962C8B-B14F-4D97-AF65-F5344CB8AC3E}">
        <p14:creationId xmlns:p14="http://schemas.microsoft.com/office/powerpoint/2010/main" val="335243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50586-9B79-45E9-981C-2093BE2451F0}"/>
              </a:ext>
            </a:extLst>
          </p:cNvPr>
          <p:cNvSpPr>
            <a:spLocks noGrp="1"/>
          </p:cNvSpPr>
          <p:nvPr>
            <p:ph type="title"/>
          </p:nvPr>
        </p:nvSpPr>
        <p:spPr/>
        <p:txBody>
          <a:bodyPr/>
          <a:lstStyle/>
          <a:p>
            <a:r>
              <a:rPr lang="en-US" b="1" dirty="0">
                <a:latin typeface="Arial" panose="020B0604020202020204" pitchFamily="34" charset="0"/>
                <a:cs typeface="Arial" panose="020B0604020202020204" pitchFamily="34" charset="0"/>
              </a:rPr>
              <a:t>Biotechnical Challenges of</a:t>
            </a:r>
            <a:br>
              <a:rPr lang="en-US" b="1" dirty="0">
                <a:latin typeface="Arial" panose="020B0604020202020204" pitchFamily="34" charset="0"/>
                <a:cs typeface="Arial" panose="020B0604020202020204" pitchFamily="34" charset="0"/>
              </a:rPr>
            </a:br>
            <a:r>
              <a:rPr lang="en-US" b="1" dirty="0">
                <a:latin typeface="Arial" panose="020B0604020202020204" pitchFamily="34" charset="0"/>
                <a:cs typeface="Arial" panose="020B0604020202020204" pitchFamily="34" charset="0"/>
              </a:rPr>
              <a:t>Xenotransplantation</a:t>
            </a:r>
            <a:endParaRPr lang="en-PK" dirty="0"/>
          </a:p>
        </p:txBody>
      </p:sp>
      <p:sp>
        <p:nvSpPr>
          <p:cNvPr id="3" name="Content Placeholder 2">
            <a:extLst>
              <a:ext uri="{FF2B5EF4-FFF2-40B4-BE49-F238E27FC236}">
                <a16:creationId xmlns:a16="http://schemas.microsoft.com/office/drawing/2014/main" id="{C7144FCB-B88A-4489-AC79-FF22DEBD38E6}"/>
              </a:ext>
            </a:extLst>
          </p:cNvPr>
          <p:cNvSpPr>
            <a:spLocks noGrp="1"/>
          </p:cNvSpPr>
          <p:nvPr>
            <p:ph idx="1"/>
          </p:nvPr>
        </p:nvSpPr>
        <p:spPr>
          <a:xfrm>
            <a:off x="2673927" y="2438399"/>
            <a:ext cx="8829096" cy="4419601"/>
          </a:xfrm>
        </p:spPr>
        <p:txBody>
          <a:bodyPr>
            <a:normAutofit fontScale="92500"/>
          </a:bodyPr>
          <a:lstStyle/>
          <a:p>
            <a:pPr marL="0" indent="0">
              <a:buNone/>
            </a:pPr>
            <a:r>
              <a:rPr lang="en-US" b="1" dirty="0">
                <a:latin typeface="Arial" panose="020B0604020202020204" pitchFamily="34" charset="0"/>
                <a:cs typeface="Arial" panose="020B0604020202020204" pitchFamily="34" charset="0"/>
              </a:rPr>
              <a:t>Physiological Concerns</a:t>
            </a:r>
          </a:p>
          <a:p>
            <a:pPr marL="0" indent="0">
              <a:buNone/>
            </a:pPr>
            <a:r>
              <a:rPr lang="en-US" dirty="0">
                <a:latin typeface="Arial" panose="020B0604020202020204" pitchFamily="34" charset="0"/>
                <a:cs typeface="Arial" panose="020B0604020202020204" pitchFamily="34" charset="0"/>
              </a:rPr>
              <a:t>		– Physical Differences across species</a:t>
            </a:r>
          </a:p>
          <a:p>
            <a:pPr marL="0" indent="0">
              <a:buNone/>
            </a:pPr>
            <a:r>
              <a:rPr lang="en-US" dirty="0">
                <a:latin typeface="Arial" panose="020B0604020202020204" pitchFamily="34" charset="0"/>
                <a:cs typeface="Arial" panose="020B0604020202020204" pitchFamily="34" charset="0"/>
              </a:rPr>
              <a:t>		• Size of the source animal’s organs in comparison to those of 		the recipient Orientation 	of the organ in the human recipient 		compared 	to the donor (ex. vertical orientation	of the pig 			heart in humans versus a horizontal orientation in pigs);</a:t>
            </a:r>
          </a:p>
          <a:p>
            <a:pPr marL="900113" indent="-900113">
              <a:buNone/>
            </a:pPr>
            <a:r>
              <a:rPr lang="en-US" b="1" dirty="0">
                <a:latin typeface="Arial" panose="020B0604020202020204" pitchFamily="34" charset="0"/>
                <a:cs typeface="Arial" panose="020B0604020202020204" pitchFamily="34" charset="0"/>
              </a:rPr>
              <a:t>• Growth rate </a:t>
            </a:r>
            <a:r>
              <a:rPr lang="en-US" dirty="0">
                <a:latin typeface="Arial" panose="020B0604020202020204" pitchFamily="34" charset="0"/>
                <a:cs typeface="Arial" panose="020B0604020202020204" pitchFamily="34" charset="0"/>
              </a:rPr>
              <a:t>of the transplanted organ in humans versus the natural growth rate of the organ in animals and the life expectancy of the donor animal compared with human life expectancy (ex. will the organ survive for the rest of the life of the human or need to be replaced at a later stage?)</a:t>
            </a:r>
            <a:endParaRPr lang="en-PK"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613239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46</TotalTime>
  <Words>1076</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Corbel</vt:lpstr>
      <vt:lpstr>Courier New</vt:lpstr>
      <vt:lpstr>Parallax</vt:lpstr>
      <vt:lpstr>Xenotransplantation</vt:lpstr>
      <vt:lpstr>Concept of Xenotransplantation</vt:lpstr>
      <vt:lpstr>Objectives of Xenotransplantation</vt:lpstr>
      <vt:lpstr>Rationale</vt:lpstr>
      <vt:lpstr>Rationale</vt:lpstr>
      <vt:lpstr>Previous Research Highlights</vt:lpstr>
      <vt:lpstr>Previous Research Highlights</vt:lpstr>
      <vt:lpstr>Biotechnical Challenges of Xenotransplantation</vt:lpstr>
      <vt:lpstr>Biotechnical Challenges of Xenotransplantation</vt:lpstr>
      <vt:lpstr>Safety Concerns</vt:lpstr>
      <vt:lpstr>Safety Concerns</vt:lpstr>
      <vt:lpstr>Ethical Concerns</vt:lpstr>
      <vt:lpstr>Pros/Cons of Xenotransplantation</vt:lpstr>
      <vt:lpstr>Conclusion </vt:lpstr>
      <vt:lpstr>Conclusion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Xenotransplantation</dc:title>
  <dc:creator>wajahat waji</dc:creator>
  <cp:lastModifiedBy>wajahat waji</cp:lastModifiedBy>
  <cp:revision>5</cp:revision>
  <dcterms:created xsi:type="dcterms:W3CDTF">2020-05-12T15:54:17Z</dcterms:created>
  <dcterms:modified xsi:type="dcterms:W3CDTF">2020-05-12T16:41:07Z</dcterms:modified>
</cp:coreProperties>
</file>