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274" r:id="rId3"/>
    <p:sldId id="275" r:id="rId4"/>
    <p:sldId id="276" r:id="rId5"/>
    <p:sldId id="277" r:id="rId6"/>
    <p:sldId id="278" r:id="rId7"/>
    <p:sldId id="279" r:id="rId8"/>
    <p:sldId id="280" r:id="rId9"/>
    <p:sldId id="281" r:id="rId10"/>
    <p:sldId id="282" r:id="rId11"/>
    <p:sldId id="283" r:id="rId12"/>
    <p:sldId id="284" r:id="rId13"/>
    <p:sldId id="285" r:id="rId14"/>
    <p:sldId id="286" r:id="rId15"/>
    <p:sldId id="287" r:id="rId16"/>
    <p:sldId id="288" r:id="rId17"/>
    <p:sldId id="289" r:id="rId18"/>
    <p:sldId id="290" r:id="rId19"/>
    <p:sldId id="291" r:id="rId20"/>
    <p:sldId id="292" r:id="rId21"/>
    <p:sldId id="293" r:id="rId22"/>
    <p:sldId id="294" r:id="rId23"/>
    <p:sldId id="295" r:id="rId24"/>
    <p:sldId id="296" r:id="rId25"/>
    <p:sldId id="297"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00" autoAdjust="0"/>
    <p:restoredTop sz="94660"/>
  </p:normalViewPr>
  <p:slideViewPr>
    <p:cSldViewPr snapToGrid="0">
      <p:cViewPr varScale="1">
        <p:scale>
          <a:sx n="67" d="100"/>
          <a:sy n="67" d="100"/>
        </p:scale>
        <p:origin x="84" y="108"/>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297AB39-0C57-4B55-B9E3-6A5D17DB8B67}" type="datetimeFigureOut">
              <a:rPr lang="en-PK" smtClean="0"/>
              <a:t>13/05/2020</a:t>
            </a:fld>
            <a:endParaRPr lang="en-PK"/>
          </a:p>
        </p:txBody>
      </p:sp>
      <p:sp>
        <p:nvSpPr>
          <p:cNvPr id="5" name="Footer Placeholder 4"/>
          <p:cNvSpPr>
            <a:spLocks noGrp="1"/>
          </p:cNvSpPr>
          <p:nvPr>
            <p:ph type="ftr" sz="quarter" idx="11"/>
          </p:nvPr>
        </p:nvSpPr>
        <p:spPr>
          <a:xfrm>
            <a:off x="2416500" y="329307"/>
            <a:ext cx="4973915" cy="309201"/>
          </a:xfrm>
        </p:spPr>
        <p:txBody>
          <a:bodyPr/>
          <a:lstStyle/>
          <a:p>
            <a:endParaRPr lang="en-PK"/>
          </a:p>
        </p:txBody>
      </p:sp>
      <p:sp>
        <p:nvSpPr>
          <p:cNvPr id="6" name="Slide Number Placeholder 5"/>
          <p:cNvSpPr>
            <a:spLocks noGrp="1"/>
          </p:cNvSpPr>
          <p:nvPr>
            <p:ph type="sldNum" sz="quarter" idx="12"/>
          </p:nvPr>
        </p:nvSpPr>
        <p:spPr>
          <a:xfrm>
            <a:off x="1437664" y="798973"/>
            <a:ext cx="811019" cy="503578"/>
          </a:xfrm>
        </p:spPr>
        <p:txBody>
          <a:bodyPr/>
          <a:lstStyle/>
          <a:p>
            <a:fld id="{0CCC0848-F213-42E2-9298-F57568F40A91}" type="slidenum">
              <a:rPr lang="en-PK" smtClean="0"/>
              <a:t>‹#›</a:t>
            </a:fld>
            <a:endParaRPr lang="en-PK"/>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3041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97AB39-0C57-4B55-B9E3-6A5D17DB8B67}" type="datetimeFigureOut">
              <a:rPr lang="en-PK" smtClean="0"/>
              <a:t>13/05/2020</a:t>
            </a:fld>
            <a:endParaRPr lang="en-PK"/>
          </a:p>
        </p:txBody>
      </p:sp>
      <p:sp>
        <p:nvSpPr>
          <p:cNvPr id="5" name="Footer Placeholder 4"/>
          <p:cNvSpPr>
            <a:spLocks noGrp="1"/>
          </p:cNvSpPr>
          <p:nvPr>
            <p:ph type="ftr" sz="quarter" idx="11"/>
          </p:nvPr>
        </p:nvSpPr>
        <p:spPr/>
        <p:txBody>
          <a:bodyPr/>
          <a:lstStyle/>
          <a:p>
            <a:endParaRPr lang="en-PK"/>
          </a:p>
        </p:txBody>
      </p:sp>
      <p:sp>
        <p:nvSpPr>
          <p:cNvPr id="6" name="Slide Number Placeholder 5"/>
          <p:cNvSpPr>
            <a:spLocks noGrp="1"/>
          </p:cNvSpPr>
          <p:nvPr>
            <p:ph type="sldNum" sz="quarter" idx="12"/>
          </p:nvPr>
        </p:nvSpPr>
        <p:spPr/>
        <p:txBody>
          <a:bodyPr/>
          <a:lstStyle/>
          <a:p>
            <a:fld id="{0CCC0848-F213-42E2-9298-F57568F40A91}" type="slidenum">
              <a:rPr lang="en-PK" smtClean="0"/>
              <a:t>‹#›</a:t>
            </a:fld>
            <a:endParaRPr lang="en-PK"/>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53463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97AB39-0C57-4B55-B9E3-6A5D17DB8B67}" type="datetimeFigureOut">
              <a:rPr lang="en-PK" smtClean="0"/>
              <a:t>13/05/2020</a:t>
            </a:fld>
            <a:endParaRPr lang="en-PK"/>
          </a:p>
        </p:txBody>
      </p:sp>
      <p:sp>
        <p:nvSpPr>
          <p:cNvPr id="5" name="Footer Placeholder 4"/>
          <p:cNvSpPr>
            <a:spLocks noGrp="1"/>
          </p:cNvSpPr>
          <p:nvPr>
            <p:ph type="ftr" sz="quarter" idx="11"/>
          </p:nvPr>
        </p:nvSpPr>
        <p:spPr/>
        <p:txBody>
          <a:bodyPr/>
          <a:lstStyle/>
          <a:p>
            <a:endParaRPr lang="en-PK"/>
          </a:p>
        </p:txBody>
      </p:sp>
      <p:sp>
        <p:nvSpPr>
          <p:cNvPr id="6" name="Slide Number Placeholder 5"/>
          <p:cNvSpPr>
            <a:spLocks noGrp="1"/>
          </p:cNvSpPr>
          <p:nvPr>
            <p:ph type="sldNum" sz="quarter" idx="12"/>
          </p:nvPr>
        </p:nvSpPr>
        <p:spPr/>
        <p:txBody>
          <a:bodyPr/>
          <a:lstStyle/>
          <a:p>
            <a:fld id="{0CCC0848-F213-42E2-9298-F57568F40A91}" type="slidenum">
              <a:rPr lang="en-PK" smtClean="0"/>
              <a:t>‹#›</a:t>
            </a:fld>
            <a:endParaRPr lang="en-PK"/>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38903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97AB39-0C57-4B55-B9E3-6A5D17DB8B67}" type="datetimeFigureOut">
              <a:rPr lang="en-PK" smtClean="0"/>
              <a:t>13/05/2020</a:t>
            </a:fld>
            <a:endParaRPr lang="en-PK"/>
          </a:p>
        </p:txBody>
      </p:sp>
      <p:sp>
        <p:nvSpPr>
          <p:cNvPr id="5" name="Footer Placeholder 4"/>
          <p:cNvSpPr>
            <a:spLocks noGrp="1"/>
          </p:cNvSpPr>
          <p:nvPr>
            <p:ph type="ftr" sz="quarter" idx="11"/>
          </p:nvPr>
        </p:nvSpPr>
        <p:spPr/>
        <p:txBody>
          <a:bodyPr/>
          <a:lstStyle/>
          <a:p>
            <a:endParaRPr lang="en-PK"/>
          </a:p>
        </p:txBody>
      </p:sp>
      <p:sp>
        <p:nvSpPr>
          <p:cNvPr id="6" name="Slide Number Placeholder 5"/>
          <p:cNvSpPr>
            <a:spLocks noGrp="1"/>
          </p:cNvSpPr>
          <p:nvPr>
            <p:ph type="sldNum" sz="quarter" idx="12"/>
          </p:nvPr>
        </p:nvSpPr>
        <p:spPr/>
        <p:txBody>
          <a:bodyPr/>
          <a:lstStyle/>
          <a:p>
            <a:fld id="{0CCC0848-F213-42E2-9298-F57568F40A91}" type="slidenum">
              <a:rPr lang="en-PK" smtClean="0"/>
              <a:t>‹#›</a:t>
            </a:fld>
            <a:endParaRPr lang="en-PK"/>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46353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97AB39-0C57-4B55-B9E3-6A5D17DB8B67}" type="datetimeFigureOut">
              <a:rPr lang="en-PK" smtClean="0"/>
              <a:t>13/05/2020</a:t>
            </a:fld>
            <a:endParaRPr lang="en-PK"/>
          </a:p>
        </p:txBody>
      </p:sp>
      <p:sp>
        <p:nvSpPr>
          <p:cNvPr id="5" name="Footer Placeholder 4"/>
          <p:cNvSpPr>
            <a:spLocks noGrp="1"/>
          </p:cNvSpPr>
          <p:nvPr>
            <p:ph type="ftr" sz="quarter" idx="11"/>
          </p:nvPr>
        </p:nvSpPr>
        <p:spPr/>
        <p:txBody>
          <a:bodyPr/>
          <a:lstStyle/>
          <a:p>
            <a:endParaRPr lang="en-PK"/>
          </a:p>
        </p:txBody>
      </p:sp>
      <p:sp>
        <p:nvSpPr>
          <p:cNvPr id="6" name="Slide Number Placeholder 5"/>
          <p:cNvSpPr>
            <a:spLocks noGrp="1"/>
          </p:cNvSpPr>
          <p:nvPr>
            <p:ph type="sldNum" sz="quarter" idx="12"/>
          </p:nvPr>
        </p:nvSpPr>
        <p:spPr/>
        <p:txBody>
          <a:bodyPr/>
          <a:lstStyle/>
          <a:p>
            <a:fld id="{0CCC0848-F213-42E2-9298-F57568F40A91}" type="slidenum">
              <a:rPr lang="en-PK" smtClean="0"/>
              <a:t>‹#›</a:t>
            </a:fld>
            <a:endParaRPr lang="en-PK"/>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9644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297AB39-0C57-4B55-B9E3-6A5D17DB8B67}" type="datetimeFigureOut">
              <a:rPr lang="en-PK" smtClean="0"/>
              <a:t>13/05/2020</a:t>
            </a:fld>
            <a:endParaRPr lang="en-PK"/>
          </a:p>
        </p:txBody>
      </p:sp>
      <p:sp>
        <p:nvSpPr>
          <p:cNvPr id="6" name="Footer Placeholder 5"/>
          <p:cNvSpPr>
            <a:spLocks noGrp="1"/>
          </p:cNvSpPr>
          <p:nvPr>
            <p:ph type="ftr" sz="quarter" idx="11"/>
          </p:nvPr>
        </p:nvSpPr>
        <p:spPr/>
        <p:txBody>
          <a:bodyPr/>
          <a:lstStyle/>
          <a:p>
            <a:endParaRPr lang="en-PK"/>
          </a:p>
        </p:txBody>
      </p:sp>
      <p:sp>
        <p:nvSpPr>
          <p:cNvPr id="7" name="Slide Number Placeholder 6"/>
          <p:cNvSpPr>
            <a:spLocks noGrp="1"/>
          </p:cNvSpPr>
          <p:nvPr>
            <p:ph type="sldNum" sz="quarter" idx="12"/>
          </p:nvPr>
        </p:nvSpPr>
        <p:spPr/>
        <p:txBody>
          <a:bodyPr/>
          <a:lstStyle/>
          <a:p>
            <a:fld id="{0CCC0848-F213-42E2-9298-F57568F40A91}" type="slidenum">
              <a:rPr lang="en-PK" smtClean="0"/>
              <a:t>‹#›</a:t>
            </a:fld>
            <a:endParaRPr lang="en-PK"/>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31791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97AB39-0C57-4B55-B9E3-6A5D17DB8B67}" type="datetimeFigureOut">
              <a:rPr lang="en-PK" smtClean="0"/>
              <a:t>13/05/2020</a:t>
            </a:fld>
            <a:endParaRPr lang="en-PK"/>
          </a:p>
        </p:txBody>
      </p:sp>
      <p:sp>
        <p:nvSpPr>
          <p:cNvPr id="8" name="Footer Placeholder 7"/>
          <p:cNvSpPr>
            <a:spLocks noGrp="1"/>
          </p:cNvSpPr>
          <p:nvPr>
            <p:ph type="ftr" sz="quarter" idx="11"/>
          </p:nvPr>
        </p:nvSpPr>
        <p:spPr/>
        <p:txBody>
          <a:bodyPr/>
          <a:lstStyle/>
          <a:p>
            <a:endParaRPr lang="en-PK"/>
          </a:p>
        </p:txBody>
      </p:sp>
      <p:sp>
        <p:nvSpPr>
          <p:cNvPr id="9" name="Slide Number Placeholder 8"/>
          <p:cNvSpPr>
            <a:spLocks noGrp="1"/>
          </p:cNvSpPr>
          <p:nvPr>
            <p:ph type="sldNum" sz="quarter" idx="12"/>
          </p:nvPr>
        </p:nvSpPr>
        <p:spPr/>
        <p:txBody>
          <a:bodyPr/>
          <a:lstStyle/>
          <a:p>
            <a:fld id="{0CCC0848-F213-42E2-9298-F57568F40A91}" type="slidenum">
              <a:rPr lang="en-PK" smtClean="0"/>
              <a:t>‹#›</a:t>
            </a:fld>
            <a:endParaRPr lang="en-PK"/>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82092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297AB39-0C57-4B55-B9E3-6A5D17DB8B67}" type="datetimeFigureOut">
              <a:rPr lang="en-PK" smtClean="0"/>
              <a:t>13/05/2020</a:t>
            </a:fld>
            <a:endParaRPr lang="en-PK"/>
          </a:p>
        </p:txBody>
      </p:sp>
      <p:sp>
        <p:nvSpPr>
          <p:cNvPr id="4" name="Footer Placeholder 3"/>
          <p:cNvSpPr>
            <a:spLocks noGrp="1"/>
          </p:cNvSpPr>
          <p:nvPr>
            <p:ph type="ftr" sz="quarter" idx="11"/>
          </p:nvPr>
        </p:nvSpPr>
        <p:spPr/>
        <p:txBody>
          <a:bodyPr/>
          <a:lstStyle/>
          <a:p>
            <a:endParaRPr lang="en-PK"/>
          </a:p>
        </p:txBody>
      </p:sp>
      <p:sp>
        <p:nvSpPr>
          <p:cNvPr id="5" name="Slide Number Placeholder 4"/>
          <p:cNvSpPr>
            <a:spLocks noGrp="1"/>
          </p:cNvSpPr>
          <p:nvPr>
            <p:ph type="sldNum" sz="quarter" idx="12"/>
          </p:nvPr>
        </p:nvSpPr>
        <p:spPr/>
        <p:txBody>
          <a:bodyPr/>
          <a:lstStyle/>
          <a:p>
            <a:fld id="{0CCC0848-F213-42E2-9298-F57568F40A91}" type="slidenum">
              <a:rPr lang="en-PK" smtClean="0"/>
              <a:t>‹#›</a:t>
            </a:fld>
            <a:endParaRPr lang="en-PK"/>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68262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97AB39-0C57-4B55-B9E3-6A5D17DB8B67}" type="datetimeFigureOut">
              <a:rPr lang="en-PK" smtClean="0"/>
              <a:t>13/05/2020</a:t>
            </a:fld>
            <a:endParaRPr lang="en-PK"/>
          </a:p>
        </p:txBody>
      </p:sp>
      <p:sp>
        <p:nvSpPr>
          <p:cNvPr id="3" name="Footer Placeholder 2"/>
          <p:cNvSpPr>
            <a:spLocks noGrp="1"/>
          </p:cNvSpPr>
          <p:nvPr>
            <p:ph type="ftr" sz="quarter" idx="11"/>
          </p:nvPr>
        </p:nvSpPr>
        <p:spPr/>
        <p:txBody>
          <a:bodyPr/>
          <a:lstStyle/>
          <a:p>
            <a:endParaRPr lang="en-PK"/>
          </a:p>
        </p:txBody>
      </p:sp>
      <p:sp>
        <p:nvSpPr>
          <p:cNvPr id="4" name="Slide Number Placeholder 3"/>
          <p:cNvSpPr>
            <a:spLocks noGrp="1"/>
          </p:cNvSpPr>
          <p:nvPr>
            <p:ph type="sldNum" sz="quarter" idx="12"/>
          </p:nvPr>
        </p:nvSpPr>
        <p:spPr/>
        <p:txBody>
          <a:bodyPr/>
          <a:lstStyle/>
          <a:p>
            <a:fld id="{0CCC0848-F213-42E2-9298-F57568F40A91}" type="slidenum">
              <a:rPr lang="en-PK" smtClean="0"/>
              <a:t>‹#›</a:t>
            </a:fld>
            <a:endParaRPr lang="en-PK"/>
          </a:p>
        </p:txBody>
      </p:sp>
    </p:spTree>
    <p:extLst>
      <p:ext uri="{BB962C8B-B14F-4D97-AF65-F5344CB8AC3E}">
        <p14:creationId xmlns:p14="http://schemas.microsoft.com/office/powerpoint/2010/main" val="1261279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297AB39-0C57-4B55-B9E3-6A5D17DB8B67}" type="datetimeFigureOut">
              <a:rPr lang="en-PK" smtClean="0"/>
              <a:t>13/05/2020</a:t>
            </a:fld>
            <a:endParaRPr lang="en-PK"/>
          </a:p>
        </p:txBody>
      </p:sp>
      <p:sp>
        <p:nvSpPr>
          <p:cNvPr id="6" name="Footer Placeholder 5"/>
          <p:cNvSpPr>
            <a:spLocks noGrp="1"/>
          </p:cNvSpPr>
          <p:nvPr>
            <p:ph type="ftr" sz="quarter" idx="11"/>
          </p:nvPr>
        </p:nvSpPr>
        <p:spPr/>
        <p:txBody>
          <a:bodyPr/>
          <a:lstStyle/>
          <a:p>
            <a:endParaRPr lang="en-PK"/>
          </a:p>
        </p:txBody>
      </p:sp>
      <p:sp>
        <p:nvSpPr>
          <p:cNvPr id="7" name="Slide Number Placeholder 6"/>
          <p:cNvSpPr>
            <a:spLocks noGrp="1"/>
          </p:cNvSpPr>
          <p:nvPr>
            <p:ph type="sldNum" sz="quarter" idx="12"/>
          </p:nvPr>
        </p:nvSpPr>
        <p:spPr/>
        <p:txBody>
          <a:bodyPr/>
          <a:lstStyle/>
          <a:p>
            <a:fld id="{0CCC0848-F213-42E2-9298-F57568F40A91}" type="slidenum">
              <a:rPr lang="en-PK" smtClean="0"/>
              <a:t>‹#›</a:t>
            </a:fld>
            <a:endParaRPr lang="en-PK"/>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49222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8297AB39-0C57-4B55-B9E3-6A5D17DB8B67}" type="datetimeFigureOut">
              <a:rPr lang="en-PK" smtClean="0"/>
              <a:t>13/05/2020</a:t>
            </a:fld>
            <a:endParaRPr lang="en-PK"/>
          </a:p>
        </p:txBody>
      </p:sp>
      <p:sp>
        <p:nvSpPr>
          <p:cNvPr id="6" name="Footer Placeholder 5"/>
          <p:cNvSpPr>
            <a:spLocks noGrp="1"/>
          </p:cNvSpPr>
          <p:nvPr>
            <p:ph type="ftr" sz="quarter" idx="11"/>
          </p:nvPr>
        </p:nvSpPr>
        <p:spPr>
          <a:xfrm>
            <a:off x="1447382" y="318640"/>
            <a:ext cx="5541004" cy="320931"/>
          </a:xfrm>
        </p:spPr>
        <p:txBody>
          <a:bodyPr/>
          <a:lstStyle/>
          <a:p>
            <a:endParaRPr lang="en-PK"/>
          </a:p>
        </p:txBody>
      </p:sp>
      <p:sp>
        <p:nvSpPr>
          <p:cNvPr id="7" name="Slide Number Placeholder 6"/>
          <p:cNvSpPr>
            <a:spLocks noGrp="1"/>
          </p:cNvSpPr>
          <p:nvPr>
            <p:ph type="sldNum" sz="quarter" idx="12"/>
          </p:nvPr>
        </p:nvSpPr>
        <p:spPr/>
        <p:txBody>
          <a:bodyPr/>
          <a:lstStyle/>
          <a:p>
            <a:fld id="{0CCC0848-F213-42E2-9298-F57568F40A91}" type="slidenum">
              <a:rPr lang="en-PK" smtClean="0"/>
              <a:t>‹#›</a:t>
            </a:fld>
            <a:endParaRPr lang="en-PK"/>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11574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8297AB39-0C57-4B55-B9E3-6A5D17DB8B67}" type="datetimeFigureOut">
              <a:rPr lang="en-PK" smtClean="0"/>
              <a:t>13/05/2020</a:t>
            </a:fld>
            <a:endParaRPr lang="en-PK"/>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PK"/>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0CCC0848-F213-42E2-9298-F57568F40A91}" type="slidenum">
              <a:rPr lang="en-PK" smtClean="0"/>
              <a:t>‹#›</a:t>
            </a:fld>
            <a:endParaRPr lang="en-PK"/>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08646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607C2-68F2-481C-BC15-5DF7466DE46E}"/>
              </a:ext>
            </a:extLst>
          </p:cNvPr>
          <p:cNvSpPr>
            <a:spLocks noGrp="1"/>
          </p:cNvSpPr>
          <p:nvPr>
            <p:ph type="title"/>
          </p:nvPr>
        </p:nvSpPr>
        <p:spPr/>
        <p:txBody>
          <a:bodyPr>
            <a:normAutofit/>
          </a:bodyPr>
          <a:lstStyle/>
          <a:p>
            <a:r>
              <a:rPr lang="en-US" sz="4400" cap="none" dirty="0">
                <a:latin typeface="Arial" panose="020B0604020202020204" pitchFamily="34" charset="0"/>
                <a:cs typeface="Arial" panose="020B0604020202020204" pitchFamily="34" charset="0"/>
              </a:rPr>
              <a:t>Patient Physician Relationship</a:t>
            </a:r>
            <a:endParaRPr lang="en-PK" sz="4400" cap="none"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AC500E9-54AD-42E6-91C5-A36D71BD9A25}"/>
              </a:ext>
            </a:extLst>
          </p:cNvPr>
          <p:cNvSpPr>
            <a:spLocks noGrp="1"/>
          </p:cNvSpPr>
          <p:nvPr>
            <p:ph idx="1"/>
          </p:nvPr>
        </p:nvSpPr>
        <p:spPr/>
        <p:txBody>
          <a:bodyPr>
            <a:noAutofit/>
          </a:bodyPr>
          <a:lstStyle/>
          <a:p>
            <a:r>
              <a:rPr lang="en-US" sz="2400" dirty="0">
                <a:latin typeface="Arial" panose="020B0604020202020204" pitchFamily="34" charset="0"/>
                <a:cs typeface="Arial" panose="020B0604020202020204" pitchFamily="34" charset="0"/>
              </a:rPr>
              <a:t>Patient physician relationship is always very unique and noble</a:t>
            </a:r>
          </a:p>
          <a:p>
            <a:r>
              <a:rPr lang="en-US" sz="2400" dirty="0">
                <a:latin typeface="Arial" panose="020B0604020202020204" pitchFamily="34" charset="0"/>
                <a:cs typeface="Arial" panose="020B0604020202020204" pitchFamily="34" charset="0"/>
              </a:rPr>
              <a:t>We will take about the physician duties and patients rights</a:t>
            </a:r>
          </a:p>
          <a:p>
            <a:r>
              <a:rPr lang="en-US" sz="2400" dirty="0">
                <a:latin typeface="Arial" panose="020B0604020202020204" pitchFamily="34" charset="0"/>
                <a:cs typeface="Arial" panose="020B0604020202020204" pitchFamily="34" charset="0"/>
              </a:rPr>
              <a:t>Patient has right to receive complete information regarding his disease, his mental status, about the treatment program, pain management</a:t>
            </a:r>
          </a:p>
          <a:p>
            <a:r>
              <a:rPr lang="en-US" sz="2400" dirty="0">
                <a:latin typeface="Arial" panose="020B0604020202020204" pitchFamily="34" charset="0"/>
                <a:cs typeface="Arial" panose="020B0604020202020204" pitchFamily="34" charset="0"/>
              </a:rPr>
              <a:t>Patient has the right to keep the information confidential</a:t>
            </a:r>
          </a:p>
          <a:p>
            <a:r>
              <a:rPr lang="en-US" sz="2400" dirty="0">
                <a:latin typeface="Arial" panose="020B0604020202020204" pitchFamily="34" charset="0"/>
                <a:cs typeface="Arial" panose="020B0604020202020204" pitchFamily="34" charset="0"/>
              </a:rPr>
              <a:t>Medical reports of the Patients are not the hospital properties Patient can get information at any time</a:t>
            </a:r>
            <a:endParaRPr lang="en-PK"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2319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B37CB-68B0-4D59-8706-84202368303B}"/>
              </a:ext>
            </a:extLst>
          </p:cNvPr>
          <p:cNvSpPr>
            <a:spLocks noGrp="1"/>
          </p:cNvSpPr>
          <p:nvPr>
            <p:ph type="title"/>
          </p:nvPr>
        </p:nvSpPr>
        <p:spPr/>
        <p:txBody>
          <a:bodyPr>
            <a:normAutofit/>
          </a:bodyPr>
          <a:lstStyle/>
          <a:p>
            <a:r>
              <a:rPr lang="en-US" sz="4400" b="1" dirty="0">
                <a:latin typeface="Arial" panose="020B0604020202020204" pitchFamily="34" charset="0"/>
                <a:cs typeface="Arial" panose="020B0604020202020204" pitchFamily="34" charset="0"/>
              </a:rPr>
              <a:t>Informed consent</a:t>
            </a:r>
            <a:endParaRPr lang="en-PK" sz="44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8F24842-0B3B-4A1E-B8A6-680A4BE2238B}"/>
              </a:ext>
            </a:extLst>
          </p:cNvPr>
          <p:cNvSpPr>
            <a:spLocks noGrp="1"/>
          </p:cNvSpPr>
          <p:nvPr>
            <p:ph idx="1"/>
          </p:nvPr>
        </p:nvSpPr>
        <p:spPr/>
        <p:txBody>
          <a:bodyPr>
            <a:normAutofit fontScale="92500" lnSpcReduction="20000"/>
          </a:bodyPr>
          <a:lstStyle/>
          <a:p>
            <a:r>
              <a:rPr lang="en-US" sz="2400" dirty="0">
                <a:latin typeface="Arial" panose="020B0604020202020204" pitchFamily="34" charset="0"/>
                <a:cs typeface="Arial" panose="020B0604020202020204" pitchFamily="34" charset="0"/>
              </a:rPr>
              <a:t>If a physician want to start any treatment plane before they have to take informed consent</a:t>
            </a:r>
          </a:p>
          <a:p>
            <a:r>
              <a:rPr lang="en-US" sz="2400" dirty="0">
                <a:latin typeface="Arial" panose="020B0604020202020204" pitchFamily="34" charset="0"/>
                <a:cs typeface="Arial" panose="020B0604020202020204" pitchFamily="34" charset="0"/>
              </a:rPr>
              <a:t>If as scientist we want to start any research and our patients are our subject then we have to take informed consent</a:t>
            </a:r>
          </a:p>
          <a:p>
            <a:pPr algn="ctr"/>
            <a:r>
              <a:rPr lang="en-US" sz="2400" dirty="0">
                <a:latin typeface="Arial" panose="020B0604020202020204" pitchFamily="34" charset="0"/>
                <a:cs typeface="Arial" panose="020B0604020202020204" pitchFamily="34" charset="0"/>
              </a:rPr>
              <a:t>What is Consent?</a:t>
            </a:r>
          </a:p>
          <a:p>
            <a:r>
              <a:rPr lang="en-US" sz="2400" dirty="0">
                <a:latin typeface="Arial" panose="020B0604020202020204" pitchFamily="34" charset="0"/>
                <a:cs typeface="Arial" panose="020B0604020202020204" pitchFamily="34" charset="0"/>
              </a:rPr>
              <a:t>It permission from the patient before getting health care</a:t>
            </a:r>
          </a:p>
          <a:p>
            <a:r>
              <a:rPr lang="en-US" sz="2400" dirty="0">
                <a:latin typeface="Arial" panose="020B0604020202020204" pitchFamily="34" charset="0"/>
                <a:cs typeface="Arial" panose="020B0604020202020204" pitchFamily="34" charset="0"/>
              </a:rPr>
              <a:t>It is the legal and ethical right of the patient to know about the treatment program</a:t>
            </a:r>
          </a:p>
          <a:p>
            <a:endParaRPr lang="en-PK"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6332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EC321-4E2A-494F-95E2-D33D5B5EFB79}"/>
              </a:ext>
            </a:extLst>
          </p:cNvPr>
          <p:cNvSpPr>
            <a:spLocks noGrp="1"/>
          </p:cNvSpPr>
          <p:nvPr>
            <p:ph type="title"/>
          </p:nvPr>
        </p:nvSpPr>
        <p:spPr/>
        <p:txBody>
          <a:bodyPr>
            <a:noAutofit/>
          </a:bodyPr>
          <a:lstStyle/>
          <a:p>
            <a:pPr algn="ctr"/>
            <a:r>
              <a:rPr lang="en-US" sz="4400" b="1" cap="none" dirty="0">
                <a:latin typeface="Arial" panose="020B0604020202020204" pitchFamily="34" charset="0"/>
                <a:cs typeface="Arial" panose="020B0604020202020204" pitchFamily="34" charset="0"/>
              </a:rPr>
              <a:t>Patient Rights Toward Research</a:t>
            </a:r>
            <a:endParaRPr lang="en-PK" sz="4400" b="1" cap="none"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8F4B2E9-8BE1-4118-BA1F-8450C8579710}"/>
              </a:ext>
            </a:extLst>
          </p:cNvPr>
          <p:cNvSpPr>
            <a:spLocks noGrp="1"/>
          </p:cNvSpPr>
          <p:nvPr>
            <p:ph idx="1"/>
          </p:nvPr>
        </p:nvSpPr>
        <p:spPr>
          <a:xfrm>
            <a:off x="1451579" y="2015732"/>
            <a:ext cx="9603275" cy="3872450"/>
          </a:xfrm>
        </p:spPr>
        <p:txBody>
          <a:bodyPr>
            <a:noAutofit/>
          </a:bodyPr>
          <a:lstStyle/>
          <a:p>
            <a:r>
              <a:rPr lang="en-US" sz="2400" dirty="0">
                <a:latin typeface="Arial" panose="020B0604020202020204" pitchFamily="34" charset="0"/>
                <a:cs typeface="Arial" panose="020B0604020202020204" pitchFamily="34" charset="0"/>
              </a:rPr>
              <a:t>If you want to involve your patient into your research</a:t>
            </a:r>
          </a:p>
          <a:p>
            <a:r>
              <a:rPr lang="en-US" sz="2400" dirty="0">
                <a:latin typeface="Arial" panose="020B0604020202020204" pitchFamily="34" charset="0"/>
                <a:cs typeface="Arial" panose="020B0604020202020204" pitchFamily="34" charset="0"/>
              </a:rPr>
              <a:t>It is the duty of the patient to get information about the research and decide whether he/she want to participate or not</a:t>
            </a:r>
          </a:p>
          <a:p>
            <a:r>
              <a:rPr lang="en-US" sz="2400" dirty="0">
                <a:latin typeface="Arial" panose="020B0604020202020204" pitchFamily="34" charset="0"/>
                <a:cs typeface="Arial" panose="020B0604020202020204" pitchFamily="34" charset="0"/>
              </a:rPr>
              <a:t>Patient has right to know about the relative risk and benefits related to treatment plan</a:t>
            </a:r>
          </a:p>
          <a:p>
            <a:r>
              <a:rPr lang="en-US" sz="2400" dirty="0">
                <a:latin typeface="Arial" panose="020B0604020202020204" pitchFamily="34" charset="0"/>
                <a:cs typeface="Arial" panose="020B0604020202020204" pitchFamily="34" charset="0"/>
              </a:rPr>
              <a:t>Assessment of patient understanding</a:t>
            </a:r>
          </a:p>
          <a:p>
            <a:r>
              <a:rPr lang="en-US" sz="2400" dirty="0">
                <a:latin typeface="Arial" panose="020B0604020202020204" pitchFamily="34" charset="0"/>
                <a:cs typeface="Arial" panose="020B0604020202020204" pitchFamily="34" charset="0"/>
              </a:rPr>
              <a:t>Acceptance of intervention by the patient</a:t>
            </a:r>
            <a:endParaRPr lang="en-PK"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06574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466F6-3941-4CEE-8B19-18B5D7A21B78}"/>
              </a:ext>
            </a:extLst>
          </p:cNvPr>
          <p:cNvSpPr>
            <a:spLocks noGrp="1"/>
          </p:cNvSpPr>
          <p:nvPr>
            <p:ph type="title"/>
          </p:nvPr>
        </p:nvSpPr>
        <p:spPr/>
        <p:txBody>
          <a:bodyPr>
            <a:normAutofit/>
          </a:bodyPr>
          <a:lstStyle/>
          <a:p>
            <a:r>
              <a:rPr lang="en-US" sz="4400" b="1" cap="none" dirty="0">
                <a:latin typeface="Arial" panose="020B0604020202020204" pitchFamily="34" charset="0"/>
                <a:cs typeface="Arial" panose="020B0604020202020204" pitchFamily="34" charset="0"/>
              </a:rPr>
              <a:t>Adequate Information </a:t>
            </a:r>
            <a:endParaRPr lang="en-PK" sz="4400" b="1" cap="none"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BB42BDA-1B3F-420C-A5EA-C47D0551C9B1}"/>
              </a:ext>
            </a:extLst>
          </p:cNvPr>
          <p:cNvSpPr>
            <a:spLocks noGrp="1"/>
          </p:cNvSpPr>
          <p:nvPr>
            <p:ph idx="1"/>
          </p:nvPr>
        </p:nvSpPr>
        <p:spPr>
          <a:xfrm>
            <a:off x="1451579" y="1853754"/>
            <a:ext cx="9603275" cy="4199727"/>
          </a:xfrm>
        </p:spPr>
        <p:txBody>
          <a:bodyPr>
            <a:normAutofit lnSpcReduction="10000"/>
          </a:bodyPr>
          <a:lstStyle/>
          <a:p>
            <a:r>
              <a:rPr lang="en-US" sz="2400" dirty="0">
                <a:latin typeface="Arial" panose="020B0604020202020204" pitchFamily="34" charset="0"/>
                <a:cs typeface="Arial" panose="020B0604020202020204" pitchFamily="34" charset="0"/>
              </a:rPr>
              <a:t>Informed consent must contain adequate information about the research</a:t>
            </a:r>
          </a:p>
          <a:p>
            <a:pPr marL="0" indent="0">
              <a:buNone/>
            </a:pPr>
            <a:r>
              <a:rPr lang="en-US" sz="2400" dirty="0">
                <a:latin typeface="Arial" panose="020B0604020202020204" pitchFamily="34" charset="0"/>
                <a:cs typeface="Arial" panose="020B0604020202020204" pitchFamily="34" charset="0"/>
              </a:rPr>
              <a:t>1. Reasonable physician standard</a:t>
            </a:r>
          </a:p>
          <a:p>
            <a:pPr lvl="2"/>
            <a:r>
              <a:rPr lang="en-US" sz="2400" dirty="0">
                <a:latin typeface="Arial" panose="020B0604020202020204" pitchFamily="34" charset="0"/>
                <a:cs typeface="Arial" panose="020B0604020202020204" pitchFamily="34" charset="0"/>
              </a:rPr>
              <a:t>How much information is adequate about the research for patient</a:t>
            </a:r>
          </a:p>
          <a:p>
            <a:pPr marL="0" lvl="2" indent="0">
              <a:buNone/>
            </a:pPr>
            <a:r>
              <a:rPr lang="en-US" sz="2400" dirty="0">
                <a:latin typeface="Arial" panose="020B0604020202020204" pitchFamily="34" charset="0"/>
                <a:cs typeface="Arial" panose="020B0604020202020204" pitchFamily="34" charset="0"/>
              </a:rPr>
              <a:t>2. Reasonable Patient standard, complete information should be 	provided for decision making</a:t>
            </a:r>
          </a:p>
          <a:p>
            <a:pPr marL="0" lvl="2" indent="0">
              <a:buNone/>
            </a:pPr>
            <a:r>
              <a:rPr lang="en-US" sz="2400" dirty="0">
                <a:latin typeface="Arial" panose="020B0604020202020204" pitchFamily="34" charset="0"/>
                <a:cs typeface="Arial" panose="020B0604020202020204" pitchFamily="34" charset="0"/>
              </a:rPr>
              <a:t>3. Subjective standard: if you are subject of any research complete information can not provided </a:t>
            </a:r>
          </a:p>
          <a:p>
            <a:pPr lvl="2"/>
            <a:endParaRPr lang="en-PK" dirty="0"/>
          </a:p>
        </p:txBody>
      </p:sp>
    </p:spTree>
    <p:extLst>
      <p:ext uri="{BB962C8B-B14F-4D97-AF65-F5344CB8AC3E}">
        <p14:creationId xmlns:p14="http://schemas.microsoft.com/office/powerpoint/2010/main" val="2912688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90D9E-3578-415C-9A5E-B667F6FEFA75}"/>
              </a:ext>
            </a:extLst>
          </p:cNvPr>
          <p:cNvSpPr>
            <a:spLocks noGrp="1"/>
          </p:cNvSpPr>
          <p:nvPr>
            <p:ph type="title"/>
          </p:nvPr>
        </p:nvSpPr>
        <p:spPr/>
        <p:txBody>
          <a:bodyPr>
            <a:normAutofit/>
          </a:bodyPr>
          <a:lstStyle/>
          <a:p>
            <a:r>
              <a:rPr lang="en-US" sz="4400" cap="none" dirty="0">
                <a:latin typeface="Arial" panose="020B0604020202020204" pitchFamily="34" charset="0"/>
                <a:cs typeface="Arial" panose="020B0604020202020204" pitchFamily="34" charset="0"/>
              </a:rPr>
              <a:t>Patient Advance Directive</a:t>
            </a:r>
            <a:endParaRPr lang="en-PK" sz="4400" cap="none"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DB40791-B3A6-4FB1-B791-637AFFC13EED}"/>
              </a:ext>
            </a:extLst>
          </p:cNvPr>
          <p:cNvSpPr>
            <a:spLocks noGrp="1"/>
          </p:cNvSpPr>
          <p:nvPr>
            <p:ph idx="1"/>
          </p:nvPr>
        </p:nvSpPr>
        <p:spPr>
          <a:xfrm>
            <a:off x="1451579" y="1853754"/>
            <a:ext cx="9603275" cy="4574755"/>
          </a:xfrm>
        </p:spPr>
        <p:txBody>
          <a:bodyPr>
            <a:noAutofit/>
          </a:bodyPr>
          <a:lstStyle/>
          <a:p>
            <a:r>
              <a:rPr lang="en-US" sz="2400" dirty="0">
                <a:latin typeface="Arial" panose="020B0604020202020204" pitchFamily="34" charset="0"/>
                <a:cs typeface="Arial" panose="020B0604020202020204" pitchFamily="34" charset="0"/>
              </a:rPr>
              <a:t>It is to appoint someone to make decision regarding treatment plan and health</a:t>
            </a:r>
          </a:p>
          <a:p>
            <a:r>
              <a:rPr lang="en-US" sz="2400" dirty="0">
                <a:latin typeface="Arial" panose="020B0604020202020204" pitchFamily="34" charset="0"/>
                <a:cs typeface="Arial" panose="020B0604020202020204" pitchFamily="34" charset="0"/>
              </a:rPr>
              <a:t>This is a legal document which appliable in different states of the world but not in Pakistan</a:t>
            </a:r>
          </a:p>
          <a:p>
            <a:r>
              <a:rPr lang="en-US" sz="2400" dirty="0">
                <a:latin typeface="Arial" panose="020B0604020202020204" pitchFamily="34" charset="0"/>
                <a:cs typeface="Arial" panose="020B0604020202020204" pitchFamily="34" charset="0"/>
              </a:rPr>
              <a:t>It tells about the wishes of patient to the physician like donation of any organ</a:t>
            </a:r>
          </a:p>
          <a:p>
            <a:r>
              <a:rPr lang="en-US" sz="2400" dirty="0">
                <a:latin typeface="Arial" panose="020B0604020202020204" pitchFamily="34" charset="0"/>
                <a:cs typeface="Arial" panose="020B0604020202020204" pitchFamily="34" charset="0"/>
              </a:rPr>
              <a:t>Advance directive are of two types</a:t>
            </a:r>
          </a:p>
          <a:p>
            <a:pPr marL="457200" indent="-457200" algn="ctr">
              <a:buFont typeface="+mj-lt"/>
              <a:buAutoNum type="arabicPeriod"/>
            </a:pPr>
            <a:r>
              <a:rPr lang="en-US" sz="2400" dirty="0">
                <a:latin typeface="Arial" panose="020B0604020202020204" pitchFamily="34" charset="0"/>
                <a:cs typeface="Arial" panose="020B0604020202020204" pitchFamily="34" charset="0"/>
              </a:rPr>
              <a:t>General (donation)</a:t>
            </a:r>
          </a:p>
          <a:p>
            <a:pPr marL="457200" indent="-457200" algn="ctr">
              <a:buFont typeface="+mj-lt"/>
              <a:buAutoNum type="arabicPeriod"/>
            </a:pPr>
            <a:r>
              <a:rPr lang="en-US" sz="2400" dirty="0">
                <a:latin typeface="Arial" panose="020B0604020202020204" pitchFamily="34" charset="0"/>
                <a:cs typeface="Arial" panose="020B0604020202020204" pitchFamily="34" charset="0"/>
              </a:rPr>
              <a:t>Detailed ( Treatment plan)</a:t>
            </a:r>
            <a:endParaRPr lang="en-PK"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22267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EFE3D-E9B8-4724-8631-25289DE3F04A}"/>
              </a:ext>
            </a:extLst>
          </p:cNvPr>
          <p:cNvSpPr>
            <a:spLocks noGrp="1"/>
          </p:cNvSpPr>
          <p:nvPr>
            <p:ph type="title"/>
          </p:nvPr>
        </p:nvSpPr>
        <p:spPr>
          <a:xfrm>
            <a:off x="1451579" y="804519"/>
            <a:ext cx="9603275" cy="774899"/>
          </a:xfrm>
        </p:spPr>
        <p:txBody>
          <a:bodyPr>
            <a:normAutofit/>
          </a:bodyPr>
          <a:lstStyle/>
          <a:p>
            <a:r>
              <a:rPr lang="en-US" sz="4400" b="1" cap="none" dirty="0">
                <a:latin typeface="Arial" panose="020B0604020202020204" pitchFamily="34" charset="0"/>
                <a:cs typeface="Arial" panose="020B0604020202020204" pitchFamily="34" charset="0"/>
              </a:rPr>
              <a:t>Types Of Advance Directive</a:t>
            </a:r>
            <a:endParaRPr lang="en-PK" sz="4400" b="1" cap="none"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2E89196-57E2-422D-8B3F-57D00519D0FD}"/>
              </a:ext>
            </a:extLst>
          </p:cNvPr>
          <p:cNvSpPr>
            <a:spLocks noGrp="1"/>
          </p:cNvSpPr>
          <p:nvPr>
            <p:ph idx="1"/>
          </p:nvPr>
        </p:nvSpPr>
        <p:spPr/>
        <p:txBody>
          <a:bodyPr>
            <a:normAutofit/>
          </a:bodyPr>
          <a:lstStyle/>
          <a:p>
            <a:pPr marL="457200" indent="-457200">
              <a:buFont typeface="+mj-lt"/>
              <a:buAutoNum type="arabicPeriod"/>
            </a:pPr>
            <a:r>
              <a:rPr lang="en-US" sz="2400" dirty="0">
                <a:latin typeface="Arial" panose="020B0604020202020204" pitchFamily="34" charset="0"/>
                <a:cs typeface="Arial" panose="020B0604020202020204" pitchFamily="34" charset="0"/>
              </a:rPr>
              <a:t>Living Will</a:t>
            </a:r>
          </a:p>
          <a:p>
            <a:pPr lvl="1"/>
            <a:r>
              <a:rPr lang="en-US" sz="2400" dirty="0">
                <a:latin typeface="Arial" panose="020B0604020202020204" pitchFamily="34" charset="0"/>
                <a:cs typeface="Arial" panose="020B0604020202020204" pitchFamily="34" charset="0"/>
              </a:rPr>
              <a:t>Applies to treatment (such dialysis)</a:t>
            </a:r>
          </a:p>
          <a:p>
            <a:pPr lvl="1"/>
            <a:r>
              <a:rPr lang="en-US" sz="2400" dirty="0">
                <a:latin typeface="Arial" panose="020B0604020202020204" pitchFamily="34" charset="0"/>
                <a:cs typeface="Arial" panose="020B0604020202020204" pitchFamily="34" charset="0"/>
              </a:rPr>
              <a:t>Living will is also acceptable verbally</a:t>
            </a:r>
          </a:p>
          <a:p>
            <a:pPr lvl="1"/>
            <a:r>
              <a:rPr lang="en-US" sz="2400" dirty="0">
                <a:latin typeface="Arial" panose="020B0604020202020204" pitchFamily="34" charset="0"/>
                <a:cs typeface="Arial" panose="020B0604020202020204" pitchFamily="34" charset="0"/>
              </a:rPr>
              <a:t>Living will know as terminal illness is irreversible</a:t>
            </a:r>
          </a:p>
          <a:p>
            <a:pPr marL="82550" lvl="1" indent="0">
              <a:buNone/>
            </a:pPr>
            <a:r>
              <a:rPr lang="en-US" sz="2400" dirty="0">
                <a:latin typeface="Arial" panose="020B0604020202020204" pitchFamily="34" charset="0"/>
                <a:cs typeface="Arial" panose="020B0604020202020204" pitchFamily="34" charset="0"/>
              </a:rPr>
              <a:t>	if physician feels that patient will die shortly this living will be 	very beneficial</a:t>
            </a:r>
            <a:endParaRPr lang="en-PK"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154583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FA8A4-1B12-41F5-9E5C-5E9EC4923351}"/>
              </a:ext>
            </a:extLst>
          </p:cNvPr>
          <p:cNvSpPr>
            <a:spLocks noGrp="1"/>
          </p:cNvSpPr>
          <p:nvPr>
            <p:ph type="title"/>
          </p:nvPr>
        </p:nvSpPr>
        <p:spPr/>
        <p:txBody>
          <a:bodyPr>
            <a:normAutofit/>
          </a:bodyPr>
          <a:lstStyle/>
          <a:p>
            <a:r>
              <a:rPr lang="en-US" sz="4400" b="1" cap="none" dirty="0">
                <a:latin typeface="Arial" panose="020B0604020202020204" pitchFamily="34" charset="0"/>
                <a:cs typeface="Arial" panose="020B0604020202020204" pitchFamily="34" charset="0"/>
              </a:rPr>
              <a:t>2. Health Care Power Of Attorney</a:t>
            </a:r>
            <a:endParaRPr lang="en-PK" sz="4400" b="1" cap="none"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BF312BF-7686-4A67-B2BE-68A2409AB07B}"/>
              </a:ext>
            </a:extLst>
          </p:cNvPr>
          <p:cNvSpPr>
            <a:spLocks noGrp="1"/>
          </p:cNvSpPr>
          <p:nvPr>
            <p:ph idx="1"/>
          </p:nvPr>
        </p:nvSpPr>
        <p:spPr/>
        <p:txBody>
          <a:bodyPr>
            <a:normAutofit/>
          </a:bodyPr>
          <a:lstStyle/>
          <a:p>
            <a:r>
              <a:rPr lang="en-US" sz="2400" dirty="0">
                <a:latin typeface="Arial" panose="020B0604020202020204" pitchFamily="34" charset="0"/>
                <a:cs typeface="Arial" panose="020B0604020202020204" pitchFamily="34" charset="0"/>
              </a:rPr>
              <a:t>This is also known as durable power of attorney</a:t>
            </a:r>
          </a:p>
          <a:p>
            <a:r>
              <a:rPr lang="en-US" sz="2400" dirty="0">
                <a:latin typeface="Arial" panose="020B0604020202020204" pitchFamily="34" charset="0"/>
                <a:cs typeface="Arial" panose="020B0604020202020204" pitchFamily="34" charset="0"/>
              </a:rPr>
              <a:t>Patient will decide his/her agent or proxy</a:t>
            </a:r>
          </a:p>
          <a:p>
            <a:r>
              <a:rPr lang="en-US" sz="2400" dirty="0">
                <a:latin typeface="Arial" panose="020B0604020202020204" pitchFamily="34" charset="0"/>
                <a:cs typeface="Arial" panose="020B0604020202020204" pitchFamily="34" charset="0"/>
              </a:rPr>
              <a:t>Agent will be responsible for making health decision </a:t>
            </a:r>
          </a:p>
          <a:p>
            <a:r>
              <a:rPr lang="en-US" sz="2400" dirty="0">
                <a:latin typeface="Arial" panose="020B0604020202020204" pitchFamily="34" charset="0"/>
                <a:cs typeface="Arial" panose="020B0604020202020204" pitchFamily="34" charset="0"/>
              </a:rPr>
              <a:t>It is responsibility of the patient to discuss his/her wishes in proper way with these agents</a:t>
            </a:r>
            <a:endParaRPr lang="en-PK"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87542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27725-E7E4-46DF-8D05-5E988060BABA}"/>
              </a:ext>
            </a:extLst>
          </p:cNvPr>
          <p:cNvSpPr>
            <a:spLocks noGrp="1"/>
          </p:cNvSpPr>
          <p:nvPr>
            <p:ph type="title"/>
          </p:nvPr>
        </p:nvSpPr>
        <p:spPr/>
        <p:txBody>
          <a:bodyPr>
            <a:normAutofit/>
          </a:bodyPr>
          <a:lstStyle/>
          <a:p>
            <a:r>
              <a:rPr lang="en-US" sz="4400" b="1" cap="none" dirty="0">
                <a:latin typeface="Arial" panose="020B0604020202020204" pitchFamily="34" charset="0"/>
                <a:cs typeface="Arial" panose="020B0604020202020204" pitchFamily="34" charset="0"/>
              </a:rPr>
              <a:t>Patient Self Determination Act</a:t>
            </a:r>
            <a:endParaRPr lang="en-PK" sz="4400" b="1" cap="none"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BF33C62-7736-430F-877C-D454B0AA79B0}"/>
              </a:ext>
            </a:extLst>
          </p:cNvPr>
          <p:cNvSpPr>
            <a:spLocks noGrp="1"/>
          </p:cNvSpPr>
          <p:nvPr>
            <p:ph idx="1"/>
          </p:nvPr>
        </p:nvSpPr>
        <p:spPr>
          <a:xfrm>
            <a:off x="1451579" y="2015732"/>
            <a:ext cx="9603275" cy="4177250"/>
          </a:xfrm>
        </p:spPr>
        <p:txBody>
          <a:bodyPr>
            <a:noAutofit/>
          </a:bodyPr>
          <a:lstStyle/>
          <a:p>
            <a:r>
              <a:rPr lang="en-US" dirty="0">
                <a:latin typeface="Arial" panose="020B0604020202020204" pitchFamily="34" charset="0"/>
                <a:cs typeface="Arial" panose="020B0604020202020204" pitchFamily="34" charset="0"/>
              </a:rPr>
              <a:t>If your state has advance directives you must avail them</a:t>
            </a:r>
          </a:p>
          <a:p>
            <a:r>
              <a:rPr lang="en-US" dirty="0">
                <a:latin typeface="Arial" panose="020B0604020202020204" pitchFamily="34" charset="0"/>
                <a:cs typeface="Arial" panose="020B0604020202020204" pitchFamily="34" charset="0"/>
              </a:rPr>
              <a:t>Forms of advance directives are available online with title of five wishes but it not applicable in Pakistan</a:t>
            </a:r>
          </a:p>
          <a:p>
            <a:r>
              <a:rPr lang="en-US" dirty="0">
                <a:latin typeface="Arial" panose="020B0604020202020204" pitchFamily="34" charset="0"/>
                <a:cs typeface="Arial" panose="020B0604020202020204" pitchFamily="34" charset="0"/>
              </a:rPr>
              <a:t>You can write your wish in the presence of two witness</a:t>
            </a:r>
          </a:p>
          <a:p>
            <a:r>
              <a:rPr lang="en-US" dirty="0">
                <a:latin typeface="Arial" panose="020B0604020202020204" pitchFamily="34" charset="0"/>
                <a:cs typeface="Arial" panose="020B0604020202020204" pitchFamily="34" charset="0"/>
              </a:rPr>
              <a:t>Encourage every one to have living will even though if you are suffering from disease</a:t>
            </a:r>
          </a:p>
          <a:p>
            <a:r>
              <a:rPr lang="en-US" dirty="0">
                <a:latin typeface="Arial" panose="020B0604020202020204" pitchFamily="34" charset="0"/>
                <a:cs typeface="Arial" panose="020B0604020202020204" pitchFamily="34" charset="0"/>
              </a:rPr>
              <a:t>To decide</a:t>
            </a:r>
          </a:p>
          <a:p>
            <a:pPr marL="457200" indent="-457200" algn="ctr">
              <a:buFont typeface="+mj-lt"/>
              <a:buAutoNum type="arabicPeriod"/>
            </a:pPr>
            <a:r>
              <a:rPr lang="en-US" dirty="0">
                <a:latin typeface="Arial" panose="020B0604020202020204" pitchFamily="34" charset="0"/>
                <a:cs typeface="Arial" panose="020B0604020202020204" pitchFamily="34" charset="0"/>
              </a:rPr>
              <a:t>Hospital medical care </a:t>
            </a:r>
          </a:p>
          <a:p>
            <a:pPr marL="457200" indent="-457200" algn="ctr">
              <a:buFont typeface="+mj-lt"/>
              <a:buAutoNum type="arabicPeriod"/>
            </a:pPr>
            <a:r>
              <a:rPr lang="en-US" dirty="0">
                <a:latin typeface="Arial" panose="020B0604020202020204" pitchFamily="34" charset="0"/>
                <a:cs typeface="Arial" panose="020B0604020202020204" pitchFamily="34" charset="0"/>
              </a:rPr>
              <a:t>Extended Medical care</a:t>
            </a:r>
            <a:endParaRPr lang="en-PK"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83989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2D70E-E0E9-471D-9813-4FCA42802868}"/>
              </a:ext>
            </a:extLst>
          </p:cNvPr>
          <p:cNvSpPr>
            <a:spLocks noGrp="1"/>
          </p:cNvSpPr>
          <p:nvPr>
            <p:ph type="title"/>
          </p:nvPr>
        </p:nvSpPr>
        <p:spPr>
          <a:xfrm>
            <a:off x="1451579" y="804520"/>
            <a:ext cx="9603275" cy="587136"/>
          </a:xfrm>
        </p:spPr>
        <p:txBody>
          <a:bodyPr>
            <a:normAutofit fontScale="90000"/>
          </a:bodyPr>
          <a:lstStyle/>
          <a:p>
            <a:r>
              <a:rPr lang="en-US" sz="4400" b="1" cap="none" dirty="0">
                <a:latin typeface="Arial" panose="020B0604020202020204" pitchFamily="34" charset="0"/>
                <a:cs typeface="Arial" panose="020B0604020202020204" pitchFamily="34" charset="0"/>
              </a:rPr>
              <a:t>Management Of Information</a:t>
            </a:r>
            <a:endParaRPr lang="en-PK" sz="4400" b="1" cap="none"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A52F2D6-E1D3-420F-88BA-B45385CAD52E}"/>
              </a:ext>
            </a:extLst>
          </p:cNvPr>
          <p:cNvSpPr>
            <a:spLocks noGrp="1"/>
          </p:cNvSpPr>
          <p:nvPr>
            <p:ph idx="1"/>
          </p:nvPr>
        </p:nvSpPr>
        <p:spPr>
          <a:xfrm>
            <a:off x="1451579" y="1828801"/>
            <a:ext cx="9603275" cy="4350326"/>
          </a:xfrm>
        </p:spPr>
        <p:txBody>
          <a:bodyPr>
            <a:normAutofit/>
          </a:bodyPr>
          <a:lstStyle/>
          <a:p>
            <a:r>
              <a:rPr lang="en-US" sz="2400" dirty="0">
                <a:latin typeface="Arial" panose="020B0604020202020204" pitchFamily="34" charset="0"/>
                <a:cs typeface="Arial" panose="020B0604020202020204" pitchFamily="34" charset="0"/>
              </a:rPr>
              <a:t>Personal health  confidentiality</a:t>
            </a:r>
          </a:p>
          <a:p>
            <a:r>
              <a:rPr lang="en-US" sz="2400" dirty="0">
                <a:latin typeface="Arial" panose="020B0604020202020204" pitchFamily="34" charset="0"/>
                <a:cs typeface="Arial" panose="020B0604020202020204" pitchFamily="34" charset="0"/>
              </a:rPr>
              <a:t>How the physician keeps patient information confidential</a:t>
            </a:r>
          </a:p>
          <a:p>
            <a:pPr algn="ctr"/>
            <a:r>
              <a:rPr lang="en-US" sz="2400" b="1" dirty="0">
                <a:latin typeface="Arial" panose="020B0604020202020204" pitchFamily="34" charset="0"/>
                <a:cs typeface="Arial" panose="020B0604020202020204" pitchFamily="34" charset="0"/>
              </a:rPr>
              <a:t>Personal Health Information </a:t>
            </a:r>
          </a:p>
          <a:p>
            <a:pPr algn="ctr"/>
            <a:r>
              <a:rPr lang="en-US" sz="2400" dirty="0">
                <a:latin typeface="Arial" panose="020B0604020202020204" pitchFamily="34" charset="0"/>
                <a:cs typeface="Arial" panose="020B0604020202020204" pitchFamily="34" charset="0"/>
              </a:rPr>
              <a:t>It is the identification of information about the personal health (mental and physical) of an individual either in oral or recorded form</a:t>
            </a:r>
          </a:p>
          <a:p>
            <a:pPr algn="ctr"/>
            <a:r>
              <a:rPr lang="en-US" sz="2400" dirty="0">
                <a:latin typeface="Arial" panose="020B0604020202020204" pitchFamily="34" charset="0"/>
                <a:cs typeface="Arial" panose="020B0604020202020204" pitchFamily="34" charset="0"/>
              </a:rPr>
              <a:t>This information particularly deals with physical and mental health</a:t>
            </a:r>
          </a:p>
          <a:p>
            <a:pPr algn="ctr"/>
            <a:r>
              <a:rPr lang="en-US" sz="2400" dirty="0">
                <a:latin typeface="Arial" panose="020B0604020202020204" pitchFamily="34" charset="0"/>
                <a:cs typeface="Arial" panose="020B0604020202020204" pitchFamily="34" charset="0"/>
              </a:rPr>
              <a:t>Related to provided health care</a:t>
            </a:r>
            <a:endParaRPr lang="en-PK"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86718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4477D-15DB-4B34-A375-A0565D326E70}"/>
              </a:ext>
            </a:extLst>
          </p:cNvPr>
          <p:cNvSpPr>
            <a:spLocks noGrp="1"/>
          </p:cNvSpPr>
          <p:nvPr>
            <p:ph type="title"/>
          </p:nvPr>
        </p:nvSpPr>
        <p:spPr>
          <a:xfrm>
            <a:off x="1451579" y="804520"/>
            <a:ext cx="9603275" cy="587136"/>
          </a:xfrm>
        </p:spPr>
        <p:txBody>
          <a:bodyPr>
            <a:normAutofit fontScale="90000"/>
          </a:bodyPr>
          <a:lstStyle/>
          <a:p>
            <a:r>
              <a:rPr lang="en-US" sz="4400" cap="none" dirty="0">
                <a:latin typeface="Arial" panose="020B0604020202020204" pitchFamily="34" charset="0"/>
                <a:cs typeface="Arial" panose="020B0604020202020204" pitchFamily="34" charset="0"/>
              </a:rPr>
              <a:t>Personal Health Information </a:t>
            </a:r>
            <a:endParaRPr lang="en-PK" sz="4400" cap="none"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7DB9666-07CF-4FD8-8210-BB4945898D2F}"/>
              </a:ext>
            </a:extLst>
          </p:cNvPr>
          <p:cNvSpPr>
            <a:spLocks noGrp="1"/>
          </p:cNvSpPr>
          <p:nvPr>
            <p:ph idx="1"/>
          </p:nvPr>
        </p:nvSpPr>
        <p:spPr>
          <a:xfrm>
            <a:off x="1451579" y="1853754"/>
            <a:ext cx="9603275" cy="3612591"/>
          </a:xfrm>
        </p:spPr>
        <p:txBody>
          <a:bodyPr>
            <a:normAutofit/>
          </a:bodyPr>
          <a:lstStyle/>
          <a:p>
            <a:r>
              <a:rPr lang="en-US" sz="2400" dirty="0">
                <a:latin typeface="Arial" panose="020B0604020202020204" pitchFamily="34" charset="0"/>
                <a:cs typeface="Arial" panose="020B0604020202020204" pitchFamily="34" charset="0"/>
              </a:rPr>
              <a:t>Personal health information also include long term care and family care service</a:t>
            </a:r>
          </a:p>
          <a:p>
            <a:r>
              <a:rPr lang="en-US" sz="2400" dirty="0">
                <a:latin typeface="Arial" panose="020B0604020202020204" pitchFamily="34" charset="0"/>
                <a:cs typeface="Arial" panose="020B0604020202020204" pitchFamily="34" charset="0"/>
              </a:rPr>
              <a:t>It also related to payment mode and eligibility for health care in respect to the individual</a:t>
            </a:r>
          </a:p>
          <a:p>
            <a:r>
              <a:rPr lang="en-US" sz="2400" dirty="0">
                <a:latin typeface="Arial" panose="020B0604020202020204" pitchFamily="34" charset="0"/>
                <a:cs typeface="Arial" panose="020B0604020202020204" pitchFamily="34" charset="0"/>
              </a:rPr>
              <a:t>Relates to the donation of any body part</a:t>
            </a:r>
          </a:p>
          <a:p>
            <a:r>
              <a:rPr lang="en-US" sz="2400" dirty="0">
                <a:latin typeface="Arial" panose="020B0604020202020204" pitchFamily="34" charset="0"/>
                <a:cs typeface="Arial" panose="020B0604020202020204" pitchFamily="34" charset="0"/>
              </a:rPr>
              <a:t>Identify the suitable decision maker</a:t>
            </a:r>
            <a:endParaRPr lang="en-PK"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2136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97EEA-315C-4493-882F-3678EAE7F621}"/>
              </a:ext>
            </a:extLst>
          </p:cNvPr>
          <p:cNvSpPr>
            <a:spLocks noGrp="1"/>
          </p:cNvSpPr>
          <p:nvPr>
            <p:ph type="title"/>
          </p:nvPr>
        </p:nvSpPr>
        <p:spPr>
          <a:xfrm>
            <a:off x="1451579" y="804520"/>
            <a:ext cx="9603275" cy="587136"/>
          </a:xfrm>
        </p:spPr>
        <p:txBody>
          <a:bodyPr>
            <a:normAutofit fontScale="90000"/>
          </a:bodyPr>
          <a:lstStyle/>
          <a:p>
            <a:r>
              <a:rPr lang="en-US" sz="4400" b="1" cap="none" dirty="0">
                <a:latin typeface="Arial" panose="020B0604020202020204" pitchFamily="34" charset="0"/>
                <a:cs typeface="Arial" panose="020B0604020202020204" pitchFamily="34" charset="0"/>
              </a:rPr>
              <a:t>Principles</a:t>
            </a:r>
            <a:endParaRPr lang="en-PK" sz="4400" b="1" cap="none"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A3D4257-ACD2-49D7-AC44-911FA28FF6FA}"/>
              </a:ext>
            </a:extLst>
          </p:cNvPr>
          <p:cNvSpPr>
            <a:spLocks noGrp="1"/>
          </p:cNvSpPr>
          <p:nvPr>
            <p:ph idx="1"/>
          </p:nvPr>
        </p:nvSpPr>
        <p:spPr/>
        <p:txBody>
          <a:bodyPr>
            <a:normAutofit/>
          </a:bodyPr>
          <a:lstStyle/>
          <a:p>
            <a:r>
              <a:rPr lang="en-US" sz="2400" dirty="0">
                <a:latin typeface="Arial" panose="020B0604020202020204" pitchFamily="34" charset="0"/>
                <a:cs typeface="Arial" panose="020B0604020202020204" pitchFamily="34" charset="0"/>
              </a:rPr>
              <a:t>Physician has responsibility to act in accordance legally and professionally</a:t>
            </a:r>
          </a:p>
          <a:p>
            <a:r>
              <a:rPr lang="en-US" sz="2400" dirty="0">
                <a:latin typeface="Arial" panose="020B0604020202020204" pitchFamily="34" charset="0"/>
                <a:cs typeface="Arial" panose="020B0604020202020204" pitchFamily="34" charset="0"/>
              </a:rPr>
              <a:t>This will establish and preserve patient physician relationship and provide confidence to the patient to discuss easily and accurate health information </a:t>
            </a:r>
          </a:p>
          <a:p>
            <a:r>
              <a:rPr lang="en-US" sz="2400" dirty="0">
                <a:latin typeface="Arial" panose="020B0604020202020204" pitchFamily="34" charset="0"/>
                <a:cs typeface="Arial" panose="020B0604020202020204" pitchFamily="34" charset="0"/>
              </a:rPr>
              <a:t>This is the high standard of patient care provided to him</a:t>
            </a:r>
            <a:endParaRPr lang="en-PK"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4582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38B46-5F09-4CFB-A6D2-9DA5BA62ADAC}"/>
              </a:ext>
            </a:extLst>
          </p:cNvPr>
          <p:cNvSpPr>
            <a:spLocks noGrp="1"/>
          </p:cNvSpPr>
          <p:nvPr>
            <p:ph type="title"/>
          </p:nvPr>
        </p:nvSpPr>
        <p:spPr>
          <a:xfrm>
            <a:off x="1451579" y="804520"/>
            <a:ext cx="9603275" cy="733336"/>
          </a:xfrm>
        </p:spPr>
        <p:txBody>
          <a:bodyPr/>
          <a:lstStyle/>
          <a:p>
            <a:r>
              <a:rPr lang="en-US" b="1" cap="none" dirty="0">
                <a:latin typeface="Arial" panose="020B0604020202020204" pitchFamily="34" charset="0"/>
                <a:cs typeface="Arial" panose="020B0604020202020204" pitchFamily="34" charset="0"/>
              </a:rPr>
              <a:t>Patient Physician Relationship</a:t>
            </a:r>
            <a:endParaRPr lang="en-PK" b="1" dirty="0"/>
          </a:p>
        </p:txBody>
      </p:sp>
      <p:sp>
        <p:nvSpPr>
          <p:cNvPr id="3" name="Content Placeholder 2">
            <a:extLst>
              <a:ext uri="{FF2B5EF4-FFF2-40B4-BE49-F238E27FC236}">
                <a16:creationId xmlns:a16="http://schemas.microsoft.com/office/drawing/2014/main" id="{E91614C0-50FA-4E13-B19C-5CB25661AC13}"/>
              </a:ext>
            </a:extLst>
          </p:cNvPr>
          <p:cNvSpPr>
            <a:spLocks noGrp="1"/>
          </p:cNvSpPr>
          <p:nvPr>
            <p:ph idx="1"/>
          </p:nvPr>
        </p:nvSpPr>
        <p:spPr>
          <a:xfrm>
            <a:off x="1451579" y="2015732"/>
            <a:ext cx="10380203" cy="4717577"/>
          </a:xfrm>
        </p:spPr>
        <p:txBody>
          <a:bodyPr>
            <a:noAutofit/>
          </a:bodyPr>
          <a:lstStyle/>
          <a:p>
            <a:r>
              <a:rPr lang="en-US" sz="2400" dirty="0">
                <a:latin typeface="Arial" panose="020B0604020202020204" pitchFamily="34" charset="0"/>
                <a:cs typeface="Arial" panose="020B0604020202020204" pitchFamily="34" charset="0"/>
              </a:rPr>
              <a:t>Patient has right to take decision about his/her health</a:t>
            </a:r>
          </a:p>
          <a:p>
            <a:r>
              <a:rPr lang="en-US" sz="2400" dirty="0">
                <a:latin typeface="Arial" panose="020B0604020202020204" pitchFamily="34" charset="0"/>
                <a:cs typeface="Arial" panose="020B0604020202020204" pitchFamily="34" charset="0"/>
              </a:rPr>
              <a:t>If the patient is not mentally stable he can give the authority to spouse or children</a:t>
            </a:r>
          </a:p>
          <a:p>
            <a:r>
              <a:rPr lang="en-US" sz="2400" dirty="0">
                <a:latin typeface="Arial" panose="020B0604020202020204" pitchFamily="34" charset="0"/>
                <a:cs typeface="Arial" panose="020B0604020202020204" pitchFamily="34" charset="0"/>
              </a:rPr>
              <a:t>Patient has right to decide whether to continue his/her treatment or not</a:t>
            </a:r>
          </a:p>
          <a:p>
            <a:r>
              <a:rPr lang="en-US" sz="2400" dirty="0">
                <a:latin typeface="Arial" panose="020B0604020202020204" pitchFamily="34" charset="0"/>
                <a:cs typeface="Arial" panose="020B0604020202020204" pitchFamily="34" charset="0"/>
              </a:rPr>
              <a:t>If the treatment fails due to any reasons then physician is responsible</a:t>
            </a:r>
          </a:p>
          <a:p>
            <a:r>
              <a:rPr lang="en-US" sz="2400" dirty="0">
                <a:latin typeface="Arial" panose="020B0604020202020204" pitchFamily="34" charset="0"/>
                <a:cs typeface="Arial" panose="020B0604020202020204" pitchFamily="34" charset="0"/>
              </a:rPr>
              <a:t>So the physician has to ensure that he has provide the detailed information about the treatment program or not</a:t>
            </a:r>
          </a:p>
          <a:p>
            <a:r>
              <a:rPr lang="en-US" sz="2400" dirty="0">
                <a:latin typeface="Arial" panose="020B0604020202020204" pitchFamily="34" charset="0"/>
                <a:cs typeface="Arial" panose="020B0604020202020204" pitchFamily="34" charset="0"/>
              </a:rPr>
              <a:t>So the patient has information not only about the his health but also the cost which has to be paid during diseases period</a:t>
            </a:r>
            <a:endParaRPr lang="en-PK"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28922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05F24-802B-4DE6-AE94-97E14789F69A}"/>
              </a:ext>
            </a:extLst>
          </p:cNvPr>
          <p:cNvSpPr>
            <a:spLocks noGrp="1"/>
          </p:cNvSpPr>
          <p:nvPr>
            <p:ph type="title"/>
          </p:nvPr>
        </p:nvSpPr>
        <p:spPr>
          <a:xfrm>
            <a:off x="1377489" y="568035"/>
            <a:ext cx="9603275" cy="587136"/>
          </a:xfrm>
        </p:spPr>
        <p:txBody>
          <a:bodyPr>
            <a:noAutofit/>
          </a:bodyPr>
          <a:lstStyle/>
          <a:p>
            <a:r>
              <a:rPr lang="en-US" sz="4400" b="1" cap="none" dirty="0">
                <a:latin typeface="Arial" panose="020B0604020202020204" pitchFamily="34" charset="0"/>
                <a:cs typeface="Arial" panose="020B0604020202020204" pitchFamily="34" charset="0"/>
              </a:rPr>
              <a:t>Disclosure Of Information </a:t>
            </a:r>
            <a:endParaRPr lang="en-PK" sz="4400" b="1" cap="none"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7E13868F-8972-4B2A-B978-8815C5324AA8}"/>
              </a:ext>
            </a:extLst>
          </p:cNvPr>
          <p:cNvSpPr>
            <a:spLocks noGrp="1"/>
          </p:cNvSpPr>
          <p:nvPr>
            <p:ph idx="1"/>
          </p:nvPr>
        </p:nvSpPr>
        <p:spPr>
          <a:xfrm>
            <a:off x="1011380" y="1945839"/>
            <a:ext cx="10335491" cy="3942343"/>
          </a:xfrm>
        </p:spPr>
        <p:txBody>
          <a:bodyPr>
            <a:noAutofit/>
          </a:bodyPr>
          <a:lstStyle/>
          <a:p>
            <a:r>
              <a:rPr lang="en-US" sz="2400" dirty="0">
                <a:latin typeface="Arial" panose="020B0604020202020204" pitchFamily="34" charset="0"/>
                <a:cs typeface="Arial" panose="020B0604020202020204" pitchFamily="34" charset="0"/>
              </a:rPr>
              <a:t>In some situation patient information has to be disclosed </a:t>
            </a:r>
          </a:p>
          <a:p>
            <a:r>
              <a:rPr lang="en-US" sz="2400" dirty="0">
                <a:latin typeface="Arial" panose="020B0604020202020204" pitchFamily="34" charset="0"/>
                <a:cs typeface="Arial" panose="020B0604020202020204" pitchFamily="34" charset="0"/>
              </a:rPr>
              <a:t>It may be either request of patient himself or it may be the consent of decision maker</a:t>
            </a:r>
          </a:p>
          <a:p>
            <a:r>
              <a:rPr lang="en-US" sz="2400" dirty="0">
                <a:latin typeface="Arial" panose="020B0604020202020204" pitchFamily="34" charset="0"/>
                <a:cs typeface="Arial" panose="020B0604020202020204" pitchFamily="34" charset="0"/>
              </a:rPr>
              <a:t>Sometime the patient information is required for the lawful purposes</a:t>
            </a:r>
          </a:p>
          <a:p>
            <a:r>
              <a:rPr lang="en-US" sz="2400" dirty="0">
                <a:latin typeface="Arial" panose="020B0604020202020204" pitchFamily="34" charset="0"/>
                <a:cs typeface="Arial" panose="020B0604020202020204" pitchFamily="34" charset="0"/>
              </a:rPr>
              <a:t>There is term “Lock Box” in which patient restricted the physician not to disclose information to the family members even to those individual which are in patient circle of health care</a:t>
            </a:r>
          </a:p>
        </p:txBody>
      </p:sp>
    </p:spTree>
    <p:extLst>
      <p:ext uri="{BB962C8B-B14F-4D97-AF65-F5344CB8AC3E}">
        <p14:creationId xmlns:p14="http://schemas.microsoft.com/office/powerpoint/2010/main" val="2721241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F20C6-474C-4AA2-8E20-3099DD4CBC39}"/>
              </a:ext>
            </a:extLst>
          </p:cNvPr>
          <p:cNvSpPr>
            <a:spLocks noGrp="1"/>
          </p:cNvSpPr>
          <p:nvPr>
            <p:ph type="title"/>
          </p:nvPr>
        </p:nvSpPr>
        <p:spPr>
          <a:xfrm>
            <a:off x="1451579" y="804520"/>
            <a:ext cx="9603275" cy="587136"/>
          </a:xfrm>
        </p:spPr>
        <p:txBody>
          <a:bodyPr>
            <a:noAutofit/>
          </a:bodyPr>
          <a:lstStyle/>
          <a:p>
            <a:r>
              <a:rPr lang="en-US" sz="4400" b="1" dirty="0">
                <a:latin typeface="Arial" panose="020B0604020202020204" pitchFamily="34" charset="0"/>
                <a:cs typeface="Arial" panose="020B0604020202020204" pitchFamily="34" charset="0"/>
              </a:rPr>
              <a:t>Information</a:t>
            </a:r>
            <a:r>
              <a:rPr lang="en-US" sz="4400" dirty="0"/>
              <a:t> </a:t>
            </a:r>
            <a:r>
              <a:rPr lang="en-US" sz="4400" b="1" dirty="0">
                <a:latin typeface="Arial" panose="020B0604020202020204" pitchFamily="34" charset="0"/>
                <a:cs typeface="Arial" panose="020B0604020202020204" pitchFamily="34" charset="0"/>
              </a:rPr>
              <a:t>disclosure</a:t>
            </a:r>
            <a:endParaRPr lang="en-PK" sz="44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D950E49-E675-4D53-A492-F18620227CD2}"/>
              </a:ext>
            </a:extLst>
          </p:cNvPr>
          <p:cNvSpPr>
            <a:spLocks noGrp="1"/>
          </p:cNvSpPr>
          <p:nvPr>
            <p:ph idx="1"/>
          </p:nvPr>
        </p:nvSpPr>
        <p:spPr/>
        <p:txBody>
          <a:bodyPr>
            <a:normAutofit/>
          </a:bodyPr>
          <a:lstStyle/>
          <a:p>
            <a:r>
              <a:rPr lang="en-US" sz="2400" dirty="0">
                <a:latin typeface="Arial" panose="020B0604020202020204" pitchFamily="34" charset="0"/>
                <a:cs typeface="Arial" panose="020B0604020202020204" pitchFamily="34" charset="0"/>
              </a:rPr>
              <a:t>In this case physician can refuse to provide health care facilities to the patient if he is not in the emergency conditions and he must keep the record of reason in patient health care record</a:t>
            </a:r>
            <a:endParaRPr lang="en-PK"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If the patient has some infectious diseases physician has to disclose the information to patient family members so that they can take some precautionary measure</a:t>
            </a:r>
          </a:p>
          <a:p>
            <a:r>
              <a:rPr lang="en-US" sz="2400" dirty="0">
                <a:latin typeface="Arial" panose="020B0604020202020204" pitchFamily="34" charset="0"/>
                <a:cs typeface="Arial" panose="020B0604020202020204" pitchFamily="34" charset="0"/>
              </a:rPr>
              <a:t>As well as they will help the patient to complete the treatment plan</a:t>
            </a:r>
            <a:endParaRPr lang="en-PK"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91312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83144-4659-439B-B722-8D380ACD303A}"/>
              </a:ext>
            </a:extLst>
          </p:cNvPr>
          <p:cNvSpPr>
            <a:spLocks noGrp="1"/>
          </p:cNvSpPr>
          <p:nvPr>
            <p:ph type="title"/>
          </p:nvPr>
        </p:nvSpPr>
        <p:spPr>
          <a:xfrm>
            <a:off x="1451579" y="804520"/>
            <a:ext cx="9603275" cy="587136"/>
          </a:xfrm>
        </p:spPr>
        <p:txBody>
          <a:bodyPr>
            <a:noAutofit/>
          </a:bodyPr>
          <a:lstStyle/>
          <a:p>
            <a:r>
              <a:rPr lang="en-US" sz="4400" b="1" cap="none" dirty="0">
                <a:latin typeface="Arial" panose="020B0604020202020204" pitchFamily="34" charset="0"/>
                <a:cs typeface="Arial" panose="020B0604020202020204" pitchFamily="34" charset="0"/>
              </a:rPr>
              <a:t>Problems Of Moral Justification </a:t>
            </a:r>
            <a:endParaRPr lang="en-PK" sz="4400" b="1" cap="none"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53C7FFF-E8FA-4461-B6AE-895952B038C3}"/>
              </a:ext>
            </a:extLst>
          </p:cNvPr>
          <p:cNvSpPr>
            <a:spLocks noGrp="1"/>
          </p:cNvSpPr>
          <p:nvPr>
            <p:ph idx="1"/>
          </p:nvPr>
        </p:nvSpPr>
        <p:spPr/>
        <p:txBody>
          <a:bodyPr>
            <a:normAutofit/>
          </a:bodyPr>
          <a:lstStyle/>
          <a:p>
            <a:r>
              <a:rPr lang="en-US" sz="2400" dirty="0">
                <a:latin typeface="Arial" panose="020B0604020202020204" pitchFamily="34" charset="0"/>
                <a:cs typeface="Arial" panose="020B0604020202020204" pitchFamily="34" charset="0"/>
              </a:rPr>
              <a:t>Whenever we talk about animal and plants ethical aspect morel facts are involved in serval ways</a:t>
            </a:r>
          </a:p>
          <a:p>
            <a:r>
              <a:rPr lang="en-US" sz="2400" b="1" dirty="0">
                <a:latin typeface="Arial" panose="020B0604020202020204" pitchFamily="34" charset="0"/>
                <a:cs typeface="Arial" panose="020B0604020202020204" pitchFamily="34" charset="0"/>
              </a:rPr>
              <a:t>Moral theory</a:t>
            </a:r>
          </a:p>
          <a:p>
            <a:pPr algn="ctr"/>
            <a:r>
              <a:rPr lang="en-US" sz="2400" dirty="0">
                <a:latin typeface="Arial" panose="020B0604020202020204" pitchFamily="34" charset="0"/>
                <a:cs typeface="Arial" panose="020B0604020202020204" pitchFamily="34" charset="0"/>
              </a:rPr>
              <a:t>this theory provides and account of  truth and falsity of moral justifications</a:t>
            </a:r>
          </a:p>
          <a:p>
            <a:pPr algn="ctr"/>
            <a:r>
              <a:rPr lang="en-US" sz="2400" dirty="0">
                <a:latin typeface="Arial" panose="020B0604020202020204" pitchFamily="34" charset="0"/>
                <a:cs typeface="Arial" panose="020B0604020202020204" pitchFamily="34" charset="0"/>
              </a:rPr>
              <a:t>Level of the moral truth has to be decided by </a:t>
            </a:r>
            <a:r>
              <a:rPr lang="en-US" sz="2400" dirty="0" err="1">
                <a:latin typeface="Arial" panose="020B0604020202020204" pitchFamily="34" charset="0"/>
                <a:cs typeface="Arial" panose="020B0604020202020204" pitchFamily="34" charset="0"/>
              </a:rPr>
              <a:t>ourself</a:t>
            </a:r>
            <a:endParaRPr lang="en-PK"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60345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033AE-A2E4-4DFE-8802-6287322B52C6}"/>
              </a:ext>
            </a:extLst>
          </p:cNvPr>
          <p:cNvSpPr>
            <a:spLocks noGrp="1"/>
          </p:cNvSpPr>
          <p:nvPr>
            <p:ph type="title"/>
          </p:nvPr>
        </p:nvSpPr>
        <p:spPr>
          <a:xfrm>
            <a:off x="1451579" y="804519"/>
            <a:ext cx="9603275" cy="719481"/>
          </a:xfrm>
        </p:spPr>
        <p:txBody>
          <a:bodyPr/>
          <a:lstStyle/>
          <a:p>
            <a:r>
              <a:rPr lang="en-US" b="1" cap="none" dirty="0">
                <a:latin typeface="Arial" panose="020B0604020202020204" pitchFamily="34" charset="0"/>
                <a:cs typeface="Arial" panose="020B0604020202020204" pitchFamily="34" charset="0"/>
              </a:rPr>
              <a:t>Problems Of Moral Justification </a:t>
            </a:r>
            <a:endParaRPr lang="en-PK" dirty="0"/>
          </a:p>
        </p:txBody>
      </p:sp>
      <p:sp>
        <p:nvSpPr>
          <p:cNvPr id="3" name="Content Placeholder 2">
            <a:extLst>
              <a:ext uri="{FF2B5EF4-FFF2-40B4-BE49-F238E27FC236}">
                <a16:creationId xmlns:a16="http://schemas.microsoft.com/office/drawing/2014/main" id="{CB5D5C34-4F15-4249-B00D-4C98CB71F3C9}"/>
              </a:ext>
            </a:extLst>
          </p:cNvPr>
          <p:cNvSpPr>
            <a:spLocks noGrp="1"/>
          </p:cNvSpPr>
          <p:nvPr>
            <p:ph idx="1"/>
          </p:nvPr>
        </p:nvSpPr>
        <p:spPr/>
        <p:txBody>
          <a:bodyPr>
            <a:normAutofit fontScale="92500"/>
          </a:bodyPr>
          <a:lstStyle/>
          <a:p>
            <a:r>
              <a:rPr lang="en-US" sz="2400" dirty="0">
                <a:latin typeface="Arial" panose="020B0604020202020204" pitchFamily="34" charset="0"/>
                <a:cs typeface="Arial" panose="020B0604020202020204" pitchFamily="34" charset="0"/>
              </a:rPr>
              <a:t>Some philosophers believes that language play an important role in explaining the moral truth</a:t>
            </a:r>
          </a:p>
          <a:p>
            <a:r>
              <a:rPr lang="en-US" sz="2400" dirty="0">
                <a:latin typeface="Arial" panose="020B0604020202020204" pitchFamily="34" charset="0"/>
                <a:cs typeface="Arial" panose="020B0604020202020204" pitchFamily="34" charset="0"/>
              </a:rPr>
              <a:t>Moral theory also provide and account to justification for moral views</a:t>
            </a:r>
          </a:p>
          <a:p>
            <a:r>
              <a:rPr lang="en-US" sz="2400" dirty="0">
                <a:latin typeface="Arial" panose="020B0604020202020204" pitchFamily="34" charset="0"/>
                <a:cs typeface="Arial" panose="020B0604020202020204" pitchFamily="34" charset="0"/>
              </a:rPr>
              <a:t>Moral judgement are objective really in true sense because they correspond to objective moral facts</a:t>
            </a:r>
          </a:p>
          <a:p>
            <a:r>
              <a:rPr lang="en-US" sz="2400" dirty="0">
                <a:latin typeface="Arial" panose="020B0604020202020204" pitchFamily="34" charset="0"/>
                <a:cs typeface="Arial" panose="020B0604020202020204" pitchFamily="34" charset="0"/>
              </a:rPr>
              <a:t>All moral problems can be solved by convincing the other </a:t>
            </a:r>
          </a:p>
          <a:p>
            <a:r>
              <a:rPr lang="en-US" sz="2400" dirty="0">
                <a:latin typeface="Arial" panose="020B0604020202020204" pitchFamily="34" charset="0"/>
                <a:cs typeface="Arial" panose="020B0604020202020204" pitchFamily="34" charset="0"/>
              </a:rPr>
              <a:t>But in the heterogenous community it very difficult to reach one moral act</a:t>
            </a:r>
            <a:endParaRPr lang="en-PK"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49191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A2E9C-0F4A-462A-BC85-6F8A34105192}"/>
              </a:ext>
            </a:extLst>
          </p:cNvPr>
          <p:cNvSpPr>
            <a:spLocks noGrp="1"/>
          </p:cNvSpPr>
          <p:nvPr>
            <p:ph type="title"/>
          </p:nvPr>
        </p:nvSpPr>
        <p:spPr>
          <a:xfrm>
            <a:off x="1451579" y="804520"/>
            <a:ext cx="9603275" cy="705626"/>
          </a:xfrm>
        </p:spPr>
        <p:txBody>
          <a:bodyPr>
            <a:normAutofit/>
          </a:bodyPr>
          <a:lstStyle/>
          <a:p>
            <a:r>
              <a:rPr lang="en-US" sz="4400" b="1" cap="none" dirty="0">
                <a:latin typeface="Arial" panose="020B0604020202020204" pitchFamily="34" charset="0"/>
                <a:cs typeface="Arial" panose="020B0604020202020204" pitchFamily="34" charset="0"/>
              </a:rPr>
              <a:t>Moral Disputes</a:t>
            </a:r>
            <a:endParaRPr lang="en-PK" sz="4400" b="1" cap="none"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1377162-FDF6-451A-85B1-915273D89148}"/>
              </a:ext>
            </a:extLst>
          </p:cNvPr>
          <p:cNvSpPr>
            <a:spLocks noGrp="1"/>
          </p:cNvSpPr>
          <p:nvPr>
            <p:ph idx="1"/>
          </p:nvPr>
        </p:nvSpPr>
        <p:spPr>
          <a:xfrm>
            <a:off x="1451579" y="2015732"/>
            <a:ext cx="9603275" cy="4037748"/>
          </a:xfrm>
        </p:spPr>
        <p:txBody>
          <a:bodyPr>
            <a:normAutofit fontScale="92500"/>
          </a:bodyPr>
          <a:lstStyle/>
          <a:p>
            <a:r>
              <a:rPr lang="en-US" sz="2400" dirty="0">
                <a:latin typeface="Arial" panose="020B0604020202020204" pitchFamily="34" charset="0"/>
                <a:cs typeface="Arial" panose="020B0604020202020204" pitchFamily="34" charset="0"/>
              </a:rPr>
              <a:t>Moral disputes are of two types</a:t>
            </a:r>
          </a:p>
          <a:p>
            <a:pPr marL="457200" indent="-457200" algn="ctr">
              <a:buFont typeface="+mj-lt"/>
              <a:buAutoNum type="arabicPeriod"/>
            </a:pPr>
            <a:r>
              <a:rPr lang="en-US" sz="2400" dirty="0">
                <a:latin typeface="Arial" panose="020B0604020202020204" pitchFamily="34" charset="0"/>
                <a:cs typeface="Arial" panose="020B0604020202020204" pitchFamily="34" charset="0"/>
              </a:rPr>
              <a:t>Conflicting attitude</a:t>
            </a:r>
          </a:p>
          <a:p>
            <a:pPr marL="457200" indent="-457200" algn="ctr">
              <a:buFont typeface="+mj-lt"/>
              <a:buAutoNum type="arabicPeriod"/>
            </a:pPr>
            <a:r>
              <a:rPr lang="en-US" sz="2400" dirty="0">
                <a:latin typeface="Arial" panose="020B0604020202020204" pitchFamily="34" charset="0"/>
                <a:cs typeface="Arial" panose="020B0604020202020204" pitchFamily="34" charset="0"/>
              </a:rPr>
              <a:t>Incompatible actions</a:t>
            </a:r>
          </a:p>
          <a:p>
            <a:r>
              <a:rPr lang="en-US" sz="2400" dirty="0">
                <a:latin typeface="Arial" panose="020B0604020202020204" pitchFamily="34" charset="0"/>
                <a:cs typeface="Arial" panose="020B0604020202020204" pitchFamily="34" charset="0"/>
              </a:rPr>
              <a:t>Sometime man is consider evil morally because of acts e.g. Hitler is an example of moral evil person</a:t>
            </a:r>
          </a:p>
          <a:p>
            <a:r>
              <a:rPr lang="en-US" sz="2400" dirty="0">
                <a:latin typeface="Arial" panose="020B0604020202020204" pitchFamily="34" charset="0"/>
                <a:cs typeface="Arial" panose="020B0604020202020204" pitchFamily="34" charset="0"/>
              </a:rPr>
              <a:t>These two moral disputes  can be resolved by two ways</a:t>
            </a:r>
          </a:p>
          <a:p>
            <a:pPr marL="457200" indent="-457200">
              <a:buFont typeface="+mj-lt"/>
              <a:buAutoNum type="arabicPeriod"/>
            </a:pPr>
            <a:r>
              <a:rPr lang="en-US" sz="2400" dirty="0">
                <a:latin typeface="Arial" panose="020B0604020202020204" pitchFamily="34" charset="0"/>
                <a:cs typeface="Arial" panose="020B0604020202020204" pitchFamily="34" charset="0"/>
              </a:rPr>
              <a:t>Resolving attitudinal differences 	</a:t>
            </a:r>
          </a:p>
          <a:p>
            <a:pPr marL="457200" indent="-457200">
              <a:buFont typeface="+mj-lt"/>
              <a:buAutoNum type="arabicPeriod"/>
            </a:pPr>
            <a:r>
              <a:rPr lang="en-US" sz="2400" dirty="0">
                <a:latin typeface="Arial" panose="020B0604020202020204" pitchFamily="34" charset="0"/>
                <a:cs typeface="Arial" panose="020B0604020202020204" pitchFamily="34" charset="0"/>
              </a:rPr>
              <a:t>By bringing about more uniform behavior</a:t>
            </a:r>
          </a:p>
        </p:txBody>
      </p:sp>
    </p:spTree>
    <p:extLst>
      <p:ext uri="{BB962C8B-B14F-4D97-AF65-F5344CB8AC3E}">
        <p14:creationId xmlns:p14="http://schemas.microsoft.com/office/powerpoint/2010/main" val="2288377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F1BB0-7758-460A-9345-C66EAD2DC6A8}"/>
              </a:ext>
            </a:extLst>
          </p:cNvPr>
          <p:cNvSpPr>
            <a:spLocks noGrp="1"/>
          </p:cNvSpPr>
          <p:nvPr>
            <p:ph type="title"/>
          </p:nvPr>
        </p:nvSpPr>
        <p:spPr/>
        <p:txBody>
          <a:bodyPr>
            <a:normAutofit/>
          </a:bodyPr>
          <a:lstStyle/>
          <a:p>
            <a:r>
              <a:rPr lang="en-US" sz="4400" b="1" cap="none" dirty="0">
                <a:latin typeface="Arial" panose="020B0604020202020204" pitchFamily="34" charset="0"/>
                <a:cs typeface="Arial" panose="020B0604020202020204" pitchFamily="34" charset="0"/>
              </a:rPr>
              <a:t>Views</a:t>
            </a:r>
            <a:endParaRPr lang="en-PK" sz="4400" b="1" cap="none"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1DD51B9E-A3FF-42C7-9D7B-2D8D05566D40}"/>
              </a:ext>
            </a:extLst>
          </p:cNvPr>
          <p:cNvSpPr>
            <a:spLocks noGrp="1"/>
          </p:cNvSpPr>
          <p:nvPr>
            <p:ph idx="1"/>
          </p:nvPr>
        </p:nvSpPr>
        <p:spPr/>
        <p:txBody>
          <a:bodyPr>
            <a:normAutofit lnSpcReduction="10000"/>
          </a:bodyPr>
          <a:lstStyle/>
          <a:p>
            <a:r>
              <a:rPr lang="en-US" sz="2400" dirty="0">
                <a:latin typeface="Arial" panose="020B0604020202020204" pitchFamily="34" charset="0"/>
                <a:cs typeface="Arial" panose="020B0604020202020204" pitchFamily="34" charset="0"/>
              </a:rPr>
              <a:t>We can solve the moral disputes if our informational access is to moral facts we can properly justify the moral values</a:t>
            </a:r>
          </a:p>
          <a:p>
            <a:r>
              <a:rPr lang="en-US" sz="2400" dirty="0">
                <a:latin typeface="Arial" panose="020B0604020202020204" pitchFamily="34" charset="0"/>
                <a:cs typeface="Arial" panose="020B0604020202020204" pitchFamily="34" charset="0"/>
              </a:rPr>
              <a:t>According to one philosopher</a:t>
            </a:r>
          </a:p>
          <a:p>
            <a:pPr marL="0" indent="0" algn="ctr">
              <a:buNone/>
            </a:pPr>
            <a:r>
              <a:rPr lang="en-US" sz="2400" dirty="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Moral facts are epistemically accessible to normal 		intelligent people such individual make progress toward finding out the solution </a:t>
            </a:r>
          </a:p>
          <a:p>
            <a:r>
              <a:rPr lang="en-US" sz="2400" dirty="0">
                <a:latin typeface="Arial" panose="020B0604020202020204" pitchFamily="34" charset="0"/>
                <a:cs typeface="Arial" panose="020B0604020202020204" pitchFamily="34" charset="0"/>
              </a:rPr>
              <a:t>This type of knowledge is rational to the moral opinion</a:t>
            </a:r>
            <a:endParaRPr lang="en-PK"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6133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3E838-3D94-467C-A0AA-007D11C2959D}"/>
              </a:ext>
            </a:extLst>
          </p:cNvPr>
          <p:cNvSpPr>
            <a:spLocks noGrp="1"/>
          </p:cNvSpPr>
          <p:nvPr>
            <p:ph type="title"/>
          </p:nvPr>
        </p:nvSpPr>
        <p:spPr/>
        <p:txBody>
          <a:bodyPr>
            <a:normAutofit/>
          </a:bodyPr>
          <a:lstStyle/>
          <a:p>
            <a:r>
              <a:rPr lang="en-US" sz="4400" b="1" cap="none" dirty="0">
                <a:latin typeface="Arial" panose="020B0604020202020204" pitchFamily="34" charset="0"/>
                <a:cs typeface="Arial" panose="020B0604020202020204" pitchFamily="34" charset="0"/>
              </a:rPr>
              <a:t>Codes For Nurses</a:t>
            </a:r>
            <a:endParaRPr lang="en-PK" sz="4400" b="1" cap="none"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6AFC18D-13B8-4ABF-9476-91C44CE15B9D}"/>
              </a:ext>
            </a:extLst>
          </p:cNvPr>
          <p:cNvSpPr>
            <a:spLocks noGrp="1"/>
          </p:cNvSpPr>
          <p:nvPr>
            <p:ph idx="1"/>
          </p:nvPr>
        </p:nvSpPr>
        <p:spPr/>
        <p:txBody>
          <a:bodyPr>
            <a:normAutofit fontScale="92500" lnSpcReduction="20000"/>
          </a:bodyPr>
          <a:lstStyle/>
          <a:p>
            <a:r>
              <a:rPr lang="en-US" sz="2400" dirty="0">
                <a:latin typeface="Arial" panose="020B0604020202020204" pitchFamily="34" charset="0"/>
                <a:cs typeface="Arial" panose="020B0604020202020204" pitchFamily="34" charset="0"/>
              </a:rPr>
              <a:t>Nurses has to take care about the principles of bioethics like physicians and biologist</a:t>
            </a:r>
          </a:p>
          <a:p>
            <a:r>
              <a:rPr lang="en-US" sz="2400" dirty="0">
                <a:latin typeface="Arial" panose="020B0604020202020204" pitchFamily="34" charset="0"/>
                <a:cs typeface="Arial" panose="020B0604020202020204" pitchFamily="34" charset="0"/>
              </a:rPr>
              <a:t>Nurses has to create a friendly or comfortable environment for patients</a:t>
            </a:r>
          </a:p>
          <a:p>
            <a:r>
              <a:rPr lang="en-US" sz="2400" dirty="0">
                <a:latin typeface="Arial" panose="020B0604020202020204" pitchFamily="34" charset="0"/>
                <a:cs typeface="Arial" panose="020B0604020202020204" pitchFamily="34" charset="0"/>
              </a:rPr>
              <a:t>There are four codes</a:t>
            </a:r>
          </a:p>
          <a:p>
            <a:pPr marL="1714500" lvl="3" indent="-342900">
              <a:buFont typeface="+mj-lt"/>
              <a:buAutoNum type="arabicPeriod"/>
            </a:pPr>
            <a:r>
              <a:rPr lang="en-US" sz="2400" dirty="0">
                <a:latin typeface="Arial" panose="020B0604020202020204" pitchFamily="34" charset="0"/>
                <a:cs typeface="Arial" panose="020B0604020202020204" pitchFamily="34" charset="0"/>
              </a:rPr>
              <a:t>Nurses and people</a:t>
            </a:r>
          </a:p>
          <a:p>
            <a:pPr marL="1714500" lvl="3" indent="-342900">
              <a:buFont typeface="+mj-lt"/>
              <a:buAutoNum type="arabicPeriod"/>
            </a:pPr>
            <a:r>
              <a:rPr lang="en-US" sz="2400" dirty="0">
                <a:latin typeface="Arial" panose="020B0604020202020204" pitchFamily="34" charset="0"/>
                <a:cs typeface="Arial" panose="020B0604020202020204" pitchFamily="34" charset="0"/>
              </a:rPr>
              <a:t>Nurses and practice</a:t>
            </a:r>
          </a:p>
          <a:p>
            <a:pPr marL="1714500" lvl="3" indent="-342900">
              <a:buFont typeface="+mj-lt"/>
              <a:buAutoNum type="arabicPeriod"/>
            </a:pPr>
            <a:r>
              <a:rPr lang="en-US" sz="2400" dirty="0">
                <a:latin typeface="Arial" panose="020B0604020202020204" pitchFamily="34" charset="0"/>
                <a:cs typeface="Arial" panose="020B0604020202020204" pitchFamily="34" charset="0"/>
              </a:rPr>
              <a:t>Nurses and profession</a:t>
            </a:r>
          </a:p>
          <a:p>
            <a:pPr marL="1714500" lvl="3" indent="-342900">
              <a:buFont typeface="+mj-lt"/>
              <a:buAutoNum type="arabicPeriod"/>
            </a:pPr>
            <a:r>
              <a:rPr lang="en-US" sz="2400" dirty="0">
                <a:latin typeface="Arial" panose="020B0604020202020204" pitchFamily="34" charset="0"/>
                <a:cs typeface="Arial" panose="020B0604020202020204" pitchFamily="34" charset="0"/>
              </a:rPr>
              <a:t>Nurses as Co workers</a:t>
            </a:r>
            <a:endParaRPr lang="en-PK"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6895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A65EA-DD11-4201-9680-86D7C0F89520}"/>
              </a:ext>
            </a:extLst>
          </p:cNvPr>
          <p:cNvSpPr>
            <a:spLocks noGrp="1"/>
          </p:cNvSpPr>
          <p:nvPr>
            <p:ph type="title"/>
          </p:nvPr>
        </p:nvSpPr>
        <p:spPr>
          <a:xfrm>
            <a:off x="1451579" y="568037"/>
            <a:ext cx="9992276" cy="1285718"/>
          </a:xfrm>
        </p:spPr>
        <p:txBody>
          <a:bodyPr>
            <a:noAutofit/>
          </a:bodyPr>
          <a:lstStyle/>
          <a:p>
            <a:pPr algn="ctr"/>
            <a:r>
              <a:rPr lang="en-US" sz="4400" b="1" cap="none" dirty="0">
                <a:latin typeface="Arial" panose="020B0604020202020204" pitchFamily="34" charset="0"/>
                <a:cs typeface="Arial" panose="020B0604020202020204" pitchFamily="34" charset="0"/>
              </a:rPr>
              <a:t>Relationship Between Patient And Nurses</a:t>
            </a:r>
            <a:endParaRPr lang="en-PK" sz="4400" b="1" cap="none"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7DF43CA1-39A4-4F9B-9B2F-443BC714D9F9}"/>
              </a:ext>
            </a:extLst>
          </p:cNvPr>
          <p:cNvSpPr>
            <a:spLocks noGrp="1"/>
          </p:cNvSpPr>
          <p:nvPr>
            <p:ph idx="1"/>
          </p:nvPr>
        </p:nvSpPr>
        <p:spPr>
          <a:xfrm>
            <a:off x="928255" y="1853754"/>
            <a:ext cx="10515600" cy="5004245"/>
          </a:xfrm>
        </p:spPr>
        <p:txBody>
          <a:bodyPr>
            <a:noAutofit/>
          </a:bodyPr>
          <a:lstStyle/>
          <a:p>
            <a:r>
              <a:rPr lang="en-US" sz="2400" dirty="0">
                <a:latin typeface="Arial" panose="020B0604020202020204" pitchFamily="34" charset="0"/>
                <a:cs typeface="Arial" panose="020B0604020202020204" pitchFamily="34" charset="0"/>
              </a:rPr>
              <a:t>It is the duty of nurses to create environment in which human rights and spiritual beliefs are respected  so the patient show fully integrity, response, respect to their values</a:t>
            </a:r>
          </a:p>
          <a:p>
            <a:r>
              <a:rPr lang="en-US" sz="2400" dirty="0">
                <a:latin typeface="Arial" panose="020B0604020202020204" pitchFamily="34" charset="0"/>
                <a:cs typeface="Arial" panose="020B0604020202020204" pitchFamily="34" charset="0"/>
              </a:rPr>
              <a:t>Nurses has to make sure that patient has received the complete information about his treatment or operation from the physician</a:t>
            </a:r>
          </a:p>
          <a:p>
            <a:r>
              <a:rPr lang="en-US" sz="2400" dirty="0">
                <a:latin typeface="Arial" panose="020B0604020202020204" pitchFamily="34" charset="0"/>
                <a:cs typeface="Arial" panose="020B0604020202020204" pitchFamily="34" charset="0"/>
              </a:rPr>
              <a:t>Nurses have to advocate the social issue and assess to medical treatment</a:t>
            </a:r>
          </a:p>
          <a:p>
            <a:r>
              <a:rPr lang="en-US" sz="2400" dirty="0">
                <a:latin typeface="Arial" panose="020B0604020202020204" pitchFamily="34" charset="0"/>
                <a:cs typeface="Arial" panose="020B0604020202020204" pitchFamily="34" charset="0"/>
              </a:rPr>
              <a:t>Nurses has to make sure that medical advance or use of technology are compatible to each other</a:t>
            </a:r>
          </a:p>
          <a:p>
            <a:r>
              <a:rPr lang="en-US" sz="2400" dirty="0">
                <a:latin typeface="Arial" panose="020B0604020202020204" pitchFamily="34" charset="0"/>
                <a:cs typeface="Arial" panose="020B0604020202020204" pitchFamily="34" charset="0"/>
              </a:rPr>
              <a:t>Nurses should have collaborative relationship with their co workers</a:t>
            </a:r>
            <a:endParaRPr lang="en-PK"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8293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65FB6-AFDD-4175-AF02-FCC09A11F93B}"/>
              </a:ext>
            </a:extLst>
          </p:cNvPr>
          <p:cNvSpPr>
            <a:spLocks noGrp="1"/>
          </p:cNvSpPr>
          <p:nvPr>
            <p:ph type="title"/>
          </p:nvPr>
        </p:nvSpPr>
        <p:spPr>
          <a:xfrm>
            <a:off x="1451579" y="804519"/>
            <a:ext cx="9798312" cy="1049235"/>
          </a:xfrm>
        </p:spPr>
        <p:txBody>
          <a:bodyPr>
            <a:noAutofit/>
          </a:bodyPr>
          <a:lstStyle/>
          <a:p>
            <a:r>
              <a:rPr lang="en-US" sz="4400" cap="none" dirty="0">
                <a:latin typeface="Arial" panose="020B0604020202020204" pitchFamily="34" charset="0"/>
                <a:cs typeface="Arial" panose="020B0604020202020204" pitchFamily="34" charset="0"/>
              </a:rPr>
              <a:t>Patient Rights And Responsibilities</a:t>
            </a:r>
            <a:endParaRPr lang="en-PK" sz="4400" cap="none"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866B08B-E9E6-422D-93FE-9F54728B59ED}"/>
              </a:ext>
            </a:extLst>
          </p:cNvPr>
          <p:cNvSpPr>
            <a:spLocks noGrp="1"/>
          </p:cNvSpPr>
          <p:nvPr>
            <p:ph idx="1"/>
          </p:nvPr>
        </p:nvSpPr>
        <p:spPr>
          <a:xfrm>
            <a:off x="1451579" y="2015732"/>
            <a:ext cx="9618203" cy="4495904"/>
          </a:xfrm>
        </p:spPr>
        <p:txBody>
          <a:bodyPr>
            <a:noAutofit/>
          </a:bodyPr>
          <a:lstStyle/>
          <a:p>
            <a:pPr marL="0" indent="0">
              <a:buNone/>
            </a:pPr>
            <a:r>
              <a:rPr lang="en-US" sz="2400" b="1" dirty="0">
                <a:latin typeface="Arial" panose="020B0604020202020204" pitchFamily="34" charset="0"/>
                <a:cs typeface="Arial" panose="020B0604020202020204" pitchFamily="34" charset="0"/>
              </a:rPr>
              <a:t>Responsibilities:</a:t>
            </a:r>
          </a:p>
          <a:p>
            <a:pPr marL="457200" indent="-457200" algn="ctr">
              <a:buFont typeface="+mj-lt"/>
              <a:buAutoNum type="arabicPeriod"/>
            </a:pPr>
            <a:r>
              <a:rPr lang="en-US" sz="2400" dirty="0">
                <a:latin typeface="Arial" panose="020B0604020202020204" pitchFamily="34" charset="0"/>
                <a:cs typeface="Arial" panose="020B0604020202020204" pitchFamily="34" charset="0"/>
              </a:rPr>
              <a:t>It is the responsibility of the patient give correct and complete information about the health status and medical history</a:t>
            </a:r>
          </a:p>
          <a:p>
            <a:pPr marL="457200" indent="-457200" algn="ctr">
              <a:buFont typeface="+mj-lt"/>
              <a:buAutoNum type="arabicPeriod"/>
            </a:pPr>
            <a:r>
              <a:rPr lang="en-US" sz="2400" dirty="0">
                <a:latin typeface="Arial" panose="020B0604020202020204" pitchFamily="34" charset="0"/>
                <a:cs typeface="Arial" panose="020B0604020202020204" pitchFamily="34" charset="0"/>
              </a:rPr>
              <a:t>If you want conduct a research you should give full information about your research and if patient is unable to understand he has right to ask questions</a:t>
            </a:r>
          </a:p>
          <a:p>
            <a:pPr marL="457200" indent="-457200" algn="ctr">
              <a:buFont typeface="+mj-lt"/>
              <a:buAutoNum type="arabicPeriod"/>
            </a:pPr>
            <a:r>
              <a:rPr lang="en-US" sz="2400" dirty="0">
                <a:latin typeface="Arial" panose="020B0604020202020204" pitchFamily="34" charset="0"/>
                <a:cs typeface="Arial" panose="020B0604020202020204" pitchFamily="34" charset="0"/>
              </a:rPr>
              <a:t>It is the responsibility of the patient to cooperate with care givers</a:t>
            </a:r>
          </a:p>
          <a:p>
            <a:pPr marL="457200" indent="-457200" algn="ctr">
              <a:buFont typeface="+mj-lt"/>
              <a:buAutoNum type="arabicPeriod"/>
            </a:pPr>
            <a:r>
              <a:rPr lang="en-US" sz="2400" dirty="0">
                <a:latin typeface="Arial" panose="020B0604020202020204" pitchFamily="34" charset="0"/>
                <a:cs typeface="Arial" panose="020B0604020202020204" pitchFamily="34" charset="0"/>
              </a:rPr>
              <a:t>If patient refuse to take treatment than he should be informed about the consequences on his health due to refusal</a:t>
            </a:r>
            <a:endParaRPr lang="en-PK"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448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AC394-B3D5-414E-90FD-7061AE59EDCB}"/>
              </a:ext>
            </a:extLst>
          </p:cNvPr>
          <p:cNvSpPr>
            <a:spLocks noGrp="1"/>
          </p:cNvSpPr>
          <p:nvPr>
            <p:ph type="title"/>
          </p:nvPr>
        </p:nvSpPr>
        <p:spPr/>
        <p:txBody>
          <a:bodyPr>
            <a:normAutofit/>
          </a:bodyPr>
          <a:lstStyle/>
          <a:p>
            <a:r>
              <a:rPr lang="en-US" sz="4400" b="1" cap="none" dirty="0">
                <a:latin typeface="Arial" panose="020B0604020202020204" pitchFamily="34" charset="0"/>
                <a:cs typeface="Arial" panose="020B0604020202020204" pitchFamily="34" charset="0"/>
              </a:rPr>
              <a:t>Rights Of The Patient</a:t>
            </a:r>
            <a:endParaRPr lang="en-PK" sz="4400" b="1" cap="none"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9667725-5F44-4EBE-912C-8D6031878855}"/>
              </a:ext>
            </a:extLst>
          </p:cNvPr>
          <p:cNvSpPr>
            <a:spLocks noGrp="1"/>
          </p:cNvSpPr>
          <p:nvPr>
            <p:ph idx="1"/>
          </p:nvPr>
        </p:nvSpPr>
        <p:spPr>
          <a:xfrm>
            <a:off x="1451579" y="2015732"/>
            <a:ext cx="9603275" cy="3900159"/>
          </a:xfrm>
        </p:spPr>
        <p:txBody>
          <a:bodyPr>
            <a:normAutofit/>
          </a:bodyPr>
          <a:lstStyle/>
          <a:p>
            <a:r>
              <a:rPr lang="en-US" sz="2400" dirty="0">
                <a:latin typeface="Arial" panose="020B0604020202020204" pitchFamily="34" charset="0"/>
                <a:cs typeface="Arial" panose="020B0604020202020204" pitchFamily="34" charset="0"/>
              </a:rPr>
              <a:t>Respect and privacy</a:t>
            </a:r>
          </a:p>
          <a:p>
            <a:r>
              <a:rPr lang="en-US" sz="2400" dirty="0">
                <a:latin typeface="Arial" panose="020B0604020202020204" pitchFamily="34" charset="0"/>
                <a:cs typeface="Arial" panose="020B0604020202020204" pitchFamily="34" charset="0"/>
              </a:rPr>
              <a:t>His/her medical report should be kept in confidential</a:t>
            </a:r>
          </a:p>
          <a:p>
            <a:r>
              <a:rPr lang="en-US" sz="2400" dirty="0">
                <a:latin typeface="Arial" panose="020B0604020202020204" pitchFamily="34" charset="0"/>
                <a:cs typeface="Arial" panose="020B0604020202020204" pitchFamily="34" charset="0"/>
              </a:rPr>
              <a:t>Patient has right to know the names of his caregivers</a:t>
            </a:r>
          </a:p>
          <a:p>
            <a:r>
              <a:rPr lang="en-US" sz="2400" dirty="0">
                <a:latin typeface="Arial" panose="020B0604020202020204" pitchFamily="34" charset="0"/>
                <a:cs typeface="Arial" panose="020B0604020202020204" pitchFamily="34" charset="0"/>
              </a:rPr>
              <a:t>Patient has right to know about the expenditure</a:t>
            </a:r>
          </a:p>
          <a:p>
            <a:r>
              <a:rPr lang="en-US" sz="2400" dirty="0">
                <a:latin typeface="Arial" panose="020B0604020202020204" pitchFamily="34" charset="0"/>
                <a:cs typeface="Arial" panose="020B0604020202020204" pitchFamily="34" charset="0"/>
              </a:rPr>
              <a:t>Patient has right to take decision about the treatment or surgery</a:t>
            </a:r>
          </a:p>
          <a:p>
            <a:r>
              <a:rPr lang="en-US" sz="2400" dirty="0">
                <a:latin typeface="Arial" panose="020B0604020202020204" pitchFamily="34" charset="0"/>
                <a:cs typeface="Arial" panose="020B0604020202020204" pitchFamily="34" charset="0"/>
              </a:rPr>
              <a:t>But if patient is not the in status to make decision  guardians or parents can make the decisions</a:t>
            </a:r>
          </a:p>
          <a:p>
            <a:endParaRPr lang="en-PK" dirty="0"/>
          </a:p>
        </p:txBody>
      </p:sp>
    </p:spTree>
    <p:extLst>
      <p:ext uri="{BB962C8B-B14F-4D97-AF65-F5344CB8AC3E}">
        <p14:creationId xmlns:p14="http://schemas.microsoft.com/office/powerpoint/2010/main" val="2847023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A60E8-C24B-4234-955B-5A212202CE5C}"/>
              </a:ext>
            </a:extLst>
          </p:cNvPr>
          <p:cNvSpPr>
            <a:spLocks noGrp="1"/>
          </p:cNvSpPr>
          <p:nvPr>
            <p:ph type="title"/>
          </p:nvPr>
        </p:nvSpPr>
        <p:spPr/>
        <p:txBody>
          <a:bodyPr>
            <a:normAutofit/>
          </a:bodyPr>
          <a:lstStyle/>
          <a:p>
            <a:r>
              <a:rPr lang="en-US" sz="4400" b="1" cap="none" dirty="0">
                <a:latin typeface="Arial" panose="020B0604020202020204" pitchFamily="34" charset="0"/>
                <a:cs typeface="Arial" panose="020B0604020202020204" pitchFamily="34" charset="0"/>
              </a:rPr>
              <a:t>Truth Telling Or Breaking Of News</a:t>
            </a:r>
            <a:endParaRPr lang="en-PK" sz="4400" b="1" cap="none"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72C517AF-E15C-4E66-815E-14D802B57E84}"/>
              </a:ext>
            </a:extLst>
          </p:cNvPr>
          <p:cNvSpPr>
            <a:spLocks noGrp="1"/>
          </p:cNvSpPr>
          <p:nvPr>
            <p:ph idx="1"/>
          </p:nvPr>
        </p:nvSpPr>
        <p:spPr>
          <a:xfrm>
            <a:off x="1451579" y="2015732"/>
            <a:ext cx="9603275" cy="4037749"/>
          </a:xfrm>
        </p:spPr>
        <p:txBody>
          <a:bodyPr>
            <a:noAutofit/>
          </a:bodyPr>
          <a:lstStyle/>
          <a:p>
            <a:r>
              <a:rPr lang="en-US" sz="2400" dirty="0">
                <a:latin typeface="Arial" panose="020B0604020202020204" pitchFamily="34" charset="0"/>
                <a:cs typeface="Arial" panose="020B0604020202020204" pitchFamily="34" charset="0"/>
              </a:rPr>
              <a:t>Very little literature is available for breaking the bad news</a:t>
            </a:r>
          </a:p>
          <a:p>
            <a:r>
              <a:rPr lang="en-US" sz="2400" dirty="0">
                <a:latin typeface="Arial" panose="020B0604020202020204" pitchFamily="34" charset="0"/>
                <a:cs typeface="Arial" panose="020B0604020202020204" pitchFamily="34" charset="0"/>
              </a:rPr>
              <a:t>What is the bad news in bioethics</a:t>
            </a:r>
          </a:p>
          <a:p>
            <a:r>
              <a:rPr lang="en-US" sz="2400" dirty="0">
                <a:latin typeface="Arial" panose="020B0604020202020204" pitchFamily="34" charset="0"/>
                <a:cs typeface="Arial" panose="020B0604020202020204" pitchFamily="34" charset="0"/>
              </a:rPr>
              <a:t>Bad news is an unpleasant information like common cold because you have to visit doctor and it disturb your routine life</a:t>
            </a:r>
          </a:p>
          <a:p>
            <a:r>
              <a:rPr lang="en-US" sz="2400" dirty="0">
                <a:latin typeface="Arial" panose="020B0604020202020204" pitchFamily="34" charset="0"/>
                <a:cs typeface="Arial" panose="020B0604020202020204" pitchFamily="34" charset="0"/>
              </a:rPr>
              <a:t>There are two types of bad news </a:t>
            </a:r>
          </a:p>
          <a:p>
            <a:pPr marL="457200" indent="-457200" algn="ctr">
              <a:buFont typeface="+mj-lt"/>
              <a:buAutoNum type="arabicPeriod"/>
            </a:pPr>
            <a:r>
              <a:rPr lang="en-US" sz="2400" dirty="0">
                <a:latin typeface="Arial" panose="020B0604020202020204" pitchFamily="34" charset="0"/>
                <a:cs typeface="Arial" panose="020B0604020202020204" pitchFamily="34" charset="0"/>
              </a:rPr>
              <a:t>Subjective bad news</a:t>
            </a:r>
          </a:p>
          <a:p>
            <a:pPr marL="457200" indent="-457200" algn="ctr">
              <a:buFont typeface="+mj-lt"/>
              <a:buAutoNum type="arabicPeriod"/>
            </a:pPr>
            <a:r>
              <a:rPr lang="en-US" sz="2400" dirty="0">
                <a:latin typeface="Arial" panose="020B0604020202020204" pitchFamily="34" charset="0"/>
                <a:cs typeface="Arial" panose="020B0604020202020204" pitchFamily="34" charset="0"/>
              </a:rPr>
              <a:t>Objective bad news</a:t>
            </a:r>
            <a:endParaRPr lang="en-PK"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8870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A3EA3-E31A-4CA2-986C-A349032C5F75}"/>
              </a:ext>
            </a:extLst>
          </p:cNvPr>
          <p:cNvSpPr>
            <a:spLocks noGrp="1"/>
          </p:cNvSpPr>
          <p:nvPr>
            <p:ph type="title"/>
          </p:nvPr>
        </p:nvSpPr>
        <p:spPr/>
        <p:txBody>
          <a:bodyPr>
            <a:normAutofit/>
          </a:bodyPr>
          <a:lstStyle/>
          <a:p>
            <a:r>
              <a:rPr lang="en-US" sz="4400" b="1" cap="none" dirty="0">
                <a:latin typeface="Arial" panose="020B0604020202020204" pitchFamily="34" charset="0"/>
                <a:cs typeface="Arial" panose="020B0604020202020204" pitchFamily="34" charset="0"/>
              </a:rPr>
              <a:t>Objective Based Bad News</a:t>
            </a:r>
            <a:endParaRPr lang="en-PK" sz="4400" b="1" cap="none"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C2223A2A-F13C-4C37-93E2-14166F47DF46}"/>
              </a:ext>
            </a:extLst>
          </p:cNvPr>
          <p:cNvSpPr>
            <a:spLocks noGrp="1"/>
          </p:cNvSpPr>
          <p:nvPr>
            <p:ph idx="1"/>
          </p:nvPr>
        </p:nvSpPr>
        <p:spPr/>
        <p:txBody>
          <a:bodyPr>
            <a:normAutofit fontScale="92500" lnSpcReduction="10000"/>
          </a:bodyPr>
          <a:lstStyle/>
          <a:p>
            <a:r>
              <a:rPr lang="en-US" sz="2400" dirty="0">
                <a:latin typeface="Arial" panose="020B0604020202020204" pitchFamily="34" charset="0"/>
                <a:cs typeface="Arial" panose="020B0604020202020204" pitchFamily="34" charset="0"/>
              </a:rPr>
              <a:t>Unpleasant information that can be about </a:t>
            </a:r>
          </a:p>
          <a:p>
            <a:pPr marL="457200" indent="-457200">
              <a:buFont typeface="+mj-lt"/>
              <a:buAutoNum type="arabicPeriod"/>
            </a:pPr>
            <a:r>
              <a:rPr lang="en-US" sz="2400" dirty="0">
                <a:latin typeface="Arial" panose="020B0604020202020204" pitchFamily="34" charset="0"/>
                <a:cs typeface="Arial" panose="020B0604020202020204" pitchFamily="34" charset="0"/>
              </a:rPr>
              <a:t>Fatal diseases, </a:t>
            </a:r>
          </a:p>
          <a:p>
            <a:pPr marL="457200" indent="-457200">
              <a:buFont typeface="+mj-lt"/>
              <a:buAutoNum type="arabicPeriod"/>
            </a:pPr>
            <a:r>
              <a:rPr lang="en-US" sz="2400" dirty="0">
                <a:latin typeface="Arial" panose="020B0604020202020204" pitchFamily="34" charset="0"/>
                <a:cs typeface="Arial" panose="020B0604020202020204" pitchFamily="34" charset="0"/>
              </a:rPr>
              <a:t>Failure of treatment , </a:t>
            </a:r>
          </a:p>
          <a:p>
            <a:pPr marL="457200" indent="-457200">
              <a:buFont typeface="+mj-lt"/>
              <a:buAutoNum type="arabicPeriod"/>
            </a:pPr>
            <a:r>
              <a:rPr lang="en-US" sz="2400" dirty="0">
                <a:latin typeface="Arial" panose="020B0604020202020204" pitchFamily="34" charset="0"/>
                <a:cs typeface="Arial" panose="020B0604020202020204" pitchFamily="34" charset="0"/>
              </a:rPr>
              <a:t>Poor diagnosis </a:t>
            </a:r>
          </a:p>
          <a:p>
            <a:pPr marL="457200" indent="-457200">
              <a:buFont typeface="+mj-lt"/>
              <a:buAutoNum type="arabicPeriod"/>
            </a:pPr>
            <a:r>
              <a:rPr lang="en-US" sz="2400" dirty="0">
                <a:latin typeface="Arial" panose="020B0604020202020204" pitchFamily="34" charset="0"/>
                <a:cs typeface="Arial" panose="020B0604020202020204" pitchFamily="34" charset="0"/>
              </a:rPr>
              <a:t>even about the harmful effects that can occur after treatment such radio therapy and chemotherapy</a:t>
            </a:r>
          </a:p>
          <a:p>
            <a:pPr marL="0" indent="0">
              <a:buNone/>
            </a:pPr>
            <a:r>
              <a:rPr lang="en-US" sz="2400" b="1" dirty="0">
                <a:latin typeface="Arial" panose="020B0604020202020204" pitchFamily="34" charset="0"/>
                <a:cs typeface="Arial" panose="020B0604020202020204" pitchFamily="34" charset="0"/>
              </a:rPr>
              <a:t>Subjective based bad news </a:t>
            </a:r>
            <a:r>
              <a:rPr lang="en-US" sz="2400" dirty="0">
                <a:latin typeface="Arial" panose="020B0604020202020204" pitchFamily="34" charset="0"/>
                <a:cs typeface="Arial" panose="020B0604020202020204" pitchFamily="34" charset="0"/>
              </a:rPr>
              <a:t>is related to emotions</a:t>
            </a:r>
            <a:endParaRPr lang="en-PK"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3029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90BA2-83ED-41DB-B5D6-C7813BE00417}"/>
              </a:ext>
            </a:extLst>
          </p:cNvPr>
          <p:cNvSpPr>
            <a:spLocks noGrp="1"/>
          </p:cNvSpPr>
          <p:nvPr>
            <p:ph type="title"/>
          </p:nvPr>
        </p:nvSpPr>
        <p:spPr/>
        <p:txBody>
          <a:bodyPr>
            <a:normAutofit/>
          </a:bodyPr>
          <a:lstStyle/>
          <a:p>
            <a:r>
              <a:rPr lang="en-US" sz="4400" b="1" cap="none" dirty="0">
                <a:latin typeface="Arial" panose="020B0604020202020204" pitchFamily="34" charset="0"/>
                <a:cs typeface="Arial" panose="020B0604020202020204" pitchFamily="34" charset="0"/>
              </a:rPr>
              <a:t>Breaking of Bad News</a:t>
            </a:r>
            <a:endParaRPr lang="en-PK" sz="4400" b="1" cap="none"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5AE0598-9604-4267-9409-D4C3C2D75213}"/>
              </a:ext>
            </a:extLst>
          </p:cNvPr>
          <p:cNvSpPr>
            <a:spLocks noGrp="1"/>
          </p:cNvSpPr>
          <p:nvPr>
            <p:ph idx="1"/>
          </p:nvPr>
        </p:nvSpPr>
        <p:spPr>
          <a:xfrm>
            <a:off x="1451579" y="2015732"/>
            <a:ext cx="9603275" cy="4385068"/>
          </a:xfrm>
        </p:spPr>
        <p:txBody>
          <a:bodyPr>
            <a:noAutofit/>
          </a:bodyPr>
          <a:lstStyle/>
          <a:p>
            <a:r>
              <a:rPr lang="en-US" dirty="0">
                <a:latin typeface="Arial" panose="020B0604020202020204" pitchFamily="34" charset="0"/>
                <a:cs typeface="Arial" panose="020B0604020202020204" pitchFamily="34" charset="0"/>
              </a:rPr>
              <a:t>Breaking of bad news includes different elements</a:t>
            </a:r>
          </a:p>
          <a:p>
            <a:pPr marL="800100" lvl="1" indent="-342900">
              <a:buFont typeface="+mj-lt"/>
              <a:buAutoNum type="arabicPeriod"/>
            </a:pPr>
            <a:r>
              <a:rPr lang="en-US" sz="2000" dirty="0">
                <a:latin typeface="Arial" panose="020B0604020202020204" pitchFamily="34" charset="0"/>
                <a:cs typeface="Arial" panose="020B0604020202020204" pitchFamily="34" charset="0"/>
              </a:rPr>
              <a:t>How much bad news should delivered to patient</a:t>
            </a:r>
          </a:p>
          <a:p>
            <a:pPr marL="800100" lvl="1" indent="-342900">
              <a:buFont typeface="+mj-lt"/>
              <a:buAutoNum type="arabicPeriod"/>
            </a:pPr>
            <a:r>
              <a:rPr lang="en-US" sz="2000" dirty="0">
                <a:latin typeface="Arial" panose="020B0604020202020204" pitchFamily="34" charset="0"/>
                <a:cs typeface="Arial" panose="020B0604020202020204" pitchFamily="34" charset="0"/>
              </a:rPr>
              <a:t>It can also vary culturally in some case giving information to patient is like invite death in this case adult daughter or son of patient will decide whether the information should be given to patient or not</a:t>
            </a:r>
          </a:p>
          <a:p>
            <a:pPr marL="800100" lvl="1" indent="-342900">
              <a:buFont typeface="+mj-lt"/>
              <a:buAutoNum type="arabicPeriod"/>
            </a:pPr>
            <a:r>
              <a:rPr lang="en-US" sz="2000" dirty="0">
                <a:latin typeface="Arial" panose="020B0604020202020204" pitchFamily="34" charset="0"/>
                <a:cs typeface="Arial" panose="020B0604020202020204" pitchFamily="34" charset="0"/>
              </a:rPr>
              <a:t>Managing psychological disorders</a:t>
            </a:r>
          </a:p>
          <a:p>
            <a:pPr marL="800100" lvl="1" indent="-342900">
              <a:buFont typeface="+mj-lt"/>
              <a:buAutoNum type="arabicPeriod"/>
            </a:pPr>
            <a:r>
              <a:rPr lang="en-US" sz="2000" dirty="0">
                <a:latin typeface="Arial" panose="020B0604020202020204" pitchFamily="34" charset="0"/>
                <a:cs typeface="Arial" panose="020B0604020202020204" pitchFamily="34" charset="0"/>
              </a:rPr>
              <a:t>Worldwide 2.5 M people suffer from tuberculosis, 2.5 from Aids and 3.5M from cancer it show the load of psychological disorders both on patient and physician</a:t>
            </a:r>
          </a:p>
          <a:p>
            <a:pPr marL="800100" lvl="1" indent="-342900">
              <a:buFont typeface="+mj-lt"/>
              <a:buAutoNum type="arabicPeriod"/>
            </a:pPr>
            <a:r>
              <a:rPr lang="en-US" sz="2000" dirty="0">
                <a:latin typeface="Arial" panose="020B0604020202020204" pitchFamily="34" charset="0"/>
                <a:cs typeface="Arial" panose="020B0604020202020204" pitchFamily="34" charset="0"/>
              </a:rPr>
              <a:t>In India which is a spiritual body believes that Yoga is the best practice to manage stress</a:t>
            </a:r>
            <a:endParaRPr lang="en-PK"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49660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394</TotalTime>
  <Words>1581</Words>
  <Application>Microsoft Office PowerPoint</Application>
  <PresentationFormat>Widescreen</PresentationFormat>
  <Paragraphs>154</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Gill Sans MT</vt:lpstr>
      <vt:lpstr>Gallery</vt:lpstr>
      <vt:lpstr>Patient Physician Relationship</vt:lpstr>
      <vt:lpstr>Patient Physician Relationship</vt:lpstr>
      <vt:lpstr>Codes For Nurses</vt:lpstr>
      <vt:lpstr>Relationship Between Patient And Nurses</vt:lpstr>
      <vt:lpstr>Patient Rights And Responsibilities</vt:lpstr>
      <vt:lpstr>Rights Of The Patient</vt:lpstr>
      <vt:lpstr>Truth Telling Or Breaking Of News</vt:lpstr>
      <vt:lpstr>Objective Based Bad News</vt:lpstr>
      <vt:lpstr>Breaking of Bad News</vt:lpstr>
      <vt:lpstr>Informed consent</vt:lpstr>
      <vt:lpstr>Patient Rights Toward Research</vt:lpstr>
      <vt:lpstr>Adequate Information </vt:lpstr>
      <vt:lpstr>Patient Advance Directive</vt:lpstr>
      <vt:lpstr>Types Of Advance Directive</vt:lpstr>
      <vt:lpstr>2. Health Care Power Of Attorney</vt:lpstr>
      <vt:lpstr>Patient Self Determination Act</vt:lpstr>
      <vt:lpstr>Management Of Information</vt:lpstr>
      <vt:lpstr>Personal Health Information </vt:lpstr>
      <vt:lpstr>Principles</vt:lpstr>
      <vt:lpstr>Disclosure Of Information </vt:lpstr>
      <vt:lpstr>Information disclosure</vt:lpstr>
      <vt:lpstr>Problems Of Moral Justification </vt:lpstr>
      <vt:lpstr>Problems Of Moral Justification </vt:lpstr>
      <vt:lpstr>Moral Disputes</vt:lpstr>
      <vt:lpstr>Views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Climate Change</dc:title>
  <dc:creator>wajahat waji</dc:creator>
  <cp:lastModifiedBy>wajahat waji</cp:lastModifiedBy>
  <cp:revision>44</cp:revision>
  <dcterms:created xsi:type="dcterms:W3CDTF">2020-04-30T08:27:14Z</dcterms:created>
  <dcterms:modified xsi:type="dcterms:W3CDTF">2020-05-13T10:46:51Z</dcterms:modified>
</cp:coreProperties>
</file>