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1FFC3E-43A3-40D4-AA18-9A60B2246E19}" type="datetimeFigureOut">
              <a:rPr lang="en-PK" smtClean="0"/>
              <a:t>13/05/2020</a:t>
            </a:fld>
            <a:endParaRPr lang="en-PK"/>
          </a:p>
        </p:txBody>
      </p:sp>
      <p:sp>
        <p:nvSpPr>
          <p:cNvPr id="5" name="Footer Placeholder 4"/>
          <p:cNvSpPr>
            <a:spLocks noGrp="1"/>
          </p:cNvSpPr>
          <p:nvPr>
            <p:ph type="ftr" sz="quarter" idx="11"/>
          </p:nvPr>
        </p:nvSpPr>
        <p:spPr>
          <a:xfrm>
            <a:off x="2416500" y="329307"/>
            <a:ext cx="4973915" cy="309201"/>
          </a:xfrm>
        </p:spPr>
        <p:txBody>
          <a:bodyPr/>
          <a:lstStyle/>
          <a:p>
            <a:endParaRPr lang="en-PK"/>
          </a:p>
        </p:txBody>
      </p:sp>
      <p:sp>
        <p:nvSpPr>
          <p:cNvPr id="6" name="Slide Number Placeholder 5"/>
          <p:cNvSpPr>
            <a:spLocks noGrp="1"/>
          </p:cNvSpPr>
          <p:nvPr>
            <p:ph type="sldNum" sz="quarter" idx="12"/>
          </p:nvPr>
        </p:nvSpPr>
        <p:spPr>
          <a:xfrm>
            <a:off x="1437664" y="798973"/>
            <a:ext cx="811019" cy="503578"/>
          </a:xfrm>
        </p:spPr>
        <p:txBody>
          <a:bodyPr/>
          <a:lstStyle/>
          <a:p>
            <a:fld id="{F1774367-CAFC-420E-AA1F-79C1436432A6}" type="slidenum">
              <a:rPr lang="en-PK" smtClean="0"/>
              <a:t>‹#›</a:t>
            </a:fld>
            <a:endParaRPr lang="en-PK"/>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263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FFC3E-43A3-40D4-AA18-9A60B2246E19}"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F1774367-CAFC-420E-AA1F-79C1436432A6}" type="slidenum">
              <a:rPr lang="en-PK" smtClean="0"/>
              <a:t>‹#›</a:t>
            </a:fld>
            <a:endParaRPr lang="en-PK"/>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15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FFC3E-43A3-40D4-AA18-9A60B2246E19}"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F1774367-CAFC-420E-AA1F-79C1436432A6}" type="slidenum">
              <a:rPr lang="en-PK" smtClean="0"/>
              <a:t>‹#›</a:t>
            </a:fld>
            <a:endParaRPr lang="en-PK"/>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045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FFC3E-43A3-40D4-AA18-9A60B2246E19}"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F1774367-CAFC-420E-AA1F-79C1436432A6}" type="slidenum">
              <a:rPr lang="en-PK" smtClean="0"/>
              <a:t>‹#›</a:t>
            </a:fld>
            <a:endParaRPr lang="en-PK"/>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392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FFC3E-43A3-40D4-AA18-9A60B2246E19}" type="datetimeFigureOut">
              <a:rPr lang="en-PK" smtClean="0"/>
              <a:t>13/05/2020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F1774367-CAFC-420E-AA1F-79C1436432A6}" type="slidenum">
              <a:rPr lang="en-PK" smtClean="0"/>
              <a:t>‹#›</a:t>
            </a:fld>
            <a:endParaRPr lang="en-PK"/>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767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1FFC3E-43A3-40D4-AA18-9A60B2246E19}" type="datetimeFigureOut">
              <a:rPr lang="en-PK" smtClean="0"/>
              <a:t>13/05/2020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F1774367-CAFC-420E-AA1F-79C1436432A6}" type="slidenum">
              <a:rPr lang="en-PK" smtClean="0"/>
              <a:t>‹#›</a:t>
            </a:fld>
            <a:endParaRPr lang="en-PK"/>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42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1FFC3E-43A3-40D4-AA18-9A60B2246E19}" type="datetimeFigureOut">
              <a:rPr lang="en-PK" smtClean="0"/>
              <a:t>13/05/2020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F1774367-CAFC-420E-AA1F-79C1436432A6}" type="slidenum">
              <a:rPr lang="en-PK" smtClean="0"/>
              <a:t>‹#›</a:t>
            </a:fld>
            <a:endParaRPr lang="en-PK"/>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19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1FFC3E-43A3-40D4-AA18-9A60B2246E19}" type="datetimeFigureOut">
              <a:rPr lang="en-PK" smtClean="0"/>
              <a:t>13/05/2020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F1774367-CAFC-420E-AA1F-79C1436432A6}" type="slidenum">
              <a:rPr lang="en-PK" smtClean="0"/>
              <a:t>‹#›</a:t>
            </a:fld>
            <a:endParaRPr lang="en-PK"/>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551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FC3E-43A3-40D4-AA18-9A60B2246E19}" type="datetimeFigureOut">
              <a:rPr lang="en-PK" smtClean="0"/>
              <a:t>13/05/2020</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F1774367-CAFC-420E-AA1F-79C1436432A6}" type="slidenum">
              <a:rPr lang="en-PK" smtClean="0"/>
              <a:t>‹#›</a:t>
            </a:fld>
            <a:endParaRPr lang="en-PK"/>
          </a:p>
        </p:txBody>
      </p:sp>
    </p:spTree>
    <p:extLst>
      <p:ext uri="{BB962C8B-B14F-4D97-AF65-F5344CB8AC3E}">
        <p14:creationId xmlns:p14="http://schemas.microsoft.com/office/powerpoint/2010/main" val="44719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1FFC3E-43A3-40D4-AA18-9A60B2246E19}" type="datetimeFigureOut">
              <a:rPr lang="en-PK" smtClean="0"/>
              <a:t>13/05/2020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F1774367-CAFC-420E-AA1F-79C1436432A6}" type="slidenum">
              <a:rPr lang="en-PK" smtClean="0"/>
              <a:t>‹#›</a:t>
            </a:fld>
            <a:endParaRPr lang="en-PK"/>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4695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31FFC3E-43A3-40D4-AA18-9A60B2246E19}" type="datetimeFigureOut">
              <a:rPr lang="en-PK" smtClean="0"/>
              <a:t>13/05/2020</a:t>
            </a:fld>
            <a:endParaRPr lang="en-PK"/>
          </a:p>
        </p:txBody>
      </p:sp>
      <p:sp>
        <p:nvSpPr>
          <p:cNvPr id="6" name="Footer Placeholder 5"/>
          <p:cNvSpPr>
            <a:spLocks noGrp="1"/>
          </p:cNvSpPr>
          <p:nvPr>
            <p:ph type="ftr" sz="quarter" idx="11"/>
          </p:nvPr>
        </p:nvSpPr>
        <p:spPr>
          <a:xfrm>
            <a:off x="1447382" y="318640"/>
            <a:ext cx="5541004" cy="320931"/>
          </a:xfrm>
        </p:spPr>
        <p:txBody>
          <a:bodyPr/>
          <a:lstStyle/>
          <a:p>
            <a:endParaRPr lang="en-PK"/>
          </a:p>
        </p:txBody>
      </p:sp>
      <p:sp>
        <p:nvSpPr>
          <p:cNvPr id="7" name="Slide Number Placeholder 6"/>
          <p:cNvSpPr>
            <a:spLocks noGrp="1"/>
          </p:cNvSpPr>
          <p:nvPr>
            <p:ph type="sldNum" sz="quarter" idx="12"/>
          </p:nvPr>
        </p:nvSpPr>
        <p:spPr/>
        <p:txBody>
          <a:bodyPr/>
          <a:lstStyle/>
          <a:p>
            <a:fld id="{F1774367-CAFC-420E-AA1F-79C1436432A6}" type="slidenum">
              <a:rPr lang="en-PK" smtClean="0"/>
              <a:t>‹#›</a:t>
            </a:fld>
            <a:endParaRPr lang="en-PK"/>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534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31FFC3E-43A3-40D4-AA18-9A60B2246E19}" type="datetimeFigureOut">
              <a:rPr lang="en-PK" smtClean="0"/>
              <a:t>13/05/2020</a:t>
            </a:fld>
            <a:endParaRPr lang="en-PK"/>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PK"/>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1774367-CAFC-420E-AA1F-79C1436432A6}" type="slidenum">
              <a:rPr lang="en-PK" smtClean="0"/>
              <a:t>‹#›</a:t>
            </a:fld>
            <a:endParaRPr lang="en-PK"/>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2622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A9742-CA03-4889-B3AA-0075C7309463}"/>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Global Climate Change</a:t>
            </a:r>
            <a:endParaRPr lang="en-PK" sz="4400" dirty="0"/>
          </a:p>
        </p:txBody>
      </p:sp>
      <p:sp>
        <p:nvSpPr>
          <p:cNvPr id="3" name="Content Placeholder 2">
            <a:extLst>
              <a:ext uri="{FF2B5EF4-FFF2-40B4-BE49-F238E27FC236}">
                <a16:creationId xmlns:a16="http://schemas.microsoft.com/office/drawing/2014/main" id="{10F6DF27-DF79-4107-B5B1-FE8C53F8F38C}"/>
              </a:ext>
            </a:extLst>
          </p:cNvPr>
          <p:cNvSpPr>
            <a:spLocks noGrp="1"/>
          </p:cNvSpPr>
          <p:nvPr>
            <p:ph idx="1"/>
          </p:nvPr>
        </p:nvSpPr>
        <p:spPr>
          <a:xfrm>
            <a:off x="1108365" y="1853754"/>
            <a:ext cx="10377054" cy="4199727"/>
          </a:xfrm>
        </p:spPr>
        <p:txBody>
          <a:bodyPr/>
          <a:lstStyle/>
          <a:p>
            <a:r>
              <a:rPr lang="en-US" sz="2400" dirty="0">
                <a:latin typeface="Arial" panose="020B0604020202020204" pitchFamily="34" charset="0"/>
                <a:cs typeface="Arial" panose="020B0604020202020204" pitchFamily="34" charset="0"/>
              </a:rPr>
              <a:t>Factors Which Are Responsible For Increased Atmospheric Co2</a:t>
            </a:r>
            <a:endParaRPr lang="en-PK" sz="2400" dirty="0">
              <a:latin typeface="Arial" panose="020B0604020202020204" pitchFamily="34" charset="0"/>
              <a:cs typeface="Arial" panose="020B0604020202020204" pitchFamily="34" charset="0"/>
            </a:endParaRPr>
          </a:p>
          <a:p>
            <a:pPr marL="457200" indent="-457200" algn="ctr">
              <a:buFont typeface="+mj-lt"/>
              <a:buAutoNum type="arabicPeriod"/>
            </a:pPr>
            <a:r>
              <a:rPr lang="en-US" sz="2400" dirty="0">
                <a:latin typeface="Arial" panose="020B0604020202020204" pitchFamily="34" charset="0"/>
                <a:cs typeface="Arial" panose="020B0604020202020204" pitchFamily="34" charset="0"/>
              </a:rPr>
              <a:t>Industrial revolution </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Burning of fossil fuel (Carbone compounds are tightly locked in fossils)</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Burning of wood</a:t>
            </a:r>
          </a:p>
          <a:p>
            <a:pPr marL="457200" indent="-457200" algn="ctr">
              <a:buFont typeface="+mj-lt"/>
              <a:buAutoNum type="arabicPeriod"/>
            </a:pPr>
            <a:r>
              <a:rPr lang="en-US" sz="2400" dirty="0">
                <a:latin typeface="Arial" panose="020B0604020202020204" pitchFamily="34" charset="0"/>
                <a:cs typeface="Arial" panose="020B0604020202020204" pitchFamily="34" charset="0"/>
              </a:rPr>
              <a:t>Co</a:t>
            </a:r>
            <a:r>
              <a:rPr lang="en-US" sz="12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is among the green house gas it has ability to trap infra red from sun</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218592"/>
      </p:ext>
    </p:extLst>
  </p:cSld>
  <p:clrMapOvr>
    <a:masterClrMapping/>
  </p:clrMapOvr>
  <mc:AlternateContent xmlns:mc="http://schemas.openxmlformats.org/markup-compatibility/2006" xmlns:p14="http://schemas.microsoft.com/office/powerpoint/2010/main">
    <mc:Choice Requires="p14">
      <p:transition spd="slow" p14:dur="2000" advTm="9113"/>
    </mc:Choice>
    <mc:Fallback xmlns="">
      <p:transition spd="slow" advTm="911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3FD7-D537-4B04-A512-7B1B535F7D3A}"/>
              </a:ext>
            </a:extLst>
          </p:cNvPr>
          <p:cNvSpPr>
            <a:spLocks noGrp="1"/>
          </p:cNvSpPr>
          <p:nvPr>
            <p:ph type="title"/>
          </p:nvPr>
        </p:nvSpPr>
        <p:spPr>
          <a:xfrm>
            <a:off x="1451579" y="804519"/>
            <a:ext cx="9603275" cy="719481"/>
          </a:xfrm>
        </p:spPr>
        <p:txBody>
          <a:bodyPr>
            <a:normAutofit/>
          </a:bodyPr>
          <a:lstStyle/>
          <a:p>
            <a:r>
              <a:rPr lang="en-US" sz="4400" b="1" cap="none" dirty="0">
                <a:latin typeface="Arial" panose="020B0604020202020204" pitchFamily="34" charset="0"/>
                <a:cs typeface="Arial" panose="020B0604020202020204" pitchFamily="34" charset="0"/>
              </a:rPr>
              <a:t>Use Of Animal Fur</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8AC5C31-2DCE-44AA-8C3F-104787BDE262}"/>
              </a:ext>
            </a:extLst>
          </p:cNvPr>
          <p:cNvSpPr>
            <a:spLocks noGrp="1"/>
          </p:cNvSpPr>
          <p:nvPr>
            <p:ph idx="1"/>
          </p:nvPr>
        </p:nvSpPr>
        <p:spPr>
          <a:xfrm>
            <a:off x="1274618" y="2015733"/>
            <a:ext cx="10196945" cy="4163394"/>
          </a:xfrm>
        </p:spPr>
        <p:txBody>
          <a:bodyPr>
            <a:noAutofit/>
          </a:bodyPr>
          <a:lstStyle/>
          <a:p>
            <a:r>
              <a:rPr lang="en-US" dirty="0">
                <a:latin typeface="Arial" panose="020B0604020202020204" pitchFamily="34" charset="0"/>
                <a:cs typeface="Arial" panose="020B0604020202020204" pitchFamily="34" charset="0"/>
              </a:rPr>
              <a:t>Animal fur is used for today as well as in the past</a:t>
            </a:r>
          </a:p>
          <a:p>
            <a:r>
              <a:rPr lang="en-US" dirty="0">
                <a:latin typeface="Arial" panose="020B0604020202020204" pitchFamily="34" charset="0"/>
                <a:cs typeface="Arial" panose="020B0604020202020204" pitchFamily="34" charset="0"/>
              </a:rPr>
              <a:t>luxury items like clothes like coats is not vey popular because they were using leopard and jaguar to get animal fur but these animals are getting extinct from different areas of the world</a:t>
            </a:r>
          </a:p>
          <a:p>
            <a:r>
              <a:rPr lang="en-US" dirty="0">
                <a:latin typeface="Arial" panose="020B0604020202020204" pitchFamily="34" charset="0"/>
                <a:cs typeface="Arial" panose="020B0604020202020204" pitchFamily="34" charset="0"/>
              </a:rPr>
              <a:t>For their protection it is ban to use leopard and jaguar fur in different parts of the world</a:t>
            </a:r>
          </a:p>
          <a:p>
            <a:r>
              <a:rPr lang="en-US" dirty="0">
                <a:latin typeface="Arial" panose="020B0604020202020204" pitchFamily="34" charset="0"/>
                <a:cs typeface="Arial" panose="020B0604020202020204" pitchFamily="34" charset="0"/>
              </a:rPr>
              <a:t>For their welfare and conservation </a:t>
            </a:r>
          </a:p>
          <a:p>
            <a:r>
              <a:rPr lang="en-US" dirty="0">
                <a:latin typeface="Arial" panose="020B0604020202020204" pitchFamily="34" charset="0"/>
                <a:cs typeface="Arial" panose="020B0604020202020204" pitchFamily="34" charset="0"/>
              </a:rPr>
              <a:t>Now Mink breed for fur. This animal live near water they can pray on fish, birds at nesting they can run they can climb the trees. </a:t>
            </a:r>
          </a:p>
          <a:p>
            <a:r>
              <a:rPr lang="en-US" dirty="0">
                <a:latin typeface="Arial" panose="020B0604020202020204" pitchFamily="34" charset="0"/>
                <a:cs typeface="Arial" panose="020B0604020202020204" pitchFamily="34" charset="0"/>
              </a:rPr>
              <a:t>Mink can obtain naturally or they can be breed to get fur for different purposes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499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8754-8115-402F-9942-1E780CD99891}"/>
              </a:ext>
            </a:extLst>
          </p:cNvPr>
          <p:cNvSpPr>
            <a:spLocks noGrp="1"/>
          </p:cNvSpPr>
          <p:nvPr>
            <p:ph type="title"/>
          </p:nvPr>
        </p:nvSpPr>
        <p:spPr>
          <a:xfrm>
            <a:off x="1451579" y="804520"/>
            <a:ext cx="9603275" cy="691772"/>
          </a:xfrm>
        </p:spPr>
        <p:txBody>
          <a:bodyPr>
            <a:noAutofit/>
          </a:bodyPr>
          <a:lstStyle/>
          <a:p>
            <a:r>
              <a:rPr lang="en-US" sz="4400" b="1" cap="none" dirty="0">
                <a:latin typeface="Arial" panose="020B0604020202020204" pitchFamily="34" charset="0"/>
                <a:cs typeface="Arial" panose="020B0604020202020204" pitchFamily="34" charset="0"/>
              </a:rPr>
              <a:t>Animals For Food And Draughting </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89BEABE-9CA5-4BFF-B7BD-C4939E149C23}"/>
              </a:ext>
            </a:extLst>
          </p:cNvPr>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Animals are used by human beings to perform different tasks these animals are known as working animals</a:t>
            </a:r>
          </a:p>
          <a:p>
            <a:r>
              <a:rPr lang="en-US" sz="2400" dirty="0">
                <a:latin typeface="Arial" panose="020B0604020202020204" pitchFamily="34" charset="0"/>
                <a:cs typeface="Arial" panose="020B0604020202020204" pitchFamily="34" charset="0"/>
              </a:rPr>
              <a:t>Domestic animals are also know as beast of burden</a:t>
            </a:r>
          </a:p>
          <a:p>
            <a:r>
              <a:rPr lang="en-US" sz="2400" dirty="0">
                <a:latin typeface="Arial" panose="020B0604020202020204" pitchFamily="34" charset="0"/>
                <a:cs typeface="Arial" panose="020B0604020202020204" pitchFamily="34" charset="0"/>
              </a:rPr>
              <a:t>In our daily lives donkey and horse are used to pull carts for transport purposes</a:t>
            </a:r>
          </a:p>
          <a:p>
            <a:r>
              <a:rPr lang="en-US" sz="2400" dirty="0">
                <a:latin typeface="Arial" panose="020B0604020202020204" pitchFamily="34" charset="0"/>
                <a:cs typeface="Arial" panose="020B0604020202020204" pitchFamily="34" charset="0"/>
              </a:rPr>
              <a:t>In various countries of south Asia still elephants are used to pull up the cart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9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8F820-3FCF-4C60-88B9-5397FA240F81}"/>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Animals For Food And Draughting </a:t>
            </a:r>
            <a:endParaRPr lang="en-PK" sz="4400" dirty="0"/>
          </a:p>
        </p:txBody>
      </p:sp>
      <p:sp>
        <p:nvSpPr>
          <p:cNvPr id="3" name="Content Placeholder 2">
            <a:extLst>
              <a:ext uri="{FF2B5EF4-FFF2-40B4-BE49-F238E27FC236}">
                <a16:creationId xmlns:a16="http://schemas.microsoft.com/office/drawing/2014/main" id="{BABE12A5-E90D-4F27-84F5-4B00867F4B3A}"/>
              </a:ext>
            </a:extLst>
          </p:cNvPr>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Similar rabbits and sheep are used as meat and for wool purposes</a:t>
            </a:r>
          </a:p>
          <a:p>
            <a:r>
              <a:rPr lang="en-US" sz="2400" dirty="0">
                <a:latin typeface="Arial" panose="020B0604020202020204" pitchFamily="34" charset="0"/>
                <a:cs typeface="Arial" panose="020B0604020202020204" pitchFamily="34" charset="0"/>
              </a:rPr>
              <a:t>Animals are also used for recreational purposes like in dolphin show in this way human being are earning and on the other hand they take care about the dolphin health</a:t>
            </a:r>
          </a:p>
          <a:p>
            <a:r>
              <a:rPr lang="en-US" sz="2400" dirty="0">
                <a:latin typeface="Arial" panose="020B0604020202020204" pitchFamily="34" charset="0"/>
                <a:cs typeface="Arial" panose="020B0604020202020204" pitchFamily="34" charset="0"/>
              </a:rPr>
              <a:t>These draft animals should have to perform light hardness work</a:t>
            </a:r>
          </a:p>
          <a:p>
            <a:r>
              <a:rPr lang="en-US" sz="2400" dirty="0">
                <a:latin typeface="Arial" panose="020B0604020202020204" pitchFamily="34" charset="0"/>
                <a:cs typeface="Arial" panose="020B0604020202020204" pitchFamily="34" charset="0"/>
              </a:rPr>
              <a:t>In Pakistan animals are an important part of agriculture without these draft animals agriculture is not possible in our rural areas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755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B658-E0F4-4C8F-8438-110603E33E15}"/>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Slaughter</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0E4F03-FED5-4025-B677-7BFA36CDAB3D}"/>
              </a:ext>
            </a:extLst>
          </p:cNvPr>
          <p:cNvSpPr>
            <a:spLocks noGrp="1"/>
          </p:cNvSpPr>
          <p:nvPr>
            <p:ph idx="1"/>
          </p:nvPr>
        </p:nvSpPr>
        <p:spPr>
          <a:xfrm>
            <a:off x="1451579" y="2015732"/>
            <a:ext cx="9603275" cy="4037749"/>
          </a:xfrm>
        </p:spPr>
        <p:txBody>
          <a:bodyPr>
            <a:noAutofit/>
          </a:bodyPr>
          <a:lstStyle/>
          <a:p>
            <a:r>
              <a:rPr lang="en-US" sz="2400" dirty="0">
                <a:latin typeface="Arial" panose="020B0604020202020204" pitchFamily="34" charset="0"/>
                <a:cs typeface="Arial" panose="020B0604020202020204" pitchFamily="34" charset="0"/>
              </a:rPr>
              <a:t>If we are meat eater and have life of 70 year remember we eat 30 goats almost 600 hens and 3 cows have eaten</a:t>
            </a:r>
          </a:p>
          <a:p>
            <a:r>
              <a:rPr lang="en-US" sz="2400" dirty="0">
                <a:latin typeface="Arial" panose="020B0604020202020204" pitchFamily="34" charset="0"/>
                <a:cs typeface="Arial" panose="020B0604020202020204" pitchFamily="34" charset="0"/>
              </a:rPr>
              <a:t>The use of meat should be in limit amount </a:t>
            </a:r>
          </a:p>
          <a:p>
            <a:r>
              <a:rPr lang="en-US" sz="2400" dirty="0">
                <a:latin typeface="Arial" panose="020B0604020202020204" pitchFamily="34" charset="0"/>
                <a:cs typeface="Arial" panose="020B0604020202020204" pitchFamily="34" charset="0"/>
              </a:rPr>
              <a:t>Now the ethical issue arise regarding slaughtering animals. Muslims slaughter the animals by cutting there necks which is of less and same is in Jews but in UK animals are slaughtered by using electric shock which is very cruel</a:t>
            </a:r>
          </a:p>
          <a:p>
            <a:r>
              <a:rPr lang="en-US" sz="2400" dirty="0">
                <a:latin typeface="Arial" panose="020B0604020202020204" pitchFamily="34" charset="0"/>
                <a:cs typeface="Arial" panose="020B0604020202020204" pitchFamily="34" charset="0"/>
              </a:rPr>
              <a:t>Industrial methods of slaughtering is also very cruel</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773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A5100-24D1-4D39-A993-1C931F3A3ED2}"/>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Code Of Ethics For Biologists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95B3A22-CA5C-45F6-AF0C-6B2BE03BF31F}"/>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As a biologist we must take care of some ethical aspects.</a:t>
            </a:r>
          </a:p>
          <a:p>
            <a:r>
              <a:rPr lang="en-US" sz="2400" dirty="0">
                <a:latin typeface="Arial" panose="020B0604020202020204" pitchFamily="34" charset="0"/>
                <a:cs typeface="Arial" panose="020B0604020202020204" pitchFamily="34" charset="0"/>
              </a:rPr>
              <a:t>If want to start some research first of all we have to submit our synopsis in which you mentioned experimental procedure in detail</a:t>
            </a:r>
          </a:p>
          <a:p>
            <a:r>
              <a:rPr lang="en-US" sz="2400" dirty="0">
                <a:latin typeface="Arial" panose="020B0604020202020204" pitchFamily="34" charset="0"/>
                <a:cs typeface="Arial" panose="020B0604020202020204" pitchFamily="34" charset="0"/>
              </a:rPr>
              <a:t>As scientist we should try to restrict to those experiments which are mentioned in reports</a:t>
            </a:r>
          </a:p>
          <a:p>
            <a:r>
              <a:rPr lang="en-US" sz="2400" dirty="0">
                <a:latin typeface="Arial" panose="020B0604020202020204" pitchFamily="34" charset="0"/>
                <a:cs typeface="Arial" panose="020B0604020202020204" pitchFamily="34" charset="0"/>
              </a:rPr>
              <a:t>There should be very best interpretation of results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431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CF8B-247E-45E1-88EA-0B36DC2391AF}"/>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Code Of Ethics For Biologists</a:t>
            </a:r>
            <a:endParaRPr lang="en-PK" sz="4400" dirty="0"/>
          </a:p>
        </p:txBody>
      </p:sp>
      <p:sp>
        <p:nvSpPr>
          <p:cNvPr id="3" name="Content Placeholder 2">
            <a:extLst>
              <a:ext uri="{FF2B5EF4-FFF2-40B4-BE49-F238E27FC236}">
                <a16:creationId xmlns:a16="http://schemas.microsoft.com/office/drawing/2014/main" id="{1CE004C6-F2C3-4A55-B512-861C7D9DBF75}"/>
              </a:ext>
            </a:extLst>
          </p:cNvPr>
          <p:cNvSpPr>
            <a:spLocks noGrp="1"/>
          </p:cNvSpPr>
          <p:nvPr>
            <p:ph idx="1"/>
          </p:nvPr>
        </p:nvSpPr>
        <p:spPr>
          <a:xfrm>
            <a:off x="1451579" y="2015732"/>
            <a:ext cx="9992276" cy="4037749"/>
          </a:xfrm>
        </p:spPr>
        <p:txBody>
          <a:bodyPr>
            <a:noAutofit/>
          </a:bodyPr>
          <a:lstStyle/>
          <a:p>
            <a:r>
              <a:rPr lang="en-US" sz="2400" dirty="0">
                <a:latin typeface="Arial" panose="020B0604020202020204" pitchFamily="34" charset="0"/>
                <a:cs typeface="Arial" panose="020B0604020202020204" pitchFamily="34" charset="0"/>
              </a:rPr>
              <a:t>Difficulty in interpretation of results is because of misuse of biostatistics</a:t>
            </a:r>
          </a:p>
          <a:p>
            <a:r>
              <a:rPr lang="en-US" sz="2400" dirty="0">
                <a:latin typeface="Arial" panose="020B0604020202020204" pitchFamily="34" charset="0"/>
                <a:cs typeface="Arial" panose="020B0604020202020204" pitchFamily="34" charset="0"/>
              </a:rPr>
              <a:t>We cannot puts other work in our results this is something plagiarism</a:t>
            </a:r>
          </a:p>
          <a:p>
            <a:r>
              <a:rPr lang="en-US" sz="2400" dirty="0">
                <a:latin typeface="Arial" panose="020B0604020202020204" pitchFamily="34" charset="0"/>
                <a:cs typeface="Arial" panose="020B0604020202020204" pitchFamily="34" charset="0"/>
              </a:rPr>
              <a:t>As biologist we should summarize our data very honestly</a:t>
            </a:r>
          </a:p>
          <a:p>
            <a:r>
              <a:rPr lang="en-US" sz="2400" dirty="0">
                <a:latin typeface="Arial" panose="020B0604020202020204" pitchFamily="34" charset="0"/>
                <a:cs typeface="Arial" panose="020B0604020202020204" pitchFamily="34" charset="0"/>
              </a:rPr>
              <a:t>At the end of the thesis or article it is better to acknowledge the contributor for publication</a:t>
            </a:r>
          </a:p>
          <a:p>
            <a:r>
              <a:rPr lang="en-US" sz="2400" dirty="0">
                <a:latin typeface="Arial" panose="020B0604020202020204" pitchFamily="34" charset="0"/>
                <a:cs typeface="Arial" panose="020B0604020202020204" pitchFamily="34" charset="0"/>
              </a:rPr>
              <a:t>Contributors can be your biostatistician, your patients from whom you have drawn the blood sample even the funding agencies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9917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C869-F143-4DCF-AEA9-15FEDE608FAF}"/>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Codes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0EC0AE4-F13F-4943-863F-DB2A673DB2AB}"/>
              </a:ext>
            </a:extLst>
          </p:cNvPr>
          <p:cNvSpPr>
            <a:spLocks noGrp="1"/>
          </p:cNvSpPr>
          <p:nvPr>
            <p:ph idx="1"/>
          </p:nvPr>
        </p:nvSpPr>
        <p:spPr>
          <a:xfrm>
            <a:off x="1451579" y="2015732"/>
            <a:ext cx="9603275" cy="4037749"/>
          </a:xfrm>
        </p:spPr>
        <p:txBody>
          <a:bodyPr>
            <a:normAutofit fontScale="92500" lnSpcReduction="20000"/>
          </a:bodyPr>
          <a:lstStyle/>
          <a:p>
            <a:r>
              <a:rPr lang="en-US" sz="2400" dirty="0">
                <a:latin typeface="Arial" panose="020B0604020202020204" pitchFamily="34" charset="0"/>
                <a:cs typeface="Arial" panose="020B0604020202020204" pitchFamily="34" charset="0"/>
              </a:rPr>
              <a:t>Treat the manuscript confidential so that there is no miss use of the information</a:t>
            </a:r>
          </a:p>
          <a:p>
            <a:r>
              <a:rPr lang="en-US" sz="2400" dirty="0">
                <a:latin typeface="Arial" panose="020B0604020202020204" pitchFamily="34" charset="0"/>
                <a:cs typeface="Arial" panose="020B0604020202020204" pitchFamily="34" charset="0"/>
              </a:rPr>
              <a:t> if before publication you declared you result on net or some other places it is very confidential especially when we are sending our application for grant it is the duty of review to keep confidentiality</a:t>
            </a:r>
          </a:p>
          <a:p>
            <a:r>
              <a:rPr lang="en-US" sz="2400" dirty="0">
                <a:latin typeface="Arial" panose="020B0604020202020204" pitchFamily="34" charset="0"/>
                <a:cs typeface="Arial" panose="020B0604020202020204" pitchFamily="34" charset="0"/>
              </a:rPr>
              <a:t>There should be in no inaccurate or misleading information in your CV, in scientific application in grant application even in the Job application </a:t>
            </a:r>
          </a:p>
          <a:p>
            <a:r>
              <a:rPr lang="en-US" sz="2400" dirty="0">
                <a:latin typeface="Arial" panose="020B0604020202020204" pitchFamily="34" charset="0"/>
                <a:cs typeface="Arial" panose="020B0604020202020204" pitchFamily="34" charset="0"/>
              </a:rPr>
              <a:t>It is better to discloses your financial resources it will increase the worth of our research</a:t>
            </a:r>
          </a:p>
          <a:p>
            <a:r>
              <a:rPr lang="en-US" sz="2400" dirty="0">
                <a:latin typeface="Arial" panose="020B0604020202020204" pitchFamily="34" charset="0"/>
                <a:cs typeface="Arial" panose="020B0604020202020204" pitchFamily="34" charset="0"/>
              </a:rPr>
              <a:t>Help colleagues/support professional organizations</a:t>
            </a:r>
          </a:p>
          <a:p>
            <a:endParaRPr lang="en-PK" dirty="0"/>
          </a:p>
        </p:txBody>
      </p:sp>
    </p:spTree>
    <p:extLst>
      <p:ext uri="{BB962C8B-B14F-4D97-AF65-F5344CB8AC3E}">
        <p14:creationId xmlns:p14="http://schemas.microsoft.com/office/powerpoint/2010/main" val="64868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AEF3-AE43-4044-8A3C-9487C5D83A07}"/>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Global warming</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2A0D452-A308-485A-B644-5588A25FA3C3}"/>
              </a:ext>
            </a:extLst>
          </p:cNvPr>
          <p:cNvSpPr>
            <a:spLocks noGrp="1"/>
          </p:cNvSpPr>
          <p:nvPr>
            <p:ph idx="1"/>
          </p:nvPr>
        </p:nvSpPr>
        <p:spPr>
          <a:xfrm>
            <a:off x="1451580" y="2015732"/>
            <a:ext cx="9314744" cy="4037749"/>
          </a:xfrm>
        </p:spPr>
        <p:txBody>
          <a:bodyPr>
            <a:normAutofit fontScale="92500"/>
          </a:bodyPr>
          <a:lstStyle/>
          <a:p>
            <a:r>
              <a:rPr lang="en-US" sz="2400" dirty="0">
                <a:latin typeface="Arial" panose="020B0604020202020204" pitchFamily="34" charset="0"/>
                <a:cs typeface="Arial" panose="020B0604020202020204" pitchFamily="34" charset="0"/>
              </a:rPr>
              <a:t>Earth Climate zone is shifting</a:t>
            </a:r>
          </a:p>
          <a:p>
            <a:r>
              <a:rPr lang="en-US" sz="2400" dirty="0">
                <a:latin typeface="Arial" panose="020B0604020202020204" pitchFamily="34" charset="0"/>
                <a:cs typeface="Arial" panose="020B0604020202020204" pitchFamily="34" charset="0"/>
              </a:rPr>
              <a:t>Polar ice start melting leading increase in sea level</a:t>
            </a:r>
          </a:p>
          <a:p>
            <a:r>
              <a:rPr lang="en-US" sz="2400" dirty="0">
                <a:latin typeface="Arial" panose="020B0604020202020204" pitchFamily="34" charset="0"/>
                <a:cs typeface="Arial" panose="020B0604020202020204" pitchFamily="34" charset="0"/>
              </a:rPr>
              <a:t>Methane producing bacteria faced increase metabolic rate due to increase in temperature</a:t>
            </a:r>
          </a:p>
          <a:p>
            <a:r>
              <a:rPr lang="en-US" sz="2400" dirty="0">
                <a:latin typeface="Arial" panose="020B0604020202020204" pitchFamily="34" charset="0"/>
                <a:cs typeface="Arial" panose="020B0604020202020204" pitchFamily="34" charset="0"/>
              </a:rPr>
              <a:t>So whenever there is increase in temperature we will dealing with methane producing bacteria</a:t>
            </a:r>
          </a:p>
          <a:p>
            <a:r>
              <a:rPr lang="en-US" sz="2400" dirty="0">
                <a:latin typeface="Arial" panose="020B0604020202020204" pitchFamily="34" charset="0"/>
                <a:cs typeface="Arial" panose="020B0604020202020204" pitchFamily="34" charset="0"/>
              </a:rPr>
              <a:t>Allah </a:t>
            </a:r>
            <a:r>
              <a:rPr lang="en-US" sz="2400" dirty="0" err="1">
                <a:latin typeface="Arial" panose="020B0604020202020204" pitchFamily="34" charset="0"/>
                <a:cs typeface="Arial" panose="020B0604020202020204" pitchFamily="34" charset="0"/>
              </a:rPr>
              <a:t>Subanatallah</a:t>
            </a:r>
            <a:r>
              <a:rPr lang="en-US" sz="2400" dirty="0">
                <a:latin typeface="Arial" panose="020B0604020202020204" pitchFamily="34" charset="0"/>
                <a:cs typeface="Arial" panose="020B0604020202020204" pitchFamily="34" charset="0"/>
              </a:rPr>
              <a:t> has produce about 3000species in this world </a:t>
            </a:r>
          </a:p>
          <a:p>
            <a:r>
              <a:rPr lang="en-US" sz="2400" dirty="0">
                <a:latin typeface="Arial" panose="020B0604020202020204" pitchFamily="34" charset="0"/>
                <a:cs typeface="Arial" panose="020B0604020202020204" pitchFamily="34" charset="0"/>
              </a:rPr>
              <a:t>Different species get extinction due to methane producing bacteria</a:t>
            </a:r>
          </a:p>
          <a:p>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12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F7AB-532F-43A5-9B0C-2A7ED4468459}"/>
              </a:ext>
            </a:extLst>
          </p:cNvPr>
          <p:cNvSpPr>
            <a:spLocks noGrp="1"/>
          </p:cNvSpPr>
          <p:nvPr>
            <p:ph type="title"/>
          </p:nvPr>
        </p:nvSpPr>
        <p:spPr>
          <a:xfrm>
            <a:off x="1451579" y="804520"/>
            <a:ext cx="9603275" cy="587136"/>
          </a:xfrm>
        </p:spPr>
        <p:txBody>
          <a:bodyPr>
            <a:normAutofit fontScale="90000"/>
          </a:bodyPr>
          <a:lstStyle/>
          <a:p>
            <a:r>
              <a:rPr lang="en-US" sz="4400" b="1" dirty="0">
                <a:latin typeface="Arial" panose="020B0604020202020204" pitchFamily="34" charset="0"/>
                <a:cs typeface="Arial" panose="020B0604020202020204" pitchFamily="34" charset="0"/>
              </a:rPr>
              <a:t>Environmental degradation</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C20AA84-F066-4B95-8461-640D3BB5F079}"/>
              </a:ext>
            </a:extLst>
          </p:cNvPr>
          <p:cNvSpPr>
            <a:spLocks noGrp="1"/>
          </p:cNvSpPr>
          <p:nvPr>
            <p:ph idx="1"/>
          </p:nvPr>
        </p:nvSpPr>
        <p:spPr>
          <a:xfrm>
            <a:off x="1451579" y="2015732"/>
            <a:ext cx="9603275" cy="3817032"/>
          </a:xfrm>
        </p:spPr>
        <p:txBody>
          <a:bodyPr>
            <a:normAutofit fontScale="92500"/>
          </a:bodyPr>
          <a:lstStyle/>
          <a:p>
            <a:r>
              <a:rPr lang="en-US" sz="2400" dirty="0">
                <a:latin typeface="Arial" panose="020B0604020202020204" pitchFamily="34" charset="0"/>
                <a:cs typeface="Arial" panose="020B0604020202020204" pitchFamily="34" charset="0"/>
              </a:rPr>
              <a:t>Transformation of forests into lands like in England and Murree (Pakistan)</a:t>
            </a:r>
          </a:p>
          <a:p>
            <a:r>
              <a:rPr lang="en-US" sz="2400" dirty="0">
                <a:latin typeface="Arial" panose="020B0604020202020204" pitchFamily="34" charset="0"/>
                <a:cs typeface="Arial" panose="020B0604020202020204" pitchFamily="34" charset="0"/>
              </a:rPr>
              <a:t>Pollution affects the ecosystem and ultimately cause biodiversity loss</a:t>
            </a:r>
          </a:p>
          <a:p>
            <a:r>
              <a:rPr lang="en-US" sz="2400" dirty="0">
                <a:latin typeface="Arial" panose="020B0604020202020204" pitchFamily="34" charset="0"/>
                <a:cs typeface="Arial" panose="020B0604020202020204" pitchFamily="34" charset="0"/>
              </a:rPr>
              <a:t>Tropical rain forest are rich in vertebrate, invertebrate, animals, plant and even in microorganism therefore it is know as climax forest. We are cutting it for wood, need of land, for agriculture and industrial revolution </a:t>
            </a:r>
          </a:p>
          <a:p>
            <a:r>
              <a:rPr lang="en-US" sz="2400" dirty="0">
                <a:latin typeface="Arial" panose="020B0604020202020204" pitchFamily="34" charset="0"/>
                <a:cs typeface="Arial" panose="020B0604020202020204" pitchFamily="34" charset="0"/>
              </a:rPr>
              <a:t>Per year we are losing 7million   hectares of forest </a:t>
            </a:r>
          </a:p>
          <a:p>
            <a:r>
              <a:rPr lang="en-US" sz="2400" dirty="0">
                <a:latin typeface="Arial" panose="020B0604020202020204" pitchFamily="34" charset="0"/>
                <a:cs typeface="Arial" panose="020B0604020202020204" pitchFamily="34" charset="0"/>
              </a:rPr>
              <a:t>Soil is degrading without tree. This will not only effect plants but also the microorganism, food chain and ultimately human beings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149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245B-401A-4B01-978B-1835DCE7A8D8}"/>
              </a:ext>
            </a:extLst>
          </p:cNvPr>
          <p:cNvSpPr>
            <a:spLocks noGrp="1"/>
          </p:cNvSpPr>
          <p:nvPr>
            <p:ph type="title"/>
          </p:nvPr>
        </p:nvSpPr>
        <p:spPr>
          <a:xfrm>
            <a:off x="1451579" y="804520"/>
            <a:ext cx="9603275" cy="587136"/>
          </a:xfrm>
        </p:spPr>
        <p:txBody>
          <a:bodyPr>
            <a:noAutofit/>
          </a:bodyPr>
          <a:lstStyle/>
          <a:p>
            <a:r>
              <a:rPr lang="en-US" sz="4400" b="1" dirty="0">
                <a:latin typeface="Arial" panose="020B0604020202020204" pitchFamily="34" charset="0"/>
                <a:cs typeface="Arial" panose="020B0604020202020204" pitchFamily="34" charset="0"/>
              </a:rPr>
              <a:t>Ethics of animal research</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635B4-68F6-4205-9B08-803CF707068F}"/>
              </a:ext>
            </a:extLst>
          </p:cNvPr>
          <p:cNvSpPr>
            <a:spLocks noGrp="1"/>
          </p:cNvSpPr>
          <p:nvPr>
            <p:ph idx="1"/>
          </p:nvPr>
        </p:nvSpPr>
        <p:spPr>
          <a:xfrm>
            <a:off x="1451579" y="2015732"/>
            <a:ext cx="9603275" cy="3775468"/>
          </a:xfrm>
        </p:spPr>
        <p:txBody>
          <a:bodyPr>
            <a:normAutofit fontScale="92500" lnSpcReduction="10000"/>
          </a:bodyPr>
          <a:lstStyle/>
          <a:p>
            <a:r>
              <a:rPr lang="en-US" sz="2400" dirty="0">
                <a:latin typeface="Arial" panose="020B0604020202020204" pitchFamily="34" charset="0"/>
                <a:cs typeface="Arial" panose="020B0604020202020204" pitchFamily="34" charset="0"/>
              </a:rPr>
              <a:t>Animals for Research</a:t>
            </a:r>
          </a:p>
          <a:p>
            <a:pPr marL="0" indent="0">
              <a:buNone/>
            </a:pPr>
            <a:r>
              <a:rPr lang="en-US" sz="2400" dirty="0">
                <a:latin typeface="Arial" panose="020B0604020202020204" pitchFamily="34" charset="0"/>
                <a:cs typeface="Arial" panose="020B0604020202020204" pitchFamily="34" charset="0"/>
              </a:rPr>
              <a:t>	In USA every year 26 million animals are used for training, 	education and research</a:t>
            </a:r>
          </a:p>
          <a:p>
            <a:r>
              <a:rPr lang="en-US" sz="2400" dirty="0">
                <a:latin typeface="Arial" panose="020B0604020202020204" pitchFamily="34" charset="0"/>
                <a:cs typeface="Arial" panose="020B0604020202020204" pitchFamily="34" charset="0"/>
              </a:rPr>
              <a:t>Animals are playing vital role in scientific and medical research. Through them we can come to know about different diseases and treatments and can make our lives comfortable</a:t>
            </a:r>
          </a:p>
          <a:p>
            <a:r>
              <a:rPr lang="en-US" sz="2400" dirty="0">
                <a:latin typeface="Arial" panose="020B0604020202020204" pitchFamily="34" charset="0"/>
                <a:cs typeface="Arial" panose="020B0604020202020204" pitchFamily="34" charset="0"/>
              </a:rPr>
              <a:t>Whether animals should used for scientific research or not?</a:t>
            </a:r>
          </a:p>
          <a:p>
            <a:r>
              <a:rPr lang="en-US" sz="2400" dirty="0">
                <a:latin typeface="Arial" panose="020B0604020202020204" pitchFamily="34" charset="0"/>
                <a:cs typeface="Arial" panose="020B0604020202020204" pitchFamily="34" charset="0"/>
              </a:rPr>
              <a:t>Use of animals in research should be in ethical </a:t>
            </a:r>
            <a:r>
              <a:rPr lang="en-US" sz="2400" dirty="0" err="1">
                <a:latin typeface="Arial" panose="020B0604020202020204" pitchFamily="34" charset="0"/>
                <a:cs typeface="Arial" panose="020B0604020202020204" pitchFamily="34" charset="0"/>
              </a:rPr>
              <a:t>framwork</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64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D06C-6F50-4BF7-B4E7-1863B51B5699}"/>
              </a:ext>
            </a:extLst>
          </p:cNvPr>
          <p:cNvSpPr>
            <a:spLocks noGrp="1"/>
          </p:cNvSpPr>
          <p:nvPr>
            <p:ph type="title"/>
          </p:nvPr>
        </p:nvSpPr>
        <p:spPr>
          <a:xfrm>
            <a:off x="1451579" y="804519"/>
            <a:ext cx="9603275" cy="899589"/>
          </a:xfrm>
        </p:spPr>
        <p:txBody>
          <a:bodyPr>
            <a:normAutofit/>
          </a:bodyPr>
          <a:lstStyle/>
          <a:p>
            <a:r>
              <a:rPr lang="en-US" sz="4400" b="1" dirty="0">
                <a:latin typeface="Arial" panose="020B0604020202020204" pitchFamily="34" charset="0"/>
                <a:cs typeface="Arial" panose="020B0604020202020204" pitchFamily="34" charset="0"/>
              </a:rPr>
              <a:t>Cost benefit analysis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F3321DE-18E3-4C91-A8E8-14E5D515A54F}"/>
              </a:ext>
            </a:extLst>
          </p:cNvPr>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In UK Cost Benefit analysis was implemented in 1986</a:t>
            </a:r>
          </a:p>
          <a:p>
            <a:r>
              <a:rPr lang="en-US" dirty="0">
                <a:latin typeface="Arial" panose="020B0604020202020204" pitchFamily="34" charset="0"/>
                <a:cs typeface="Arial" panose="020B0604020202020204" pitchFamily="34" charset="0"/>
              </a:rPr>
              <a:t>There is complete descriptive analysis for producers as well as scientific experimentation </a:t>
            </a:r>
          </a:p>
          <a:p>
            <a:r>
              <a:rPr lang="en-US" dirty="0">
                <a:latin typeface="Arial" panose="020B0604020202020204" pitchFamily="34" charset="0"/>
                <a:cs typeface="Arial" panose="020B0604020202020204" pitchFamily="34" charset="0"/>
              </a:rPr>
              <a:t>How many animals will be used for scientific research and what type of animals will used?</a:t>
            </a:r>
          </a:p>
          <a:p>
            <a:r>
              <a:rPr lang="en-US" dirty="0">
                <a:latin typeface="Arial" panose="020B0604020202020204" pitchFamily="34" charset="0"/>
                <a:cs typeface="Arial" panose="020B0604020202020204" pitchFamily="34" charset="0"/>
              </a:rPr>
              <a:t>Experiments, number and types of animals are vital, if we use the animals which are rare in world and we use them we may become cause of there extinction</a:t>
            </a:r>
          </a:p>
          <a:p>
            <a:r>
              <a:rPr lang="en-US" dirty="0">
                <a:latin typeface="Arial" panose="020B0604020202020204" pitchFamily="34" charset="0"/>
                <a:cs typeface="Arial" panose="020B0604020202020204" pitchFamily="34" charset="0"/>
              </a:rPr>
              <a:t>These parameter must weighed against the potential benefit of the project</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1421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B94E9-B729-4B80-A2AE-A32D5168230F}"/>
              </a:ext>
            </a:extLst>
          </p:cNvPr>
          <p:cNvSpPr>
            <a:spLocks noGrp="1"/>
          </p:cNvSpPr>
          <p:nvPr>
            <p:ph type="title"/>
          </p:nvPr>
        </p:nvSpPr>
        <p:spPr>
          <a:xfrm>
            <a:off x="1451579" y="804520"/>
            <a:ext cx="9603275" cy="747190"/>
          </a:xfrm>
        </p:spPr>
        <p:txBody>
          <a:bodyPr>
            <a:normAutofit/>
          </a:bodyPr>
          <a:lstStyle/>
          <a:p>
            <a:r>
              <a:rPr lang="en-US" sz="4400" b="1" dirty="0">
                <a:latin typeface="Arial" panose="020B0604020202020204" pitchFamily="34" charset="0"/>
                <a:cs typeface="Arial" panose="020B0604020202020204" pitchFamily="34" charset="0"/>
              </a:rPr>
              <a:t>Animal welfare</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3E4AD26-CDBE-46E1-9666-B54DE1BEE451}"/>
              </a:ext>
            </a:extLst>
          </p:cNvPr>
          <p:cNvSpPr>
            <a:spLocks noGrp="1"/>
          </p:cNvSpPr>
          <p:nvPr>
            <p:ph idx="1"/>
          </p:nvPr>
        </p:nvSpPr>
        <p:spPr>
          <a:xfrm>
            <a:off x="1451579" y="2015732"/>
            <a:ext cx="9603275" cy="3872450"/>
          </a:xfrm>
        </p:spPr>
        <p:txBody>
          <a:bodyPr>
            <a:noAutofit/>
          </a:bodyPr>
          <a:lstStyle/>
          <a:p>
            <a:r>
              <a:rPr lang="en-US" sz="2400" dirty="0">
                <a:latin typeface="Arial" panose="020B0604020202020204" pitchFamily="34" charset="0"/>
                <a:cs typeface="Arial" panose="020B0604020202020204" pitchFamily="34" charset="0"/>
              </a:rPr>
              <a:t>Animal welfare also playing a vital role whenever we submit a grant for scientific project, reviewers also look for animal welfare standards</a:t>
            </a:r>
          </a:p>
          <a:p>
            <a:r>
              <a:rPr lang="en-US" sz="2400" dirty="0">
                <a:latin typeface="Arial" panose="020B0604020202020204" pitchFamily="34" charset="0"/>
                <a:cs typeface="Arial" panose="020B0604020202020204" pitchFamily="34" charset="0"/>
              </a:rPr>
              <a:t>Research could only get license when the animals are in good condition</a:t>
            </a:r>
          </a:p>
          <a:p>
            <a:r>
              <a:rPr lang="en-US" sz="2400" dirty="0">
                <a:latin typeface="Arial" panose="020B0604020202020204" pitchFamily="34" charset="0"/>
                <a:cs typeface="Arial" panose="020B0604020202020204" pitchFamily="34" charset="0"/>
              </a:rPr>
              <a:t>Now the people accepting the use of animals for medical research if no alternative is available so they are getting information in two ways either through publication or through personal request</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1460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9490-C687-46D4-A86A-53F8F935C90A}"/>
              </a:ext>
            </a:extLst>
          </p:cNvPr>
          <p:cNvSpPr>
            <a:spLocks noGrp="1"/>
          </p:cNvSpPr>
          <p:nvPr>
            <p:ph type="title"/>
          </p:nvPr>
        </p:nvSpPr>
        <p:spPr>
          <a:xfrm>
            <a:off x="1451579" y="804520"/>
            <a:ext cx="9603275" cy="587136"/>
          </a:xfrm>
        </p:spPr>
        <p:txBody>
          <a:bodyPr>
            <a:noAutofit/>
          </a:bodyPr>
          <a:lstStyle/>
          <a:p>
            <a:r>
              <a:rPr lang="en-US" sz="4400" b="1" cap="none" dirty="0">
                <a:latin typeface="Arial" panose="020B0604020202020204" pitchFamily="34" charset="0"/>
                <a:cs typeface="Arial" panose="020B0604020202020204" pitchFamily="34" charset="0"/>
              </a:rPr>
              <a:t>Benefits Of Animal Research</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1E28523-DDC8-49A8-91F3-B9ABC3D7DBE4}"/>
              </a:ext>
            </a:extLst>
          </p:cNvPr>
          <p:cNvSpPr>
            <a:spLocks noGrp="1"/>
          </p:cNvSpPr>
          <p:nvPr>
            <p:ph idx="1"/>
          </p:nvPr>
        </p:nvSpPr>
        <p:spPr>
          <a:xfrm>
            <a:off x="1451579" y="2015732"/>
            <a:ext cx="9603275" cy="3678486"/>
          </a:xfrm>
        </p:spPr>
        <p:txBody>
          <a:bodyPr>
            <a:normAutofit/>
          </a:bodyPr>
          <a:lstStyle/>
          <a:p>
            <a:r>
              <a:rPr lang="en-US" sz="2400" dirty="0">
                <a:latin typeface="Arial" panose="020B0604020202020204" pitchFamily="34" charset="0"/>
                <a:cs typeface="Arial" panose="020B0604020202020204" pitchFamily="34" charset="0"/>
              </a:rPr>
              <a:t>Benefits of animal research especially in medical research are enormous</a:t>
            </a:r>
          </a:p>
          <a:p>
            <a:r>
              <a:rPr lang="en-US" sz="2400" dirty="0">
                <a:latin typeface="Arial" panose="020B0604020202020204" pitchFamily="34" charset="0"/>
                <a:cs typeface="Arial" panose="020B0604020202020204" pitchFamily="34" charset="0"/>
              </a:rPr>
              <a:t>Good research is design in such a way that it involve the use of reduced number of animals</a:t>
            </a:r>
          </a:p>
          <a:p>
            <a:r>
              <a:rPr lang="en-US" sz="2400" dirty="0">
                <a:latin typeface="Arial" panose="020B0604020202020204" pitchFamily="34" charset="0"/>
                <a:cs typeface="Arial" panose="020B0604020202020204" pitchFamily="34" charset="0"/>
              </a:rPr>
              <a:t>Research should be design in such a way that it reduces the pain experienced by animal</a:t>
            </a:r>
          </a:p>
          <a:p>
            <a:r>
              <a:rPr lang="en-US" sz="2400" dirty="0">
                <a:latin typeface="Arial" panose="020B0604020202020204" pitchFamily="34" charset="0"/>
                <a:cs typeface="Arial" panose="020B0604020202020204" pitchFamily="34" charset="0"/>
              </a:rPr>
              <a:t>We also have to take care of emotions and behavior of animals</a:t>
            </a:r>
            <a:endParaRPr lang="en-PK"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39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53528-E3ED-46A0-8644-FA94C5A391FC}"/>
              </a:ext>
            </a:extLst>
          </p:cNvPr>
          <p:cNvSpPr>
            <a:spLocks noGrp="1"/>
          </p:cNvSpPr>
          <p:nvPr>
            <p:ph type="title"/>
          </p:nvPr>
        </p:nvSpPr>
        <p:spPr>
          <a:xfrm>
            <a:off x="1451579" y="804520"/>
            <a:ext cx="9603275" cy="747190"/>
          </a:xfrm>
        </p:spPr>
        <p:txBody>
          <a:bodyPr>
            <a:normAutofit/>
          </a:bodyPr>
          <a:lstStyle/>
          <a:p>
            <a:r>
              <a:rPr lang="en-US" sz="4400" b="1" cap="none" dirty="0">
                <a:latin typeface="Arial" panose="020B0604020202020204" pitchFamily="34" charset="0"/>
                <a:cs typeface="Arial" panose="020B0604020202020204" pitchFamily="34" charset="0"/>
              </a:rPr>
              <a:t>Animals As Recreation</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2779D16-AEB5-41C4-B7E6-DAA7DE3E3288}"/>
              </a:ext>
            </a:extLst>
          </p:cNvPr>
          <p:cNvSpPr>
            <a:spLocks noGrp="1"/>
          </p:cNvSpPr>
          <p:nvPr>
            <p:ph idx="1"/>
          </p:nvPr>
        </p:nvSpPr>
        <p:spPr/>
        <p:txBody>
          <a:bodyPr>
            <a:normAutofit fontScale="92500" lnSpcReduction="10000"/>
          </a:bodyPr>
          <a:lstStyle/>
          <a:p>
            <a:r>
              <a:rPr lang="en-US" sz="2600" dirty="0">
                <a:latin typeface="Arial" panose="020B0604020202020204" pitchFamily="34" charset="0"/>
                <a:cs typeface="Arial" panose="020B0604020202020204" pitchFamily="34" charset="0"/>
              </a:rPr>
              <a:t>Animals are used in sport, Companionship, leisure and fashion </a:t>
            </a:r>
          </a:p>
          <a:p>
            <a:r>
              <a:rPr lang="en-US" sz="2600" dirty="0">
                <a:latin typeface="Arial" panose="020B0604020202020204" pitchFamily="34" charset="0"/>
                <a:cs typeface="Arial" panose="020B0604020202020204" pitchFamily="34" charset="0"/>
              </a:rPr>
              <a:t>Race horses need peak fitness, These horses are  unique species and getting disappear from the world</a:t>
            </a:r>
          </a:p>
          <a:p>
            <a:r>
              <a:rPr lang="en-US" sz="2600" dirty="0">
                <a:latin typeface="Arial" panose="020B0604020202020204" pitchFamily="34" charset="0"/>
                <a:cs typeface="Arial" panose="020B0604020202020204" pitchFamily="34" charset="0"/>
              </a:rPr>
              <a:t>If these horse become injured sometime it is very difficult to treat them</a:t>
            </a:r>
          </a:p>
          <a:p>
            <a:r>
              <a:rPr lang="en-US" sz="2600" dirty="0">
                <a:latin typeface="Arial" panose="020B0604020202020204" pitchFamily="34" charset="0"/>
                <a:cs typeface="Arial" panose="020B0604020202020204" pitchFamily="34" charset="0"/>
              </a:rPr>
              <a:t>So the use of animal in sport look very unethical if they get injured </a:t>
            </a:r>
          </a:p>
          <a:p>
            <a:r>
              <a:rPr lang="en-US" sz="2600" dirty="0">
                <a:latin typeface="Arial" panose="020B0604020202020204" pitchFamily="34" charset="0"/>
                <a:cs typeface="Arial" panose="020B0604020202020204" pitchFamily="34" charset="0"/>
              </a:rPr>
              <a:t>We have to take care about their fitness at peak level</a:t>
            </a:r>
            <a:endParaRPr lang="en-PK" sz="2600" dirty="0">
              <a:latin typeface="Arial" panose="020B0604020202020204" pitchFamily="34" charset="0"/>
              <a:cs typeface="Arial" panose="020B0604020202020204" pitchFamily="34" charset="0"/>
            </a:endParaRPr>
          </a:p>
          <a:p>
            <a:endParaRPr lang="en-PK" dirty="0"/>
          </a:p>
        </p:txBody>
      </p:sp>
    </p:spTree>
    <p:extLst>
      <p:ext uri="{BB962C8B-B14F-4D97-AF65-F5344CB8AC3E}">
        <p14:creationId xmlns:p14="http://schemas.microsoft.com/office/powerpoint/2010/main" val="194615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7B6E-72B7-4534-BB28-F124BAE11F73}"/>
              </a:ext>
            </a:extLst>
          </p:cNvPr>
          <p:cNvSpPr>
            <a:spLocks noGrp="1"/>
          </p:cNvSpPr>
          <p:nvPr>
            <p:ph type="title"/>
          </p:nvPr>
        </p:nvSpPr>
        <p:spPr/>
        <p:txBody>
          <a:bodyPr>
            <a:normAutofit/>
          </a:bodyPr>
          <a:lstStyle/>
          <a:p>
            <a:r>
              <a:rPr lang="en-US" sz="4400" b="1" cap="none" dirty="0">
                <a:latin typeface="Arial" panose="020B0604020202020204" pitchFamily="34" charset="0"/>
                <a:cs typeface="Arial" panose="020B0604020202020204" pitchFamily="34" charset="0"/>
              </a:rPr>
              <a:t>Companion Animals</a:t>
            </a:r>
            <a:endParaRPr lang="en-PK" sz="4400" b="1" cap="none"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83451B9-833D-4C30-945E-84BE12CF6598}"/>
              </a:ext>
            </a:extLst>
          </p:cNvPr>
          <p:cNvSpPr>
            <a:spLocks noGrp="1"/>
          </p:cNvSpPr>
          <p:nvPr>
            <p:ph idx="1"/>
          </p:nvPr>
        </p:nvSpPr>
        <p:spPr>
          <a:xfrm>
            <a:off x="1451579" y="1853754"/>
            <a:ext cx="9603275" cy="4199727"/>
          </a:xfrm>
        </p:spPr>
        <p:txBody>
          <a:bodyPr>
            <a:noAutofit/>
          </a:bodyPr>
          <a:lstStyle/>
          <a:p>
            <a:r>
              <a:rPr lang="en-US" dirty="0">
                <a:latin typeface="Arial" panose="020B0604020202020204" pitchFamily="34" charset="0"/>
                <a:cs typeface="Arial" panose="020B0604020202020204" pitchFamily="34" charset="0"/>
              </a:rPr>
              <a:t>Animal can also use as pets like cat, dog, birds and they have the status of friends and children</a:t>
            </a:r>
          </a:p>
          <a:p>
            <a:r>
              <a:rPr lang="en-US" dirty="0">
                <a:latin typeface="Arial" panose="020B0604020202020204" pitchFamily="34" charset="0"/>
                <a:cs typeface="Arial" panose="020B0604020202020204" pitchFamily="34" charset="0"/>
              </a:rPr>
              <a:t>But sometime these pets become seriously ill because they pampered too much e.g. if we over feed our pet dog then there health can be effected</a:t>
            </a:r>
          </a:p>
          <a:p>
            <a:r>
              <a:rPr lang="en-US" dirty="0">
                <a:latin typeface="Arial" panose="020B0604020202020204" pitchFamily="34" charset="0"/>
                <a:cs typeface="Arial" panose="020B0604020202020204" pitchFamily="34" charset="0"/>
              </a:rPr>
              <a:t>Now a days breeding program are going on and people get attracted for their aesthetic satisfaction because in breeding programs scientist are flaring up those characteristic of animal which are usually liked by the people</a:t>
            </a:r>
          </a:p>
          <a:p>
            <a:r>
              <a:rPr lang="en-US" dirty="0">
                <a:latin typeface="Arial" panose="020B0604020202020204" pitchFamily="34" charset="0"/>
                <a:cs typeface="Arial" panose="020B0604020202020204" pitchFamily="34" charset="0"/>
              </a:rPr>
              <a:t>Animals obtain from breeding programs suffered from severe illness e.g. bull dog is refined so much by breeding program that now it suffers difficulty in breathing and giving birth naturally</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4431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31</TotalTime>
  <Words>1246</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Gallery</vt:lpstr>
      <vt:lpstr>Global Climate Change</vt:lpstr>
      <vt:lpstr>Global warming</vt:lpstr>
      <vt:lpstr>Environmental degradation</vt:lpstr>
      <vt:lpstr>Ethics of animal research</vt:lpstr>
      <vt:lpstr>Cost benefit analysis</vt:lpstr>
      <vt:lpstr>Animal welfare</vt:lpstr>
      <vt:lpstr>Benefits Of Animal Research</vt:lpstr>
      <vt:lpstr>Animals As Recreation</vt:lpstr>
      <vt:lpstr>Companion Animals</vt:lpstr>
      <vt:lpstr>Use Of Animal Fur</vt:lpstr>
      <vt:lpstr>Animals For Food And Draughting </vt:lpstr>
      <vt:lpstr>Animals For Food And Draughting </vt:lpstr>
      <vt:lpstr>Slaughter</vt:lpstr>
      <vt:lpstr>Code Of Ethics For Biologists</vt:lpstr>
      <vt:lpstr>Code Of Ethics For Biologists</vt:lpstr>
      <vt:lpstr>Codes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dc:title>
  <dc:creator>wajahat waji</dc:creator>
  <cp:lastModifiedBy>wajahat waji</cp:lastModifiedBy>
  <cp:revision>4</cp:revision>
  <dcterms:created xsi:type="dcterms:W3CDTF">2020-05-06T23:50:07Z</dcterms:created>
  <dcterms:modified xsi:type="dcterms:W3CDTF">2020-05-13T11:37:03Z</dcterms:modified>
</cp:coreProperties>
</file>