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543800" cy="3886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Cambria" pitchFamily="18" charset="0"/>
              </a:rPr>
              <a:t>MANAGEMENT OF PROJECT</a:t>
            </a:r>
            <a:br>
              <a:rPr lang="en-US" sz="6000" b="1" dirty="0" smtClean="0">
                <a:latin typeface="Cambria" pitchFamily="18" charset="0"/>
              </a:rPr>
            </a:br>
            <a:r>
              <a:rPr lang="en-US" sz="6000" b="1" dirty="0" smtClean="0">
                <a:latin typeface="Cambria" pitchFamily="18" charset="0"/>
              </a:rPr>
              <a:t/>
            </a:r>
            <a:br>
              <a:rPr lang="en-US" sz="6000" b="1" dirty="0" smtClean="0">
                <a:latin typeface="Cambria" pitchFamily="18" charset="0"/>
              </a:rPr>
            </a:br>
            <a:r>
              <a:rPr lang="en-US" sz="3600" b="1" dirty="0" smtClean="0">
                <a:latin typeface="Cambria" pitchFamily="18" charset="0"/>
              </a:rPr>
              <a:t>By</a:t>
            </a:r>
            <a:r>
              <a:rPr lang="en-US" sz="3600" b="1" dirty="0" smtClean="0">
                <a:latin typeface="Cambria" pitchFamily="18" charset="0"/>
              </a:rPr>
              <a:t>: Dr. </a:t>
            </a:r>
            <a:r>
              <a:rPr lang="en-US" sz="3600" b="1" dirty="0" err="1" smtClean="0">
                <a:latin typeface="Cambria" pitchFamily="18" charset="0"/>
              </a:rPr>
              <a:t>Shabnum</a:t>
            </a:r>
            <a:r>
              <a:rPr lang="en-US" sz="3600" b="1" dirty="0" smtClean="0">
                <a:latin typeface="Cambria" pitchFamily="18" charset="0"/>
              </a:rPr>
              <a:t> </a:t>
            </a:r>
            <a:r>
              <a:rPr lang="en-US" sz="3600" b="1" dirty="0" err="1" smtClean="0">
                <a:latin typeface="Cambria" pitchFamily="18" charset="0"/>
              </a:rPr>
              <a:t>Shaheen</a:t>
            </a:r>
            <a:r>
              <a:rPr lang="en-US" sz="6000" b="1" dirty="0" smtClean="0">
                <a:latin typeface="Cambria" pitchFamily="18" charset="0"/>
              </a:rPr>
              <a:t/>
            </a:r>
            <a:br>
              <a:rPr lang="en-US" sz="6000" b="1" dirty="0" smtClean="0">
                <a:latin typeface="Cambria" pitchFamily="18" charset="0"/>
              </a:rPr>
            </a:br>
            <a:endParaRPr lang="en-US" sz="6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30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mbria" pitchFamily="18" charset="0"/>
              </a:rPr>
              <a:t>Crisis </a:t>
            </a:r>
            <a:r>
              <a:rPr lang="en-US" sz="2800" b="1" dirty="0" smtClean="0">
                <a:latin typeface="Cambria" pitchFamily="18" charset="0"/>
              </a:rPr>
              <a:t>management</a:t>
            </a:r>
          </a:p>
          <a:p>
            <a:pPr algn="just"/>
            <a:r>
              <a:rPr lang="en-US" sz="2800" dirty="0" smtClean="0">
                <a:latin typeface="Cambria" pitchFamily="18" charset="0"/>
              </a:rPr>
              <a:t>concerns </a:t>
            </a:r>
            <a:r>
              <a:rPr lang="en-US" sz="2800" dirty="0">
                <a:latin typeface="Cambria" pitchFamily="18" charset="0"/>
              </a:rPr>
              <a:t>dealing</a:t>
            </a:r>
          </a:p>
          <a:p>
            <a:pPr algn="just"/>
            <a:r>
              <a:rPr lang="en-US" sz="2800" dirty="0">
                <a:latin typeface="Cambria" pitchFamily="18" charset="0"/>
              </a:rPr>
              <a:t>with one crisis after another which, as</a:t>
            </a:r>
          </a:p>
          <a:p>
            <a:pPr algn="just"/>
            <a:r>
              <a:rPr lang="en-US" sz="2800" dirty="0">
                <a:latin typeface="Cambria" pitchFamily="18" charset="0"/>
              </a:rPr>
              <a:t>MBWA, is not exactly a very efficient way</a:t>
            </a:r>
          </a:p>
          <a:p>
            <a:pPr marL="0" indent="0" algn="just">
              <a:buNone/>
            </a:pPr>
            <a:r>
              <a:rPr lang="en-US" sz="2800" dirty="0">
                <a:latin typeface="Cambria" pitchFamily="18" charset="0"/>
              </a:rPr>
              <a:t>of management. Management should ultimately</a:t>
            </a:r>
          </a:p>
          <a:p>
            <a:pPr algn="just"/>
            <a:r>
              <a:rPr lang="en-US" sz="2800" dirty="0">
                <a:latin typeface="Cambria" pitchFamily="18" charset="0"/>
              </a:rPr>
              <a:t>allow those in charge to anticipate</a:t>
            </a:r>
          </a:p>
          <a:p>
            <a:pPr marL="0" indent="0" algn="just">
              <a:buNone/>
            </a:pPr>
            <a:r>
              <a:rPr lang="en-US" sz="2800" dirty="0" smtClean="0">
                <a:latin typeface="Cambria" pitchFamily="18" charset="0"/>
              </a:rPr>
              <a:t> and </a:t>
            </a:r>
            <a:r>
              <a:rPr lang="en-US" sz="2800" dirty="0">
                <a:latin typeface="Cambria" pitchFamily="18" charset="0"/>
              </a:rPr>
              <a:t>prevent crises. </a:t>
            </a:r>
            <a:endParaRPr lang="en-US" sz="2800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Cambria" pitchFamily="18" charset="0"/>
              </a:rPr>
              <a:t>Crises </a:t>
            </a:r>
            <a:r>
              <a:rPr lang="en-US" sz="2800" dirty="0">
                <a:latin typeface="Cambria" pitchFamily="18" charset="0"/>
              </a:rPr>
              <a:t>management</a:t>
            </a:r>
          </a:p>
          <a:p>
            <a:pPr algn="just"/>
            <a:r>
              <a:rPr lang="en-US" sz="2800" dirty="0">
                <a:latin typeface="Cambria" pitchFamily="18" charset="0"/>
              </a:rPr>
              <a:t>tends to lose a medium or </a:t>
            </a:r>
            <a:r>
              <a:rPr lang="en-US" sz="2800" dirty="0" smtClean="0">
                <a:latin typeface="Cambria" pitchFamily="18" charset="0"/>
              </a:rPr>
              <a:t>short-term perspective </a:t>
            </a:r>
            <a:r>
              <a:rPr lang="en-US" sz="2800" dirty="0">
                <a:latin typeface="Cambria" pitchFamily="18" charset="0"/>
              </a:rPr>
              <a:t>and, therefore, influence on</a:t>
            </a:r>
          </a:p>
          <a:p>
            <a:pPr algn="just"/>
            <a:r>
              <a:rPr lang="en-US" sz="2800" dirty="0">
                <a:latin typeface="Cambria" pitchFamily="18" charset="0"/>
              </a:rPr>
              <a:t>the course of </a:t>
            </a:r>
            <a:r>
              <a:rPr lang="en-US" sz="2800" dirty="0" smtClean="0">
                <a:latin typeface="Cambria" pitchFamily="18" charset="0"/>
              </a:rPr>
              <a:t>events</a:t>
            </a:r>
          </a:p>
        </p:txBody>
      </p:sp>
    </p:spTree>
    <p:extLst>
      <p:ext uri="{BB962C8B-B14F-4D97-AF65-F5344CB8AC3E}">
        <p14:creationId xmlns="" xmlns:p14="http://schemas.microsoft.com/office/powerpoint/2010/main" val="26341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ambria" pitchFamily="18" charset="0"/>
            </a:endParaRPr>
          </a:p>
          <a:p>
            <a:pPr algn="just"/>
            <a:r>
              <a:rPr lang="en-US" sz="3600" dirty="0">
                <a:latin typeface="Cambria" pitchFamily="18" charset="0"/>
              </a:rPr>
              <a:t>a way of dealing with exceptional and</a:t>
            </a:r>
          </a:p>
          <a:p>
            <a:pPr algn="just"/>
            <a:r>
              <a:rPr lang="en-US" sz="3600" dirty="0">
                <a:latin typeface="Cambria" pitchFamily="18" charset="0"/>
              </a:rPr>
              <a:t>unusual crises or catastrophes</a:t>
            </a:r>
            <a:r>
              <a:rPr lang="en-US" sz="3600" dirty="0" smtClean="0">
                <a:latin typeface="Cambria" pitchFamily="18" charset="0"/>
              </a:rPr>
              <a:t>.</a:t>
            </a:r>
          </a:p>
          <a:p>
            <a:r>
              <a:rPr lang="en-US" sz="3600" dirty="0" smtClean="0">
                <a:latin typeface="Cambria" pitchFamily="18" charset="0"/>
              </a:rPr>
              <a:t>promoting </a:t>
            </a:r>
            <a:r>
              <a:rPr lang="en-US" sz="3600" dirty="0">
                <a:latin typeface="Cambria" pitchFamily="18" charset="0"/>
              </a:rPr>
              <a:t>an </a:t>
            </a:r>
            <a:r>
              <a:rPr lang="en-US" sz="3600" dirty="0" smtClean="0">
                <a:latin typeface="Cambria" pitchFamily="18" charset="0"/>
              </a:rPr>
              <a:t>idea</a:t>
            </a:r>
          </a:p>
          <a:p>
            <a:r>
              <a:rPr lang="en-US" sz="3600" dirty="0" smtClean="0">
                <a:latin typeface="Cambria" pitchFamily="18" charset="0"/>
              </a:rPr>
              <a:t>structuring </a:t>
            </a:r>
            <a:r>
              <a:rPr lang="en-US" sz="3600" dirty="0">
                <a:latin typeface="Cambria" pitchFamily="18" charset="0"/>
              </a:rPr>
              <a:t>a </a:t>
            </a:r>
            <a:r>
              <a:rPr lang="en-US" sz="3600" dirty="0" smtClean="0">
                <a:latin typeface="Cambria" pitchFamily="18" charset="0"/>
              </a:rPr>
              <a:t>series of ideas</a:t>
            </a:r>
          </a:p>
          <a:p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reconciling various action proposals</a:t>
            </a:r>
            <a:r>
              <a:rPr lang="en-US" sz="3600" dirty="0" smtClean="0">
                <a:latin typeface="Cambria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600" dirty="0">
                <a:latin typeface="Cambria" pitchFamily="18" charset="0"/>
              </a:rPr>
              <a:t>envisaging, planning and defining a</a:t>
            </a:r>
          </a:p>
          <a:p>
            <a:r>
              <a:rPr lang="en-US" sz="3600" dirty="0">
                <a:latin typeface="Cambria" pitchFamily="18" charset="0"/>
              </a:rPr>
              <a:t>course of action one wishes to pursue to achieve a specific future situation”;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54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5668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Cambria" pitchFamily="18" charset="0"/>
              </a:rPr>
              <a:t>“</a:t>
            </a:r>
            <a:r>
              <a:rPr lang="en-US" sz="3600" dirty="0">
                <a:latin typeface="Cambria" pitchFamily="18" charset="0"/>
              </a:rPr>
              <a:t>describing, at a specific time and in </a:t>
            </a:r>
            <a:r>
              <a:rPr lang="en-US" sz="3600" dirty="0" smtClean="0">
                <a:latin typeface="Cambria" pitchFamily="18" charset="0"/>
              </a:rPr>
              <a:t>a specific </a:t>
            </a:r>
            <a:r>
              <a:rPr lang="en-US" sz="3600" dirty="0">
                <a:latin typeface="Cambria" pitchFamily="18" charset="0"/>
              </a:rPr>
              <a:t>situation, the processes of </a:t>
            </a:r>
            <a:r>
              <a:rPr lang="en-US" sz="3600" dirty="0" smtClean="0">
                <a:latin typeface="Cambria" pitchFamily="18" charset="0"/>
              </a:rPr>
              <a:t>change one </a:t>
            </a:r>
            <a:r>
              <a:rPr lang="en-US" sz="3600" dirty="0">
                <a:latin typeface="Cambria" pitchFamily="18" charset="0"/>
              </a:rPr>
              <a:t>needs to initiate to create a new </a:t>
            </a:r>
            <a:r>
              <a:rPr lang="en-US" sz="3600" dirty="0" smtClean="0">
                <a:latin typeface="Cambria" pitchFamily="18" charset="0"/>
              </a:rPr>
              <a:t>situation at </a:t>
            </a:r>
            <a:r>
              <a:rPr lang="en-US" sz="3600" dirty="0">
                <a:latin typeface="Cambria" pitchFamily="18" charset="0"/>
              </a:rPr>
              <a:t>a definite time in the future</a:t>
            </a:r>
            <a:r>
              <a:rPr lang="en-US" sz="3600" dirty="0" smtClean="0">
                <a:latin typeface="Cambria" pitchFamily="18" charset="0"/>
              </a:rPr>
              <a:t>”;</a:t>
            </a:r>
          </a:p>
          <a:p>
            <a:pPr marL="0" indent="0" algn="just">
              <a:buNone/>
            </a:pP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“a process which involves setting up </a:t>
            </a:r>
            <a:r>
              <a:rPr lang="en-US" sz="3600" dirty="0" smtClean="0">
                <a:latin typeface="Cambria" pitchFamily="18" charset="0"/>
              </a:rPr>
              <a:t>a comprehensive </a:t>
            </a:r>
            <a:r>
              <a:rPr lang="en-US" sz="3600" dirty="0">
                <a:latin typeface="Cambria" pitchFamily="18" charset="0"/>
              </a:rPr>
              <a:t>scheme, which </a:t>
            </a:r>
            <a:r>
              <a:rPr lang="en-US" sz="3600" dirty="0" smtClean="0">
                <a:latin typeface="Cambria" pitchFamily="18" charset="0"/>
              </a:rPr>
              <a:t>takes account </a:t>
            </a:r>
            <a:r>
              <a:rPr lang="en-US" sz="3600" dirty="0">
                <a:latin typeface="Cambria" pitchFamily="18" charset="0"/>
              </a:rPr>
              <a:t>of the various aspects of </a:t>
            </a:r>
            <a:r>
              <a:rPr lang="en-US" sz="3600" dirty="0" smtClean="0">
                <a:latin typeface="Cambria" pitchFamily="18" charset="0"/>
              </a:rPr>
              <a:t>one situation</a:t>
            </a:r>
            <a:r>
              <a:rPr lang="en-US" sz="3600" dirty="0">
                <a:latin typeface="Cambria" pitchFamily="18" charset="0"/>
              </a:rPr>
              <a:t>, for the purpose of arriving </a:t>
            </a:r>
            <a:r>
              <a:rPr lang="en-US" sz="3600" dirty="0" smtClean="0">
                <a:latin typeface="Cambria" pitchFamily="18" charset="0"/>
              </a:rPr>
              <a:t>at another”;</a:t>
            </a:r>
            <a:endParaRPr lang="en-US" sz="36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 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6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mbria" pitchFamily="18" charset="0"/>
              </a:rPr>
              <a:t>“</a:t>
            </a:r>
            <a:r>
              <a:rPr lang="en-US" sz="3600" dirty="0">
                <a:latin typeface="Cambria" pitchFamily="18" charset="0"/>
              </a:rPr>
              <a:t>a dream, a process, an instrument which one can use to project oneself into the future, to set oneself goals and objectives</a:t>
            </a:r>
            <a:r>
              <a:rPr lang="en-US" sz="3600" dirty="0" smtClean="0">
                <a:latin typeface="Cambria" pitchFamily="18" charset="0"/>
              </a:rPr>
              <a:t>”</a:t>
            </a:r>
          </a:p>
          <a:p>
            <a:pPr algn="just"/>
            <a:endParaRPr lang="en-US" sz="3600" dirty="0">
              <a:latin typeface="Cambria" pitchFamily="18" charset="0"/>
            </a:endParaRPr>
          </a:p>
          <a:p>
            <a:pPr algn="just"/>
            <a:r>
              <a:rPr lang="en-US" sz="3600" dirty="0">
                <a:latin typeface="Cambria" pitchFamily="18" charset="0"/>
              </a:rPr>
              <a:t> “drawing on the present to envisage the future (tomorrow). A destination worked out together</a:t>
            </a:r>
            <a:r>
              <a:rPr lang="en-US" sz="3600" dirty="0" smtClean="0">
                <a:latin typeface="Cambria" pitchFamily="18" charset="0"/>
              </a:rPr>
              <a:t>.”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0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305CACFF-B8D7-457A-B710-8610DEF48D4B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5943" y="0"/>
            <a:ext cx="8501743" cy="6629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mbria" pitchFamily="18" charset="0"/>
              </a:rPr>
              <a:t>Project </a:t>
            </a:r>
            <a:r>
              <a:rPr lang="en-US" sz="3600" dirty="0" smtClean="0">
                <a:latin typeface="Cambria" pitchFamily="18" charset="0"/>
              </a:rPr>
              <a:t>management </a:t>
            </a:r>
          </a:p>
          <a:p>
            <a:pPr marL="0" indent="0">
              <a:buNone/>
            </a:pPr>
            <a:r>
              <a:rPr lang="en-US" sz="3600" dirty="0" smtClean="0">
                <a:latin typeface="Cambria" pitchFamily="18" charset="0"/>
              </a:rPr>
              <a:t>is </a:t>
            </a:r>
            <a:r>
              <a:rPr lang="en-US" sz="3600" dirty="0">
                <a:latin typeface="Cambria" pitchFamily="18" charset="0"/>
              </a:rPr>
              <a:t>one of the</a:t>
            </a:r>
          </a:p>
          <a:p>
            <a:r>
              <a:rPr lang="en-US" sz="3600" dirty="0">
                <a:latin typeface="Cambria" pitchFamily="18" charset="0"/>
              </a:rPr>
              <a:t>tools for </a:t>
            </a:r>
            <a:r>
              <a:rPr lang="en-US" sz="3600" dirty="0" smtClean="0">
                <a:latin typeface="Cambria" pitchFamily="18" charset="0"/>
              </a:rPr>
              <a:t>organizing </a:t>
            </a:r>
            <a:r>
              <a:rPr lang="en-US" sz="3600" dirty="0">
                <a:latin typeface="Cambria" pitchFamily="18" charset="0"/>
              </a:rPr>
              <a:t>tasks and pursuing </a:t>
            </a:r>
            <a:r>
              <a:rPr lang="en-US" sz="3600" dirty="0" smtClean="0">
                <a:latin typeface="Cambria" pitchFamily="18" charset="0"/>
              </a:rPr>
              <a:t>concrete objectives </a:t>
            </a:r>
            <a:r>
              <a:rPr lang="en-US" sz="3600" dirty="0">
                <a:latin typeface="Cambria" pitchFamily="18" charset="0"/>
              </a:rPr>
              <a:t>and can be compared with</a:t>
            </a:r>
          </a:p>
          <a:p>
            <a:r>
              <a:rPr lang="en-US" sz="3600" dirty="0">
                <a:latin typeface="Cambria" pitchFamily="18" charset="0"/>
              </a:rPr>
              <a:t>and distinguished </a:t>
            </a:r>
            <a:r>
              <a:rPr lang="en-US" sz="3600" dirty="0" smtClean="0">
                <a:latin typeface="Cambria" pitchFamily="18" charset="0"/>
              </a:rPr>
              <a:t>from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57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ambria" pitchFamily="18" charset="0"/>
              </a:rPr>
              <a:t>Strategic </a:t>
            </a:r>
            <a:r>
              <a:rPr lang="en-US" sz="2800" b="1" dirty="0" smtClean="0">
                <a:latin typeface="Cambria" pitchFamily="18" charset="0"/>
              </a:rPr>
              <a:t>planning</a:t>
            </a:r>
          </a:p>
          <a:p>
            <a:r>
              <a:rPr lang="en-US" sz="2800" dirty="0" smtClean="0">
                <a:latin typeface="Cambria" pitchFamily="18" charset="0"/>
              </a:rPr>
              <a:t>longer </a:t>
            </a:r>
            <a:r>
              <a:rPr lang="en-US" sz="2800" dirty="0">
                <a:latin typeface="Cambria" pitchFamily="18" charset="0"/>
              </a:rPr>
              <a:t>term orientation</a:t>
            </a:r>
          </a:p>
          <a:p>
            <a:r>
              <a:rPr lang="en-US" sz="2800" dirty="0" smtClean="0">
                <a:latin typeface="Cambria" pitchFamily="18" charset="0"/>
              </a:rPr>
              <a:t>definition </a:t>
            </a:r>
            <a:r>
              <a:rPr lang="en-US" sz="2800" dirty="0">
                <a:latin typeface="Cambria" pitchFamily="18" charset="0"/>
              </a:rPr>
              <a:t>of policies, activities</a:t>
            </a:r>
          </a:p>
          <a:p>
            <a:r>
              <a:rPr lang="en-US" sz="2800" dirty="0" smtClean="0">
                <a:latin typeface="Cambria" pitchFamily="18" charset="0"/>
              </a:rPr>
              <a:t>organizational development</a:t>
            </a:r>
          </a:p>
          <a:p>
            <a:r>
              <a:rPr lang="en-US" sz="2800" dirty="0" smtClean="0">
                <a:latin typeface="Cambria" pitchFamily="18" charset="0"/>
              </a:rPr>
              <a:t> Implies a </a:t>
            </a:r>
            <a:r>
              <a:rPr lang="en-US" sz="2800" dirty="0">
                <a:latin typeface="Cambria" pitchFamily="18" charset="0"/>
              </a:rPr>
              <a:t>capacity to foresee and to prepare for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     structural </a:t>
            </a:r>
            <a:r>
              <a:rPr lang="en-US" sz="2800" dirty="0">
                <a:latin typeface="Cambria" pitchFamily="18" charset="0"/>
              </a:rPr>
              <a:t>change or adaptations over a</a:t>
            </a:r>
          </a:p>
          <a:p>
            <a:pPr marL="114300" indent="0">
              <a:buNone/>
            </a:pPr>
            <a:r>
              <a:rPr lang="en-US" sz="2800" dirty="0" smtClean="0">
                <a:latin typeface="Cambria" pitchFamily="18" charset="0"/>
              </a:rPr>
              <a:t>     relatively </a:t>
            </a:r>
            <a:r>
              <a:rPr lang="en-US" sz="2800" dirty="0">
                <a:latin typeface="Cambria" pitchFamily="18" charset="0"/>
              </a:rPr>
              <a:t>large period of time. 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Strategic planning </a:t>
            </a:r>
            <a:r>
              <a:rPr lang="en-US" sz="2800" dirty="0">
                <a:latin typeface="Cambria" pitchFamily="18" charset="0"/>
              </a:rPr>
              <a:t>usually affects or takes into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 account </a:t>
            </a:r>
            <a:r>
              <a:rPr lang="en-US" sz="2800" dirty="0">
                <a:latin typeface="Cambria" pitchFamily="18" charset="0"/>
              </a:rPr>
              <a:t>structural and infra-structural</a:t>
            </a:r>
          </a:p>
          <a:p>
            <a:pPr marL="0" indent="0">
              <a:buNone/>
            </a:pP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changes </a:t>
            </a:r>
            <a:r>
              <a:rPr lang="en-US" sz="2800" dirty="0">
                <a:latin typeface="Cambria" pitchFamily="18" charset="0"/>
              </a:rPr>
              <a:t>(or triggers them).</a:t>
            </a:r>
          </a:p>
        </p:txBody>
      </p:sp>
    </p:spTree>
    <p:extLst>
      <p:ext uri="{BB962C8B-B14F-4D97-AF65-F5344CB8AC3E}">
        <p14:creationId xmlns="" xmlns:p14="http://schemas.microsoft.com/office/powerpoint/2010/main" val="42356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Cambria" pitchFamily="18" charset="0"/>
              </a:rPr>
              <a:t>Tactical </a:t>
            </a:r>
            <a:r>
              <a:rPr lang="en-US" sz="3200" b="1" dirty="0" smtClean="0">
                <a:latin typeface="Cambria" pitchFamily="18" charset="0"/>
              </a:rPr>
              <a:t>planning </a:t>
            </a:r>
          </a:p>
          <a:p>
            <a:r>
              <a:rPr lang="en-US" sz="3200" dirty="0" smtClean="0">
                <a:latin typeface="Cambria" pitchFamily="18" charset="0"/>
              </a:rPr>
              <a:t>very </a:t>
            </a:r>
            <a:r>
              <a:rPr lang="en-US" sz="3200" dirty="0">
                <a:latin typeface="Cambria" pitchFamily="18" charset="0"/>
              </a:rPr>
              <a:t>similar to project</a:t>
            </a:r>
          </a:p>
          <a:p>
            <a:r>
              <a:rPr lang="en-US" sz="3200" dirty="0">
                <a:latin typeface="Cambria" pitchFamily="18" charset="0"/>
              </a:rPr>
              <a:t>planning, tactical planning refers to the</a:t>
            </a:r>
          </a:p>
          <a:p>
            <a:r>
              <a:rPr lang="en-US" sz="3200" dirty="0">
                <a:latin typeface="Cambria" pitchFamily="18" charset="0"/>
              </a:rPr>
              <a:t>various steps and processes to reach strategic</a:t>
            </a:r>
          </a:p>
          <a:p>
            <a:r>
              <a:rPr lang="en-US" sz="3200" dirty="0">
                <a:latin typeface="Cambria" pitchFamily="18" charset="0"/>
              </a:rPr>
              <a:t>planning goals or, </a:t>
            </a:r>
            <a:r>
              <a:rPr lang="en-US" sz="3200" dirty="0" smtClean="0">
                <a:latin typeface="Cambria" pitchFamily="18" charset="0"/>
              </a:rPr>
              <a:t>generally</a:t>
            </a:r>
          </a:p>
          <a:p>
            <a:pPr marL="114300" indent="0">
              <a:buNone/>
            </a:pPr>
            <a:r>
              <a:rPr lang="en-US" sz="3200" dirty="0" smtClean="0">
                <a:latin typeface="Cambria" pitchFamily="18" charset="0"/>
              </a:rPr>
              <a:t>to steer</a:t>
            </a:r>
            <a:endParaRPr lang="en-US" sz="3200" dirty="0">
              <a:latin typeface="Cambria" pitchFamily="18" charset="0"/>
            </a:endParaRPr>
          </a:p>
          <a:p>
            <a:pPr marL="114300" indent="0">
              <a:buNone/>
            </a:pPr>
            <a:r>
              <a:rPr lang="en-US" sz="3200" dirty="0" smtClean="0">
                <a:latin typeface="Cambria" pitchFamily="18" charset="0"/>
              </a:rPr>
              <a:t>the organization </a:t>
            </a:r>
            <a:r>
              <a:rPr lang="en-US" sz="3200" dirty="0">
                <a:latin typeface="Cambria" pitchFamily="18" charset="0"/>
              </a:rPr>
              <a:t>with a shorter period</a:t>
            </a:r>
          </a:p>
          <a:p>
            <a:r>
              <a:rPr lang="en-US" sz="3200" dirty="0">
                <a:latin typeface="Cambria" pitchFamily="18" charset="0"/>
              </a:rPr>
              <a:t>of time, namely by adapting and reacting</a:t>
            </a:r>
          </a:p>
          <a:p>
            <a:r>
              <a:rPr lang="en-US" sz="3200" dirty="0">
                <a:latin typeface="Cambria" pitchFamily="18" charset="0"/>
              </a:rPr>
              <a:t>to unforeseen changes or progress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688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+mj-lt"/>
              </a:rPr>
              <a:t>Cyclical or recurrent </a:t>
            </a:r>
            <a:r>
              <a:rPr lang="en-US" sz="3200" b="1" dirty="0" smtClean="0">
                <a:latin typeface="+mj-lt"/>
              </a:rPr>
              <a:t>planning</a:t>
            </a:r>
          </a:p>
          <a:p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managing</a:t>
            </a:r>
          </a:p>
          <a:p>
            <a:r>
              <a:rPr lang="en-US" sz="3200" dirty="0">
                <a:latin typeface="+mj-lt"/>
              </a:rPr>
              <a:t>and dealing with regular events or</a:t>
            </a:r>
          </a:p>
          <a:p>
            <a:r>
              <a:rPr lang="en-US" sz="3200" dirty="0">
                <a:latin typeface="+mj-lt"/>
              </a:rPr>
              <a:t>foreseeable in a regular basis (e.g. activities</a:t>
            </a:r>
          </a:p>
          <a:p>
            <a:r>
              <a:rPr lang="en-US" sz="3200" dirty="0">
                <a:latin typeface="+mj-lt"/>
              </a:rPr>
              <a:t>during the holiday period, General</a:t>
            </a:r>
          </a:p>
          <a:p>
            <a:r>
              <a:rPr lang="en-US" sz="3200" dirty="0">
                <a:latin typeface="+mj-lt"/>
              </a:rPr>
              <a:t>Assemblies, etc.)</a:t>
            </a:r>
          </a:p>
          <a:p>
            <a:pPr marL="0" indent="0">
              <a:buNone/>
            </a:pPr>
            <a:r>
              <a:rPr lang="en-US" sz="3200" b="1" dirty="0" smtClean="0">
                <a:latin typeface="+mj-lt"/>
              </a:rPr>
              <a:t>Daily planning</a:t>
            </a:r>
          </a:p>
          <a:p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dealing with actions that</a:t>
            </a:r>
          </a:p>
          <a:p>
            <a:r>
              <a:rPr lang="en-US" sz="3200" dirty="0">
                <a:latin typeface="+mj-lt"/>
              </a:rPr>
              <a:t>need to be done immediately or in a very</a:t>
            </a:r>
          </a:p>
          <a:p>
            <a:r>
              <a:rPr lang="en-US" sz="3200" dirty="0">
                <a:latin typeface="+mj-lt"/>
              </a:rPr>
              <a:t>short time frame.</a:t>
            </a:r>
          </a:p>
        </p:txBody>
      </p:sp>
    </p:spTree>
    <p:extLst>
      <p:ext uri="{BB962C8B-B14F-4D97-AF65-F5344CB8AC3E}">
        <p14:creationId xmlns="" xmlns:p14="http://schemas.microsoft.com/office/powerpoint/2010/main" val="17037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4000" b="1" dirty="0" smtClean="0">
                <a:latin typeface="Cambria" pitchFamily="18" charset="0"/>
              </a:rPr>
              <a:t>Contingency planning</a:t>
            </a:r>
          </a:p>
          <a:p>
            <a:pPr marL="0" indent="0">
              <a:buNone/>
            </a:pPr>
            <a:endParaRPr lang="en-US" sz="4000" b="1" dirty="0" smtClean="0">
              <a:latin typeface="Cambria" pitchFamily="18" charset="0"/>
            </a:endParaRPr>
          </a:p>
          <a:p>
            <a:r>
              <a:rPr lang="en-US" sz="4000" b="1" dirty="0" smtClean="0"/>
              <a:t> </a:t>
            </a:r>
            <a:r>
              <a:rPr lang="en-US" sz="4000" dirty="0">
                <a:latin typeface="Cambria" pitchFamily="18" charset="0"/>
              </a:rPr>
              <a:t>measures and</a:t>
            </a:r>
          </a:p>
          <a:p>
            <a:r>
              <a:rPr lang="en-US" sz="4000" dirty="0">
                <a:latin typeface="Cambria" pitchFamily="18" charset="0"/>
              </a:rPr>
              <a:t>actions taken or foreseen to respond to</a:t>
            </a:r>
          </a:p>
          <a:p>
            <a:r>
              <a:rPr lang="en-US" sz="4000" dirty="0">
                <a:latin typeface="Cambria" pitchFamily="18" charset="0"/>
              </a:rPr>
              <a:t>unforeseen situations, if and when </a:t>
            </a:r>
            <a:r>
              <a:rPr lang="en-US" sz="4000" dirty="0" smtClean="0">
                <a:latin typeface="Cambria" pitchFamily="18" charset="0"/>
              </a:rPr>
              <a:t>they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50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ambria" pitchFamily="18" charset="0"/>
              </a:rPr>
              <a:t>MBO – Management By </a:t>
            </a:r>
            <a:r>
              <a:rPr lang="en-US" sz="3200" b="1" dirty="0" smtClean="0">
                <a:latin typeface="Cambria" pitchFamily="18" charset="0"/>
              </a:rPr>
              <a:t>Objectives</a:t>
            </a:r>
          </a:p>
          <a:p>
            <a:pPr marL="0" indent="0">
              <a:buNone/>
            </a:pPr>
            <a:r>
              <a:rPr lang="en-US" sz="3200" dirty="0" smtClean="0">
                <a:latin typeface="Cambria" pitchFamily="18" charset="0"/>
              </a:rPr>
              <a:t>an</a:t>
            </a:r>
            <a:endParaRPr lang="en-US" sz="3200" dirty="0">
              <a:latin typeface="Cambria" pitchFamily="18" charset="0"/>
            </a:endParaRPr>
          </a:p>
          <a:p>
            <a:r>
              <a:rPr lang="en-US" sz="3200" dirty="0" smtClean="0">
                <a:latin typeface="Cambria" pitchFamily="18" charset="0"/>
              </a:rPr>
              <a:t>Approach to manage tasks &amp; team</a:t>
            </a:r>
          </a:p>
          <a:p>
            <a:r>
              <a:rPr lang="en-US" sz="3200" dirty="0" smtClean="0">
                <a:latin typeface="Cambria" pitchFamily="18" charset="0"/>
              </a:rPr>
              <a:t>consisting </a:t>
            </a:r>
            <a:r>
              <a:rPr lang="en-US" sz="3200" dirty="0">
                <a:latin typeface="Cambria" pitchFamily="18" charset="0"/>
              </a:rPr>
              <a:t>in </a:t>
            </a:r>
            <a:r>
              <a:rPr lang="en-US" sz="3200" dirty="0" smtClean="0">
                <a:latin typeface="Cambria" pitchFamily="18" charset="0"/>
              </a:rPr>
              <a:t>focusing </a:t>
            </a:r>
            <a:r>
              <a:rPr lang="en-US" sz="3200" dirty="0">
                <a:latin typeface="Cambria" pitchFamily="18" charset="0"/>
              </a:rPr>
              <a:t>on objectives</a:t>
            </a:r>
          </a:p>
          <a:p>
            <a:r>
              <a:rPr lang="en-US" sz="3200" dirty="0">
                <a:latin typeface="Cambria" pitchFamily="18" charset="0"/>
              </a:rPr>
              <a:t>to be </a:t>
            </a:r>
            <a:r>
              <a:rPr lang="en-US" sz="3200" dirty="0" smtClean="0">
                <a:latin typeface="Cambria" pitchFamily="18" charset="0"/>
              </a:rPr>
              <a:t>reached, often leaving room</a:t>
            </a:r>
            <a:endParaRPr lang="en-US" sz="3200" dirty="0">
              <a:latin typeface="Cambria" pitchFamily="18" charset="0"/>
            </a:endParaRPr>
          </a:p>
          <a:p>
            <a:r>
              <a:rPr lang="en-US" sz="3200" dirty="0">
                <a:latin typeface="Cambria" pitchFamily="18" charset="0"/>
              </a:rPr>
              <a:t>for the teams to decide on the best way</a:t>
            </a:r>
          </a:p>
          <a:p>
            <a:r>
              <a:rPr lang="en-US" sz="3200" dirty="0">
                <a:latin typeface="Cambria" pitchFamily="18" charset="0"/>
              </a:rPr>
              <a:t>to achieve them (but sometimes leaving</a:t>
            </a:r>
          </a:p>
          <a:p>
            <a:r>
              <a:rPr lang="en-US" sz="3200" dirty="0">
                <a:latin typeface="Cambria" pitchFamily="18" charset="0"/>
              </a:rPr>
              <a:t>also too little room for flexibility and</a:t>
            </a:r>
          </a:p>
          <a:p>
            <a:r>
              <a:rPr lang="en-US" sz="3200" dirty="0">
                <a:latin typeface="Cambria" pitchFamily="18" charset="0"/>
              </a:rPr>
              <a:t>adaptation!). It is referred to in contexts</a:t>
            </a:r>
          </a:p>
          <a:p>
            <a:r>
              <a:rPr lang="en-US" sz="3200" dirty="0">
                <a:latin typeface="Cambria" pitchFamily="18" charset="0"/>
              </a:rPr>
              <a:t>of a relatively high degree of </a:t>
            </a:r>
            <a:r>
              <a:rPr lang="en-US" sz="3200" dirty="0" smtClean="0">
                <a:latin typeface="Cambria" pitchFamily="18" charset="0"/>
              </a:rPr>
              <a:t>autonomy</a:t>
            </a: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0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943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of employees, workers or volunteers </a:t>
            </a:r>
            <a:r>
              <a:rPr lang="en-US" sz="3600" dirty="0" smtClean="0">
                <a:latin typeface="Cambria" pitchFamily="18" charset="0"/>
              </a:rPr>
              <a:t>and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is supposed to stimulate their creativity,</a:t>
            </a:r>
          </a:p>
          <a:p>
            <a:r>
              <a:rPr lang="en-US" sz="3600" dirty="0"/>
              <a:t>commitment and productivity (it is</a:t>
            </a:r>
          </a:p>
          <a:p>
            <a:r>
              <a:rPr lang="en-US" sz="3600" dirty="0"/>
              <a:t>assumed that the objectives are </a:t>
            </a:r>
            <a:r>
              <a:rPr lang="en-US" sz="3600" dirty="0" smtClean="0"/>
              <a:t>agreed together)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It refers more to a style </a:t>
            </a:r>
            <a:r>
              <a:rPr lang="en-US" sz="3600" dirty="0" smtClean="0"/>
              <a:t>or approach </a:t>
            </a:r>
            <a:r>
              <a:rPr lang="en-US" sz="3600" dirty="0"/>
              <a:t>in management.</a:t>
            </a:r>
          </a:p>
        </p:txBody>
      </p:sp>
    </p:spTree>
    <p:extLst>
      <p:ext uri="{BB962C8B-B14F-4D97-AF65-F5344CB8AC3E}">
        <p14:creationId xmlns="" xmlns:p14="http://schemas.microsoft.com/office/powerpoint/2010/main" val="2587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MBWA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an abbreviation created by Scott</a:t>
            </a:r>
          </a:p>
          <a:p>
            <a:pPr marL="114300" indent="0">
              <a:buNone/>
            </a:pPr>
            <a:r>
              <a:rPr lang="en-US" sz="3200" dirty="0" smtClean="0"/>
              <a:t>MBWA </a:t>
            </a:r>
            <a:r>
              <a:rPr lang="en-US" sz="3200" dirty="0"/>
              <a:t>stands for Management by</a:t>
            </a:r>
          </a:p>
          <a:p>
            <a:pPr marL="0" indent="0">
              <a:buNone/>
            </a:pPr>
            <a:r>
              <a:rPr lang="en-US" sz="3200" dirty="0" smtClean="0"/>
              <a:t>walking </a:t>
            </a:r>
            <a:r>
              <a:rPr lang="en-US" sz="3200" dirty="0"/>
              <a:t>Around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until </a:t>
            </a:r>
            <a:r>
              <a:rPr lang="en-US" sz="3200" dirty="0"/>
              <a:t>something </a:t>
            </a:r>
            <a:r>
              <a:rPr lang="en-US" sz="3200" dirty="0" smtClean="0"/>
              <a:t>eventually happens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It </a:t>
            </a:r>
            <a:r>
              <a:rPr lang="en-US" sz="3200" dirty="0"/>
              <a:t>stands as the probable</a:t>
            </a:r>
          </a:p>
          <a:p>
            <a:r>
              <a:rPr lang="en-US" sz="3200" dirty="0"/>
              <a:t>antithesis of </a:t>
            </a:r>
            <a:r>
              <a:rPr lang="en-US" sz="3200" dirty="0" smtClean="0"/>
              <a:t>management</a:t>
            </a:r>
          </a:p>
          <a:p>
            <a:pPr marL="114300" indent="0">
              <a:buNone/>
            </a:pPr>
            <a:r>
              <a:rPr lang="en-US" sz="3200" dirty="0" smtClean="0"/>
              <a:t>because</a:t>
            </a:r>
            <a:endParaRPr lang="en-US" sz="3200" dirty="0"/>
          </a:p>
          <a:p>
            <a:r>
              <a:rPr lang="en-US" sz="3200" dirty="0"/>
              <a:t>the latter implies some kind of action or</a:t>
            </a:r>
          </a:p>
          <a:p>
            <a:r>
              <a:rPr lang="en-US" sz="3200" dirty="0"/>
              <a:t>at least planning...</a:t>
            </a:r>
          </a:p>
        </p:txBody>
      </p:sp>
    </p:spTree>
    <p:extLst>
      <p:ext uri="{BB962C8B-B14F-4D97-AF65-F5344CB8AC3E}">
        <p14:creationId xmlns="" xmlns:p14="http://schemas.microsoft.com/office/powerpoint/2010/main" val="12821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240</TotalTime>
  <Words>557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MANAGEMENT OF PROJECT  By: Dr. Shabnum Shaheen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PROJECT</dc:title>
  <dc:creator>Home</dc:creator>
  <cp:lastModifiedBy>hp</cp:lastModifiedBy>
  <cp:revision>25</cp:revision>
  <dcterms:created xsi:type="dcterms:W3CDTF">2006-08-16T00:00:00Z</dcterms:created>
  <dcterms:modified xsi:type="dcterms:W3CDTF">2020-05-13T13:11:10Z</dcterms:modified>
</cp:coreProperties>
</file>