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6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21202" y="412750"/>
            <a:ext cx="2101595" cy="5283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30/03/21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A97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30/03/21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2400" y="2286000"/>
            <a:ext cx="8839200" cy="4105910"/>
          </a:xfrm>
          <a:custGeom>
            <a:avLst/>
            <a:gdLst/>
            <a:ahLst/>
            <a:cxnLst/>
            <a:rect l="l" t="t" r="r" b="b"/>
            <a:pathLst>
              <a:path w="8839200" h="4105910">
                <a:moveTo>
                  <a:pt x="0" y="4105655"/>
                </a:moveTo>
                <a:lnTo>
                  <a:pt x="8839200" y="4105655"/>
                </a:lnTo>
                <a:lnTo>
                  <a:pt x="8839200" y="0"/>
                </a:lnTo>
                <a:lnTo>
                  <a:pt x="0" y="0"/>
                </a:lnTo>
                <a:lnTo>
                  <a:pt x="0" y="4105655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2400" y="6702552"/>
            <a:ext cx="8839200" cy="3175"/>
          </a:xfrm>
          <a:custGeom>
            <a:avLst/>
            <a:gdLst/>
            <a:ahLst/>
            <a:cxnLst/>
            <a:rect l="l" t="t" r="r" b="b"/>
            <a:pathLst>
              <a:path w="8839200" h="3175">
                <a:moveTo>
                  <a:pt x="0" y="3047"/>
                </a:moveTo>
                <a:lnTo>
                  <a:pt x="8839200" y="3047"/>
                </a:lnTo>
                <a:lnTo>
                  <a:pt x="8839200" y="0"/>
                </a:lnTo>
                <a:lnTo>
                  <a:pt x="0" y="0"/>
                </a:lnTo>
                <a:lnTo>
                  <a:pt x="0" y="3047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572000" y="2286000"/>
            <a:ext cx="0" cy="4102735"/>
          </a:xfrm>
          <a:custGeom>
            <a:avLst/>
            <a:gdLst/>
            <a:ahLst/>
            <a:cxnLst/>
            <a:rect l="l" t="t" r="r" b="b"/>
            <a:pathLst>
              <a:path h="4102735">
                <a:moveTo>
                  <a:pt x="0" y="0"/>
                </a:moveTo>
                <a:lnTo>
                  <a:pt x="0" y="4102608"/>
                </a:lnTo>
              </a:path>
            </a:pathLst>
          </a:custGeom>
          <a:ln w="9144">
            <a:solidFill>
              <a:srgbClr val="636B8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9144000" cy="1447800"/>
          </a:xfrm>
          <a:custGeom>
            <a:avLst/>
            <a:gdLst/>
            <a:ahLst/>
            <a:cxnLst/>
            <a:rect l="l" t="t" r="r" b="b"/>
            <a:pathLst>
              <a:path w="9144000" h="1447800">
                <a:moveTo>
                  <a:pt x="9144000" y="0"/>
                </a:moveTo>
                <a:lnTo>
                  <a:pt x="0" y="0"/>
                </a:lnTo>
                <a:lnTo>
                  <a:pt x="0" y="1371600"/>
                </a:lnTo>
                <a:lnTo>
                  <a:pt x="0" y="1447800"/>
                </a:lnTo>
                <a:lnTo>
                  <a:pt x="9144000" y="1447800"/>
                </a:lnTo>
                <a:lnTo>
                  <a:pt x="9144000" y="1371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6705599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0"/>
            <a:ext cx="152400" cy="6858000"/>
          </a:xfrm>
          <a:custGeom>
            <a:avLst/>
            <a:gdLst/>
            <a:ahLst/>
            <a:cxnLst/>
            <a:rect l="l" t="t" r="r" b="b"/>
            <a:pathLst>
              <a:path w="152400" h="6858000">
                <a:moveTo>
                  <a:pt x="152400" y="0"/>
                </a:moveTo>
                <a:lnTo>
                  <a:pt x="0" y="0"/>
                </a:lnTo>
                <a:lnTo>
                  <a:pt x="0" y="6858000"/>
                </a:lnTo>
                <a:lnTo>
                  <a:pt x="152400" y="6858000"/>
                </a:lnTo>
                <a:lnTo>
                  <a:pt x="15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991599" y="0"/>
            <a:ext cx="152400" cy="6858000"/>
          </a:xfrm>
          <a:custGeom>
            <a:avLst/>
            <a:gdLst/>
            <a:ahLst/>
            <a:cxnLst/>
            <a:rect l="l" t="t" r="r" b="b"/>
            <a:pathLst>
              <a:path w="152400" h="6858000">
                <a:moveTo>
                  <a:pt x="152400" y="0"/>
                </a:moveTo>
                <a:lnTo>
                  <a:pt x="0" y="0"/>
                </a:lnTo>
                <a:lnTo>
                  <a:pt x="0" y="6858000"/>
                </a:lnTo>
                <a:lnTo>
                  <a:pt x="152400" y="6858000"/>
                </a:lnTo>
                <a:lnTo>
                  <a:pt x="15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52400" y="1371600"/>
            <a:ext cx="8833485" cy="914400"/>
          </a:xfrm>
          <a:custGeom>
            <a:avLst/>
            <a:gdLst/>
            <a:ahLst/>
            <a:cxnLst/>
            <a:rect l="l" t="t" r="r" b="b"/>
            <a:pathLst>
              <a:path w="8833485" h="914400">
                <a:moveTo>
                  <a:pt x="8833104" y="0"/>
                </a:moveTo>
                <a:lnTo>
                  <a:pt x="0" y="0"/>
                </a:lnTo>
                <a:lnTo>
                  <a:pt x="0" y="914400"/>
                </a:lnTo>
                <a:lnTo>
                  <a:pt x="8833104" y="914400"/>
                </a:lnTo>
                <a:lnTo>
                  <a:pt x="8833104" y="0"/>
                </a:lnTo>
                <a:close/>
              </a:path>
            </a:pathLst>
          </a:custGeom>
          <a:solidFill>
            <a:srgbClr val="D1624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46304" y="6391655"/>
            <a:ext cx="8833485" cy="311150"/>
          </a:xfrm>
          <a:custGeom>
            <a:avLst/>
            <a:gdLst/>
            <a:ahLst/>
            <a:cxnLst/>
            <a:rect l="l" t="t" r="r" b="b"/>
            <a:pathLst>
              <a:path w="8833485" h="311150">
                <a:moveTo>
                  <a:pt x="8833104" y="0"/>
                </a:moveTo>
                <a:lnTo>
                  <a:pt x="0" y="0"/>
                </a:lnTo>
                <a:lnTo>
                  <a:pt x="0" y="310896"/>
                </a:lnTo>
                <a:lnTo>
                  <a:pt x="8833104" y="310896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52400" y="1280160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12192">
            <a:solidFill>
              <a:srgbClr val="7A979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52400" y="155447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9143">
            <a:solidFill>
              <a:srgbClr val="7A97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267200" y="955547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304800"/>
                </a:moveTo>
                <a:lnTo>
                  <a:pt x="605599" y="255384"/>
                </a:lnTo>
                <a:lnTo>
                  <a:pt x="594042" y="208483"/>
                </a:lnTo>
                <a:lnTo>
                  <a:pt x="575564" y="164757"/>
                </a:lnTo>
                <a:lnTo>
                  <a:pt x="550760" y="124815"/>
                </a:lnTo>
                <a:lnTo>
                  <a:pt x="520293" y="89306"/>
                </a:lnTo>
                <a:lnTo>
                  <a:pt x="484771" y="58826"/>
                </a:lnTo>
                <a:lnTo>
                  <a:pt x="444842" y="34036"/>
                </a:lnTo>
                <a:lnTo>
                  <a:pt x="401116" y="15544"/>
                </a:lnTo>
                <a:lnTo>
                  <a:pt x="354215" y="4000"/>
                </a:lnTo>
                <a:lnTo>
                  <a:pt x="304800" y="0"/>
                </a:lnTo>
                <a:lnTo>
                  <a:pt x="255371" y="4000"/>
                </a:lnTo>
                <a:lnTo>
                  <a:pt x="208470" y="15557"/>
                </a:lnTo>
                <a:lnTo>
                  <a:pt x="164744" y="34036"/>
                </a:lnTo>
                <a:lnTo>
                  <a:pt x="124815" y="58839"/>
                </a:lnTo>
                <a:lnTo>
                  <a:pt x="89293" y="89306"/>
                </a:lnTo>
                <a:lnTo>
                  <a:pt x="58826" y="124828"/>
                </a:lnTo>
                <a:lnTo>
                  <a:pt x="34023" y="164757"/>
                </a:lnTo>
                <a:lnTo>
                  <a:pt x="15544" y="208483"/>
                </a:lnTo>
                <a:lnTo>
                  <a:pt x="3987" y="255384"/>
                </a:lnTo>
                <a:lnTo>
                  <a:pt x="0" y="304800"/>
                </a:lnTo>
                <a:lnTo>
                  <a:pt x="3987" y="354228"/>
                </a:lnTo>
                <a:lnTo>
                  <a:pt x="15544" y="401129"/>
                </a:lnTo>
                <a:lnTo>
                  <a:pt x="34023" y="444855"/>
                </a:lnTo>
                <a:lnTo>
                  <a:pt x="58826" y="484797"/>
                </a:lnTo>
                <a:lnTo>
                  <a:pt x="89293" y="520306"/>
                </a:lnTo>
                <a:lnTo>
                  <a:pt x="124815" y="550773"/>
                </a:lnTo>
                <a:lnTo>
                  <a:pt x="164744" y="575576"/>
                </a:lnTo>
                <a:lnTo>
                  <a:pt x="208483" y="594055"/>
                </a:lnTo>
                <a:lnTo>
                  <a:pt x="255371" y="605612"/>
                </a:lnTo>
                <a:lnTo>
                  <a:pt x="304800" y="609600"/>
                </a:lnTo>
                <a:lnTo>
                  <a:pt x="354215" y="605612"/>
                </a:lnTo>
                <a:lnTo>
                  <a:pt x="401116" y="594055"/>
                </a:lnTo>
                <a:lnTo>
                  <a:pt x="444842" y="575576"/>
                </a:lnTo>
                <a:lnTo>
                  <a:pt x="484784" y="550773"/>
                </a:lnTo>
                <a:lnTo>
                  <a:pt x="520293" y="520306"/>
                </a:lnTo>
                <a:lnTo>
                  <a:pt x="550773" y="484784"/>
                </a:lnTo>
                <a:lnTo>
                  <a:pt x="575564" y="444855"/>
                </a:lnTo>
                <a:lnTo>
                  <a:pt x="594055" y="401116"/>
                </a:lnTo>
                <a:lnTo>
                  <a:pt x="605599" y="354228"/>
                </a:lnTo>
                <a:lnTo>
                  <a:pt x="60960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337304" y="1026667"/>
            <a:ext cx="471170" cy="469900"/>
          </a:xfrm>
          <a:custGeom>
            <a:avLst/>
            <a:gdLst/>
            <a:ahLst/>
            <a:cxnLst/>
            <a:rect l="l" t="t" r="r" b="b"/>
            <a:pathLst>
              <a:path w="471170" h="469900">
                <a:moveTo>
                  <a:pt x="258191" y="0"/>
                </a:moveTo>
                <a:lnTo>
                  <a:pt x="234187" y="0"/>
                </a:lnTo>
                <a:lnTo>
                  <a:pt x="210058" y="1270"/>
                </a:lnTo>
                <a:lnTo>
                  <a:pt x="164211" y="10160"/>
                </a:lnTo>
                <a:lnTo>
                  <a:pt x="122300" y="29210"/>
                </a:lnTo>
                <a:lnTo>
                  <a:pt x="84836" y="54610"/>
                </a:lnTo>
                <a:lnTo>
                  <a:pt x="52959" y="86360"/>
                </a:lnTo>
                <a:lnTo>
                  <a:pt x="27940" y="124460"/>
                </a:lnTo>
                <a:lnTo>
                  <a:pt x="10160" y="166370"/>
                </a:lnTo>
                <a:lnTo>
                  <a:pt x="1016" y="212089"/>
                </a:lnTo>
                <a:lnTo>
                  <a:pt x="0" y="236220"/>
                </a:lnTo>
                <a:lnTo>
                  <a:pt x="1397" y="260350"/>
                </a:lnTo>
                <a:lnTo>
                  <a:pt x="11049" y="306070"/>
                </a:lnTo>
                <a:lnTo>
                  <a:pt x="29083" y="347979"/>
                </a:lnTo>
                <a:lnTo>
                  <a:pt x="54610" y="386079"/>
                </a:lnTo>
                <a:lnTo>
                  <a:pt x="86613" y="417829"/>
                </a:lnTo>
                <a:lnTo>
                  <a:pt x="124333" y="443229"/>
                </a:lnTo>
                <a:lnTo>
                  <a:pt x="166750" y="461010"/>
                </a:lnTo>
                <a:lnTo>
                  <a:pt x="212725" y="469900"/>
                </a:lnTo>
                <a:lnTo>
                  <a:pt x="236728" y="469900"/>
                </a:lnTo>
                <a:lnTo>
                  <a:pt x="260858" y="468629"/>
                </a:lnTo>
                <a:lnTo>
                  <a:pt x="284099" y="466089"/>
                </a:lnTo>
                <a:lnTo>
                  <a:pt x="306705" y="459739"/>
                </a:lnTo>
                <a:lnTo>
                  <a:pt x="324696" y="453389"/>
                </a:lnTo>
                <a:lnTo>
                  <a:pt x="213487" y="453389"/>
                </a:lnTo>
                <a:lnTo>
                  <a:pt x="191770" y="449579"/>
                </a:lnTo>
                <a:lnTo>
                  <a:pt x="150749" y="436879"/>
                </a:lnTo>
                <a:lnTo>
                  <a:pt x="113537" y="416560"/>
                </a:lnTo>
                <a:lnTo>
                  <a:pt x="81153" y="389889"/>
                </a:lnTo>
                <a:lnTo>
                  <a:pt x="54356" y="358139"/>
                </a:lnTo>
                <a:lnTo>
                  <a:pt x="34162" y="321310"/>
                </a:lnTo>
                <a:lnTo>
                  <a:pt x="21336" y="279400"/>
                </a:lnTo>
                <a:lnTo>
                  <a:pt x="16827" y="236220"/>
                </a:lnTo>
                <a:lnTo>
                  <a:pt x="16823" y="233679"/>
                </a:lnTo>
                <a:lnTo>
                  <a:pt x="17780" y="213360"/>
                </a:lnTo>
                <a:lnTo>
                  <a:pt x="26416" y="170179"/>
                </a:lnTo>
                <a:lnTo>
                  <a:pt x="43053" y="130810"/>
                </a:lnTo>
                <a:lnTo>
                  <a:pt x="66421" y="96520"/>
                </a:lnTo>
                <a:lnTo>
                  <a:pt x="96138" y="66039"/>
                </a:lnTo>
                <a:lnTo>
                  <a:pt x="130937" y="43179"/>
                </a:lnTo>
                <a:lnTo>
                  <a:pt x="170053" y="26670"/>
                </a:lnTo>
                <a:lnTo>
                  <a:pt x="212598" y="17779"/>
                </a:lnTo>
                <a:lnTo>
                  <a:pt x="235076" y="16510"/>
                </a:lnTo>
                <a:lnTo>
                  <a:pt x="322495" y="16510"/>
                </a:lnTo>
                <a:lnTo>
                  <a:pt x="304292" y="10160"/>
                </a:lnTo>
                <a:lnTo>
                  <a:pt x="281686" y="3810"/>
                </a:lnTo>
                <a:lnTo>
                  <a:pt x="258191" y="0"/>
                </a:lnTo>
                <a:close/>
              </a:path>
              <a:path w="471170" h="469900">
                <a:moveTo>
                  <a:pt x="322495" y="16510"/>
                </a:moveTo>
                <a:lnTo>
                  <a:pt x="235076" y="16510"/>
                </a:lnTo>
                <a:lnTo>
                  <a:pt x="257429" y="17779"/>
                </a:lnTo>
                <a:lnTo>
                  <a:pt x="279146" y="20320"/>
                </a:lnTo>
                <a:lnTo>
                  <a:pt x="320294" y="33020"/>
                </a:lnTo>
                <a:lnTo>
                  <a:pt x="357378" y="53339"/>
                </a:lnTo>
                <a:lnTo>
                  <a:pt x="389890" y="80010"/>
                </a:lnTo>
                <a:lnTo>
                  <a:pt x="416560" y="113029"/>
                </a:lnTo>
                <a:lnTo>
                  <a:pt x="436880" y="149860"/>
                </a:lnTo>
                <a:lnTo>
                  <a:pt x="449580" y="190500"/>
                </a:lnTo>
                <a:lnTo>
                  <a:pt x="454088" y="233679"/>
                </a:lnTo>
                <a:lnTo>
                  <a:pt x="454092" y="236220"/>
                </a:lnTo>
                <a:lnTo>
                  <a:pt x="453136" y="256539"/>
                </a:lnTo>
                <a:lnTo>
                  <a:pt x="444500" y="299720"/>
                </a:lnTo>
                <a:lnTo>
                  <a:pt x="427990" y="339089"/>
                </a:lnTo>
                <a:lnTo>
                  <a:pt x="404495" y="373379"/>
                </a:lnTo>
                <a:lnTo>
                  <a:pt x="374904" y="403860"/>
                </a:lnTo>
                <a:lnTo>
                  <a:pt x="340106" y="426720"/>
                </a:lnTo>
                <a:lnTo>
                  <a:pt x="300863" y="444500"/>
                </a:lnTo>
                <a:lnTo>
                  <a:pt x="258318" y="452120"/>
                </a:lnTo>
                <a:lnTo>
                  <a:pt x="235838" y="453389"/>
                </a:lnTo>
                <a:lnTo>
                  <a:pt x="324696" y="453389"/>
                </a:lnTo>
                <a:lnTo>
                  <a:pt x="368173" y="429260"/>
                </a:lnTo>
                <a:lnTo>
                  <a:pt x="402844" y="400050"/>
                </a:lnTo>
                <a:lnTo>
                  <a:pt x="431292" y="365760"/>
                </a:lnTo>
                <a:lnTo>
                  <a:pt x="452882" y="325120"/>
                </a:lnTo>
                <a:lnTo>
                  <a:pt x="466344" y="281939"/>
                </a:lnTo>
                <a:lnTo>
                  <a:pt x="470916" y="233679"/>
                </a:lnTo>
                <a:lnTo>
                  <a:pt x="469519" y="209550"/>
                </a:lnTo>
                <a:lnTo>
                  <a:pt x="459994" y="163829"/>
                </a:lnTo>
                <a:lnTo>
                  <a:pt x="441960" y="121920"/>
                </a:lnTo>
                <a:lnTo>
                  <a:pt x="416433" y="85089"/>
                </a:lnTo>
                <a:lnTo>
                  <a:pt x="384301" y="52070"/>
                </a:lnTo>
                <a:lnTo>
                  <a:pt x="346710" y="27939"/>
                </a:lnTo>
                <a:lnTo>
                  <a:pt x="326136" y="17779"/>
                </a:lnTo>
                <a:lnTo>
                  <a:pt x="322495" y="16510"/>
                </a:lnTo>
                <a:close/>
              </a:path>
              <a:path w="471170" h="469900">
                <a:moveTo>
                  <a:pt x="235838" y="33020"/>
                </a:moveTo>
                <a:lnTo>
                  <a:pt x="195199" y="36829"/>
                </a:lnTo>
                <a:lnTo>
                  <a:pt x="157225" y="49529"/>
                </a:lnTo>
                <a:lnTo>
                  <a:pt x="122936" y="67310"/>
                </a:lnTo>
                <a:lnTo>
                  <a:pt x="92963" y="92710"/>
                </a:lnTo>
                <a:lnTo>
                  <a:pt x="68199" y="121920"/>
                </a:lnTo>
                <a:lnTo>
                  <a:pt x="49530" y="156210"/>
                </a:lnTo>
                <a:lnTo>
                  <a:pt x="37719" y="194310"/>
                </a:lnTo>
                <a:lnTo>
                  <a:pt x="33591" y="233679"/>
                </a:lnTo>
                <a:lnTo>
                  <a:pt x="33583" y="236220"/>
                </a:lnTo>
                <a:lnTo>
                  <a:pt x="34417" y="255270"/>
                </a:lnTo>
                <a:lnTo>
                  <a:pt x="42418" y="294639"/>
                </a:lnTo>
                <a:lnTo>
                  <a:pt x="57785" y="331470"/>
                </a:lnTo>
                <a:lnTo>
                  <a:pt x="79375" y="363220"/>
                </a:lnTo>
                <a:lnTo>
                  <a:pt x="106680" y="391160"/>
                </a:lnTo>
                <a:lnTo>
                  <a:pt x="138937" y="412750"/>
                </a:lnTo>
                <a:lnTo>
                  <a:pt x="175006" y="427989"/>
                </a:lnTo>
                <a:lnTo>
                  <a:pt x="214375" y="435610"/>
                </a:lnTo>
                <a:lnTo>
                  <a:pt x="235076" y="436879"/>
                </a:lnTo>
                <a:lnTo>
                  <a:pt x="255650" y="435610"/>
                </a:lnTo>
                <a:lnTo>
                  <a:pt x="275717" y="433070"/>
                </a:lnTo>
                <a:lnTo>
                  <a:pt x="295148" y="427989"/>
                </a:lnTo>
                <a:lnTo>
                  <a:pt x="313690" y="421639"/>
                </a:lnTo>
                <a:lnTo>
                  <a:pt x="316211" y="420370"/>
                </a:lnTo>
                <a:lnTo>
                  <a:pt x="234187" y="420370"/>
                </a:lnTo>
                <a:lnTo>
                  <a:pt x="215137" y="419100"/>
                </a:lnTo>
                <a:lnTo>
                  <a:pt x="162306" y="405129"/>
                </a:lnTo>
                <a:lnTo>
                  <a:pt x="116712" y="377189"/>
                </a:lnTo>
                <a:lnTo>
                  <a:pt x="81153" y="337820"/>
                </a:lnTo>
                <a:lnTo>
                  <a:pt x="58166" y="289560"/>
                </a:lnTo>
                <a:lnTo>
                  <a:pt x="50292" y="233679"/>
                </a:lnTo>
                <a:lnTo>
                  <a:pt x="51308" y="214629"/>
                </a:lnTo>
                <a:lnTo>
                  <a:pt x="65278" y="162560"/>
                </a:lnTo>
                <a:lnTo>
                  <a:pt x="93345" y="116839"/>
                </a:lnTo>
                <a:lnTo>
                  <a:pt x="132969" y="81279"/>
                </a:lnTo>
                <a:lnTo>
                  <a:pt x="181737" y="57150"/>
                </a:lnTo>
                <a:lnTo>
                  <a:pt x="236728" y="49529"/>
                </a:lnTo>
                <a:lnTo>
                  <a:pt x="314451" y="49529"/>
                </a:lnTo>
                <a:lnTo>
                  <a:pt x="295910" y="41910"/>
                </a:lnTo>
                <a:lnTo>
                  <a:pt x="276606" y="36829"/>
                </a:lnTo>
                <a:lnTo>
                  <a:pt x="256540" y="34289"/>
                </a:lnTo>
                <a:lnTo>
                  <a:pt x="235838" y="33020"/>
                </a:lnTo>
                <a:close/>
              </a:path>
              <a:path w="471170" h="469900">
                <a:moveTo>
                  <a:pt x="314451" y="49529"/>
                </a:moveTo>
                <a:lnTo>
                  <a:pt x="236728" y="49529"/>
                </a:lnTo>
                <a:lnTo>
                  <a:pt x="255778" y="50800"/>
                </a:lnTo>
                <a:lnTo>
                  <a:pt x="273938" y="53339"/>
                </a:lnTo>
                <a:lnTo>
                  <a:pt x="324866" y="72389"/>
                </a:lnTo>
                <a:lnTo>
                  <a:pt x="367284" y="105410"/>
                </a:lnTo>
                <a:lnTo>
                  <a:pt x="398907" y="148589"/>
                </a:lnTo>
                <a:lnTo>
                  <a:pt x="417068" y="199389"/>
                </a:lnTo>
                <a:lnTo>
                  <a:pt x="420624" y="236220"/>
                </a:lnTo>
                <a:lnTo>
                  <a:pt x="419608" y="255270"/>
                </a:lnTo>
                <a:lnTo>
                  <a:pt x="405638" y="308610"/>
                </a:lnTo>
                <a:lnTo>
                  <a:pt x="377571" y="354329"/>
                </a:lnTo>
                <a:lnTo>
                  <a:pt x="338074" y="389889"/>
                </a:lnTo>
                <a:lnTo>
                  <a:pt x="289433" y="412750"/>
                </a:lnTo>
                <a:lnTo>
                  <a:pt x="234187" y="420370"/>
                </a:lnTo>
                <a:lnTo>
                  <a:pt x="316211" y="420370"/>
                </a:lnTo>
                <a:lnTo>
                  <a:pt x="363600" y="391160"/>
                </a:lnTo>
                <a:lnTo>
                  <a:pt x="391033" y="364489"/>
                </a:lnTo>
                <a:lnTo>
                  <a:pt x="412876" y="331470"/>
                </a:lnTo>
                <a:lnTo>
                  <a:pt x="428244" y="295910"/>
                </a:lnTo>
                <a:lnTo>
                  <a:pt x="436372" y="256539"/>
                </a:lnTo>
                <a:lnTo>
                  <a:pt x="437332" y="233679"/>
                </a:lnTo>
                <a:lnTo>
                  <a:pt x="436499" y="214629"/>
                </a:lnTo>
                <a:lnTo>
                  <a:pt x="428498" y="175260"/>
                </a:lnTo>
                <a:lnTo>
                  <a:pt x="413258" y="139700"/>
                </a:lnTo>
                <a:lnTo>
                  <a:pt x="391541" y="106679"/>
                </a:lnTo>
                <a:lnTo>
                  <a:pt x="364236" y="80010"/>
                </a:lnTo>
                <a:lnTo>
                  <a:pt x="332105" y="57150"/>
                </a:lnTo>
                <a:lnTo>
                  <a:pt x="314451" y="49529"/>
                </a:lnTo>
                <a:close/>
              </a:path>
            </a:pathLst>
          </a:custGeom>
          <a:solidFill>
            <a:srgbClr val="7A9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72212" y="1610867"/>
            <a:ext cx="1296924" cy="6934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661915" y="1610867"/>
            <a:ext cx="2066543" cy="6934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A97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0491" y="1703069"/>
            <a:ext cx="3785235" cy="4533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870830" y="1701749"/>
            <a:ext cx="3768090" cy="4230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30/03/21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9352" y="638860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8833104" y="0"/>
                </a:moveTo>
                <a:lnTo>
                  <a:pt x="0" y="0"/>
                </a:lnTo>
                <a:lnTo>
                  <a:pt x="0" y="309371"/>
                </a:lnTo>
                <a:lnTo>
                  <a:pt x="8833104" y="309371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2400" y="155448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9143">
            <a:solidFill>
              <a:srgbClr val="7A97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52400" y="1277112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9144">
            <a:solidFill>
              <a:srgbClr val="7A979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267200" y="955547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304800"/>
                </a:moveTo>
                <a:lnTo>
                  <a:pt x="605599" y="255384"/>
                </a:lnTo>
                <a:lnTo>
                  <a:pt x="594042" y="208483"/>
                </a:lnTo>
                <a:lnTo>
                  <a:pt x="575564" y="164757"/>
                </a:lnTo>
                <a:lnTo>
                  <a:pt x="550760" y="124815"/>
                </a:lnTo>
                <a:lnTo>
                  <a:pt x="520293" y="89306"/>
                </a:lnTo>
                <a:lnTo>
                  <a:pt x="484771" y="58826"/>
                </a:lnTo>
                <a:lnTo>
                  <a:pt x="444842" y="34036"/>
                </a:lnTo>
                <a:lnTo>
                  <a:pt x="401116" y="15544"/>
                </a:lnTo>
                <a:lnTo>
                  <a:pt x="354215" y="4000"/>
                </a:lnTo>
                <a:lnTo>
                  <a:pt x="304800" y="0"/>
                </a:lnTo>
                <a:lnTo>
                  <a:pt x="255371" y="4000"/>
                </a:lnTo>
                <a:lnTo>
                  <a:pt x="208470" y="15557"/>
                </a:lnTo>
                <a:lnTo>
                  <a:pt x="164744" y="34036"/>
                </a:lnTo>
                <a:lnTo>
                  <a:pt x="124815" y="58839"/>
                </a:lnTo>
                <a:lnTo>
                  <a:pt x="89293" y="89306"/>
                </a:lnTo>
                <a:lnTo>
                  <a:pt x="58826" y="124828"/>
                </a:lnTo>
                <a:lnTo>
                  <a:pt x="34023" y="164757"/>
                </a:lnTo>
                <a:lnTo>
                  <a:pt x="15544" y="208483"/>
                </a:lnTo>
                <a:lnTo>
                  <a:pt x="3987" y="255384"/>
                </a:lnTo>
                <a:lnTo>
                  <a:pt x="0" y="304800"/>
                </a:lnTo>
                <a:lnTo>
                  <a:pt x="3987" y="354228"/>
                </a:lnTo>
                <a:lnTo>
                  <a:pt x="15544" y="401129"/>
                </a:lnTo>
                <a:lnTo>
                  <a:pt x="34023" y="444855"/>
                </a:lnTo>
                <a:lnTo>
                  <a:pt x="58826" y="484797"/>
                </a:lnTo>
                <a:lnTo>
                  <a:pt x="89293" y="520306"/>
                </a:lnTo>
                <a:lnTo>
                  <a:pt x="124815" y="550773"/>
                </a:lnTo>
                <a:lnTo>
                  <a:pt x="164744" y="575576"/>
                </a:lnTo>
                <a:lnTo>
                  <a:pt x="208483" y="594055"/>
                </a:lnTo>
                <a:lnTo>
                  <a:pt x="255371" y="605612"/>
                </a:lnTo>
                <a:lnTo>
                  <a:pt x="304800" y="609600"/>
                </a:lnTo>
                <a:lnTo>
                  <a:pt x="354215" y="605612"/>
                </a:lnTo>
                <a:lnTo>
                  <a:pt x="401116" y="594055"/>
                </a:lnTo>
                <a:lnTo>
                  <a:pt x="444842" y="575576"/>
                </a:lnTo>
                <a:lnTo>
                  <a:pt x="484784" y="550773"/>
                </a:lnTo>
                <a:lnTo>
                  <a:pt x="520293" y="520306"/>
                </a:lnTo>
                <a:lnTo>
                  <a:pt x="550773" y="484784"/>
                </a:lnTo>
                <a:lnTo>
                  <a:pt x="575564" y="444855"/>
                </a:lnTo>
                <a:lnTo>
                  <a:pt x="594055" y="401116"/>
                </a:lnTo>
                <a:lnTo>
                  <a:pt x="605599" y="354228"/>
                </a:lnTo>
                <a:lnTo>
                  <a:pt x="60960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337304" y="1026667"/>
            <a:ext cx="471170" cy="469900"/>
          </a:xfrm>
          <a:custGeom>
            <a:avLst/>
            <a:gdLst/>
            <a:ahLst/>
            <a:cxnLst/>
            <a:rect l="l" t="t" r="r" b="b"/>
            <a:pathLst>
              <a:path w="471170" h="469900">
                <a:moveTo>
                  <a:pt x="258191" y="0"/>
                </a:moveTo>
                <a:lnTo>
                  <a:pt x="234187" y="0"/>
                </a:lnTo>
                <a:lnTo>
                  <a:pt x="210058" y="1270"/>
                </a:lnTo>
                <a:lnTo>
                  <a:pt x="164211" y="10160"/>
                </a:lnTo>
                <a:lnTo>
                  <a:pt x="122300" y="29210"/>
                </a:lnTo>
                <a:lnTo>
                  <a:pt x="84836" y="54610"/>
                </a:lnTo>
                <a:lnTo>
                  <a:pt x="52959" y="86360"/>
                </a:lnTo>
                <a:lnTo>
                  <a:pt x="27940" y="124460"/>
                </a:lnTo>
                <a:lnTo>
                  <a:pt x="10160" y="166370"/>
                </a:lnTo>
                <a:lnTo>
                  <a:pt x="1016" y="212089"/>
                </a:lnTo>
                <a:lnTo>
                  <a:pt x="0" y="236220"/>
                </a:lnTo>
                <a:lnTo>
                  <a:pt x="1397" y="260350"/>
                </a:lnTo>
                <a:lnTo>
                  <a:pt x="11049" y="306070"/>
                </a:lnTo>
                <a:lnTo>
                  <a:pt x="29083" y="347979"/>
                </a:lnTo>
                <a:lnTo>
                  <a:pt x="54610" y="386079"/>
                </a:lnTo>
                <a:lnTo>
                  <a:pt x="86613" y="417829"/>
                </a:lnTo>
                <a:lnTo>
                  <a:pt x="124333" y="443229"/>
                </a:lnTo>
                <a:lnTo>
                  <a:pt x="166750" y="461010"/>
                </a:lnTo>
                <a:lnTo>
                  <a:pt x="212725" y="469900"/>
                </a:lnTo>
                <a:lnTo>
                  <a:pt x="236728" y="469900"/>
                </a:lnTo>
                <a:lnTo>
                  <a:pt x="260858" y="468629"/>
                </a:lnTo>
                <a:lnTo>
                  <a:pt x="284099" y="466089"/>
                </a:lnTo>
                <a:lnTo>
                  <a:pt x="306705" y="459739"/>
                </a:lnTo>
                <a:lnTo>
                  <a:pt x="324696" y="453389"/>
                </a:lnTo>
                <a:lnTo>
                  <a:pt x="213487" y="453389"/>
                </a:lnTo>
                <a:lnTo>
                  <a:pt x="191770" y="449579"/>
                </a:lnTo>
                <a:lnTo>
                  <a:pt x="150749" y="436879"/>
                </a:lnTo>
                <a:lnTo>
                  <a:pt x="113537" y="416560"/>
                </a:lnTo>
                <a:lnTo>
                  <a:pt x="81153" y="389889"/>
                </a:lnTo>
                <a:lnTo>
                  <a:pt x="54356" y="358139"/>
                </a:lnTo>
                <a:lnTo>
                  <a:pt x="34162" y="321310"/>
                </a:lnTo>
                <a:lnTo>
                  <a:pt x="21336" y="279400"/>
                </a:lnTo>
                <a:lnTo>
                  <a:pt x="16827" y="236220"/>
                </a:lnTo>
                <a:lnTo>
                  <a:pt x="16823" y="233679"/>
                </a:lnTo>
                <a:lnTo>
                  <a:pt x="17780" y="213360"/>
                </a:lnTo>
                <a:lnTo>
                  <a:pt x="26416" y="170179"/>
                </a:lnTo>
                <a:lnTo>
                  <a:pt x="43053" y="130810"/>
                </a:lnTo>
                <a:lnTo>
                  <a:pt x="66421" y="96520"/>
                </a:lnTo>
                <a:lnTo>
                  <a:pt x="96138" y="66039"/>
                </a:lnTo>
                <a:lnTo>
                  <a:pt x="130937" y="43179"/>
                </a:lnTo>
                <a:lnTo>
                  <a:pt x="170053" y="26670"/>
                </a:lnTo>
                <a:lnTo>
                  <a:pt x="212598" y="17779"/>
                </a:lnTo>
                <a:lnTo>
                  <a:pt x="235076" y="16510"/>
                </a:lnTo>
                <a:lnTo>
                  <a:pt x="322495" y="16510"/>
                </a:lnTo>
                <a:lnTo>
                  <a:pt x="304292" y="10160"/>
                </a:lnTo>
                <a:lnTo>
                  <a:pt x="281686" y="3810"/>
                </a:lnTo>
                <a:lnTo>
                  <a:pt x="258191" y="0"/>
                </a:lnTo>
                <a:close/>
              </a:path>
              <a:path w="471170" h="469900">
                <a:moveTo>
                  <a:pt x="322495" y="16510"/>
                </a:moveTo>
                <a:lnTo>
                  <a:pt x="235076" y="16510"/>
                </a:lnTo>
                <a:lnTo>
                  <a:pt x="257429" y="17779"/>
                </a:lnTo>
                <a:lnTo>
                  <a:pt x="279146" y="20320"/>
                </a:lnTo>
                <a:lnTo>
                  <a:pt x="320294" y="33020"/>
                </a:lnTo>
                <a:lnTo>
                  <a:pt x="357378" y="53339"/>
                </a:lnTo>
                <a:lnTo>
                  <a:pt x="389890" y="80010"/>
                </a:lnTo>
                <a:lnTo>
                  <a:pt x="416560" y="113029"/>
                </a:lnTo>
                <a:lnTo>
                  <a:pt x="436880" y="149860"/>
                </a:lnTo>
                <a:lnTo>
                  <a:pt x="449580" y="190500"/>
                </a:lnTo>
                <a:lnTo>
                  <a:pt x="454088" y="233679"/>
                </a:lnTo>
                <a:lnTo>
                  <a:pt x="454092" y="236220"/>
                </a:lnTo>
                <a:lnTo>
                  <a:pt x="453136" y="256539"/>
                </a:lnTo>
                <a:lnTo>
                  <a:pt x="444500" y="299720"/>
                </a:lnTo>
                <a:lnTo>
                  <a:pt x="427990" y="339089"/>
                </a:lnTo>
                <a:lnTo>
                  <a:pt x="404495" y="373379"/>
                </a:lnTo>
                <a:lnTo>
                  <a:pt x="374904" y="403860"/>
                </a:lnTo>
                <a:lnTo>
                  <a:pt x="340106" y="426720"/>
                </a:lnTo>
                <a:lnTo>
                  <a:pt x="300863" y="444500"/>
                </a:lnTo>
                <a:lnTo>
                  <a:pt x="258318" y="452120"/>
                </a:lnTo>
                <a:lnTo>
                  <a:pt x="235838" y="453389"/>
                </a:lnTo>
                <a:lnTo>
                  <a:pt x="324696" y="453389"/>
                </a:lnTo>
                <a:lnTo>
                  <a:pt x="368173" y="429260"/>
                </a:lnTo>
                <a:lnTo>
                  <a:pt x="402844" y="400050"/>
                </a:lnTo>
                <a:lnTo>
                  <a:pt x="431292" y="365760"/>
                </a:lnTo>
                <a:lnTo>
                  <a:pt x="452882" y="325120"/>
                </a:lnTo>
                <a:lnTo>
                  <a:pt x="466344" y="281939"/>
                </a:lnTo>
                <a:lnTo>
                  <a:pt x="470916" y="233679"/>
                </a:lnTo>
                <a:lnTo>
                  <a:pt x="469519" y="209550"/>
                </a:lnTo>
                <a:lnTo>
                  <a:pt x="459994" y="163829"/>
                </a:lnTo>
                <a:lnTo>
                  <a:pt x="441960" y="121920"/>
                </a:lnTo>
                <a:lnTo>
                  <a:pt x="416433" y="85089"/>
                </a:lnTo>
                <a:lnTo>
                  <a:pt x="384301" y="52070"/>
                </a:lnTo>
                <a:lnTo>
                  <a:pt x="346710" y="27939"/>
                </a:lnTo>
                <a:lnTo>
                  <a:pt x="326136" y="17779"/>
                </a:lnTo>
                <a:lnTo>
                  <a:pt x="322495" y="16510"/>
                </a:lnTo>
                <a:close/>
              </a:path>
              <a:path w="471170" h="469900">
                <a:moveTo>
                  <a:pt x="235838" y="33020"/>
                </a:moveTo>
                <a:lnTo>
                  <a:pt x="195199" y="36829"/>
                </a:lnTo>
                <a:lnTo>
                  <a:pt x="157225" y="49529"/>
                </a:lnTo>
                <a:lnTo>
                  <a:pt x="122936" y="67310"/>
                </a:lnTo>
                <a:lnTo>
                  <a:pt x="92963" y="92710"/>
                </a:lnTo>
                <a:lnTo>
                  <a:pt x="68199" y="121920"/>
                </a:lnTo>
                <a:lnTo>
                  <a:pt x="49530" y="156210"/>
                </a:lnTo>
                <a:lnTo>
                  <a:pt x="37719" y="194310"/>
                </a:lnTo>
                <a:lnTo>
                  <a:pt x="33591" y="233679"/>
                </a:lnTo>
                <a:lnTo>
                  <a:pt x="33583" y="236220"/>
                </a:lnTo>
                <a:lnTo>
                  <a:pt x="34417" y="255270"/>
                </a:lnTo>
                <a:lnTo>
                  <a:pt x="42418" y="294639"/>
                </a:lnTo>
                <a:lnTo>
                  <a:pt x="57785" y="331470"/>
                </a:lnTo>
                <a:lnTo>
                  <a:pt x="79375" y="363220"/>
                </a:lnTo>
                <a:lnTo>
                  <a:pt x="106680" y="391160"/>
                </a:lnTo>
                <a:lnTo>
                  <a:pt x="138937" y="412750"/>
                </a:lnTo>
                <a:lnTo>
                  <a:pt x="175006" y="427989"/>
                </a:lnTo>
                <a:lnTo>
                  <a:pt x="214375" y="435610"/>
                </a:lnTo>
                <a:lnTo>
                  <a:pt x="235076" y="436879"/>
                </a:lnTo>
                <a:lnTo>
                  <a:pt x="255650" y="435610"/>
                </a:lnTo>
                <a:lnTo>
                  <a:pt x="275717" y="433070"/>
                </a:lnTo>
                <a:lnTo>
                  <a:pt x="295148" y="427989"/>
                </a:lnTo>
                <a:lnTo>
                  <a:pt x="313690" y="421639"/>
                </a:lnTo>
                <a:lnTo>
                  <a:pt x="316211" y="420370"/>
                </a:lnTo>
                <a:lnTo>
                  <a:pt x="234187" y="420370"/>
                </a:lnTo>
                <a:lnTo>
                  <a:pt x="215137" y="419100"/>
                </a:lnTo>
                <a:lnTo>
                  <a:pt x="162306" y="405129"/>
                </a:lnTo>
                <a:lnTo>
                  <a:pt x="116712" y="377189"/>
                </a:lnTo>
                <a:lnTo>
                  <a:pt x="81153" y="337820"/>
                </a:lnTo>
                <a:lnTo>
                  <a:pt x="58166" y="289560"/>
                </a:lnTo>
                <a:lnTo>
                  <a:pt x="50292" y="233679"/>
                </a:lnTo>
                <a:lnTo>
                  <a:pt x="51308" y="214629"/>
                </a:lnTo>
                <a:lnTo>
                  <a:pt x="65278" y="162560"/>
                </a:lnTo>
                <a:lnTo>
                  <a:pt x="93345" y="116839"/>
                </a:lnTo>
                <a:lnTo>
                  <a:pt x="132969" y="81279"/>
                </a:lnTo>
                <a:lnTo>
                  <a:pt x="181737" y="57150"/>
                </a:lnTo>
                <a:lnTo>
                  <a:pt x="236728" y="49529"/>
                </a:lnTo>
                <a:lnTo>
                  <a:pt x="314451" y="49529"/>
                </a:lnTo>
                <a:lnTo>
                  <a:pt x="295910" y="41910"/>
                </a:lnTo>
                <a:lnTo>
                  <a:pt x="276606" y="36829"/>
                </a:lnTo>
                <a:lnTo>
                  <a:pt x="256540" y="34289"/>
                </a:lnTo>
                <a:lnTo>
                  <a:pt x="235838" y="33020"/>
                </a:lnTo>
                <a:close/>
              </a:path>
              <a:path w="471170" h="469900">
                <a:moveTo>
                  <a:pt x="314451" y="49529"/>
                </a:moveTo>
                <a:lnTo>
                  <a:pt x="236728" y="49529"/>
                </a:lnTo>
                <a:lnTo>
                  <a:pt x="255778" y="50800"/>
                </a:lnTo>
                <a:lnTo>
                  <a:pt x="273938" y="53339"/>
                </a:lnTo>
                <a:lnTo>
                  <a:pt x="324866" y="72389"/>
                </a:lnTo>
                <a:lnTo>
                  <a:pt x="367284" y="105410"/>
                </a:lnTo>
                <a:lnTo>
                  <a:pt x="398907" y="148589"/>
                </a:lnTo>
                <a:lnTo>
                  <a:pt x="417068" y="199389"/>
                </a:lnTo>
                <a:lnTo>
                  <a:pt x="420624" y="236220"/>
                </a:lnTo>
                <a:lnTo>
                  <a:pt x="419608" y="255270"/>
                </a:lnTo>
                <a:lnTo>
                  <a:pt x="405638" y="308610"/>
                </a:lnTo>
                <a:lnTo>
                  <a:pt x="377571" y="354329"/>
                </a:lnTo>
                <a:lnTo>
                  <a:pt x="338074" y="389889"/>
                </a:lnTo>
                <a:lnTo>
                  <a:pt x="289433" y="412750"/>
                </a:lnTo>
                <a:lnTo>
                  <a:pt x="234187" y="420370"/>
                </a:lnTo>
                <a:lnTo>
                  <a:pt x="316211" y="420370"/>
                </a:lnTo>
                <a:lnTo>
                  <a:pt x="363600" y="391160"/>
                </a:lnTo>
                <a:lnTo>
                  <a:pt x="391033" y="364489"/>
                </a:lnTo>
                <a:lnTo>
                  <a:pt x="412876" y="331470"/>
                </a:lnTo>
                <a:lnTo>
                  <a:pt x="428244" y="295910"/>
                </a:lnTo>
                <a:lnTo>
                  <a:pt x="436372" y="256539"/>
                </a:lnTo>
                <a:lnTo>
                  <a:pt x="437332" y="233679"/>
                </a:lnTo>
                <a:lnTo>
                  <a:pt x="436499" y="214629"/>
                </a:lnTo>
                <a:lnTo>
                  <a:pt x="428498" y="175260"/>
                </a:lnTo>
                <a:lnTo>
                  <a:pt x="413258" y="139700"/>
                </a:lnTo>
                <a:lnTo>
                  <a:pt x="391541" y="106679"/>
                </a:lnTo>
                <a:lnTo>
                  <a:pt x="364236" y="80010"/>
                </a:lnTo>
                <a:lnTo>
                  <a:pt x="332105" y="57150"/>
                </a:lnTo>
                <a:lnTo>
                  <a:pt x="314451" y="49529"/>
                </a:lnTo>
                <a:close/>
              </a:path>
            </a:pathLst>
          </a:custGeom>
          <a:solidFill>
            <a:srgbClr val="7A9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7A97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30/03/21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2400" y="1392936"/>
            <a:ext cx="8839200" cy="4996180"/>
          </a:xfrm>
          <a:custGeom>
            <a:avLst/>
            <a:gdLst/>
            <a:ahLst/>
            <a:cxnLst/>
            <a:rect l="l" t="t" r="r" b="b"/>
            <a:pathLst>
              <a:path w="8839200" h="4996180">
                <a:moveTo>
                  <a:pt x="0" y="4995672"/>
                </a:moveTo>
                <a:lnTo>
                  <a:pt x="8839200" y="4995672"/>
                </a:lnTo>
                <a:lnTo>
                  <a:pt x="8839200" y="0"/>
                </a:lnTo>
                <a:lnTo>
                  <a:pt x="0" y="0"/>
                </a:lnTo>
                <a:lnTo>
                  <a:pt x="0" y="4995672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2400" y="6697980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200" y="7619"/>
                </a:lnTo>
                <a:lnTo>
                  <a:pt x="8839200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705599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8991600" y="0"/>
                </a:lnTo>
                <a:lnTo>
                  <a:pt x="152400" y="0"/>
                </a:lnTo>
                <a:lnTo>
                  <a:pt x="0" y="0"/>
                </a:lnTo>
                <a:lnTo>
                  <a:pt x="0" y="1392936"/>
                </a:lnTo>
                <a:lnTo>
                  <a:pt x="0" y="6858000"/>
                </a:lnTo>
                <a:lnTo>
                  <a:pt x="152400" y="6858000"/>
                </a:lnTo>
                <a:lnTo>
                  <a:pt x="152400" y="1392936"/>
                </a:lnTo>
                <a:lnTo>
                  <a:pt x="8991600" y="1392936"/>
                </a:lnTo>
                <a:lnTo>
                  <a:pt x="8991600" y="6858000"/>
                </a:lnTo>
                <a:lnTo>
                  <a:pt x="9144000" y="6858000"/>
                </a:lnTo>
                <a:lnTo>
                  <a:pt x="9144000" y="1392936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49352" y="638860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8833104" y="0"/>
                </a:moveTo>
                <a:lnTo>
                  <a:pt x="0" y="0"/>
                </a:lnTo>
                <a:lnTo>
                  <a:pt x="0" y="309371"/>
                </a:lnTo>
                <a:lnTo>
                  <a:pt x="8833104" y="309371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52400" y="155447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9143">
            <a:solidFill>
              <a:srgbClr val="7A97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52400" y="1277111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9144">
            <a:solidFill>
              <a:srgbClr val="7A979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30/03/21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52400" y="1392936"/>
            <a:ext cx="8839200" cy="4996180"/>
          </a:xfrm>
          <a:custGeom>
            <a:avLst/>
            <a:gdLst/>
            <a:ahLst/>
            <a:cxnLst/>
            <a:rect l="l" t="t" r="r" b="b"/>
            <a:pathLst>
              <a:path w="8839200" h="4996180">
                <a:moveTo>
                  <a:pt x="0" y="4995672"/>
                </a:moveTo>
                <a:lnTo>
                  <a:pt x="8839200" y="4995672"/>
                </a:lnTo>
                <a:lnTo>
                  <a:pt x="8839200" y="0"/>
                </a:lnTo>
                <a:lnTo>
                  <a:pt x="0" y="0"/>
                </a:lnTo>
                <a:lnTo>
                  <a:pt x="0" y="4995672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52400" y="6697980"/>
            <a:ext cx="8839200" cy="7620"/>
          </a:xfrm>
          <a:custGeom>
            <a:avLst/>
            <a:gdLst/>
            <a:ahLst/>
            <a:cxnLst/>
            <a:rect l="l" t="t" r="r" b="b"/>
            <a:pathLst>
              <a:path w="8839200" h="7620">
                <a:moveTo>
                  <a:pt x="0" y="7619"/>
                </a:moveTo>
                <a:lnTo>
                  <a:pt x="8839200" y="7619"/>
                </a:lnTo>
                <a:lnTo>
                  <a:pt x="8839200" y="0"/>
                </a:lnTo>
                <a:lnTo>
                  <a:pt x="0" y="0"/>
                </a:lnTo>
                <a:lnTo>
                  <a:pt x="0" y="7619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705599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8991600" y="0"/>
                </a:lnTo>
                <a:lnTo>
                  <a:pt x="152400" y="0"/>
                </a:lnTo>
                <a:lnTo>
                  <a:pt x="0" y="0"/>
                </a:lnTo>
                <a:lnTo>
                  <a:pt x="0" y="1392936"/>
                </a:lnTo>
                <a:lnTo>
                  <a:pt x="0" y="6858000"/>
                </a:lnTo>
                <a:lnTo>
                  <a:pt x="152400" y="6858000"/>
                </a:lnTo>
                <a:lnTo>
                  <a:pt x="152400" y="1392936"/>
                </a:lnTo>
                <a:lnTo>
                  <a:pt x="8991600" y="1392936"/>
                </a:lnTo>
                <a:lnTo>
                  <a:pt x="8991600" y="6858000"/>
                </a:lnTo>
                <a:lnTo>
                  <a:pt x="9144000" y="6858000"/>
                </a:lnTo>
                <a:lnTo>
                  <a:pt x="9144000" y="1392936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49352" y="6388608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8833104" y="0"/>
                </a:moveTo>
                <a:lnTo>
                  <a:pt x="0" y="0"/>
                </a:lnTo>
                <a:lnTo>
                  <a:pt x="0" y="309371"/>
                </a:lnTo>
                <a:lnTo>
                  <a:pt x="8833104" y="309371"/>
                </a:lnTo>
                <a:lnTo>
                  <a:pt x="8833104" y="0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52400" y="155447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9143">
            <a:solidFill>
              <a:srgbClr val="7A97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52400" y="1277111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9144">
            <a:solidFill>
              <a:srgbClr val="7A979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4267200" y="955547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609600" y="304800"/>
                </a:moveTo>
                <a:lnTo>
                  <a:pt x="605599" y="255384"/>
                </a:lnTo>
                <a:lnTo>
                  <a:pt x="594042" y="208483"/>
                </a:lnTo>
                <a:lnTo>
                  <a:pt x="575564" y="164757"/>
                </a:lnTo>
                <a:lnTo>
                  <a:pt x="550760" y="124815"/>
                </a:lnTo>
                <a:lnTo>
                  <a:pt x="520293" y="89306"/>
                </a:lnTo>
                <a:lnTo>
                  <a:pt x="484771" y="58826"/>
                </a:lnTo>
                <a:lnTo>
                  <a:pt x="444842" y="34036"/>
                </a:lnTo>
                <a:lnTo>
                  <a:pt x="401116" y="15544"/>
                </a:lnTo>
                <a:lnTo>
                  <a:pt x="354215" y="4000"/>
                </a:lnTo>
                <a:lnTo>
                  <a:pt x="304800" y="0"/>
                </a:lnTo>
                <a:lnTo>
                  <a:pt x="255371" y="4000"/>
                </a:lnTo>
                <a:lnTo>
                  <a:pt x="208470" y="15557"/>
                </a:lnTo>
                <a:lnTo>
                  <a:pt x="164744" y="34036"/>
                </a:lnTo>
                <a:lnTo>
                  <a:pt x="124815" y="58839"/>
                </a:lnTo>
                <a:lnTo>
                  <a:pt x="89293" y="89306"/>
                </a:lnTo>
                <a:lnTo>
                  <a:pt x="58826" y="124828"/>
                </a:lnTo>
                <a:lnTo>
                  <a:pt x="34023" y="164757"/>
                </a:lnTo>
                <a:lnTo>
                  <a:pt x="15544" y="208483"/>
                </a:lnTo>
                <a:lnTo>
                  <a:pt x="3987" y="255384"/>
                </a:lnTo>
                <a:lnTo>
                  <a:pt x="0" y="304800"/>
                </a:lnTo>
                <a:lnTo>
                  <a:pt x="3987" y="354228"/>
                </a:lnTo>
                <a:lnTo>
                  <a:pt x="15544" y="401129"/>
                </a:lnTo>
                <a:lnTo>
                  <a:pt x="34023" y="444855"/>
                </a:lnTo>
                <a:lnTo>
                  <a:pt x="58826" y="484797"/>
                </a:lnTo>
                <a:lnTo>
                  <a:pt x="89293" y="520306"/>
                </a:lnTo>
                <a:lnTo>
                  <a:pt x="124815" y="550773"/>
                </a:lnTo>
                <a:lnTo>
                  <a:pt x="164744" y="575576"/>
                </a:lnTo>
                <a:lnTo>
                  <a:pt x="208483" y="594055"/>
                </a:lnTo>
                <a:lnTo>
                  <a:pt x="255371" y="605612"/>
                </a:lnTo>
                <a:lnTo>
                  <a:pt x="304800" y="609600"/>
                </a:lnTo>
                <a:lnTo>
                  <a:pt x="354215" y="605612"/>
                </a:lnTo>
                <a:lnTo>
                  <a:pt x="401116" y="594055"/>
                </a:lnTo>
                <a:lnTo>
                  <a:pt x="444842" y="575576"/>
                </a:lnTo>
                <a:lnTo>
                  <a:pt x="484784" y="550773"/>
                </a:lnTo>
                <a:lnTo>
                  <a:pt x="520293" y="520306"/>
                </a:lnTo>
                <a:lnTo>
                  <a:pt x="550773" y="484784"/>
                </a:lnTo>
                <a:lnTo>
                  <a:pt x="575564" y="444855"/>
                </a:lnTo>
                <a:lnTo>
                  <a:pt x="594055" y="401116"/>
                </a:lnTo>
                <a:lnTo>
                  <a:pt x="605599" y="354228"/>
                </a:lnTo>
                <a:lnTo>
                  <a:pt x="60960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4337303" y="1026667"/>
            <a:ext cx="471170" cy="469900"/>
          </a:xfrm>
          <a:custGeom>
            <a:avLst/>
            <a:gdLst/>
            <a:ahLst/>
            <a:cxnLst/>
            <a:rect l="l" t="t" r="r" b="b"/>
            <a:pathLst>
              <a:path w="471170" h="469900">
                <a:moveTo>
                  <a:pt x="258191" y="0"/>
                </a:moveTo>
                <a:lnTo>
                  <a:pt x="234187" y="0"/>
                </a:lnTo>
                <a:lnTo>
                  <a:pt x="210058" y="1270"/>
                </a:lnTo>
                <a:lnTo>
                  <a:pt x="164211" y="10160"/>
                </a:lnTo>
                <a:lnTo>
                  <a:pt x="122300" y="29210"/>
                </a:lnTo>
                <a:lnTo>
                  <a:pt x="84836" y="54610"/>
                </a:lnTo>
                <a:lnTo>
                  <a:pt x="52959" y="86360"/>
                </a:lnTo>
                <a:lnTo>
                  <a:pt x="27940" y="124460"/>
                </a:lnTo>
                <a:lnTo>
                  <a:pt x="10160" y="166370"/>
                </a:lnTo>
                <a:lnTo>
                  <a:pt x="1016" y="212089"/>
                </a:lnTo>
                <a:lnTo>
                  <a:pt x="0" y="236220"/>
                </a:lnTo>
                <a:lnTo>
                  <a:pt x="1397" y="260350"/>
                </a:lnTo>
                <a:lnTo>
                  <a:pt x="11049" y="306070"/>
                </a:lnTo>
                <a:lnTo>
                  <a:pt x="29083" y="347979"/>
                </a:lnTo>
                <a:lnTo>
                  <a:pt x="54610" y="386079"/>
                </a:lnTo>
                <a:lnTo>
                  <a:pt x="86613" y="417829"/>
                </a:lnTo>
                <a:lnTo>
                  <a:pt x="124333" y="443229"/>
                </a:lnTo>
                <a:lnTo>
                  <a:pt x="166750" y="461010"/>
                </a:lnTo>
                <a:lnTo>
                  <a:pt x="212725" y="469900"/>
                </a:lnTo>
                <a:lnTo>
                  <a:pt x="236728" y="469900"/>
                </a:lnTo>
                <a:lnTo>
                  <a:pt x="260858" y="468629"/>
                </a:lnTo>
                <a:lnTo>
                  <a:pt x="284099" y="466089"/>
                </a:lnTo>
                <a:lnTo>
                  <a:pt x="306705" y="459739"/>
                </a:lnTo>
                <a:lnTo>
                  <a:pt x="324696" y="453389"/>
                </a:lnTo>
                <a:lnTo>
                  <a:pt x="213487" y="453389"/>
                </a:lnTo>
                <a:lnTo>
                  <a:pt x="191770" y="449579"/>
                </a:lnTo>
                <a:lnTo>
                  <a:pt x="150749" y="436879"/>
                </a:lnTo>
                <a:lnTo>
                  <a:pt x="113537" y="416560"/>
                </a:lnTo>
                <a:lnTo>
                  <a:pt x="81153" y="389889"/>
                </a:lnTo>
                <a:lnTo>
                  <a:pt x="54356" y="358139"/>
                </a:lnTo>
                <a:lnTo>
                  <a:pt x="34162" y="321310"/>
                </a:lnTo>
                <a:lnTo>
                  <a:pt x="21336" y="279400"/>
                </a:lnTo>
                <a:lnTo>
                  <a:pt x="16827" y="236220"/>
                </a:lnTo>
                <a:lnTo>
                  <a:pt x="16823" y="233679"/>
                </a:lnTo>
                <a:lnTo>
                  <a:pt x="17780" y="213360"/>
                </a:lnTo>
                <a:lnTo>
                  <a:pt x="26416" y="170179"/>
                </a:lnTo>
                <a:lnTo>
                  <a:pt x="43053" y="130810"/>
                </a:lnTo>
                <a:lnTo>
                  <a:pt x="66421" y="96520"/>
                </a:lnTo>
                <a:lnTo>
                  <a:pt x="96138" y="66039"/>
                </a:lnTo>
                <a:lnTo>
                  <a:pt x="130937" y="43179"/>
                </a:lnTo>
                <a:lnTo>
                  <a:pt x="170053" y="26670"/>
                </a:lnTo>
                <a:lnTo>
                  <a:pt x="212598" y="17779"/>
                </a:lnTo>
                <a:lnTo>
                  <a:pt x="235076" y="16510"/>
                </a:lnTo>
                <a:lnTo>
                  <a:pt x="322495" y="16510"/>
                </a:lnTo>
                <a:lnTo>
                  <a:pt x="304292" y="10160"/>
                </a:lnTo>
                <a:lnTo>
                  <a:pt x="281686" y="3810"/>
                </a:lnTo>
                <a:lnTo>
                  <a:pt x="258191" y="0"/>
                </a:lnTo>
                <a:close/>
              </a:path>
              <a:path w="471170" h="469900">
                <a:moveTo>
                  <a:pt x="322495" y="16510"/>
                </a:moveTo>
                <a:lnTo>
                  <a:pt x="235076" y="16510"/>
                </a:lnTo>
                <a:lnTo>
                  <a:pt x="257429" y="17779"/>
                </a:lnTo>
                <a:lnTo>
                  <a:pt x="279146" y="20320"/>
                </a:lnTo>
                <a:lnTo>
                  <a:pt x="320294" y="33020"/>
                </a:lnTo>
                <a:lnTo>
                  <a:pt x="357378" y="53339"/>
                </a:lnTo>
                <a:lnTo>
                  <a:pt x="389890" y="80010"/>
                </a:lnTo>
                <a:lnTo>
                  <a:pt x="416560" y="113029"/>
                </a:lnTo>
                <a:lnTo>
                  <a:pt x="436880" y="149860"/>
                </a:lnTo>
                <a:lnTo>
                  <a:pt x="449580" y="190500"/>
                </a:lnTo>
                <a:lnTo>
                  <a:pt x="454088" y="233679"/>
                </a:lnTo>
                <a:lnTo>
                  <a:pt x="454092" y="236220"/>
                </a:lnTo>
                <a:lnTo>
                  <a:pt x="453136" y="256539"/>
                </a:lnTo>
                <a:lnTo>
                  <a:pt x="444500" y="299720"/>
                </a:lnTo>
                <a:lnTo>
                  <a:pt x="427990" y="339089"/>
                </a:lnTo>
                <a:lnTo>
                  <a:pt x="404495" y="373379"/>
                </a:lnTo>
                <a:lnTo>
                  <a:pt x="374904" y="403860"/>
                </a:lnTo>
                <a:lnTo>
                  <a:pt x="340106" y="426720"/>
                </a:lnTo>
                <a:lnTo>
                  <a:pt x="300863" y="444500"/>
                </a:lnTo>
                <a:lnTo>
                  <a:pt x="258318" y="452120"/>
                </a:lnTo>
                <a:lnTo>
                  <a:pt x="235838" y="453389"/>
                </a:lnTo>
                <a:lnTo>
                  <a:pt x="324696" y="453389"/>
                </a:lnTo>
                <a:lnTo>
                  <a:pt x="368173" y="429260"/>
                </a:lnTo>
                <a:lnTo>
                  <a:pt x="402844" y="400050"/>
                </a:lnTo>
                <a:lnTo>
                  <a:pt x="431292" y="365760"/>
                </a:lnTo>
                <a:lnTo>
                  <a:pt x="452882" y="325120"/>
                </a:lnTo>
                <a:lnTo>
                  <a:pt x="466344" y="281939"/>
                </a:lnTo>
                <a:lnTo>
                  <a:pt x="470916" y="233679"/>
                </a:lnTo>
                <a:lnTo>
                  <a:pt x="469519" y="209550"/>
                </a:lnTo>
                <a:lnTo>
                  <a:pt x="459994" y="163829"/>
                </a:lnTo>
                <a:lnTo>
                  <a:pt x="441960" y="121920"/>
                </a:lnTo>
                <a:lnTo>
                  <a:pt x="416433" y="85089"/>
                </a:lnTo>
                <a:lnTo>
                  <a:pt x="384301" y="52070"/>
                </a:lnTo>
                <a:lnTo>
                  <a:pt x="346710" y="27939"/>
                </a:lnTo>
                <a:lnTo>
                  <a:pt x="326136" y="17779"/>
                </a:lnTo>
                <a:lnTo>
                  <a:pt x="322495" y="16510"/>
                </a:lnTo>
                <a:close/>
              </a:path>
              <a:path w="471170" h="469900">
                <a:moveTo>
                  <a:pt x="235838" y="33020"/>
                </a:moveTo>
                <a:lnTo>
                  <a:pt x="195199" y="36829"/>
                </a:lnTo>
                <a:lnTo>
                  <a:pt x="157225" y="49529"/>
                </a:lnTo>
                <a:lnTo>
                  <a:pt x="122936" y="67310"/>
                </a:lnTo>
                <a:lnTo>
                  <a:pt x="92963" y="92710"/>
                </a:lnTo>
                <a:lnTo>
                  <a:pt x="68199" y="121920"/>
                </a:lnTo>
                <a:lnTo>
                  <a:pt x="49530" y="156210"/>
                </a:lnTo>
                <a:lnTo>
                  <a:pt x="37719" y="194310"/>
                </a:lnTo>
                <a:lnTo>
                  <a:pt x="33591" y="233679"/>
                </a:lnTo>
                <a:lnTo>
                  <a:pt x="33583" y="236220"/>
                </a:lnTo>
                <a:lnTo>
                  <a:pt x="34417" y="255270"/>
                </a:lnTo>
                <a:lnTo>
                  <a:pt x="42418" y="294639"/>
                </a:lnTo>
                <a:lnTo>
                  <a:pt x="57785" y="331470"/>
                </a:lnTo>
                <a:lnTo>
                  <a:pt x="79375" y="363220"/>
                </a:lnTo>
                <a:lnTo>
                  <a:pt x="106680" y="391160"/>
                </a:lnTo>
                <a:lnTo>
                  <a:pt x="138937" y="412750"/>
                </a:lnTo>
                <a:lnTo>
                  <a:pt x="175006" y="427989"/>
                </a:lnTo>
                <a:lnTo>
                  <a:pt x="214375" y="435610"/>
                </a:lnTo>
                <a:lnTo>
                  <a:pt x="235076" y="436879"/>
                </a:lnTo>
                <a:lnTo>
                  <a:pt x="255650" y="435610"/>
                </a:lnTo>
                <a:lnTo>
                  <a:pt x="275717" y="433070"/>
                </a:lnTo>
                <a:lnTo>
                  <a:pt x="295148" y="427989"/>
                </a:lnTo>
                <a:lnTo>
                  <a:pt x="313690" y="421639"/>
                </a:lnTo>
                <a:lnTo>
                  <a:pt x="316211" y="420370"/>
                </a:lnTo>
                <a:lnTo>
                  <a:pt x="234187" y="420370"/>
                </a:lnTo>
                <a:lnTo>
                  <a:pt x="215137" y="419100"/>
                </a:lnTo>
                <a:lnTo>
                  <a:pt x="162306" y="405129"/>
                </a:lnTo>
                <a:lnTo>
                  <a:pt x="116712" y="377189"/>
                </a:lnTo>
                <a:lnTo>
                  <a:pt x="81153" y="337820"/>
                </a:lnTo>
                <a:lnTo>
                  <a:pt x="58166" y="289560"/>
                </a:lnTo>
                <a:lnTo>
                  <a:pt x="50292" y="233679"/>
                </a:lnTo>
                <a:lnTo>
                  <a:pt x="51308" y="214629"/>
                </a:lnTo>
                <a:lnTo>
                  <a:pt x="65278" y="162560"/>
                </a:lnTo>
                <a:lnTo>
                  <a:pt x="93345" y="116839"/>
                </a:lnTo>
                <a:lnTo>
                  <a:pt x="132969" y="81279"/>
                </a:lnTo>
                <a:lnTo>
                  <a:pt x="181737" y="57150"/>
                </a:lnTo>
                <a:lnTo>
                  <a:pt x="236728" y="49529"/>
                </a:lnTo>
                <a:lnTo>
                  <a:pt x="314451" y="49529"/>
                </a:lnTo>
                <a:lnTo>
                  <a:pt x="295910" y="41910"/>
                </a:lnTo>
                <a:lnTo>
                  <a:pt x="276606" y="36829"/>
                </a:lnTo>
                <a:lnTo>
                  <a:pt x="256540" y="34289"/>
                </a:lnTo>
                <a:lnTo>
                  <a:pt x="235838" y="33020"/>
                </a:lnTo>
                <a:close/>
              </a:path>
              <a:path w="471170" h="469900">
                <a:moveTo>
                  <a:pt x="314451" y="49529"/>
                </a:moveTo>
                <a:lnTo>
                  <a:pt x="236728" y="49529"/>
                </a:lnTo>
                <a:lnTo>
                  <a:pt x="255778" y="50800"/>
                </a:lnTo>
                <a:lnTo>
                  <a:pt x="273938" y="53339"/>
                </a:lnTo>
                <a:lnTo>
                  <a:pt x="324866" y="72389"/>
                </a:lnTo>
                <a:lnTo>
                  <a:pt x="367284" y="105410"/>
                </a:lnTo>
                <a:lnTo>
                  <a:pt x="398907" y="148589"/>
                </a:lnTo>
                <a:lnTo>
                  <a:pt x="417068" y="199389"/>
                </a:lnTo>
                <a:lnTo>
                  <a:pt x="420624" y="236220"/>
                </a:lnTo>
                <a:lnTo>
                  <a:pt x="419608" y="255270"/>
                </a:lnTo>
                <a:lnTo>
                  <a:pt x="405638" y="308610"/>
                </a:lnTo>
                <a:lnTo>
                  <a:pt x="377571" y="354329"/>
                </a:lnTo>
                <a:lnTo>
                  <a:pt x="338074" y="389889"/>
                </a:lnTo>
                <a:lnTo>
                  <a:pt x="289433" y="412750"/>
                </a:lnTo>
                <a:lnTo>
                  <a:pt x="234187" y="420370"/>
                </a:lnTo>
                <a:lnTo>
                  <a:pt x="316211" y="420370"/>
                </a:lnTo>
                <a:lnTo>
                  <a:pt x="363600" y="391160"/>
                </a:lnTo>
                <a:lnTo>
                  <a:pt x="391033" y="364489"/>
                </a:lnTo>
                <a:lnTo>
                  <a:pt x="412876" y="331470"/>
                </a:lnTo>
                <a:lnTo>
                  <a:pt x="428244" y="295910"/>
                </a:lnTo>
                <a:lnTo>
                  <a:pt x="436372" y="256539"/>
                </a:lnTo>
                <a:lnTo>
                  <a:pt x="437332" y="233679"/>
                </a:lnTo>
                <a:lnTo>
                  <a:pt x="436499" y="214629"/>
                </a:lnTo>
                <a:lnTo>
                  <a:pt x="428498" y="175260"/>
                </a:lnTo>
                <a:lnTo>
                  <a:pt x="413258" y="139700"/>
                </a:lnTo>
                <a:lnTo>
                  <a:pt x="391541" y="106679"/>
                </a:lnTo>
                <a:lnTo>
                  <a:pt x="364236" y="80010"/>
                </a:lnTo>
                <a:lnTo>
                  <a:pt x="332105" y="57150"/>
                </a:lnTo>
                <a:lnTo>
                  <a:pt x="314451" y="49529"/>
                </a:lnTo>
                <a:close/>
              </a:path>
            </a:pathLst>
          </a:custGeom>
          <a:solidFill>
            <a:srgbClr val="7A9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10818" y="63195"/>
            <a:ext cx="7122363" cy="878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7A9799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0491" y="3133470"/>
            <a:ext cx="8012430" cy="2245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30/03/21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jpg"/><Relationship Id="rId5" Type="http://schemas.openxmlformats.org/officeDocument/2006/relationships/image" Target="../media/image10.jpg"/><Relationship Id="rId6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discover/10.2307/2442619?uid=2&amp;uid=4&amp;sid=21105407197063" TargetMode="External"/><Relationship Id="rId4" Type="http://schemas.openxmlformats.org/officeDocument/2006/relationships/hyperlink" Target="http://www.davidmoore.org.uk/Assets/Mostly_Mycology/Diane_Howarth/ericoid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ciencedirect.com/science/article/pii/S016624810870200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3313" y="2580259"/>
            <a:ext cx="8035290" cy="1031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29890" marR="5080" indent="-2917825">
              <a:lnSpc>
                <a:spcPct val="100000"/>
              </a:lnSpc>
              <a:spcBef>
                <a:spcPts val="100"/>
              </a:spcBef>
            </a:pPr>
            <a:r>
              <a:rPr sz="3300" spc="-5" dirty="0"/>
              <a:t>Field </a:t>
            </a:r>
            <a:r>
              <a:rPr sz="3300" dirty="0"/>
              <a:t>Application of Mycorrhizae for</a:t>
            </a:r>
            <a:r>
              <a:rPr sz="3300" spc="-330" dirty="0"/>
              <a:t> </a:t>
            </a:r>
            <a:r>
              <a:rPr sz="3300" spc="-5" dirty="0"/>
              <a:t>healthy  </a:t>
            </a:r>
            <a:r>
              <a:rPr sz="3300" dirty="0"/>
              <a:t>Plant</a:t>
            </a:r>
            <a:r>
              <a:rPr sz="3300" spc="-15" dirty="0"/>
              <a:t> </a:t>
            </a:r>
            <a:r>
              <a:rPr sz="3300" dirty="0"/>
              <a:t>health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4515992" y="1116329"/>
            <a:ext cx="1130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7A9799"/>
                </a:solidFill>
                <a:latin typeface="Georgia"/>
                <a:cs typeface="Georgia"/>
              </a:rPr>
              <a:t>1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4485" y="412750"/>
            <a:ext cx="595185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latin typeface="Georgia"/>
                <a:cs typeface="Georgia"/>
              </a:rPr>
              <a:t>Mycelium-based</a:t>
            </a:r>
            <a:r>
              <a:rPr sz="3300" spc="-65" dirty="0">
                <a:latin typeface="Georgia"/>
                <a:cs typeface="Georgia"/>
              </a:rPr>
              <a:t> </a:t>
            </a:r>
            <a:r>
              <a:rPr sz="3300" dirty="0">
                <a:latin typeface="Georgia"/>
                <a:cs typeface="Georgia"/>
              </a:rPr>
              <a:t>inoculums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491" y="1547825"/>
            <a:ext cx="7965440" cy="323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11176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  <a:tab pos="1581785" algn="l"/>
              </a:tabLst>
            </a:pPr>
            <a:r>
              <a:rPr sz="2700" dirty="0">
                <a:latin typeface="Times New Roman"/>
                <a:cs typeface="Times New Roman"/>
              </a:rPr>
              <a:t>Directly	Fungal </a:t>
            </a:r>
            <a:r>
              <a:rPr sz="2700" spc="-5" dirty="0">
                <a:latin typeface="Times New Roman"/>
                <a:cs typeface="Times New Roman"/>
              </a:rPr>
              <a:t>mycelium, </a:t>
            </a:r>
            <a:r>
              <a:rPr sz="2700" dirty="0">
                <a:latin typeface="Times New Roman"/>
                <a:cs typeface="Times New Roman"/>
              </a:rPr>
              <a:t>carrier </a:t>
            </a:r>
            <a:r>
              <a:rPr sz="2700" spc="-5" dirty="0">
                <a:latin typeface="Times New Roman"/>
                <a:cs typeface="Times New Roman"/>
              </a:rPr>
              <a:t>materials </a:t>
            </a:r>
            <a:r>
              <a:rPr sz="2700" dirty="0">
                <a:latin typeface="Times New Roman"/>
                <a:cs typeface="Times New Roman"/>
              </a:rPr>
              <a:t>hydrogels  used </a:t>
            </a:r>
            <a:r>
              <a:rPr sz="2700" spc="-5" dirty="0">
                <a:latin typeface="Times New Roman"/>
                <a:cs typeface="Times New Roman"/>
              </a:rPr>
              <a:t>as </a:t>
            </a:r>
            <a:r>
              <a:rPr sz="2700" dirty="0">
                <a:latin typeface="Times New Roman"/>
                <a:cs typeface="Times New Roman"/>
              </a:rPr>
              <a:t>inocululm</a:t>
            </a:r>
            <a:r>
              <a:rPr sz="2700" spc="-4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.</a:t>
            </a:r>
            <a:endParaRPr sz="2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dirty="0">
                <a:latin typeface="Times New Roman"/>
                <a:cs typeface="Times New Roman"/>
              </a:rPr>
              <a:t>Peat-vermiculite</a:t>
            </a:r>
            <a:r>
              <a:rPr sz="2700" spc="-3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mixture</a:t>
            </a:r>
            <a:endParaRPr sz="2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dirty="0">
                <a:latin typeface="Times New Roman"/>
                <a:cs typeface="Times New Roman"/>
              </a:rPr>
              <a:t>Segments of agar containing</a:t>
            </a:r>
            <a:r>
              <a:rPr sz="2700" spc="-6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mycelium</a:t>
            </a:r>
            <a:endParaRPr sz="2700">
              <a:latin typeface="Times New Roman"/>
              <a:cs typeface="Times New Roman"/>
            </a:endParaRPr>
          </a:p>
          <a:p>
            <a:pPr marL="287020" marR="508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dirty="0">
                <a:latin typeface="Times New Roman"/>
                <a:cs typeface="Times New Roman"/>
              </a:rPr>
              <a:t>Standard nutrient solution partially solidified with </a:t>
            </a:r>
            <a:r>
              <a:rPr sz="2700" spc="-100" dirty="0">
                <a:latin typeface="Times New Roman"/>
                <a:cs typeface="Times New Roman"/>
              </a:rPr>
              <a:t>0.3%  </a:t>
            </a:r>
            <a:r>
              <a:rPr sz="2700" dirty="0">
                <a:latin typeface="Times New Roman"/>
                <a:cs typeface="Times New Roman"/>
              </a:rPr>
              <a:t>agar in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flask</a:t>
            </a:r>
            <a:endParaRPr sz="2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dirty="0">
                <a:latin typeface="Times New Roman"/>
                <a:cs typeface="Times New Roman"/>
              </a:rPr>
              <a:t>Fungal biomass </a:t>
            </a:r>
            <a:r>
              <a:rPr sz="2700" spc="-5" dirty="0">
                <a:latin typeface="Times New Roman"/>
                <a:cs typeface="Times New Roman"/>
              </a:rPr>
              <a:t>as </a:t>
            </a:r>
            <a:r>
              <a:rPr sz="2700" dirty="0">
                <a:latin typeface="Times New Roman"/>
                <a:cs typeface="Times New Roman"/>
              </a:rPr>
              <a:t>a inoculums</a:t>
            </a:r>
            <a:r>
              <a:rPr sz="2700" spc="-6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slurry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77892" y="1106550"/>
            <a:ext cx="2254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21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21688" y="412750"/>
            <a:ext cx="649224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0" spc="-5" dirty="0">
                <a:latin typeface="Georgia"/>
                <a:cs typeface="Georgia"/>
              </a:rPr>
              <a:t>Mycorrhizal Inoculation</a:t>
            </a:r>
            <a:r>
              <a:rPr sz="3300" b="0" spc="-45" dirty="0">
                <a:latin typeface="Georgia"/>
                <a:cs typeface="Georgia"/>
              </a:rPr>
              <a:t> </a:t>
            </a:r>
            <a:r>
              <a:rPr sz="3300" b="0" spc="-5" dirty="0">
                <a:latin typeface="Georgia"/>
                <a:cs typeface="Georgia"/>
              </a:rPr>
              <a:t>procedure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65701" y="1106550"/>
            <a:ext cx="2514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22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57400" y="1524000"/>
            <a:ext cx="4038600" cy="403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194175" y="5743143"/>
            <a:ext cx="4044315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Brundrett, M., </a:t>
            </a:r>
            <a:r>
              <a:rPr sz="1400" spc="-5" dirty="0">
                <a:latin typeface="Times New Roman"/>
                <a:cs typeface="Times New Roman"/>
              </a:rPr>
              <a:t>Bougher, N., Dell, </a:t>
            </a:r>
            <a:r>
              <a:rPr sz="1400" dirty="0">
                <a:latin typeface="Times New Roman"/>
                <a:cs typeface="Times New Roman"/>
              </a:rPr>
              <a:t>B., Grove, T and  Malajczuk, N. </a:t>
            </a:r>
            <a:r>
              <a:rPr sz="1400" i="1" spc="-25" dirty="0">
                <a:latin typeface="Times New Roman"/>
                <a:cs typeface="Times New Roman"/>
              </a:rPr>
              <a:t>Working </a:t>
            </a:r>
            <a:r>
              <a:rPr sz="1400" i="1" dirty="0">
                <a:latin typeface="Times New Roman"/>
                <a:cs typeface="Times New Roman"/>
              </a:rPr>
              <a:t>with </a:t>
            </a:r>
            <a:r>
              <a:rPr sz="1400" i="1" spc="-5" dirty="0">
                <a:latin typeface="Times New Roman"/>
                <a:cs typeface="Times New Roman"/>
              </a:rPr>
              <a:t>mycorrhizas </a:t>
            </a:r>
            <a:r>
              <a:rPr sz="1400" i="1" dirty="0">
                <a:latin typeface="Times New Roman"/>
                <a:cs typeface="Times New Roman"/>
              </a:rPr>
              <a:t>in </a:t>
            </a:r>
            <a:r>
              <a:rPr sz="1400" i="1" spc="-5" dirty="0">
                <a:latin typeface="Times New Roman"/>
                <a:cs typeface="Times New Roman"/>
              </a:rPr>
              <a:t>forestry </a:t>
            </a:r>
            <a:r>
              <a:rPr sz="1400" i="1" dirty="0">
                <a:latin typeface="Times New Roman"/>
                <a:cs typeface="Times New Roman"/>
              </a:rPr>
              <a:t>and  </a:t>
            </a:r>
            <a:r>
              <a:rPr sz="1400" i="1" spc="-5" dirty="0">
                <a:latin typeface="Times New Roman"/>
                <a:cs typeface="Times New Roman"/>
              </a:rPr>
              <a:t>agriculture,</a:t>
            </a:r>
            <a:r>
              <a:rPr sz="1400" i="1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02/01/1995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491" y="2043810"/>
            <a:ext cx="488251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0" dirty="0">
                <a:solidFill>
                  <a:srgbClr val="000000"/>
                </a:solidFill>
                <a:latin typeface="Georgia"/>
                <a:cs typeface="Georgia"/>
              </a:rPr>
              <a:t>Advanced </a:t>
            </a:r>
            <a:r>
              <a:rPr sz="2700" b="0" spc="-5" dirty="0">
                <a:solidFill>
                  <a:srgbClr val="000000"/>
                </a:solidFill>
                <a:latin typeface="Georgia"/>
                <a:cs typeface="Georgia"/>
              </a:rPr>
              <a:t>form of this</a:t>
            </a:r>
            <a:r>
              <a:rPr sz="2700" b="0" spc="-9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700" b="0" spc="-5" dirty="0">
                <a:solidFill>
                  <a:srgbClr val="000000"/>
                </a:solidFill>
                <a:latin typeface="Georgia"/>
                <a:cs typeface="Georgia"/>
              </a:rPr>
              <a:t>inoculum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491" y="2537586"/>
            <a:ext cx="831405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Homogenized </a:t>
            </a:r>
            <a:r>
              <a:rPr sz="2700" dirty="0">
                <a:latin typeface="Georgia"/>
                <a:cs typeface="Georgia"/>
              </a:rPr>
              <a:t>mycelium+ </a:t>
            </a:r>
            <a:r>
              <a:rPr sz="2700" spc="-10" dirty="0">
                <a:latin typeface="Georgia"/>
                <a:cs typeface="Georgia"/>
              </a:rPr>
              <a:t>sodium alginate solution </a:t>
            </a:r>
            <a:r>
              <a:rPr sz="2700" dirty="0">
                <a:latin typeface="Georgia"/>
                <a:cs typeface="Georgia"/>
              </a:rPr>
              <a:t>+  </a:t>
            </a:r>
            <a:r>
              <a:rPr sz="2700" spc="-5" dirty="0">
                <a:latin typeface="Georgia"/>
                <a:cs typeface="Georgia"/>
              </a:rPr>
              <a:t>solidified </a:t>
            </a:r>
            <a:r>
              <a:rPr sz="2700" dirty="0">
                <a:latin typeface="Georgia"/>
                <a:cs typeface="Georgia"/>
              </a:rPr>
              <a:t>into </a:t>
            </a:r>
            <a:r>
              <a:rPr sz="2700" spc="-5" dirty="0">
                <a:latin typeface="Georgia"/>
                <a:cs typeface="Georgia"/>
              </a:rPr>
              <a:t>beads by </a:t>
            </a:r>
            <a:r>
              <a:rPr sz="2700" dirty="0">
                <a:latin typeface="Georgia"/>
                <a:cs typeface="Georgia"/>
              </a:rPr>
              <a:t>0.7M </a:t>
            </a:r>
            <a:r>
              <a:rPr sz="2700" spc="-10" dirty="0">
                <a:latin typeface="Georgia"/>
                <a:cs typeface="Georgia"/>
              </a:rPr>
              <a:t>calcium </a:t>
            </a:r>
            <a:r>
              <a:rPr sz="2700" spc="-5" dirty="0">
                <a:latin typeface="Georgia"/>
                <a:cs typeface="Georgia"/>
              </a:rPr>
              <a:t>chloride  solution result encapsulation </a:t>
            </a:r>
            <a:r>
              <a:rPr sz="2700" dirty="0">
                <a:latin typeface="Georgia"/>
                <a:cs typeface="Georgia"/>
              </a:rPr>
              <a:t>0.5 </a:t>
            </a:r>
            <a:r>
              <a:rPr sz="2700" spc="-5" dirty="0">
                <a:latin typeface="Georgia"/>
                <a:cs typeface="Georgia"/>
              </a:rPr>
              <a:t>to </a:t>
            </a:r>
            <a:r>
              <a:rPr sz="2700" dirty="0">
                <a:latin typeface="Georgia"/>
                <a:cs typeface="Georgia"/>
              </a:rPr>
              <a:t>0.2 mm </a:t>
            </a:r>
            <a:r>
              <a:rPr sz="2700" spc="-5" dirty="0">
                <a:latin typeface="Georgia"/>
                <a:cs typeface="Georgia"/>
              </a:rPr>
              <a:t>of  hyphal fragment within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beads.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65701" y="1106550"/>
            <a:ext cx="2501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23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54630" marR="5080" indent="-274256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The Effects of Mycorrhizal Fungi Inoculum on  </a:t>
            </a:r>
            <a:r>
              <a:rPr spc="-30" dirty="0"/>
              <a:t>Vegetables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548130"/>
            <a:ext cx="8236584" cy="819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5"/>
              </a:spcBef>
            </a:pPr>
            <a:r>
              <a:rPr sz="2200" spc="-570" dirty="0">
                <a:solidFill>
                  <a:srgbClr val="D16248"/>
                </a:solidFill>
                <a:latin typeface="Arial"/>
                <a:cs typeface="Arial"/>
              </a:rPr>
              <a:t></a:t>
            </a:r>
            <a:r>
              <a:rPr sz="2200" spc="-530" dirty="0">
                <a:solidFill>
                  <a:srgbClr val="D16248"/>
                </a:solidFill>
                <a:latin typeface="Arial"/>
                <a:cs typeface="Arial"/>
              </a:rPr>
              <a:t> </a:t>
            </a:r>
            <a:r>
              <a:rPr sz="2600" b="1" dirty="0">
                <a:latin typeface="Times New Roman"/>
                <a:cs typeface="Times New Roman"/>
              </a:rPr>
              <a:t>Method:</a:t>
            </a:r>
            <a:r>
              <a:rPr sz="2600" dirty="0">
                <a:latin typeface="Times New Roman"/>
                <a:cs typeface="Times New Roman"/>
              </a:rPr>
              <a:t>Seeds of plants in one inch </a:t>
            </a:r>
            <a:r>
              <a:rPr sz="2600" spc="-5" dirty="0">
                <a:latin typeface="Times New Roman"/>
                <a:cs typeface="Times New Roman"/>
              </a:rPr>
              <a:t>cells </a:t>
            </a:r>
            <a:r>
              <a:rPr sz="2600" dirty="0">
                <a:latin typeface="Times New Roman"/>
                <a:cs typeface="Times New Roman"/>
              </a:rPr>
              <a:t>in a </a:t>
            </a:r>
            <a:r>
              <a:rPr sz="2600" spc="-5" dirty="0">
                <a:latin typeface="Times New Roman"/>
                <a:cs typeface="Times New Roman"/>
              </a:rPr>
              <a:t>green </a:t>
            </a:r>
            <a:r>
              <a:rPr sz="2600" dirty="0">
                <a:latin typeface="Times New Roman"/>
                <a:cs typeface="Times New Roman"/>
              </a:rPr>
              <a:t>house (  golden chard, </a:t>
            </a:r>
            <a:r>
              <a:rPr sz="2600" spc="-5" dirty="0">
                <a:latin typeface="Times New Roman"/>
                <a:cs typeface="Times New Roman"/>
              </a:rPr>
              <a:t>strawberry </a:t>
            </a:r>
            <a:r>
              <a:rPr sz="2600" dirty="0">
                <a:latin typeface="Times New Roman"/>
                <a:cs typeface="Times New Roman"/>
              </a:rPr>
              <a:t>spinach, </a:t>
            </a:r>
            <a:r>
              <a:rPr sz="2600" spc="5" dirty="0">
                <a:latin typeface="Times New Roman"/>
                <a:cs typeface="Times New Roman"/>
              </a:rPr>
              <a:t>double </a:t>
            </a:r>
            <a:r>
              <a:rPr sz="2600" dirty="0">
                <a:latin typeface="Times New Roman"/>
                <a:cs typeface="Times New Roman"/>
              </a:rPr>
              <a:t>red orach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spinach,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4812" y="2340991"/>
            <a:ext cx="4959350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Times New Roman"/>
                <a:cs typeface="Times New Roman"/>
              </a:rPr>
              <a:t>epazote </a:t>
            </a:r>
            <a:r>
              <a:rPr sz="2600" spc="-5" dirty="0">
                <a:latin typeface="Times New Roman"/>
                <a:cs typeface="Times New Roman"/>
              </a:rPr>
              <a:t>Japanese </a:t>
            </a:r>
            <a:r>
              <a:rPr sz="2600" dirty="0">
                <a:latin typeface="Times New Roman"/>
                <a:cs typeface="Times New Roman"/>
              </a:rPr>
              <a:t>chrysanthemum)  transplanted into four inch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containers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93773" y="2340991"/>
            <a:ext cx="2265680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5" dirty="0">
                <a:latin typeface="Times New Roman"/>
                <a:cs typeface="Times New Roman"/>
              </a:rPr>
              <a:t>after </a:t>
            </a:r>
            <a:r>
              <a:rPr sz="2600" dirty="0">
                <a:latin typeface="Times New Roman"/>
                <a:cs typeface="Times New Roman"/>
              </a:rPr>
              <a:t>12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days</a:t>
            </a:r>
            <a:endParaRPr sz="2600">
              <a:latin typeface="Times New Roman"/>
              <a:cs typeface="Times New Roman"/>
            </a:endParaRPr>
          </a:p>
          <a:p>
            <a:pPr marL="546735">
              <a:lnSpc>
                <a:spcPct val="100000"/>
              </a:lnSpc>
            </a:pPr>
            <a:r>
              <a:rPr sz="2600" spc="-5" dirty="0">
                <a:latin typeface="Times New Roman"/>
                <a:cs typeface="Times New Roman"/>
              </a:rPr>
              <a:t>after </a:t>
            </a:r>
            <a:r>
              <a:rPr sz="2600" dirty="0">
                <a:latin typeface="Times New Roman"/>
                <a:cs typeface="Times New Roman"/>
              </a:rPr>
              <a:t>10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days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>
              <a:lnSpc>
                <a:spcPct val="100000"/>
              </a:lnSpc>
              <a:spcBef>
                <a:spcPts val="105"/>
              </a:spcBef>
              <a:tabLst>
                <a:tab pos="3147695" algn="l"/>
              </a:tabLst>
            </a:pPr>
            <a:r>
              <a:rPr spc="-5" dirty="0"/>
              <a:t>seedlings</a:t>
            </a:r>
            <a:r>
              <a:rPr dirty="0"/>
              <a:t> planted	On planting add inoculants and</a:t>
            </a:r>
            <a:r>
              <a:rPr spc="-110" dirty="0"/>
              <a:t> </a:t>
            </a:r>
            <a:r>
              <a:rPr dirty="0"/>
              <a:t>Both  beds </a:t>
            </a:r>
            <a:r>
              <a:rPr spc="-5" dirty="0"/>
              <a:t>received </a:t>
            </a:r>
            <a:r>
              <a:rPr dirty="0"/>
              <a:t>10 </a:t>
            </a:r>
            <a:r>
              <a:rPr spc="-5" dirty="0"/>
              <a:t>minutes </a:t>
            </a:r>
            <a:r>
              <a:rPr dirty="0"/>
              <a:t>of drip </a:t>
            </a:r>
            <a:r>
              <a:rPr spc="-5" dirty="0"/>
              <a:t>irrigation </a:t>
            </a:r>
            <a:r>
              <a:rPr dirty="0"/>
              <a:t>for 2</a:t>
            </a:r>
            <a:r>
              <a:rPr spc="-50" dirty="0"/>
              <a:t> </a:t>
            </a:r>
            <a:r>
              <a:rPr dirty="0"/>
              <a:t>weeks</a:t>
            </a:r>
          </a:p>
          <a:p>
            <a:pPr marL="287020" indent="-274320">
              <a:lnSpc>
                <a:spcPct val="100000"/>
              </a:lnSpc>
              <a:spcBef>
                <a:spcPts val="625"/>
              </a:spcBef>
              <a:buClr>
                <a:srgbClr val="D16248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b="1" dirty="0">
                <a:latin typeface="Times New Roman"/>
                <a:cs typeface="Times New Roman"/>
              </a:rPr>
              <a:t>Results </a:t>
            </a:r>
            <a:r>
              <a:rPr dirty="0"/>
              <a:t>: vegetables with inoculum grew </a:t>
            </a:r>
            <a:r>
              <a:rPr spc="-10" dirty="0"/>
              <a:t>larger</a:t>
            </a:r>
            <a:r>
              <a:rPr spc="-95" dirty="0"/>
              <a:t> </a:t>
            </a:r>
            <a:r>
              <a:rPr dirty="0"/>
              <a:t>,</a:t>
            </a:r>
          </a:p>
          <a:p>
            <a:pPr marL="287020" indent="-274320">
              <a:lnSpc>
                <a:spcPct val="100000"/>
              </a:lnSpc>
              <a:spcBef>
                <a:spcPts val="625"/>
              </a:spcBef>
              <a:buClr>
                <a:srgbClr val="D16248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pc="-5" dirty="0"/>
              <a:t>more disease resistant, sweeter</a:t>
            </a:r>
            <a:r>
              <a:rPr spc="15" dirty="0"/>
              <a:t> </a:t>
            </a:r>
            <a:r>
              <a:rPr spc="-5" dirty="0"/>
              <a:t>tasting</a:t>
            </a:r>
          </a:p>
          <a:p>
            <a:pPr marL="287020" indent="-274320">
              <a:lnSpc>
                <a:spcPct val="100000"/>
              </a:lnSpc>
              <a:spcBef>
                <a:spcPts val="620"/>
              </a:spcBef>
              <a:buClr>
                <a:srgbClr val="D16248"/>
              </a:buClr>
              <a:buSzPct val="84615"/>
              <a:buFont typeface="Arial"/>
              <a:buChar char=""/>
              <a:tabLst>
                <a:tab pos="287020" algn="l"/>
              </a:tabLst>
            </a:pPr>
            <a:r>
              <a:rPr spc="-15" dirty="0"/>
              <a:t>Without </a:t>
            </a:r>
            <a:r>
              <a:rPr dirty="0"/>
              <a:t>inoculum, </a:t>
            </a:r>
            <a:r>
              <a:rPr spc="-10" dirty="0"/>
              <a:t>suffered </a:t>
            </a:r>
            <a:r>
              <a:rPr dirty="0"/>
              <a:t>severe </a:t>
            </a:r>
            <a:r>
              <a:rPr spc="-5" dirty="0"/>
              <a:t>leaf</a:t>
            </a:r>
            <a:r>
              <a:rPr spc="-60" dirty="0"/>
              <a:t> </a:t>
            </a:r>
            <a:r>
              <a:rPr dirty="0"/>
              <a:t>damage.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3043427" y="2510027"/>
            <a:ext cx="3211195" cy="925194"/>
            <a:chOff x="3043427" y="2510027"/>
            <a:chExt cx="3211195" cy="925194"/>
          </a:xfrm>
        </p:grpSpPr>
        <p:sp>
          <p:nvSpPr>
            <p:cNvPr id="8" name="object 8"/>
            <p:cNvSpPr/>
            <p:nvPr/>
          </p:nvSpPr>
          <p:spPr>
            <a:xfrm>
              <a:off x="5334761" y="2515361"/>
              <a:ext cx="457200" cy="152400"/>
            </a:xfrm>
            <a:custGeom>
              <a:avLst/>
              <a:gdLst/>
              <a:ahLst/>
              <a:cxnLst/>
              <a:rect l="l" t="t" r="r" b="b"/>
              <a:pathLst>
                <a:path w="457200" h="152400">
                  <a:moveTo>
                    <a:pt x="381000" y="0"/>
                  </a:moveTo>
                  <a:lnTo>
                    <a:pt x="381000" y="38100"/>
                  </a:lnTo>
                  <a:lnTo>
                    <a:pt x="0" y="38100"/>
                  </a:lnTo>
                  <a:lnTo>
                    <a:pt x="0" y="114300"/>
                  </a:lnTo>
                  <a:lnTo>
                    <a:pt x="381000" y="114300"/>
                  </a:lnTo>
                  <a:lnTo>
                    <a:pt x="381000" y="152400"/>
                  </a:lnTo>
                  <a:lnTo>
                    <a:pt x="457200" y="76200"/>
                  </a:lnTo>
                  <a:lnTo>
                    <a:pt x="381000" y="0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334761" y="2515361"/>
              <a:ext cx="457200" cy="152400"/>
            </a:xfrm>
            <a:custGeom>
              <a:avLst/>
              <a:gdLst/>
              <a:ahLst/>
              <a:cxnLst/>
              <a:rect l="l" t="t" r="r" b="b"/>
              <a:pathLst>
                <a:path w="457200" h="152400">
                  <a:moveTo>
                    <a:pt x="0" y="114300"/>
                  </a:moveTo>
                  <a:lnTo>
                    <a:pt x="381000" y="114300"/>
                  </a:lnTo>
                  <a:lnTo>
                    <a:pt x="381000" y="152400"/>
                  </a:lnTo>
                  <a:lnTo>
                    <a:pt x="457200" y="76200"/>
                  </a:lnTo>
                  <a:lnTo>
                    <a:pt x="381000" y="0"/>
                  </a:lnTo>
                  <a:lnTo>
                    <a:pt x="381000" y="38100"/>
                  </a:lnTo>
                  <a:lnTo>
                    <a:pt x="0" y="38100"/>
                  </a:lnTo>
                  <a:lnTo>
                    <a:pt x="0" y="114300"/>
                  </a:lnTo>
                  <a:close/>
                </a:path>
              </a:pathLst>
            </a:custGeom>
            <a:ln w="10668">
              <a:solidFill>
                <a:srgbClr val="994633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791961" y="2896361"/>
              <a:ext cx="457200" cy="228600"/>
            </a:xfrm>
            <a:custGeom>
              <a:avLst/>
              <a:gdLst/>
              <a:ahLst/>
              <a:cxnLst/>
              <a:rect l="l" t="t" r="r" b="b"/>
              <a:pathLst>
                <a:path w="457200" h="228600">
                  <a:moveTo>
                    <a:pt x="342900" y="0"/>
                  </a:moveTo>
                  <a:lnTo>
                    <a:pt x="3429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342900" y="171450"/>
                  </a:lnTo>
                  <a:lnTo>
                    <a:pt x="342900" y="228600"/>
                  </a:lnTo>
                  <a:lnTo>
                    <a:pt x="457200" y="11430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791961" y="2896361"/>
              <a:ext cx="457200" cy="228600"/>
            </a:xfrm>
            <a:custGeom>
              <a:avLst/>
              <a:gdLst/>
              <a:ahLst/>
              <a:cxnLst/>
              <a:rect l="l" t="t" r="r" b="b"/>
              <a:pathLst>
                <a:path w="457200" h="228600">
                  <a:moveTo>
                    <a:pt x="0" y="171450"/>
                  </a:moveTo>
                  <a:lnTo>
                    <a:pt x="342900" y="171450"/>
                  </a:lnTo>
                  <a:lnTo>
                    <a:pt x="342900" y="228600"/>
                  </a:lnTo>
                  <a:lnTo>
                    <a:pt x="457200" y="114300"/>
                  </a:lnTo>
                  <a:lnTo>
                    <a:pt x="342900" y="0"/>
                  </a:lnTo>
                  <a:lnTo>
                    <a:pt x="342900" y="57150"/>
                  </a:lnTo>
                  <a:lnTo>
                    <a:pt x="0" y="57150"/>
                  </a:lnTo>
                  <a:lnTo>
                    <a:pt x="0" y="171450"/>
                  </a:lnTo>
                  <a:close/>
                </a:path>
              </a:pathLst>
            </a:custGeom>
            <a:ln w="10668">
              <a:solidFill>
                <a:srgbClr val="994633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48761" y="3201161"/>
              <a:ext cx="457200" cy="228600"/>
            </a:xfrm>
            <a:custGeom>
              <a:avLst/>
              <a:gdLst/>
              <a:ahLst/>
              <a:cxnLst/>
              <a:rect l="l" t="t" r="r" b="b"/>
              <a:pathLst>
                <a:path w="457200" h="228600">
                  <a:moveTo>
                    <a:pt x="342900" y="0"/>
                  </a:moveTo>
                  <a:lnTo>
                    <a:pt x="3429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342900" y="171450"/>
                  </a:lnTo>
                  <a:lnTo>
                    <a:pt x="342900" y="228600"/>
                  </a:lnTo>
                  <a:lnTo>
                    <a:pt x="457200" y="11430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48761" y="3201161"/>
              <a:ext cx="457200" cy="228600"/>
            </a:xfrm>
            <a:custGeom>
              <a:avLst/>
              <a:gdLst/>
              <a:ahLst/>
              <a:cxnLst/>
              <a:rect l="l" t="t" r="r" b="b"/>
              <a:pathLst>
                <a:path w="457200" h="228600">
                  <a:moveTo>
                    <a:pt x="0" y="171450"/>
                  </a:moveTo>
                  <a:lnTo>
                    <a:pt x="342900" y="171450"/>
                  </a:lnTo>
                  <a:lnTo>
                    <a:pt x="342900" y="228600"/>
                  </a:lnTo>
                  <a:lnTo>
                    <a:pt x="457200" y="114300"/>
                  </a:lnTo>
                  <a:lnTo>
                    <a:pt x="342900" y="0"/>
                  </a:lnTo>
                  <a:lnTo>
                    <a:pt x="342900" y="57150"/>
                  </a:lnTo>
                  <a:lnTo>
                    <a:pt x="0" y="57150"/>
                  </a:lnTo>
                  <a:lnTo>
                    <a:pt x="0" y="171450"/>
                  </a:lnTo>
                  <a:close/>
                </a:path>
              </a:pathLst>
            </a:custGeom>
            <a:ln w="10668">
              <a:solidFill>
                <a:srgbClr val="994633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464177" y="1106550"/>
            <a:ext cx="25272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24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" y="2286000"/>
            <a:ext cx="8839200" cy="4105910"/>
          </a:xfrm>
          <a:custGeom>
            <a:avLst/>
            <a:gdLst/>
            <a:ahLst/>
            <a:cxnLst/>
            <a:rect l="l" t="t" r="r" b="b"/>
            <a:pathLst>
              <a:path w="8839200" h="4105910">
                <a:moveTo>
                  <a:pt x="0" y="4105655"/>
                </a:moveTo>
                <a:lnTo>
                  <a:pt x="8839200" y="4105655"/>
                </a:lnTo>
                <a:lnTo>
                  <a:pt x="8839200" y="0"/>
                </a:lnTo>
                <a:lnTo>
                  <a:pt x="0" y="0"/>
                </a:lnTo>
                <a:lnTo>
                  <a:pt x="0" y="4105655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52400" y="6702552"/>
            <a:ext cx="8839200" cy="3175"/>
          </a:xfrm>
          <a:custGeom>
            <a:avLst/>
            <a:gdLst/>
            <a:ahLst/>
            <a:cxnLst/>
            <a:rect l="l" t="t" r="r" b="b"/>
            <a:pathLst>
              <a:path w="8839200" h="3175">
                <a:moveTo>
                  <a:pt x="0" y="3047"/>
                </a:moveTo>
                <a:lnTo>
                  <a:pt x="8839200" y="3047"/>
                </a:lnTo>
                <a:lnTo>
                  <a:pt x="8839200" y="0"/>
                </a:lnTo>
                <a:lnTo>
                  <a:pt x="0" y="0"/>
                </a:lnTo>
                <a:lnTo>
                  <a:pt x="0" y="3047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0" y="2286000"/>
            <a:ext cx="0" cy="4102735"/>
          </a:xfrm>
          <a:custGeom>
            <a:avLst/>
            <a:gdLst/>
            <a:ahLst/>
            <a:cxnLst/>
            <a:rect l="l" t="t" r="r" b="b"/>
            <a:pathLst>
              <a:path h="4102735">
                <a:moveTo>
                  <a:pt x="0" y="0"/>
                </a:moveTo>
                <a:lnTo>
                  <a:pt x="0" y="4102608"/>
                </a:lnTo>
              </a:path>
            </a:pathLst>
          </a:custGeom>
          <a:ln w="9144">
            <a:solidFill>
              <a:srgbClr val="636B85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1447800"/>
          </a:xfrm>
          <a:custGeom>
            <a:avLst/>
            <a:gdLst/>
            <a:ahLst/>
            <a:cxnLst/>
            <a:rect l="l" t="t" r="r" b="b"/>
            <a:pathLst>
              <a:path w="9144000" h="1447800">
                <a:moveTo>
                  <a:pt x="9144000" y="0"/>
                </a:moveTo>
                <a:lnTo>
                  <a:pt x="0" y="0"/>
                </a:lnTo>
                <a:lnTo>
                  <a:pt x="0" y="1371600"/>
                </a:lnTo>
                <a:lnTo>
                  <a:pt x="0" y="1447800"/>
                </a:lnTo>
                <a:lnTo>
                  <a:pt x="9144000" y="1447800"/>
                </a:lnTo>
                <a:lnTo>
                  <a:pt x="9144000" y="1371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6705599"/>
            <a:ext cx="9144000" cy="152400"/>
          </a:xfrm>
          <a:custGeom>
            <a:avLst/>
            <a:gdLst/>
            <a:ahLst/>
            <a:cxnLst/>
            <a:rect l="l" t="t" r="r" b="b"/>
            <a:pathLst>
              <a:path w="9144000" h="152400">
                <a:moveTo>
                  <a:pt x="9144000" y="0"/>
                </a:moveTo>
                <a:lnTo>
                  <a:pt x="0" y="0"/>
                </a:lnTo>
                <a:lnTo>
                  <a:pt x="0" y="152400"/>
                </a:lnTo>
                <a:lnTo>
                  <a:pt x="9144000" y="152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152400" cy="6858000"/>
          </a:xfrm>
          <a:custGeom>
            <a:avLst/>
            <a:gdLst/>
            <a:ahLst/>
            <a:cxnLst/>
            <a:rect l="l" t="t" r="r" b="b"/>
            <a:pathLst>
              <a:path w="152400" h="6858000">
                <a:moveTo>
                  <a:pt x="152400" y="0"/>
                </a:moveTo>
                <a:lnTo>
                  <a:pt x="0" y="0"/>
                </a:lnTo>
                <a:lnTo>
                  <a:pt x="0" y="6858000"/>
                </a:lnTo>
                <a:lnTo>
                  <a:pt x="152400" y="6858000"/>
                </a:lnTo>
                <a:lnTo>
                  <a:pt x="15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146050" y="0"/>
            <a:ext cx="8997950" cy="6858000"/>
            <a:chOff x="146050" y="0"/>
            <a:chExt cx="8997950" cy="6858000"/>
          </a:xfrm>
        </p:grpSpPr>
        <p:sp>
          <p:nvSpPr>
            <p:cNvPr id="9" name="object 9"/>
            <p:cNvSpPr/>
            <p:nvPr/>
          </p:nvSpPr>
          <p:spPr>
            <a:xfrm>
              <a:off x="8991600" y="0"/>
              <a:ext cx="152400" cy="6858000"/>
            </a:xfrm>
            <a:custGeom>
              <a:avLst/>
              <a:gdLst/>
              <a:ahLst/>
              <a:cxnLst/>
              <a:rect l="l" t="t" r="r" b="b"/>
              <a:pathLst>
                <a:path w="152400" h="6858000">
                  <a:moveTo>
                    <a:pt x="1524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52400" y="6858000"/>
                  </a:lnTo>
                  <a:lnTo>
                    <a:pt x="1524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2400" y="1371600"/>
              <a:ext cx="8833485" cy="914400"/>
            </a:xfrm>
            <a:custGeom>
              <a:avLst/>
              <a:gdLst/>
              <a:ahLst/>
              <a:cxnLst/>
              <a:rect l="l" t="t" r="r" b="b"/>
              <a:pathLst>
                <a:path w="8833485" h="914400">
                  <a:moveTo>
                    <a:pt x="8833104" y="0"/>
                  </a:moveTo>
                  <a:lnTo>
                    <a:pt x="0" y="0"/>
                  </a:lnTo>
                  <a:lnTo>
                    <a:pt x="0" y="914400"/>
                  </a:lnTo>
                  <a:lnTo>
                    <a:pt x="8833104" y="914400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46303" y="6391655"/>
              <a:ext cx="8833485" cy="311150"/>
            </a:xfrm>
            <a:custGeom>
              <a:avLst/>
              <a:gdLst/>
              <a:ahLst/>
              <a:cxnLst/>
              <a:rect l="l" t="t" r="r" b="b"/>
              <a:pathLst>
                <a:path w="8833485" h="311150">
                  <a:moveTo>
                    <a:pt x="8833104" y="0"/>
                  </a:moveTo>
                  <a:lnTo>
                    <a:pt x="0" y="0"/>
                  </a:lnTo>
                  <a:lnTo>
                    <a:pt x="0" y="310896"/>
                  </a:lnTo>
                  <a:lnTo>
                    <a:pt x="8833104" y="310896"/>
                  </a:lnTo>
                  <a:lnTo>
                    <a:pt x="8833104" y="0"/>
                  </a:lnTo>
                  <a:close/>
                </a:path>
              </a:pathLst>
            </a:custGeom>
            <a:solidFill>
              <a:srgbClr val="8BACA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2400" y="1280160"/>
              <a:ext cx="8833485" cy="0"/>
            </a:xfrm>
            <a:custGeom>
              <a:avLst/>
              <a:gdLst/>
              <a:ahLst/>
              <a:cxnLst/>
              <a:rect l="l" t="t" r="r" b="b"/>
              <a:pathLst>
                <a:path w="8833485">
                  <a:moveTo>
                    <a:pt x="0" y="0"/>
                  </a:moveTo>
                  <a:lnTo>
                    <a:pt x="8833104" y="0"/>
                  </a:lnTo>
                </a:path>
              </a:pathLst>
            </a:custGeom>
            <a:ln w="12192">
              <a:solidFill>
                <a:srgbClr val="7A9799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2400" y="155447"/>
              <a:ext cx="8833485" cy="6547484"/>
            </a:xfrm>
            <a:custGeom>
              <a:avLst/>
              <a:gdLst/>
              <a:ahLst/>
              <a:cxnLst/>
              <a:rect l="l" t="t" r="r" b="b"/>
              <a:pathLst>
                <a:path w="8833485" h="6547484">
                  <a:moveTo>
                    <a:pt x="0" y="6547104"/>
                  </a:moveTo>
                  <a:lnTo>
                    <a:pt x="8833104" y="6547104"/>
                  </a:lnTo>
                  <a:lnTo>
                    <a:pt x="8833104" y="0"/>
                  </a:lnTo>
                  <a:lnTo>
                    <a:pt x="0" y="0"/>
                  </a:lnTo>
                  <a:lnTo>
                    <a:pt x="0" y="6547104"/>
                  </a:lnTo>
                  <a:close/>
                </a:path>
              </a:pathLst>
            </a:custGeom>
            <a:ln w="9143">
              <a:solidFill>
                <a:srgbClr val="7A97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267200" y="955547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83"/>
                  </a:lnTo>
                  <a:lnTo>
                    <a:pt x="575564" y="164757"/>
                  </a:lnTo>
                  <a:lnTo>
                    <a:pt x="550760" y="124815"/>
                  </a:lnTo>
                  <a:lnTo>
                    <a:pt x="520293" y="89306"/>
                  </a:lnTo>
                  <a:lnTo>
                    <a:pt x="484771" y="58826"/>
                  </a:lnTo>
                  <a:lnTo>
                    <a:pt x="444842" y="34036"/>
                  </a:lnTo>
                  <a:lnTo>
                    <a:pt x="401116" y="15544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70" y="15557"/>
                  </a:lnTo>
                  <a:lnTo>
                    <a:pt x="164744" y="34036"/>
                  </a:lnTo>
                  <a:lnTo>
                    <a:pt x="124815" y="58839"/>
                  </a:lnTo>
                  <a:lnTo>
                    <a:pt x="89293" y="89306"/>
                  </a:lnTo>
                  <a:lnTo>
                    <a:pt x="58826" y="124828"/>
                  </a:lnTo>
                  <a:lnTo>
                    <a:pt x="34023" y="164757"/>
                  </a:lnTo>
                  <a:lnTo>
                    <a:pt x="15544" y="208483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44" y="401129"/>
                  </a:lnTo>
                  <a:lnTo>
                    <a:pt x="34023" y="444855"/>
                  </a:lnTo>
                  <a:lnTo>
                    <a:pt x="58826" y="484797"/>
                  </a:lnTo>
                  <a:lnTo>
                    <a:pt x="89293" y="520306"/>
                  </a:lnTo>
                  <a:lnTo>
                    <a:pt x="124815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16" y="594055"/>
                  </a:lnTo>
                  <a:lnTo>
                    <a:pt x="444842" y="575576"/>
                  </a:lnTo>
                  <a:lnTo>
                    <a:pt x="484784" y="550773"/>
                  </a:lnTo>
                  <a:lnTo>
                    <a:pt x="520293" y="520306"/>
                  </a:lnTo>
                  <a:lnTo>
                    <a:pt x="550773" y="484784"/>
                  </a:lnTo>
                  <a:lnTo>
                    <a:pt x="575564" y="444855"/>
                  </a:lnTo>
                  <a:lnTo>
                    <a:pt x="594055" y="401116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337303" y="1026667"/>
              <a:ext cx="471170" cy="469900"/>
            </a:xfrm>
            <a:custGeom>
              <a:avLst/>
              <a:gdLst/>
              <a:ahLst/>
              <a:cxnLst/>
              <a:rect l="l" t="t" r="r" b="b"/>
              <a:pathLst>
                <a:path w="471170" h="469900">
                  <a:moveTo>
                    <a:pt x="258191" y="0"/>
                  </a:moveTo>
                  <a:lnTo>
                    <a:pt x="234187" y="0"/>
                  </a:lnTo>
                  <a:lnTo>
                    <a:pt x="210058" y="1270"/>
                  </a:lnTo>
                  <a:lnTo>
                    <a:pt x="164211" y="10160"/>
                  </a:lnTo>
                  <a:lnTo>
                    <a:pt x="122300" y="29210"/>
                  </a:lnTo>
                  <a:lnTo>
                    <a:pt x="84836" y="54610"/>
                  </a:lnTo>
                  <a:lnTo>
                    <a:pt x="52959" y="86360"/>
                  </a:lnTo>
                  <a:lnTo>
                    <a:pt x="27940" y="124460"/>
                  </a:lnTo>
                  <a:lnTo>
                    <a:pt x="10160" y="166370"/>
                  </a:lnTo>
                  <a:lnTo>
                    <a:pt x="1016" y="212089"/>
                  </a:lnTo>
                  <a:lnTo>
                    <a:pt x="0" y="236220"/>
                  </a:lnTo>
                  <a:lnTo>
                    <a:pt x="1397" y="260350"/>
                  </a:lnTo>
                  <a:lnTo>
                    <a:pt x="11049" y="306070"/>
                  </a:lnTo>
                  <a:lnTo>
                    <a:pt x="29083" y="347979"/>
                  </a:lnTo>
                  <a:lnTo>
                    <a:pt x="54610" y="386079"/>
                  </a:lnTo>
                  <a:lnTo>
                    <a:pt x="86613" y="417829"/>
                  </a:lnTo>
                  <a:lnTo>
                    <a:pt x="124333" y="443229"/>
                  </a:lnTo>
                  <a:lnTo>
                    <a:pt x="166750" y="461010"/>
                  </a:lnTo>
                  <a:lnTo>
                    <a:pt x="212725" y="469900"/>
                  </a:lnTo>
                  <a:lnTo>
                    <a:pt x="236728" y="469900"/>
                  </a:lnTo>
                  <a:lnTo>
                    <a:pt x="260858" y="468629"/>
                  </a:lnTo>
                  <a:lnTo>
                    <a:pt x="284099" y="466089"/>
                  </a:lnTo>
                  <a:lnTo>
                    <a:pt x="306705" y="459739"/>
                  </a:lnTo>
                  <a:lnTo>
                    <a:pt x="324696" y="453389"/>
                  </a:lnTo>
                  <a:lnTo>
                    <a:pt x="213487" y="453389"/>
                  </a:lnTo>
                  <a:lnTo>
                    <a:pt x="191770" y="449579"/>
                  </a:lnTo>
                  <a:lnTo>
                    <a:pt x="150749" y="436879"/>
                  </a:lnTo>
                  <a:lnTo>
                    <a:pt x="113537" y="416560"/>
                  </a:lnTo>
                  <a:lnTo>
                    <a:pt x="81153" y="389889"/>
                  </a:lnTo>
                  <a:lnTo>
                    <a:pt x="54356" y="358139"/>
                  </a:lnTo>
                  <a:lnTo>
                    <a:pt x="34162" y="321310"/>
                  </a:lnTo>
                  <a:lnTo>
                    <a:pt x="21336" y="279400"/>
                  </a:lnTo>
                  <a:lnTo>
                    <a:pt x="16827" y="236220"/>
                  </a:lnTo>
                  <a:lnTo>
                    <a:pt x="16823" y="233679"/>
                  </a:lnTo>
                  <a:lnTo>
                    <a:pt x="17780" y="213360"/>
                  </a:lnTo>
                  <a:lnTo>
                    <a:pt x="26416" y="170179"/>
                  </a:lnTo>
                  <a:lnTo>
                    <a:pt x="43053" y="130810"/>
                  </a:lnTo>
                  <a:lnTo>
                    <a:pt x="66421" y="96520"/>
                  </a:lnTo>
                  <a:lnTo>
                    <a:pt x="96138" y="66039"/>
                  </a:lnTo>
                  <a:lnTo>
                    <a:pt x="130937" y="43179"/>
                  </a:lnTo>
                  <a:lnTo>
                    <a:pt x="170053" y="26670"/>
                  </a:lnTo>
                  <a:lnTo>
                    <a:pt x="212598" y="17779"/>
                  </a:lnTo>
                  <a:lnTo>
                    <a:pt x="235076" y="16510"/>
                  </a:lnTo>
                  <a:lnTo>
                    <a:pt x="322495" y="16510"/>
                  </a:lnTo>
                  <a:lnTo>
                    <a:pt x="304292" y="10160"/>
                  </a:lnTo>
                  <a:lnTo>
                    <a:pt x="281686" y="3810"/>
                  </a:lnTo>
                  <a:lnTo>
                    <a:pt x="258191" y="0"/>
                  </a:lnTo>
                  <a:close/>
                </a:path>
                <a:path w="471170" h="469900">
                  <a:moveTo>
                    <a:pt x="322495" y="16510"/>
                  </a:moveTo>
                  <a:lnTo>
                    <a:pt x="235076" y="16510"/>
                  </a:lnTo>
                  <a:lnTo>
                    <a:pt x="257429" y="17779"/>
                  </a:lnTo>
                  <a:lnTo>
                    <a:pt x="279146" y="20320"/>
                  </a:lnTo>
                  <a:lnTo>
                    <a:pt x="320294" y="33020"/>
                  </a:lnTo>
                  <a:lnTo>
                    <a:pt x="357378" y="53339"/>
                  </a:lnTo>
                  <a:lnTo>
                    <a:pt x="389890" y="80010"/>
                  </a:lnTo>
                  <a:lnTo>
                    <a:pt x="416560" y="113029"/>
                  </a:lnTo>
                  <a:lnTo>
                    <a:pt x="436880" y="149860"/>
                  </a:lnTo>
                  <a:lnTo>
                    <a:pt x="449580" y="190500"/>
                  </a:lnTo>
                  <a:lnTo>
                    <a:pt x="454088" y="233679"/>
                  </a:lnTo>
                  <a:lnTo>
                    <a:pt x="454092" y="236220"/>
                  </a:lnTo>
                  <a:lnTo>
                    <a:pt x="453136" y="256539"/>
                  </a:lnTo>
                  <a:lnTo>
                    <a:pt x="444500" y="299720"/>
                  </a:lnTo>
                  <a:lnTo>
                    <a:pt x="427990" y="339089"/>
                  </a:lnTo>
                  <a:lnTo>
                    <a:pt x="404495" y="373379"/>
                  </a:lnTo>
                  <a:lnTo>
                    <a:pt x="374904" y="403860"/>
                  </a:lnTo>
                  <a:lnTo>
                    <a:pt x="340106" y="426720"/>
                  </a:lnTo>
                  <a:lnTo>
                    <a:pt x="300863" y="444500"/>
                  </a:lnTo>
                  <a:lnTo>
                    <a:pt x="258318" y="452120"/>
                  </a:lnTo>
                  <a:lnTo>
                    <a:pt x="235838" y="453389"/>
                  </a:lnTo>
                  <a:lnTo>
                    <a:pt x="324696" y="453389"/>
                  </a:lnTo>
                  <a:lnTo>
                    <a:pt x="368173" y="429260"/>
                  </a:lnTo>
                  <a:lnTo>
                    <a:pt x="402844" y="400050"/>
                  </a:lnTo>
                  <a:lnTo>
                    <a:pt x="431292" y="365760"/>
                  </a:lnTo>
                  <a:lnTo>
                    <a:pt x="452882" y="325120"/>
                  </a:lnTo>
                  <a:lnTo>
                    <a:pt x="466344" y="281939"/>
                  </a:lnTo>
                  <a:lnTo>
                    <a:pt x="470916" y="233679"/>
                  </a:lnTo>
                  <a:lnTo>
                    <a:pt x="469519" y="209550"/>
                  </a:lnTo>
                  <a:lnTo>
                    <a:pt x="459994" y="163829"/>
                  </a:lnTo>
                  <a:lnTo>
                    <a:pt x="441960" y="121920"/>
                  </a:lnTo>
                  <a:lnTo>
                    <a:pt x="416433" y="85089"/>
                  </a:lnTo>
                  <a:lnTo>
                    <a:pt x="384301" y="52070"/>
                  </a:lnTo>
                  <a:lnTo>
                    <a:pt x="346710" y="27939"/>
                  </a:lnTo>
                  <a:lnTo>
                    <a:pt x="326136" y="17779"/>
                  </a:lnTo>
                  <a:lnTo>
                    <a:pt x="322495" y="16510"/>
                  </a:lnTo>
                  <a:close/>
                </a:path>
                <a:path w="471170" h="469900">
                  <a:moveTo>
                    <a:pt x="235838" y="33020"/>
                  </a:moveTo>
                  <a:lnTo>
                    <a:pt x="195199" y="36829"/>
                  </a:lnTo>
                  <a:lnTo>
                    <a:pt x="157225" y="49529"/>
                  </a:lnTo>
                  <a:lnTo>
                    <a:pt x="122936" y="67310"/>
                  </a:lnTo>
                  <a:lnTo>
                    <a:pt x="92963" y="92710"/>
                  </a:lnTo>
                  <a:lnTo>
                    <a:pt x="68199" y="121920"/>
                  </a:lnTo>
                  <a:lnTo>
                    <a:pt x="49530" y="156210"/>
                  </a:lnTo>
                  <a:lnTo>
                    <a:pt x="37719" y="194310"/>
                  </a:lnTo>
                  <a:lnTo>
                    <a:pt x="33591" y="233679"/>
                  </a:lnTo>
                  <a:lnTo>
                    <a:pt x="33583" y="236220"/>
                  </a:lnTo>
                  <a:lnTo>
                    <a:pt x="34417" y="255270"/>
                  </a:lnTo>
                  <a:lnTo>
                    <a:pt x="42418" y="294639"/>
                  </a:lnTo>
                  <a:lnTo>
                    <a:pt x="57785" y="331470"/>
                  </a:lnTo>
                  <a:lnTo>
                    <a:pt x="79375" y="363220"/>
                  </a:lnTo>
                  <a:lnTo>
                    <a:pt x="106680" y="391160"/>
                  </a:lnTo>
                  <a:lnTo>
                    <a:pt x="138937" y="412750"/>
                  </a:lnTo>
                  <a:lnTo>
                    <a:pt x="175006" y="427989"/>
                  </a:lnTo>
                  <a:lnTo>
                    <a:pt x="214375" y="435610"/>
                  </a:lnTo>
                  <a:lnTo>
                    <a:pt x="235076" y="436879"/>
                  </a:lnTo>
                  <a:lnTo>
                    <a:pt x="255650" y="435610"/>
                  </a:lnTo>
                  <a:lnTo>
                    <a:pt x="275717" y="433070"/>
                  </a:lnTo>
                  <a:lnTo>
                    <a:pt x="295148" y="427989"/>
                  </a:lnTo>
                  <a:lnTo>
                    <a:pt x="313690" y="421639"/>
                  </a:lnTo>
                  <a:lnTo>
                    <a:pt x="316211" y="420370"/>
                  </a:lnTo>
                  <a:lnTo>
                    <a:pt x="234187" y="420370"/>
                  </a:lnTo>
                  <a:lnTo>
                    <a:pt x="215137" y="419100"/>
                  </a:lnTo>
                  <a:lnTo>
                    <a:pt x="162306" y="405129"/>
                  </a:lnTo>
                  <a:lnTo>
                    <a:pt x="116712" y="377189"/>
                  </a:lnTo>
                  <a:lnTo>
                    <a:pt x="81153" y="337820"/>
                  </a:lnTo>
                  <a:lnTo>
                    <a:pt x="58166" y="289560"/>
                  </a:lnTo>
                  <a:lnTo>
                    <a:pt x="50292" y="233679"/>
                  </a:lnTo>
                  <a:lnTo>
                    <a:pt x="51308" y="214629"/>
                  </a:lnTo>
                  <a:lnTo>
                    <a:pt x="65278" y="162560"/>
                  </a:lnTo>
                  <a:lnTo>
                    <a:pt x="93345" y="116839"/>
                  </a:lnTo>
                  <a:lnTo>
                    <a:pt x="132969" y="81279"/>
                  </a:lnTo>
                  <a:lnTo>
                    <a:pt x="181737" y="57150"/>
                  </a:lnTo>
                  <a:lnTo>
                    <a:pt x="236728" y="49529"/>
                  </a:lnTo>
                  <a:lnTo>
                    <a:pt x="314451" y="49529"/>
                  </a:lnTo>
                  <a:lnTo>
                    <a:pt x="295910" y="41910"/>
                  </a:lnTo>
                  <a:lnTo>
                    <a:pt x="276606" y="36829"/>
                  </a:lnTo>
                  <a:lnTo>
                    <a:pt x="256540" y="34289"/>
                  </a:lnTo>
                  <a:lnTo>
                    <a:pt x="235838" y="33020"/>
                  </a:lnTo>
                  <a:close/>
                </a:path>
                <a:path w="471170" h="469900">
                  <a:moveTo>
                    <a:pt x="314451" y="49529"/>
                  </a:moveTo>
                  <a:lnTo>
                    <a:pt x="236728" y="49529"/>
                  </a:lnTo>
                  <a:lnTo>
                    <a:pt x="255778" y="50800"/>
                  </a:lnTo>
                  <a:lnTo>
                    <a:pt x="273938" y="53339"/>
                  </a:lnTo>
                  <a:lnTo>
                    <a:pt x="324866" y="72389"/>
                  </a:lnTo>
                  <a:lnTo>
                    <a:pt x="367284" y="105410"/>
                  </a:lnTo>
                  <a:lnTo>
                    <a:pt x="398907" y="148589"/>
                  </a:lnTo>
                  <a:lnTo>
                    <a:pt x="417068" y="199389"/>
                  </a:lnTo>
                  <a:lnTo>
                    <a:pt x="420624" y="236220"/>
                  </a:lnTo>
                  <a:lnTo>
                    <a:pt x="419608" y="255270"/>
                  </a:lnTo>
                  <a:lnTo>
                    <a:pt x="405638" y="308610"/>
                  </a:lnTo>
                  <a:lnTo>
                    <a:pt x="377571" y="354329"/>
                  </a:lnTo>
                  <a:lnTo>
                    <a:pt x="338074" y="389889"/>
                  </a:lnTo>
                  <a:lnTo>
                    <a:pt x="289433" y="412750"/>
                  </a:lnTo>
                  <a:lnTo>
                    <a:pt x="234187" y="420370"/>
                  </a:lnTo>
                  <a:lnTo>
                    <a:pt x="316211" y="420370"/>
                  </a:lnTo>
                  <a:lnTo>
                    <a:pt x="363600" y="391160"/>
                  </a:lnTo>
                  <a:lnTo>
                    <a:pt x="391033" y="364489"/>
                  </a:lnTo>
                  <a:lnTo>
                    <a:pt x="412876" y="331470"/>
                  </a:lnTo>
                  <a:lnTo>
                    <a:pt x="428244" y="295910"/>
                  </a:lnTo>
                  <a:lnTo>
                    <a:pt x="436372" y="256539"/>
                  </a:lnTo>
                  <a:lnTo>
                    <a:pt x="437332" y="233679"/>
                  </a:lnTo>
                  <a:lnTo>
                    <a:pt x="436499" y="214629"/>
                  </a:lnTo>
                  <a:lnTo>
                    <a:pt x="428498" y="175260"/>
                  </a:lnTo>
                  <a:lnTo>
                    <a:pt x="413258" y="139700"/>
                  </a:lnTo>
                  <a:lnTo>
                    <a:pt x="391541" y="106679"/>
                  </a:lnTo>
                  <a:lnTo>
                    <a:pt x="364236" y="80010"/>
                  </a:lnTo>
                  <a:lnTo>
                    <a:pt x="332105" y="57150"/>
                  </a:lnTo>
                  <a:lnTo>
                    <a:pt x="314451" y="49529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95071" y="1501139"/>
              <a:ext cx="4201668" cy="87325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80491" y="1581149"/>
            <a:ext cx="3830954" cy="575310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2700" marR="5080">
              <a:lnSpc>
                <a:spcPts val="2050"/>
              </a:lnSpc>
              <a:spcBef>
                <a:spcPts val="355"/>
              </a:spcBef>
            </a:pPr>
            <a:r>
              <a:rPr sz="1900" b="1" spc="-10" dirty="0">
                <a:solidFill>
                  <a:srgbClr val="FFFFFF"/>
                </a:solidFill>
                <a:latin typeface="Georgia"/>
                <a:cs typeface="Georgia"/>
              </a:rPr>
              <a:t>The chard receiving </a:t>
            </a:r>
            <a:r>
              <a:rPr sz="1900" b="1" spc="-5" dirty="0">
                <a:solidFill>
                  <a:srgbClr val="FFFFFF"/>
                </a:solidFill>
                <a:latin typeface="Georgia"/>
                <a:cs typeface="Georgia"/>
              </a:rPr>
              <a:t>inoculum  at planting </a:t>
            </a:r>
            <a:r>
              <a:rPr sz="1900" b="1" spc="-10" dirty="0">
                <a:solidFill>
                  <a:srgbClr val="FFFFFF"/>
                </a:solidFill>
                <a:latin typeface="Georgia"/>
                <a:cs typeface="Georgia"/>
              </a:rPr>
              <a:t>had </a:t>
            </a:r>
            <a:r>
              <a:rPr sz="1900" b="1" spc="-5" dirty="0">
                <a:solidFill>
                  <a:srgbClr val="FFFFFF"/>
                </a:solidFill>
                <a:latin typeface="Georgia"/>
                <a:cs typeface="Georgia"/>
              </a:rPr>
              <a:t>no </a:t>
            </a:r>
            <a:r>
              <a:rPr sz="1900" b="1" spc="-10" dirty="0">
                <a:solidFill>
                  <a:srgbClr val="FFFFFF"/>
                </a:solidFill>
                <a:latin typeface="Georgia"/>
                <a:cs typeface="Georgia"/>
              </a:rPr>
              <a:t>leaf</a:t>
            </a:r>
            <a:r>
              <a:rPr sz="1900" b="1" spc="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900" b="1" spc="-10" dirty="0">
                <a:solidFill>
                  <a:srgbClr val="FFFFFF"/>
                </a:solidFill>
                <a:latin typeface="Georgia"/>
                <a:cs typeface="Georgia"/>
              </a:rPr>
              <a:t>damage</a:t>
            </a:r>
            <a:endParaRPr sz="1900">
              <a:latin typeface="Georgia"/>
              <a:cs typeface="Georg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700015" y="1434083"/>
            <a:ext cx="3806951" cy="9753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870830" y="1506982"/>
            <a:ext cx="3413760" cy="69977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09"/>
              </a:spcBef>
            </a:pPr>
            <a:r>
              <a:rPr sz="1700" b="1" spc="-5" dirty="0">
                <a:solidFill>
                  <a:srgbClr val="FFFFFF"/>
                </a:solidFill>
                <a:latin typeface="Georgia"/>
                <a:cs typeface="Georgia"/>
              </a:rPr>
              <a:t>The cardoon </a:t>
            </a:r>
            <a:r>
              <a:rPr sz="1700" b="1" dirty="0">
                <a:solidFill>
                  <a:srgbClr val="FFFFFF"/>
                </a:solidFill>
                <a:latin typeface="Georgia"/>
                <a:cs typeface="Georgia"/>
              </a:rPr>
              <a:t>plants </a:t>
            </a:r>
            <a:r>
              <a:rPr sz="1700" b="1" spc="-5" dirty="0">
                <a:solidFill>
                  <a:srgbClr val="FFFFFF"/>
                </a:solidFill>
                <a:latin typeface="Georgia"/>
                <a:cs typeface="Georgia"/>
              </a:rPr>
              <a:t>in the  inoculated </a:t>
            </a:r>
            <a:r>
              <a:rPr sz="1700" b="1" dirty="0">
                <a:solidFill>
                  <a:srgbClr val="FFFFFF"/>
                </a:solidFill>
                <a:latin typeface="Georgia"/>
                <a:cs typeface="Georgia"/>
              </a:rPr>
              <a:t>beds grew height</a:t>
            </a:r>
            <a:r>
              <a:rPr sz="1700" b="1" spc="-9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b="1" dirty="0">
                <a:solidFill>
                  <a:srgbClr val="FFFFFF"/>
                </a:solidFill>
                <a:latin typeface="Georgia"/>
                <a:cs typeface="Georgia"/>
              </a:rPr>
              <a:t>of  </a:t>
            </a:r>
            <a:r>
              <a:rPr sz="1700" b="1" spc="-5" dirty="0">
                <a:solidFill>
                  <a:srgbClr val="FFFFFF"/>
                </a:solidFill>
                <a:latin typeface="Georgia"/>
                <a:cs typeface="Georgia"/>
              </a:rPr>
              <a:t>over </a:t>
            </a:r>
            <a:r>
              <a:rPr sz="1700" b="1" dirty="0">
                <a:solidFill>
                  <a:srgbClr val="FFFFFF"/>
                </a:solidFill>
                <a:latin typeface="Georgia"/>
                <a:cs typeface="Georgia"/>
              </a:rPr>
              <a:t>8</a:t>
            </a:r>
            <a:r>
              <a:rPr sz="1700" b="1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700" b="1" spc="-5" dirty="0">
                <a:solidFill>
                  <a:srgbClr val="FFFFFF"/>
                </a:solidFill>
                <a:latin typeface="Georgia"/>
                <a:cs typeface="Georgia"/>
              </a:rPr>
              <a:t>feet</a:t>
            </a:r>
            <a:endParaRPr sz="1700">
              <a:latin typeface="Georgia"/>
              <a:cs typeface="Georg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57200" y="2471927"/>
            <a:ext cx="7505700" cy="3820795"/>
            <a:chOff x="457200" y="2471927"/>
            <a:chExt cx="7505700" cy="3820795"/>
          </a:xfrm>
        </p:grpSpPr>
        <p:sp>
          <p:nvSpPr>
            <p:cNvPr id="21" name="object 21"/>
            <p:cNvSpPr/>
            <p:nvPr/>
          </p:nvSpPr>
          <p:spPr>
            <a:xfrm>
              <a:off x="533400" y="2514599"/>
              <a:ext cx="3276600" cy="15240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76900" y="2471927"/>
              <a:ext cx="2286000" cy="3820667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57200" y="4572000"/>
              <a:ext cx="3429000" cy="152400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3873246" y="412750"/>
            <a:ext cx="139128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0" dirty="0">
                <a:latin typeface="Georgia"/>
                <a:cs typeface="Georgia"/>
              </a:rPr>
              <a:t>Results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50460" y="1122679"/>
            <a:ext cx="2451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25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1769" y="427989"/>
            <a:ext cx="83534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5" dirty="0"/>
              <a:t>Tips </a:t>
            </a:r>
            <a:r>
              <a:rPr sz="3200" dirty="0"/>
              <a:t>to Choose a Quality Mycorrhizal</a:t>
            </a:r>
            <a:r>
              <a:rPr sz="3200" spc="-80" dirty="0"/>
              <a:t> </a:t>
            </a:r>
            <a:r>
              <a:rPr sz="3200" dirty="0"/>
              <a:t>Inoculant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80491" y="1547825"/>
            <a:ext cx="7377430" cy="3812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"/>
              <a:buChar char=""/>
              <a:tabLst>
                <a:tab pos="287020" algn="l"/>
              </a:tabLst>
            </a:pPr>
            <a:r>
              <a:rPr sz="2700" spc="-5" dirty="0">
                <a:latin typeface="Times New Roman"/>
                <a:cs typeface="Times New Roman"/>
              </a:rPr>
              <a:t>Some </a:t>
            </a:r>
            <a:r>
              <a:rPr sz="2700" dirty="0">
                <a:latin typeface="Times New Roman"/>
                <a:cs typeface="Times New Roman"/>
              </a:rPr>
              <a:t>researchers lucky enough to </a:t>
            </a:r>
            <a:r>
              <a:rPr sz="2700" spc="-5" dirty="0">
                <a:latin typeface="Times New Roman"/>
                <a:cs typeface="Times New Roman"/>
              </a:rPr>
              <a:t>find </a:t>
            </a:r>
            <a:r>
              <a:rPr sz="2700" dirty="0">
                <a:latin typeface="Times New Roman"/>
                <a:cs typeface="Times New Roman"/>
              </a:rPr>
              <a:t>an</a:t>
            </a:r>
            <a:r>
              <a:rPr sz="2700" spc="-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excellent  </a:t>
            </a:r>
            <a:r>
              <a:rPr sz="2700" spc="-15" dirty="0">
                <a:latin typeface="Times New Roman"/>
                <a:cs typeface="Times New Roman"/>
              </a:rPr>
              <a:t>manufacturer.</a:t>
            </a:r>
            <a:endParaRPr sz="2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dirty="0">
                <a:latin typeface="Times New Roman"/>
                <a:cs typeface="Times New Roman"/>
              </a:rPr>
              <a:t>Spore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count</a:t>
            </a:r>
            <a:endParaRPr sz="2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dirty="0">
                <a:latin typeface="Times New Roman"/>
                <a:cs typeface="Times New Roman"/>
              </a:rPr>
              <a:t>The quality of the manufacturing</a:t>
            </a:r>
            <a:r>
              <a:rPr sz="2700" spc="-7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process</a:t>
            </a:r>
            <a:endParaRPr sz="2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dirty="0">
                <a:latin typeface="Times New Roman"/>
                <a:cs typeface="Times New Roman"/>
              </a:rPr>
              <a:t>The health of the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spores</a:t>
            </a:r>
            <a:endParaRPr sz="2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dirty="0">
                <a:latin typeface="Times New Roman"/>
                <a:cs typeface="Times New Roman"/>
              </a:rPr>
              <a:t>Cost</a:t>
            </a:r>
            <a:r>
              <a:rPr sz="2700" spc="-20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price</a:t>
            </a:r>
            <a:endParaRPr sz="2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45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dirty="0">
                <a:latin typeface="Times New Roman"/>
                <a:cs typeface="Times New Roman"/>
              </a:rPr>
              <a:t>Ectomycorrhizal inoculant are </a:t>
            </a:r>
            <a:r>
              <a:rPr sz="2700" spc="-5" dirty="0">
                <a:latin typeface="Times New Roman"/>
                <a:cs typeface="Times New Roman"/>
              </a:rPr>
              <a:t>more</a:t>
            </a:r>
            <a:r>
              <a:rPr sz="2700" spc="-45" dirty="0"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plentiful</a:t>
            </a:r>
            <a:endParaRPr sz="27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spc="-15" dirty="0">
                <a:latin typeface="Times New Roman"/>
                <a:cs typeface="Times New Roman"/>
              </a:rPr>
              <a:t>Don’t </a:t>
            </a:r>
            <a:r>
              <a:rPr sz="2700" dirty="0">
                <a:latin typeface="Times New Roman"/>
                <a:cs typeface="Times New Roman"/>
              </a:rPr>
              <a:t>buy mycorrhizal inoculants with</a:t>
            </a:r>
            <a:r>
              <a:rPr sz="2700" spc="-35" dirty="0">
                <a:latin typeface="Times New Roman"/>
                <a:cs typeface="Times New Roman"/>
              </a:rPr>
              <a:t> </a:t>
            </a:r>
            <a:r>
              <a:rPr sz="2700" spc="-30" dirty="0">
                <a:latin typeface="Times New Roman"/>
                <a:cs typeface="Times New Roman"/>
              </a:rPr>
              <a:t>trichoderma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0" y="2133600"/>
            <a:ext cx="1676400" cy="228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64177" y="1106550"/>
            <a:ext cx="25272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26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380" y="412750"/>
            <a:ext cx="532765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latin typeface="Georgia"/>
                <a:cs typeface="Georgia"/>
              </a:rPr>
              <a:t>Amount to </a:t>
            </a:r>
            <a:r>
              <a:rPr sz="3300" dirty="0">
                <a:latin typeface="Georgia"/>
                <a:cs typeface="Georgia"/>
              </a:rPr>
              <a:t>use</a:t>
            </a:r>
            <a:r>
              <a:rPr sz="3300" spc="-70" dirty="0">
                <a:latin typeface="Georgia"/>
                <a:cs typeface="Georgia"/>
              </a:rPr>
              <a:t> </a:t>
            </a:r>
            <a:r>
              <a:rPr sz="3300" dirty="0">
                <a:latin typeface="Georgia"/>
                <a:cs typeface="Georgia"/>
              </a:rPr>
              <a:t>inoculant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491" y="1549349"/>
            <a:ext cx="8020684" cy="3647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Use </a:t>
            </a:r>
            <a:r>
              <a:rPr sz="2700" dirty="0">
                <a:latin typeface="Georgia"/>
                <a:cs typeface="Georgia"/>
              </a:rPr>
              <a:t>1/2 </a:t>
            </a:r>
            <a:r>
              <a:rPr sz="2700" spc="-5" dirty="0">
                <a:latin typeface="Georgia"/>
                <a:cs typeface="Georgia"/>
              </a:rPr>
              <a:t>pound per </a:t>
            </a:r>
            <a:r>
              <a:rPr sz="2700" dirty="0">
                <a:latin typeface="Georgia"/>
                <a:cs typeface="Georgia"/>
              </a:rPr>
              <a:t>1/3 </a:t>
            </a:r>
            <a:r>
              <a:rPr sz="2700" spc="-5" dirty="0">
                <a:latin typeface="Georgia"/>
                <a:cs typeface="Georgia"/>
              </a:rPr>
              <a:t>acre </a:t>
            </a:r>
            <a:r>
              <a:rPr sz="2700" dirty="0">
                <a:latin typeface="Georgia"/>
                <a:cs typeface="Georgia"/>
              </a:rPr>
              <a:t>if mixing it in </a:t>
            </a:r>
            <a:r>
              <a:rPr sz="2700" spc="-5" dirty="0">
                <a:latin typeface="Georgia"/>
                <a:cs typeface="Georgia"/>
              </a:rPr>
              <a:t>with </a:t>
            </a:r>
            <a:r>
              <a:rPr sz="2700" spc="-100" dirty="0">
                <a:latin typeface="Georgia"/>
                <a:cs typeface="Georgia"/>
              </a:rPr>
              <a:t>seed  </a:t>
            </a:r>
            <a:r>
              <a:rPr sz="2700" spc="-5" dirty="0">
                <a:latin typeface="Georgia"/>
                <a:cs typeface="Georgia"/>
              </a:rPr>
              <a:t>before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sowing.</a:t>
            </a:r>
            <a:endParaRPr sz="2700">
              <a:latin typeface="Georgia"/>
              <a:cs typeface="Georgia"/>
            </a:endParaRPr>
          </a:p>
          <a:p>
            <a:pPr marL="287020" marR="75819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1/2 </a:t>
            </a:r>
            <a:r>
              <a:rPr sz="2700" spc="-5" dirty="0">
                <a:latin typeface="Georgia"/>
                <a:cs typeface="Georgia"/>
              </a:rPr>
              <a:t>pound will be </a:t>
            </a:r>
            <a:r>
              <a:rPr sz="2700" spc="-10" dirty="0">
                <a:latin typeface="Georgia"/>
                <a:cs typeface="Georgia"/>
              </a:rPr>
              <a:t>more </a:t>
            </a:r>
            <a:r>
              <a:rPr sz="2700" spc="-5" dirty="0">
                <a:latin typeface="Georgia"/>
                <a:cs typeface="Georgia"/>
              </a:rPr>
              <a:t>than plenty. </a:t>
            </a:r>
            <a:r>
              <a:rPr sz="2700" dirty="0">
                <a:latin typeface="Georgia"/>
                <a:cs typeface="Georgia"/>
              </a:rPr>
              <a:t>If </a:t>
            </a:r>
            <a:r>
              <a:rPr sz="2700" spc="-55" dirty="0">
                <a:latin typeface="Georgia"/>
                <a:cs typeface="Georgia"/>
              </a:rPr>
              <a:t>seeding  </a:t>
            </a:r>
            <a:r>
              <a:rPr sz="2700" spc="-5" dirty="0">
                <a:latin typeface="Georgia"/>
                <a:cs typeface="Georgia"/>
              </a:rPr>
              <a:t>vegetables,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b="1" spc="-5" dirty="0">
                <a:latin typeface="Georgia"/>
                <a:cs typeface="Georgia"/>
              </a:rPr>
              <a:t>Nursery application: </a:t>
            </a:r>
            <a:r>
              <a:rPr sz="2700" dirty="0">
                <a:latin typeface="Georgia"/>
                <a:cs typeface="Georgia"/>
              </a:rPr>
              <a:t>100 </a:t>
            </a:r>
            <a:r>
              <a:rPr sz="2700" spc="-5" dirty="0">
                <a:latin typeface="Georgia"/>
                <a:cs typeface="Georgia"/>
              </a:rPr>
              <a:t>g/one </a:t>
            </a:r>
            <a:r>
              <a:rPr sz="2700" dirty="0">
                <a:latin typeface="Georgia"/>
                <a:cs typeface="Georgia"/>
              </a:rPr>
              <a:t>metre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square.</a:t>
            </a:r>
            <a:endParaRPr sz="27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20g </a:t>
            </a:r>
            <a:r>
              <a:rPr sz="2700" spc="-5" dirty="0">
                <a:latin typeface="Georgia"/>
                <a:cs typeface="Georgia"/>
              </a:rPr>
              <a:t>of </a:t>
            </a:r>
            <a:r>
              <a:rPr sz="2700" dirty="0">
                <a:latin typeface="Georgia"/>
                <a:cs typeface="Georgia"/>
              </a:rPr>
              <a:t>VAM </a:t>
            </a:r>
            <a:r>
              <a:rPr sz="2700" spc="-5" dirty="0">
                <a:latin typeface="Georgia"/>
                <a:cs typeface="Georgia"/>
              </a:rPr>
              <a:t>inoculum </a:t>
            </a:r>
            <a:r>
              <a:rPr sz="2700" dirty="0">
                <a:latin typeface="Georgia"/>
                <a:cs typeface="Georgia"/>
              </a:rPr>
              <a:t>is required per</a:t>
            </a:r>
            <a:r>
              <a:rPr sz="2700" spc="-1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seedling</a:t>
            </a:r>
            <a:endParaRPr sz="2700">
              <a:latin typeface="Georgia"/>
              <a:cs typeface="Georgia"/>
            </a:endParaRPr>
          </a:p>
          <a:p>
            <a:pPr marL="287020" marR="165735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200g </a:t>
            </a:r>
            <a:r>
              <a:rPr sz="2700" spc="-5" dirty="0">
                <a:latin typeface="Georgia"/>
                <a:cs typeface="Georgia"/>
              </a:rPr>
              <a:t>of VAM inoculum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required for </a:t>
            </a:r>
            <a:r>
              <a:rPr sz="2700" spc="-40" dirty="0">
                <a:latin typeface="Georgia"/>
                <a:cs typeface="Georgia"/>
              </a:rPr>
              <a:t>inoculating  </a:t>
            </a:r>
            <a:r>
              <a:rPr sz="2700" spc="-5" dirty="0">
                <a:latin typeface="Georgia"/>
                <a:cs typeface="Georgia"/>
              </a:rPr>
              <a:t>one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tree.</a:t>
            </a:r>
            <a:endParaRPr sz="27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70272" y="1106550"/>
            <a:ext cx="24002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27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21202" y="412750"/>
            <a:ext cx="209677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solidFill>
                  <a:srgbClr val="7A9799"/>
                </a:solidFill>
                <a:latin typeface="Georgia"/>
                <a:cs typeface="Georgia"/>
              </a:rPr>
              <a:t>Conclusion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676400"/>
            <a:ext cx="7924800" cy="46817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461128" y="1106550"/>
            <a:ext cx="25907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28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1014" y="412750"/>
            <a:ext cx="2058670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0" dirty="0">
                <a:latin typeface="Georgia"/>
                <a:cs typeface="Georgia"/>
              </a:rPr>
              <a:t>References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491" y="975273"/>
            <a:ext cx="8348980" cy="4965065"/>
          </a:xfrm>
          <a:prstGeom prst="rect">
            <a:avLst/>
          </a:prstGeom>
        </p:spPr>
        <p:txBody>
          <a:bodyPr vert="horz" wrap="square" lIns="0" tIns="143510" rIns="0" bIns="0" rtlCol="0">
            <a:spAutoFit/>
          </a:bodyPr>
          <a:lstStyle/>
          <a:p>
            <a:pPr marL="70485" algn="ctr">
              <a:lnSpc>
                <a:spcPct val="100000"/>
              </a:lnSpc>
              <a:spcBef>
                <a:spcPts val="1130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29</a:t>
            </a:r>
            <a:endParaRPr sz="1600">
              <a:latin typeface="Georgia"/>
              <a:cs typeface="Georgia"/>
            </a:endParaRPr>
          </a:p>
          <a:p>
            <a:pPr marL="287020" marR="678815" indent="-274320">
              <a:lnSpc>
                <a:spcPct val="80000"/>
              </a:lnSpc>
              <a:spcBef>
                <a:spcPts val="1595"/>
              </a:spcBef>
              <a:buClr>
                <a:srgbClr val="D16248"/>
              </a:buClr>
              <a:buSzPct val="83333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sz="1800" dirty="0">
                <a:latin typeface="Times New Roman"/>
                <a:cs typeface="Times New Roman"/>
              </a:rPr>
              <a:t>Bagyaraj, </a:t>
            </a:r>
            <a:r>
              <a:rPr sz="1800" spc="-5" dirty="0">
                <a:latin typeface="Times New Roman"/>
                <a:cs typeface="Times New Roman"/>
              </a:rPr>
              <a:t>D.J. </a:t>
            </a:r>
            <a:r>
              <a:rPr sz="1800" dirty="0">
                <a:latin typeface="Times New Roman"/>
                <a:cs typeface="Times New Roman"/>
              </a:rPr>
              <a:t>(1984). Biological interactions with </a:t>
            </a:r>
            <a:r>
              <a:rPr sz="1800" spc="-120" dirty="0">
                <a:latin typeface="Times New Roman"/>
                <a:cs typeface="Times New Roman"/>
              </a:rPr>
              <a:t>VA </a:t>
            </a:r>
            <a:r>
              <a:rPr sz="1800" dirty="0">
                <a:latin typeface="Times New Roman"/>
                <a:cs typeface="Times New Roman"/>
              </a:rPr>
              <a:t>mycorrhizal fungi</a:t>
            </a:r>
            <a:r>
              <a:rPr sz="1800" i="1" dirty="0">
                <a:latin typeface="Times New Roman"/>
                <a:cs typeface="Times New Roman"/>
              </a:rPr>
              <a:t>. In:</a:t>
            </a:r>
            <a:r>
              <a:rPr sz="1800" i="1" spc="-114" dirty="0">
                <a:latin typeface="Times New Roman"/>
                <a:cs typeface="Times New Roman"/>
              </a:rPr>
              <a:t> </a:t>
            </a:r>
            <a:r>
              <a:rPr sz="1800" i="1" spc="-65" dirty="0">
                <a:latin typeface="Times New Roman"/>
                <a:cs typeface="Times New Roman"/>
              </a:rPr>
              <a:t>VA  </a:t>
            </a:r>
            <a:r>
              <a:rPr sz="1800" i="1" spc="-5" dirty="0">
                <a:latin typeface="Times New Roman"/>
                <a:cs typeface="Times New Roman"/>
              </a:rPr>
              <a:t>mycorrhizae </a:t>
            </a:r>
            <a:r>
              <a:rPr sz="1800" spc="-5" dirty="0">
                <a:latin typeface="Times New Roman"/>
                <a:cs typeface="Times New Roman"/>
              </a:rPr>
              <a:t>(eds.). C.L. </a:t>
            </a:r>
            <a:r>
              <a:rPr sz="1800" dirty="0">
                <a:latin typeface="Times New Roman"/>
                <a:cs typeface="Times New Roman"/>
              </a:rPr>
              <a:t>Bailey </a:t>
            </a:r>
            <a:r>
              <a:rPr sz="1800" spc="-5" dirty="0">
                <a:latin typeface="Times New Roman"/>
                <a:cs typeface="Times New Roman"/>
              </a:rPr>
              <a:t>and </a:t>
            </a:r>
            <a:r>
              <a:rPr sz="1800" spc="-50" dirty="0">
                <a:latin typeface="Times New Roman"/>
                <a:cs typeface="Times New Roman"/>
              </a:rPr>
              <a:t>J.W. </a:t>
            </a:r>
            <a:r>
              <a:rPr sz="1800" spc="-5" dirty="0">
                <a:latin typeface="Times New Roman"/>
                <a:cs typeface="Times New Roman"/>
              </a:rPr>
              <a:t>Mansfield. </a:t>
            </a:r>
            <a:r>
              <a:rPr sz="1800" dirty="0">
                <a:latin typeface="Times New Roman"/>
                <a:cs typeface="Times New Roman"/>
              </a:rPr>
              <a:t>CRC </a:t>
            </a:r>
            <a:r>
              <a:rPr sz="1800" spc="-5" dirty="0">
                <a:latin typeface="Times New Roman"/>
                <a:cs typeface="Times New Roman"/>
              </a:rPr>
              <a:t>Press, </a:t>
            </a:r>
            <a:r>
              <a:rPr sz="1800" dirty="0">
                <a:latin typeface="Times New Roman"/>
                <a:cs typeface="Times New Roman"/>
              </a:rPr>
              <a:t>Boca Raton,  </a:t>
            </a:r>
            <a:r>
              <a:rPr sz="1800" spc="-5" dirty="0">
                <a:latin typeface="Times New Roman"/>
                <a:cs typeface="Times New Roman"/>
              </a:rPr>
              <a:t>Florida,USA, pp.131-154.</a:t>
            </a:r>
            <a:endParaRPr sz="1800">
              <a:latin typeface="Times New Roman"/>
              <a:cs typeface="Times New Roman"/>
            </a:endParaRPr>
          </a:p>
          <a:p>
            <a:pPr marL="287020" marR="5080" indent="-274320">
              <a:lnSpc>
                <a:spcPct val="80000"/>
              </a:lnSpc>
              <a:spcBef>
                <a:spcPts val="434"/>
              </a:spcBef>
              <a:buClr>
                <a:srgbClr val="D16248"/>
              </a:buClr>
              <a:buSzPct val="83333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sz="1800" spc="-5" dirty="0">
                <a:latin typeface="Georgia"/>
                <a:cs typeface="Georgia"/>
              </a:rPr>
              <a:t>Brundrett, M., Bougher, N., Dell, B., Grove, </a:t>
            </a:r>
            <a:r>
              <a:rPr sz="1800" dirty="0">
                <a:latin typeface="Georgia"/>
                <a:cs typeface="Georgia"/>
              </a:rPr>
              <a:t>T and </a:t>
            </a:r>
            <a:r>
              <a:rPr sz="1800" spc="-5" dirty="0">
                <a:latin typeface="Georgia"/>
                <a:cs typeface="Georgia"/>
              </a:rPr>
              <a:t>Malajczuk, N. </a:t>
            </a:r>
            <a:r>
              <a:rPr sz="1800" dirty="0">
                <a:latin typeface="Georgia"/>
                <a:cs typeface="Georgia"/>
              </a:rPr>
              <a:t>(eds.) </a:t>
            </a:r>
            <a:r>
              <a:rPr sz="1800" i="1" dirty="0">
                <a:latin typeface="Georgia"/>
                <a:cs typeface="Georgia"/>
              </a:rPr>
              <a:t>Working  </a:t>
            </a:r>
            <a:r>
              <a:rPr sz="1800" i="1" spc="-5" dirty="0">
                <a:latin typeface="Georgia"/>
                <a:cs typeface="Georgia"/>
              </a:rPr>
              <a:t>with mycorrhizas </a:t>
            </a:r>
            <a:r>
              <a:rPr sz="1800" i="1" dirty="0">
                <a:latin typeface="Georgia"/>
                <a:cs typeface="Georgia"/>
              </a:rPr>
              <a:t>in </a:t>
            </a:r>
            <a:r>
              <a:rPr sz="1800" i="1" spc="-5" dirty="0">
                <a:latin typeface="Georgia"/>
                <a:cs typeface="Georgia"/>
              </a:rPr>
              <a:t>forestry and </a:t>
            </a:r>
            <a:r>
              <a:rPr sz="1800" i="1" dirty="0">
                <a:latin typeface="Georgia"/>
                <a:cs typeface="Georgia"/>
              </a:rPr>
              <a:t>agriculture, </a:t>
            </a:r>
            <a:r>
              <a:rPr sz="1800" spc="-5" dirty="0">
                <a:latin typeface="Georgia"/>
                <a:cs typeface="Georgia"/>
              </a:rPr>
              <a:t>02/01/1995,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Publication</a:t>
            </a:r>
            <a:endParaRPr sz="1800">
              <a:latin typeface="Georgia"/>
              <a:cs typeface="Georgia"/>
            </a:endParaRPr>
          </a:p>
          <a:p>
            <a:pPr marL="287020">
              <a:lnSpc>
                <a:spcPts val="1730"/>
              </a:lnSpc>
            </a:pPr>
            <a:r>
              <a:rPr sz="1800" spc="-5" dirty="0">
                <a:latin typeface="Georgia"/>
                <a:cs typeface="Georgia"/>
              </a:rPr>
              <a:t>Code:</a:t>
            </a:r>
            <a:r>
              <a:rPr sz="1800" spc="10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MN032</a:t>
            </a:r>
            <a:endParaRPr sz="1800">
              <a:latin typeface="Georgia"/>
              <a:cs typeface="Georgia"/>
            </a:endParaRPr>
          </a:p>
          <a:p>
            <a:pPr marL="287020" marR="675005" indent="-274320">
              <a:lnSpc>
                <a:spcPct val="80000"/>
              </a:lnSpc>
              <a:spcBef>
                <a:spcPts val="430"/>
              </a:spcBef>
              <a:buClr>
                <a:srgbClr val="D16248"/>
              </a:buClr>
              <a:buSzPct val="83333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sz="1800" spc="-5" dirty="0">
                <a:latin typeface="Georgia"/>
                <a:cs typeface="Georgia"/>
              </a:rPr>
              <a:t>Crush, J.R. (1974). </a:t>
            </a:r>
            <a:r>
              <a:rPr sz="1800" i="1" spc="-5" dirty="0">
                <a:latin typeface="Georgia"/>
                <a:cs typeface="Georgia"/>
              </a:rPr>
              <a:t>Plant </a:t>
            </a:r>
            <a:r>
              <a:rPr sz="1800" i="1" dirty="0">
                <a:latin typeface="Georgia"/>
                <a:cs typeface="Georgia"/>
              </a:rPr>
              <a:t>growth </a:t>
            </a:r>
            <a:r>
              <a:rPr sz="1800" i="1" spc="-5" dirty="0">
                <a:latin typeface="Georgia"/>
                <a:cs typeface="Georgia"/>
              </a:rPr>
              <a:t>response to vesicular-arbuscular  mycorrhizal</a:t>
            </a:r>
            <a:r>
              <a:rPr sz="1800" spc="-5" dirty="0">
                <a:latin typeface="Georgia"/>
                <a:cs typeface="Georgia"/>
              </a:rPr>
              <a:t>. VII. Growth </a:t>
            </a:r>
            <a:r>
              <a:rPr sz="1800" dirty="0">
                <a:latin typeface="Georgia"/>
                <a:cs typeface="Georgia"/>
              </a:rPr>
              <a:t>and </a:t>
            </a:r>
            <a:r>
              <a:rPr sz="1800" spc="-5" dirty="0">
                <a:latin typeface="Georgia"/>
                <a:cs typeface="Georgia"/>
              </a:rPr>
              <a:t>nodulation of some herbage legumes. </a:t>
            </a:r>
            <a:r>
              <a:rPr sz="1800" i="1" spc="-5" dirty="0">
                <a:latin typeface="Georgia"/>
                <a:cs typeface="Georgia"/>
              </a:rPr>
              <a:t>New  Phytologists, </a:t>
            </a:r>
            <a:r>
              <a:rPr sz="1800" spc="-5" dirty="0">
                <a:latin typeface="Georgia"/>
                <a:cs typeface="Georgia"/>
              </a:rPr>
              <a:t>73:</a:t>
            </a:r>
            <a:r>
              <a:rPr sz="1800" spc="-2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743-749.</a:t>
            </a:r>
            <a:endParaRPr sz="1800">
              <a:latin typeface="Georgia"/>
              <a:cs typeface="Georgia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D16248"/>
              </a:buClr>
              <a:buSzPct val="83333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sz="1800" u="sng" spc="-5" dirty="0">
                <a:solidFill>
                  <a:srgbClr val="00A2D5"/>
                </a:solidFill>
                <a:uFill>
                  <a:solidFill>
                    <a:srgbClr val="00A2D5"/>
                  </a:solidFill>
                </a:uFill>
                <a:latin typeface="Georgia"/>
                <a:cs typeface="Georgia"/>
                <a:hlinkClick r:id="rId2"/>
              </a:rPr>
              <a:t>http://www.sciencedirect.com/science/article/pii/S0166248108702009</a:t>
            </a:r>
            <a:endParaRPr sz="1800">
              <a:latin typeface="Georgia"/>
              <a:cs typeface="Georgia"/>
            </a:endParaRPr>
          </a:p>
          <a:p>
            <a:pPr marL="287020" marR="13335" indent="-274320">
              <a:lnSpc>
                <a:spcPct val="80000"/>
              </a:lnSpc>
              <a:spcBef>
                <a:spcPts val="430"/>
              </a:spcBef>
              <a:buClr>
                <a:srgbClr val="D16248"/>
              </a:buClr>
              <a:buSzPct val="83333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sz="1800" u="sng" spc="-5" dirty="0">
                <a:solidFill>
                  <a:srgbClr val="00A2D5"/>
                </a:solidFill>
                <a:uFill>
                  <a:solidFill>
                    <a:srgbClr val="00A2D5"/>
                  </a:solidFill>
                </a:uFill>
                <a:latin typeface="Georgia"/>
                <a:cs typeface="Georgia"/>
                <a:hlinkClick r:id="rId3"/>
              </a:rPr>
              <a:t>HTTP://WWW.JSTOR.ORG/DISCOVER/10.2307/2442619?UID=2&amp;UID=4&amp;S  ID=21105407197063</a:t>
            </a:r>
            <a:endParaRPr sz="1800">
              <a:latin typeface="Georgia"/>
              <a:cs typeface="Georgia"/>
            </a:endParaRPr>
          </a:p>
          <a:p>
            <a:pPr marL="287020" indent="-274320">
              <a:lnSpc>
                <a:spcPts val="1945"/>
              </a:lnSpc>
              <a:buClr>
                <a:srgbClr val="D16248"/>
              </a:buClr>
              <a:buSzPct val="83333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sz="1800" u="sng" spc="-15" dirty="0">
                <a:solidFill>
                  <a:srgbClr val="00A2D5"/>
                </a:solidFill>
                <a:uFill>
                  <a:solidFill>
                    <a:srgbClr val="00A2D5"/>
                  </a:solidFill>
                </a:uFill>
                <a:latin typeface="Times New Roman"/>
                <a:cs typeface="Times New Roman"/>
                <a:hlinkClick r:id="rId4"/>
              </a:rPr>
              <a:t>HTTP://WWW.DAVIDMOORE.ORG.UK/ASSETS/MOSTLY_MYCOLOGY/DIANE</a:t>
            </a:r>
            <a:endParaRPr sz="1800">
              <a:latin typeface="Times New Roman"/>
              <a:cs typeface="Times New Roman"/>
            </a:endParaRPr>
          </a:p>
          <a:p>
            <a:pPr marL="287020">
              <a:lnSpc>
                <a:spcPts val="1945"/>
              </a:lnSpc>
            </a:pPr>
            <a:r>
              <a:rPr sz="1800" u="sng" spc="-20" dirty="0">
                <a:solidFill>
                  <a:srgbClr val="00A2D5"/>
                </a:solidFill>
                <a:uFill>
                  <a:solidFill>
                    <a:srgbClr val="00A2D5"/>
                  </a:solidFill>
                </a:uFill>
                <a:latin typeface="Times New Roman"/>
                <a:cs typeface="Times New Roman"/>
                <a:hlinkClick r:id="rId4"/>
              </a:rPr>
              <a:t>_HOWARTH/ERICOID.HTM</a:t>
            </a:r>
            <a:r>
              <a:rPr sz="1800" u="sng" spc="-20" dirty="0">
                <a:uFill>
                  <a:solidFill>
                    <a:srgbClr val="00A2D5"/>
                  </a:solidFill>
                </a:uFill>
                <a:latin typeface="Times New Roman"/>
                <a:cs typeface="Times New Roman"/>
                <a:hlinkClick r:id="rId4"/>
              </a:rPr>
              <a:t>L</a:t>
            </a:r>
            <a:endParaRPr sz="1800">
              <a:latin typeface="Times New Roman"/>
              <a:cs typeface="Times New Roman"/>
            </a:endParaRPr>
          </a:p>
          <a:p>
            <a:pPr marL="287020" indent="-274320">
              <a:lnSpc>
                <a:spcPts val="1945"/>
              </a:lnSpc>
              <a:buClr>
                <a:srgbClr val="D16248"/>
              </a:buClr>
              <a:buSzPct val="83333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sz="1800" b="1" dirty="0">
                <a:latin typeface="Times New Roman"/>
                <a:cs typeface="Times New Roman"/>
              </a:rPr>
              <a:t>Native Plant </a:t>
            </a:r>
            <a:r>
              <a:rPr sz="1800" b="1" spc="-5" dirty="0">
                <a:latin typeface="Times New Roman"/>
                <a:cs typeface="Times New Roman"/>
              </a:rPr>
              <a:t>Class Notes Las </a:t>
            </a:r>
            <a:r>
              <a:rPr sz="1800" b="1" dirty="0">
                <a:latin typeface="Times New Roman"/>
                <a:cs typeface="Times New Roman"/>
              </a:rPr>
              <a:t>Pilitas native </a:t>
            </a:r>
            <a:r>
              <a:rPr sz="1800" b="1" spc="-5" dirty="0">
                <a:latin typeface="Times New Roman"/>
                <a:cs typeface="Times New Roman"/>
              </a:rPr>
              <a:t>plant </a:t>
            </a:r>
            <a:r>
              <a:rPr sz="1800" b="1" dirty="0">
                <a:latin typeface="Times New Roman"/>
                <a:cs typeface="Times New Roman"/>
              </a:rPr>
              <a:t>class </a:t>
            </a:r>
            <a:r>
              <a:rPr sz="1800" b="1" spc="-10" dirty="0">
                <a:latin typeface="Times New Roman"/>
                <a:cs typeface="Times New Roman"/>
              </a:rPr>
              <a:t>(from </a:t>
            </a:r>
            <a:r>
              <a:rPr sz="1800" b="1" spc="-5" dirty="0">
                <a:latin typeface="Times New Roman"/>
                <a:cs typeface="Times New Roman"/>
              </a:rPr>
              <a:t>Spring </a:t>
            </a:r>
            <a:r>
              <a:rPr sz="1800" b="1" dirty="0">
                <a:latin typeface="Times New Roman"/>
                <a:cs typeface="Times New Roman"/>
              </a:rPr>
              <a:t>1994,</a:t>
            </a:r>
            <a:r>
              <a:rPr sz="1800" b="1" spc="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updated</a:t>
            </a:r>
            <a:endParaRPr sz="1800">
              <a:latin typeface="Times New Roman"/>
              <a:cs typeface="Times New Roman"/>
            </a:endParaRPr>
          </a:p>
          <a:p>
            <a:pPr marL="287020">
              <a:lnSpc>
                <a:spcPts val="1945"/>
              </a:lnSpc>
            </a:pPr>
            <a:r>
              <a:rPr sz="1800" b="1" dirty="0">
                <a:latin typeface="Times New Roman"/>
                <a:cs typeface="Times New Roman"/>
              </a:rPr>
              <a:t>2003,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2012)</a:t>
            </a:r>
            <a:endParaRPr sz="1800">
              <a:latin typeface="Times New Roman"/>
              <a:cs typeface="Times New Roman"/>
            </a:endParaRPr>
          </a:p>
          <a:p>
            <a:pPr marL="287020" indent="-274320">
              <a:lnSpc>
                <a:spcPts val="2050"/>
              </a:lnSpc>
              <a:buClr>
                <a:srgbClr val="D16248"/>
              </a:buClr>
              <a:buSzPct val="83333"/>
              <a:buFont typeface="Arial"/>
              <a:buChar char=""/>
              <a:tabLst>
                <a:tab pos="286385" algn="l"/>
                <a:tab pos="287020" algn="l"/>
              </a:tabLst>
            </a:pPr>
            <a:r>
              <a:rPr sz="1800" u="sng" spc="-5" dirty="0">
                <a:solidFill>
                  <a:srgbClr val="00A2D5"/>
                </a:solidFill>
                <a:uFill>
                  <a:solidFill>
                    <a:srgbClr val="00A2D5"/>
                  </a:solidFill>
                </a:uFill>
                <a:latin typeface="Times New Roman"/>
                <a:cs typeface="Times New Roman"/>
                <a:hlinkClick r:id="rId3"/>
              </a:rPr>
              <a:t>HTTP://WW</a:t>
            </a:r>
            <a:r>
              <a:rPr sz="1900" u="sng" spc="-5" dirty="0">
                <a:solidFill>
                  <a:srgbClr val="00A2D5"/>
                </a:solidFill>
                <a:uFill>
                  <a:solidFill>
                    <a:srgbClr val="00A2D5"/>
                  </a:solidFill>
                </a:uFill>
                <a:latin typeface="Times New Roman"/>
                <a:cs typeface="Times New Roman"/>
                <a:hlinkClick r:id="rId3"/>
              </a:rPr>
              <a:t>W.JSTOR.ORG/DISCOVER/10.2307/2442619?UID=2&amp;UID=4&amp;SID</a:t>
            </a:r>
            <a:endParaRPr sz="1900">
              <a:latin typeface="Times New Roman"/>
              <a:cs typeface="Times New Roman"/>
            </a:endParaRPr>
          </a:p>
          <a:p>
            <a:pPr marL="287020">
              <a:lnSpc>
                <a:spcPts val="2050"/>
              </a:lnSpc>
            </a:pPr>
            <a:r>
              <a:rPr sz="1900" u="sng" spc="-10" dirty="0">
                <a:solidFill>
                  <a:srgbClr val="00A2D5"/>
                </a:solidFill>
                <a:uFill>
                  <a:solidFill>
                    <a:srgbClr val="00A2D5"/>
                  </a:solidFill>
                </a:uFill>
                <a:latin typeface="Times New Roman"/>
                <a:cs typeface="Times New Roman"/>
                <a:hlinkClick r:id="rId3"/>
              </a:rPr>
              <a:t>=21105407197063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8825" y="303022"/>
            <a:ext cx="50787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Methods of</a:t>
            </a:r>
            <a:r>
              <a:rPr sz="4000" spc="-10" dirty="0"/>
              <a:t> </a:t>
            </a:r>
            <a:r>
              <a:rPr sz="4000" spc="-5" dirty="0"/>
              <a:t>Inoculation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80491" y="1546301"/>
            <a:ext cx="8084820" cy="3636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5"/>
              </a:spcBef>
              <a:buClr>
                <a:srgbClr val="D16248"/>
              </a:buClr>
              <a:buSzPct val="84375"/>
              <a:buFont typeface="Arial"/>
              <a:buChar char=""/>
              <a:tabLst>
                <a:tab pos="287020" algn="l"/>
              </a:tabLst>
            </a:pPr>
            <a:r>
              <a:rPr sz="3200" dirty="0">
                <a:latin typeface="Times New Roman"/>
                <a:cs typeface="Times New Roman"/>
              </a:rPr>
              <a:t>Basidiospores, chopped sporocarp,pure </a:t>
            </a:r>
            <a:r>
              <a:rPr sz="3200" spc="-75" dirty="0">
                <a:latin typeface="Times New Roman"/>
                <a:cs typeface="Times New Roman"/>
              </a:rPr>
              <a:t>mycelia  </a:t>
            </a:r>
            <a:r>
              <a:rPr sz="3200" dirty="0">
                <a:latin typeface="Times New Roman"/>
                <a:cs typeface="Times New Roman"/>
              </a:rPr>
              <a:t>culture, fragmented mycorrhizal roots or soil  from mycorrhizosphere region in ecto  mycorrhizal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fungi.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D16248"/>
              </a:buClr>
              <a:buFont typeface="Arial"/>
              <a:buChar char=""/>
            </a:pPr>
            <a:endParaRPr sz="4650">
              <a:latin typeface="Times New Roman"/>
              <a:cs typeface="Times New Roman"/>
            </a:endParaRPr>
          </a:p>
          <a:p>
            <a:pPr marL="287020" marR="154940" indent="-274320">
              <a:lnSpc>
                <a:spcPct val="100000"/>
              </a:lnSpc>
              <a:buClr>
                <a:srgbClr val="D16248"/>
              </a:buClr>
              <a:buSzPct val="84375"/>
              <a:buFont typeface="Arial"/>
              <a:buChar char=""/>
              <a:tabLst>
                <a:tab pos="287020" algn="l"/>
              </a:tabLst>
            </a:pPr>
            <a:r>
              <a:rPr sz="3200" spc="-204" dirty="0">
                <a:latin typeface="Times New Roman"/>
                <a:cs typeface="Times New Roman"/>
              </a:rPr>
              <a:t>VA </a:t>
            </a:r>
            <a:r>
              <a:rPr sz="3200" dirty="0">
                <a:latin typeface="Times New Roman"/>
                <a:cs typeface="Times New Roman"/>
              </a:rPr>
              <a:t>mycorrhizal fungi can be isolated from </a:t>
            </a:r>
            <a:r>
              <a:rPr sz="3200" spc="-130" dirty="0">
                <a:latin typeface="Times New Roman"/>
                <a:cs typeface="Times New Roman"/>
              </a:rPr>
              <a:t>soil  </a:t>
            </a:r>
            <a:r>
              <a:rPr sz="3200" dirty="0">
                <a:latin typeface="Times New Roman"/>
                <a:cs typeface="Times New Roman"/>
              </a:rPr>
              <a:t>by wet sieving AND by pot culture</a:t>
            </a:r>
            <a:r>
              <a:rPr sz="3200" spc="-2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technique.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79416" y="1106550"/>
            <a:ext cx="22415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13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0491" y="1544777"/>
            <a:ext cx="28778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50" b="0" spc="-790" dirty="0">
                <a:solidFill>
                  <a:srgbClr val="D16248"/>
                </a:solidFill>
                <a:latin typeface="Arial"/>
                <a:cs typeface="Arial"/>
              </a:rPr>
              <a:t> </a:t>
            </a:r>
            <a:r>
              <a:rPr sz="3600" b="0" dirty="0">
                <a:solidFill>
                  <a:srgbClr val="000000"/>
                </a:solidFill>
                <a:latin typeface="Times New Roman"/>
                <a:cs typeface="Times New Roman"/>
              </a:rPr>
              <a:t>Soil</a:t>
            </a:r>
            <a:r>
              <a:rPr sz="3600" b="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600" b="0" spc="-70" dirty="0">
                <a:solidFill>
                  <a:srgbClr val="000000"/>
                </a:solidFill>
                <a:latin typeface="Times New Roman"/>
                <a:cs typeface="Times New Roman"/>
              </a:rPr>
              <a:t>inoculum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491" y="2094102"/>
            <a:ext cx="7116445" cy="331787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3050" spc="-790" dirty="0">
                <a:solidFill>
                  <a:srgbClr val="D16248"/>
                </a:solidFill>
                <a:latin typeface="Arial"/>
                <a:cs typeface="Arial"/>
              </a:rPr>
              <a:t> </a:t>
            </a:r>
            <a:r>
              <a:rPr sz="3600" dirty="0">
                <a:latin typeface="Times New Roman"/>
                <a:cs typeface="Times New Roman"/>
              </a:rPr>
              <a:t>Spore-based </a:t>
            </a:r>
            <a:r>
              <a:rPr sz="3600" spc="-5" dirty="0">
                <a:latin typeface="Times New Roman"/>
                <a:cs typeface="Times New Roman"/>
              </a:rPr>
              <a:t>inoculum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forms</a:t>
            </a:r>
            <a:endParaRPr sz="3600">
              <a:latin typeface="Times New Roman"/>
              <a:cs typeface="Times New Roman"/>
            </a:endParaRPr>
          </a:p>
          <a:p>
            <a:pPr marL="321945" indent="-309880">
              <a:lnSpc>
                <a:spcPct val="100000"/>
              </a:lnSpc>
              <a:spcBef>
                <a:spcPts val="865"/>
              </a:spcBef>
              <a:buClr>
                <a:srgbClr val="D16248"/>
              </a:buClr>
              <a:buSzPct val="81944"/>
              <a:buFont typeface="Wingdings"/>
              <a:buChar char=""/>
              <a:tabLst>
                <a:tab pos="322580" algn="l"/>
              </a:tabLst>
            </a:pPr>
            <a:r>
              <a:rPr sz="3600" spc="-5" dirty="0">
                <a:latin typeface="Times New Roman"/>
                <a:cs typeface="Times New Roman"/>
              </a:rPr>
              <a:t>Preparation of Fungal</a:t>
            </a:r>
            <a:r>
              <a:rPr sz="3600" spc="3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Spores</a:t>
            </a:r>
            <a:endParaRPr sz="3600">
              <a:latin typeface="Times New Roman"/>
              <a:cs typeface="Times New Roman"/>
            </a:endParaRPr>
          </a:p>
          <a:p>
            <a:pPr marL="321945" indent="-309880">
              <a:lnSpc>
                <a:spcPct val="100000"/>
              </a:lnSpc>
              <a:spcBef>
                <a:spcPts val="865"/>
              </a:spcBef>
              <a:buClr>
                <a:srgbClr val="D16248"/>
              </a:buClr>
              <a:buSzPct val="81944"/>
              <a:buFont typeface="Wingdings"/>
              <a:buChar char=""/>
              <a:tabLst>
                <a:tab pos="322580" algn="l"/>
              </a:tabLst>
            </a:pPr>
            <a:r>
              <a:rPr sz="3600" spc="-5" dirty="0">
                <a:latin typeface="Times New Roman"/>
                <a:cs typeface="Times New Roman"/>
              </a:rPr>
              <a:t>Inoculation </a:t>
            </a:r>
            <a:r>
              <a:rPr sz="3600" dirty="0">
                <a:latin typeface="Times New Roman"/>
                <a:cs typeface="Times New Roman"/>
              </a:rPr>
              <a:t>Roots and Fungal</a:t>
            </a:r>
            <a:r>
              <a:rPr sz="3600" spc="-5" dirty="0">
                <a:latin typeface="Times New Roman"/>
                <a:cs typeface="Times New Roman"/>
              </a:rPr>
              <a:t> Spores</a:t>
            </a:r>
            <a:endParaRPr sz="3600">
              <a:latin typeface="Times New Roman"/>
              <a:cs typeface="Times New Roman"/>
            </a:endParaRPr>
          </a:p>
          <a:p>
            <a:pPr marL="321945" indent="-309880">
              <a:lnSpc>
                <a:spcPct val="100000"/>
              </a:lnSpc>
              <a:spcBef>
                <a:spcPts val="865"/>
              </a:spcBef>
              <a:buClr>
                <a:srgbClr val="D16248"/>
              </a:buClr>
              <a:buSzPct val="81944"/>
              <a:buFont typeface="Wingdings"/>
              <a:buChar char=""/>
              <a:tabLst>
                <a:tab pos="322580" algn="l"/>
              </a:tabLst>
            </a:pPr>
            <a:r>
              <a:rPr sz="3600" spc="-5" dirty="0">
                <a:latin typeface="Times New Roman"/>
                <a:cs typeface="Times New Roman"/>
              </a:rPr>
              <a:t>Utilizing wet or dry</a:t>
            </a:r>
            <a:r>
              <a:rPr sz="3600" spc="2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spore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050" spc="-790" dirty="0">
                <a:solidFill>
                  <a:srgbClr val="D16248"/>
                </a:solidFill>
                <a:latin typeface="Arial"/>
                <a:cs typeface="Arial"/>
              </a:rPr>
              <a:t> </a:t>
            </a:r>
            <a:r>
              <a:rPr sz="3600" spc="-5" dirty="0">
                <a:latin typeface="Times New Roman"/>
                <a:cs typeface="Times New Roman"/>
              </a:rPr>
              <a:t>Mycelium-based inoculums</a:t>
            </a:r>
            <a:r>
              <a:rPr sz="3600" spc="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forms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94838" y="412750"/>
            <a:ext cx="3348990" cy="962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300" b="1" spc="-50" dirty="0">
                <a:solidFill>
                  <a:srgbClr val="7A9799"/>
                </a:solidFill>
                <a:latin typeface="Times New Roman"/>
                <a:cs typeface="Times New Roman"/>
              </a:rPr>
              <a:t>Types </a:t>
            </a:r>
            <a:r>
              <a:rPr sz="3300" b="1" dirty="0">
                <a:solidFill>
                  <a:srgbClr val="7A9799"/>
                </a:solidFill>
                <a:latin typeface="Times New Roman"/>
                <a:cs typeface="Times New Roman"/>
              </a:rPr>
              <a:t>of</a:t>
            </a:r>
            <a:r>
              <a:rPr sz="3300" b="1" spc="-45" dirty="0">
                <a:solidFill>
                  <a:srgbClr val="7A9799"/>
                </a:solidFill>
                <a:latin typeface="Times New Roman"/>
                <a:cs typeface="Times New Roman"/>
              </a:rPr>
              <a:t> </a:t>
            </a:r>
            <a:r>
              <a:rPr sz="3300" b="1" dirty="0">
                <a:solidFill>
                  <a:srgbClr val="7A9799"/>
                </a:solidFill>
                <a:latin typeface="Times New Roman"/>
                <a:cs typeface="Times New Roman"/>
              </a:rPr>
              <a:t>Inoculum</a:t>
            </a:r>
            <a:endParaRPr sz="3300">
              <a:latin typeface="Times New Roman"/>
              <a:cs typeface="Times New Roman"/>
            </a:endParaRPr>
          </a:p>
          <a:p>
            <a:pPr marL="43815" algn="ctr">
              <a:lnSpc>
                <a:spcPct val="100000"/>
              </a:lnSpc>
              <a:spcBef>
                <a:spcPts val="14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14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0940" y="1106550"/>
            <a:ext cx="2197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15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1600200"/>
            <a:ext cx="3657600" cy="457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803775" y="2235834"/>
            <a:ext cx="326707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0000"/>
                </a:solidFill>
                <a:latin typeface="Georgia"/>
                <a:cs typeface="Georgia"/>
              </a:rPr>
              <a:t>Inoculum production</a:t>
            </a:r>
            <a:endParaRPr sz="18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solidFill>
                  <a:srgbClr val="000000"/>
                </a:solidFill>
                <a:latin typeface="Georgia"/>
                <a:cs typeface="Georgia"/>
              </a:rPr>
              <a:t>A </a:t>
            </a:r>
            <a:r>
              <a:rPr sz="1800" spc="-5" dirty="0">
                <a:solidFill>
                  <a:srgbClr val="000000"/>
                </a:solidFill>
                <a:latin typeface="Georgia"/>
                <a:cs typeface="Georgia"/>
              </a:rPr>
              <a:t>and B= mycelial </a:t>
            </a:r>
            <a:r>
              <a:rPr sz="1800" dirty="0">
                <a:solidFill>
                  <a:srgbClr val="000000"/>
                </a:solidFill>
                <a:latin typeface="Georgia"/>
                <a:cs typeface="Georgia"/>
              </a:rPr>
              <a:t>culture  C = </a:t>
            </a:r>
            <a:r>
              <a:rPr sz="1800" spc="-5" dirty="0">
                <a:solidFill>
                  <a:srgbClr val="000000"/>
                </a:solidFill>
                <a:latin typeface="Georgia"/>
                <a:cs typeface="Georgia"/>
              </a:rPr>
              <a:t>homogenized</a:t>
            </a:r>
            <a:r>
              <a:rPr sz="1800" spc="-3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0000"/>
                </a:solidFill>
                <a:latin typeface="Georgia"/>
                <a:cs typeface="Georgia"/>
              </a:rPr>
              <a:t>mycelium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03775" y="3058795"/>
            <a:ext cx="334645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Georgia"/>
                <a:cs typeface="Georgia"/>
              </a:rPr>
              <a:t>D = mycelium in </a:t>
            </a:r>
            <a:r>
              <a:rPr sz="1800" b="1" spc="-5" dirty="0">
                <a:latin typeface="Georgia"/>
                <a:cs typeface="Georgia"/>
              </a:rPr>
              <a:t>liquid</a:t>
            </a:r>
            <a:r>
              <a:rPr sz="1800" b="1" spc="-9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form  </a:t>
            </a:r>
            <a:r>
              <a:rPr sz="1800" b="1" dirty="0">
                <a:latin typeface="Georgia"/>
                <a:cs typeface="Georgia"/>
              </a:rPr>
              <a:t>E = </a:t>
            </a:r>
            <a:r>
              <a:rPr sz="1800" b="1" spc="-5" dirty="0">
                <a:latin typeface="Georgia"/>
                <a:cs typeface="Georgia"/>
              </a:rPr>
              <a:t>mycelium </a:t>
            </a:r>
            <a:r>
              <a:rPr sz="1800" b="1" dirty="0">
                <a:latin typeface="Georgia"/>
                <a:cs typeface="Georgia"/>
              </a:rPr>
              <a:t>in</a:t>
            </a:r>
            <a:r>
              <a:rPr sz="1800" b="1" spc="-3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alginate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latin typeface="Georgia"/>
                <a:cs typeface="Georgia"/>
              </a:rPr>
              <a:t>F =</a:t>
            </a:r>
            <a:r>
              <a:rPr sz="1800" b="1" spc="-5" dirty="0">
                <a:latin typeface="Georgia"/>
                <a:cs typeface="Georgia"/>
              </a:rPr>
              <a:t> inoculation</a:t>
            </a:r>
            <a:endParaRPr sz="1800">
              <a:latin typeface="Georgia"/>
              <a:cs typeface="Georgia"/>
            </a:endParaRPr>
          </a:p>
          <a:p>
            <a:pPr marL="12700" marR="247650">
              <a:lnSpc>
                <a:spcPct val="100000"/>
              </a:lnSpc>
            </a:pPr>
            <a:r>
              <a:rPr sz="1800" b="1" dirty="0">
                <a:latin typeface="Georgia"/>
                <a:cs typeface="Georgia"/>
              </a:rPr>
              <a:t>G = </a:t>
            </a:r>
            <a:r>
              <a:rPr sz="1800" b="1" spc="-5" dirty="0">
                <a:latin typeface="Georgia"/>
                <a:cs typeface="Georgia"/>
              </a:rPr>
              <a:t>large </a:t>
            </a:r>
            <a:r>
              <a:rPr sz="1800" b="1" dirty="0">
                <a:latin typeface="Georgia"/>
                <a:cs typeface="Georgia"/>
              </a:rPr>
              <a:t>scale </a:t>
            </a:r>
            <a:r>
              <a:rPr sz="1800" b="1" spc="-5" dirty="0">
                <a:latin typeface="Georgia"/>
                <a:cs typeface="Georgia"/>
              </a:rPr>
              <a:t>production  </a:t>
            </a:r>
            <a:r>
              <a:rPr sz="1800" b="1" dirty="0">
                <a:latin typeface="Georgia"/>
                <a:cs typeface="Georgia"/>
              </a:rPr>
              <a:t>H = spores</a:t>
            </a:r>
            <a:r>
              <a:rPr sz="1800" b="1" spc="-15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granules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4267200" y="955547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83"/>
                  </a:lnTo>
                  <a:lnTo>
                    <a:pt x="575564" y="164757"/>
                  </a:lnTo>
                  <a:lnTo>
                    <a:pt x="550760" y="124815"/>
                  </a:lnTo>
                  <a:lnTo>
                    <a:pt x="520293" y="89306"/>
                  </a:lnTo>
                  <a:lnTo>
                    <a:pt x="484771" y="58826"/>
                  </a:lnTo>
                  <a:lnTo>
                    <a:pt x="444842" y="34036"/>
                  </a:lnTo>
                  <a:lnTo>
                    <a:pt x="401116" y="15544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70" y="15557"/>
                  </a:lnTo>
                  <a:lnTo>
                    <a:pt x="164744" y="34036"/>
                  </a:lnTo>
                  <a:lnTo>
                    <a:pt x="124815" y="58839"/>
                  </a:lnTo>
                  <a:lnTo>
                    <a:pt x="89293" y="89306"/>
                  </a:lnTo>
                  <a:lnTo>
                    <a:pt x="58826" y="124828"/>
                  </a:lnTo>
                  <a:lnTo>
                    <a:pt x="34023" y="164757"/>
                  </a:lnTo>
                  <a:lnTo>
                    <a:pt x="15544" y="208483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44" y="401129"/>
                  </a:lnTo>
                  <a:lnTo>
                    <a:pt x="34023" y="444855"/>
                  </a:lnTo>
                  <a:lnTo>
                    <a:pt x="58826" y="484797"/>
                  </a:lnTo>
                  <a:lnTo>
                    <a:pt x="89293" y="520306"/>
                  </a:lnTo>
                  <a:lnTo>
                    <a:pt x="124815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16" y="594055"/>
                  </a:lnTo>
                  <a:lnTo>
                    <a:pt x="444842" y="575576"/>
                  </a:lnTo>
                  <a:lnTo>
                    <a:pt x="484784" y="550773"/>
                  </a:lnTo>
                  <a:lnTo>
                    <a:pt x="520293" y="520306"/>
                  </a:lnTo>
                  <a:lnTo>
                    <a:pt x="550773" y="484784"/>
                  </a:lnTo>
                  <a:lnTo>
                    <a:pt x="575564" y="444855"/>
                  </a:lnTo>
                  <a:lnTo>
                    <a:pt x="594055" y="401116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337303" y="1026667"/>
              <a:ext cx="471170" cy="469900"/>
            </a:xfrm>
            <a:custGeom>
              <a:avLst/>
              <a:gdLst/>
              <a:ahLst/>
              <a:cxnLst/>
              <a:rect l="l" t="t" r="r" b="b"/>
              <a:pathLst>
                <a:path w="471170" h="469900">
                  <a:moveTo>
                    <a:pt x="258191" y="0"/>
                  </a:moveTo>
                  <a:lnTo>
                    <a:pt x="234187" y="0"/>
                  </a:lnTo>
                  <a:lnTo>
                    <a:pt x="210058" y="1270"/>
                  </a:lnTo>
                  <a:lnTo>
                    <a:pt x="164211" y="10160"/>
                  </a:lnTo>
                  <a:lnTo>
                    <a:pt x="122300" y="29210"/>
                  </a:lnTo>
                  <a:lnTo>
                    <a:pt x="84836" y="54610"/>
                  </a:lnTo>
                  <a:lnTo>
                    <a:pt x="52959" y="86360"/>
                  </a:lnTo>
                  <a:lnTo>
                    <a:pt x="27940" y="124460"/>
                  </a:lnTo>
                  <a:lnTo>
                    <a:pt x="10160" y="166370"/>
                  </a:lnTo>
                  <a:lnTo>
                    <a:pt x="1016" y="212089"/>
                  </a:lnTo>
                  <a:lnTo>
                    <a:pt x="0" y="236220"/>
                  </a:lnTo>
                  <a:lnTo>
                    <a:pt x="1397" y="260350"/>
                  </a:lnTo>
                  <a:lnTo>
                    <a:pt x="11049" y="306070"/>
                  </a:lnTo>
                  <a:lnTo>
                    <a:pt x="29083" y="347979"/>
                  </a:lnTo>
                  <a:lnTo>
                    <a:pt x="54610" y="386079"/>
                  </a:lnTo>
                  <a:lnTo>
                    <a:pt x="86613" y="417829"/>
                  </a:lnTo>
                  <a:lnTo>
                    <a:pt x="124333" y="443229"/>
                  </a:lnTo>
                  <a:lnTo>
                    <a:pt x="166750" y="461010"/>
                  </a:lnTo>
                  <a:lnTo>
                    <a:pt x="212725" y="469900"/>
                  </a:lnTo>
                  <a:lnTo>
                    <a:pt x="236728" y="469900"/>
                  </a:lnTo>
                  <a:lnTo>
                    <a:pt x="260858" y="468629"/>
                  </a:lnTo>
                  <a:lnTo>
                    <a:pt x="284099" y="466089"/>
                  </a:lnTo>
                  <a:lnTo>
                    <a:pt x="306705" y="459739"/>
                  </a:lnTo>
                  <a:lnTo>
                    <a:pt x="324696" y="453389"/>
                  </a:lnTo>
                  <a:lnTo>
                    <a:pt x="213487" y="453389"/>
                  </a:lnTo>
                  <a:lnTo>
                    <a:pt x="191770" y="449579"/>
                  </a:lnTo>
                  <a:lnTo>
                    <a:pt x="150749" y="436879"/>
                  </a:lnTo>
                  <a:lnTo>
                    <a:pt x="113537" y="416560"/>
                  </a:lnTo>
                  <a:lnTo>
                    <a:pt x="81153" y="389889"/>
                  </a:lnTo>
                  <a:lnTo>
                    <a:pt x="54356" y="358139"/>
                  </a:lnTo>
                  <a:lnTo>
                    <a:pt x="34162" y="321310"/>
                  </a:lnTo>
                  <a:lnTo>
                    <a:pt x="21336" y="279400"/>
                  </a:lnTo>
                  <a:lnTo>
                    <a:pt x="16827" y="236220"/>
                  </a:lnTo>
                  <a:lnTo>
                    <a:pt x="16823" y="233679"/>
                  </a:lnTo>
                  <a:lnTo>
                    <a:pt x="17780" y="213360"/>
                  </a:lnTo>
                  <a:lnTo>
                    <a:pt x="26416" y="170179"/>
                  </a:lnTo>
                  <a:lnTo>
                    <a:pt x="43053" y="130810"/>
                  </a:lnTo>
                  <a:lnTo>
                    <a:pt x="66421" y="96520"/>
                  </a:lnTo>
                  <a:lnTo>
                    <a:pt x="96138" y="66039"/>
                  </a:lnTo>
                  <a:lnTo>
                    <a:pt x="130937" y="43179"/>
                  </a:lnTo>
                  <a:lnTo>
                    <a:pt x="170053" y="26670"/>
                  </a:lnTo>
                  <a:lnTo>
                    <a:pt x="212598" y="17779"/>
                  </a:lnTo>
                  <a:lnTo>
                    <a:pt x="235076" y="16510"/>
                  </a:lnTo>
                  <a:lnTo>
                    <a:pt x="322495" y="16510"/>
                  </a:lnTo>
                  <a:lnTo>
                    <a:pt x="304292" y="10160"/>
                  </a:lnTo>
                  <a:lnTo>
                    <a:pt x="281686" y="3810"/>
                  </a:lnTo>
                  <a:lnTo>
                    <a:pt x="258191" y="0"/>
                  </a:lnTo>
                  <a:close/>
                </a:path>
                <a:path w="471170" h="469900">
                  <a:moveTo>
                    <a:pt x="322495" y="16510"/>
                  </a:moveTo>
                  <a:lnTo>
                    <a:pt x="235076" y="16510"/>
                  </a:lnTo>
                  <a:lnTo>
                    <a:pt x="257429" y="17779"/>
                  </a:lnTo>
                  <a:lnTo>
                    <a:pt x="279146" y="20320"/>
                  </a:lnTo>
                  <a:lnTo>
                    <a:pt x="320294" y="33020"/>
                  </a:lnTo>
                  <a:lnTo>
                    <a:pt x="357378" y="53339"/>
                  </a:lnTo>
                  <a:lnTo>
                    <a:pt x="389890" y="80010"/>
                  </a:lnTo>
                  <a:lnTo>
                    <a:pt x="416560" y="113029"/>
                  </a:lnTo>
                  <a:lnTo>
                    <a:pt x="436880" y="149860"/>
                  </a:lnTo>
                  <a:lnTo>
                    <a:pt x="449580" y="190500"/>
                  </a:lnTo>
                  <a:lnTo>
                    <a:pt x="454088" y="233679"/>
                  </a:lnTo>
                  <a:lnTo>
                    <a:pt x="454092" y="236220"/>
                  </a:lnTo>
                  <a:lnTo>
                    <a:pt x="453136" y="256539"/>
                  </a:lnTo>
                  <a:lnTo>
                    <a:pt x="444500" y="299720"/>
                  </a:lnTo>
                  <a:lnTo>
                    <a:pt x="427990" y="339089"/>
                  </a:lnTo>
                  <a:lnTo>
                    <a:pt x="404495" y="373379"/>
                  </a:lnTo>
                  <a:lnTo>
                    <a:pt x="374904" y="403860"/>
                  </a:lnTo>
                  <a:lnTo>
                    <a:pt x="340106" y="426720"/>
                  </a:lnTo>
                  <a:lnTo>
                    <a:pt x="300863" y="444500"/>
                  </a:lnTo>
                  <a:lnTo>
                    <a:pt x="258318" y="452120"/>
                  </a:lnTo>
                  <a:lnTo>
                    <a:pt x="235838" y="453389"/>
                  </a:lnTo>
                  <a:lnTo>
                    <a:pt x="324696" y="453389"/>
                  </a:lnTo>
                  <a:lnTo>
                    <a:pt x="368173" y="429260"/>
                  </a:lnTo>
                  <a:lnTo>
                    <a:pt x="402844" y="400050"/>
                  </a:lnTo>
                  <a:lnTo>
                    <a:pt x="431292" y="365760"/>
                  </a:lnTo>
                  <a:lnTo>
                    <a:pt x="452882" y="325120"/>
                  </a:lnTo>
                  <a:lnTo>
                    <a:pt x="466344" y="281939"/>
                  </a:lnTo>
                  <a:lnTo>
                    <a:pt x="470916" y="233679"/>
                  </a:lnTo>
                  <a:lnTo>
                    <a:pt x="469519" y="209550"/>
                  </a:lnTo>
                  <a:lnTo>
                    <a:pt x="459994" y="163829"/>
                  </a:lnTo>
                  <a:lnTo>
                    <a:pt x="441960" y="121920"/>
                  </a:lnTo>
                  <a:lnTo>
                    <a:pt x="416433" y="85089"/>
                  </a:lnTo>
                  <a:lnTo>
                    <a:pt x="384301" y="52070"/>
                  </a:lnTo>
                  <a:lnTo>
                    <a:pt x="346710" y="27939"/>
                  </a:lnTo>
                  <a:lnTo>
                    <a:pt x="326136" y="17779"/>
                  </a:lnTo>
                  <a:lnTo>
                    <a:pt x="322495" y="16510"/>
                  </a:lnTo>
                  <a:close/>
                </a:path>
                <a:path w="471170" h="469900">
                  <a:moveTo>
                    <a:pt x="235838" y="33020"/>
                  </a:moveTo>
                  <a:lnTo>
                    <a:pt x="195199" y="36829"/>
                  </a:lnTo>
                  <a:lnTo>
                    <a:pt x="157225" y="49529"/>
                  </a:lnTo>
                  <a:lnTo>
                    <a:pt x="122936" y="67310"/>
                  </a:lnTo>
                  <a:lnTo>
                    <a:pt x="92963" y="92710"/>
                  </a:lnTo>
                  <a:lnTo>
                    <a:pt x="68199" y="121920"/>
                  </a:lnTo>
                  <a:lnTo>
                    <a:pt x="49530" y="156210"/>
                  </a:lnTo>
                  <a:lnTo>
                    <a:pt x="37719" y="194310"/>
                  </a:lnTo>
                  <a:lnTo>
                    <a:pt x="33591" y="233679"/>
                  </a:lnTo>
                  <a:lnTo>
                    <a:pt x="33583" y="236220"/>
                  </a:lnTo>
                  <a:lnTo>
                    <a:pt x="34417" y="255270"/>
                  </a:lnTo>
                  <a:lnTo>
                    <a:pt x="42418" y="294639"/>
                  </a:lnTo>
                  <a:lnTo>
                    <a:pt x="57785" y="331470"/>
                  </a:lnTo>
                  <a:lnTo>
                    <a:pt x="79375" y="363220"/>
                  </a:lnTo>
                  <a:lnTo>
                    <a:pt x="106680" y="391160"/>
                  </a:lnTo>
                  <a:lnTo>
                    <a:pt x="138937" y="412750"/>
                  </a:lnTo>
                  <a:lnTo>
                    <a:pt x="175006" y="427989"/>
                  </a:lnTo>
                  <a:lnTo>
                    <a:pt x="214375" y="435610"/>
                  </a:lnTo>
                  <a:lnTo>
                    <a:pt x="235076" y="436879"/>
                  </a:lnTo>
                  <a:lnTo>
                    <a:pt x="255650" y="435610"/>
                  </a:lnTo>
                  <a:lnTo>
                    <a:pt x="275717" y="433070"/>
                  </a:lnTo>
                  <a:lnTo>
                    <a:pt x="295148" y="427989"/>
                  </a:lnTo>
                  <a:lnTo>
                    <a:pt x="313690" y="421639"/>
                  </a:lnTo>
                  <a:lnTo>
                    <a:pt x="316211" y="420370"/>
                  </a:lnTo>
                  <a:lnTo>
                    <a:pt x="234187" y="420370"/>
                  </a:lnTo>
                  <a:lnTo>
                    <a:pt x="215137" y="419100"/>
                  </a:lnTo>
                  <a:lnTo>
                    <a:pt x="162306" y="405129"/>
                  </a:lnTo>
                  <a:lnTo>
                    <a:pt x="116712" y="377189"/>
                  </a:lnTo>
                  <a:lnTo>
                    <a:pt x="81153" y="337820"/>
                  </a:lnTo>
                  <a:lnTo>
                    <a:pt x="58166" y="289560"/>
                  </a:lnTo>
                  <a:lnTo>
                    <a:pt x="50292" y="233679"/>
                  </a:lnTo>
                  <a:lnTo>
                    <a:pt x="51308" y="214629"/>
                  </a:lnTo>
                  <a:lnTo>
                    <a:pt x="65278" y="162560"/>
                  </a:lnTo>
                  <a:lnTo>
                    <a:pt x="93345" y="116839"/>
                  </a:lnTo>
                  <a:lnTo>
                    <a:pt x="132969" y="81279"/>
                  </a:lnTo>
                  <a:lnTo>
                    <a:pt x="181737" y="57150"/>
                  </a:lnTo>
                  <a:lnTo>
                    <a:pt x="236728" y="49529"/>
                  </a:lnTo>
                  <a:lnTo>
                    <a:pt x="314451" y="49529"/>
                  </a:lnTo>
                  <a:lnTo>
                    <a:pt x="295910" y="41910"/>
                  </a:lnTo>
                  <a:lnTo>
                    <a:pt x="276606" y="36829"/>
                  </a:lnTo>
                  <a:lnTo>
                    <a:pt x="256540" y="34289"/>
                  </a:lnTo>
                  <a:lnTo>
                    <a:pt x="235838" y="33020"/>
                  </a:lnTo>
                  <a:close/>
                </a:path>
                <a:path w="471170" h="469900">
                  <a:moveTo>
                    <a:pt x="314451" y="49529"/>
                  </a:moveTo>
                  <a:lnTo>
                    <a:pt x="236728" y="49529"/>
                  </a:lnTo>
                  <a:lnTo>
                    <a:pt x="255778" y="50800"/>
                  </a:lnTo>
                  <a:lnTo>
                    <a:pt x="273938" y="53339"/>
                  </a:lnTo>
                  <a:lnTo>
                    <a:pt x="324866" y="72389"/>
                  </a:lnTo>
                  <a:lnTo>
                    <a:pt x="367284" y="105410"/>
                  </a:lnTo>
                  <a:lnTo>
                    <a:pt x="398907" y="148589"/>
                  </a:lnTo>
                  <a:lnTo>
                    <a:pt x="417068" y="199389"/>
                  </a:lnTo>
                  <a:lnTo>
                    <a:pt x="420624" y="236220"/>
                  </a:lnTo>
                  <a:lnTo>
                    <a:pt x="419608" y="255270"/>
                  </a:lnTo>
                  <a:lnTo>
                    <a:pt x="405638" y="308610"/>
                  </a:lnTo>
                  <a:lnTo>
                    <a:pt x="377571" y="354329"/>
                  </a:lnTo>
                  <a:lnTo>
                    <a:pt x="338074" y="389889"/>
                  </a:lnTo>
                  <a:lnTo>
                    <a:pt x="289433" y="412750"/>
                  </a:lnTo>
                  <a:lnTo>
                    <a:pt x="234187" y="420370"/>
                  </a:lnTo>
                  <a:lnTo>
                    <a:pt x="316211" y="420370"/>
                  </a:lnTo>
                  <a:lnTo>
                    <a:pt x="363600" y="391160"/>
                  </a:lnTo>
                  <a:lnTo>
                    <a:pt x="391033" y="364489"/>
                  </a:lnTo>
                  <a:lnTo>
                    <a:pt x="412876" y="331470"/>
                  </a:lnTo>
                  <a:lnTo>
                    <a:pt x="428244" y="295910"/>
                  </a:lnTo>
                  <a:lnTo>
                    <a:pt x="436372" y="256539"/>
                  </a:lnTo>
                  <a:lnTo>
                    <a:pt x="437332" y="233679"/>
                  </a:lnTo>
                  <a:lnTo>
                    <a:pt x="436499" y="214629"/>
                  </a:lnTo>
                  <a:lnTo>
                    <a:pt x="428498" y="175260"/>
                  </a:lnTo>
                  <a:lnTo>
                    <a:pt x="413258" y="139700"/>
                  </a:lnTo>
                  <a:lnTo>
                    <a:pt x="391541" y="106679"/>
                  </a:lnTo>
                  <a:lnTo>
                    <a:pt x="364236" y="80010"/>
                  </a:lnTo>
                  <a:lnTo>
                    <a:pt x="332105" y="57150"/>
                  </a:lnTo>
                  <a:lnTo>
                    <a:pt x="314451" y="49529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80491" y="412750"/>
            <a:ext cx="6877050" cy="4692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02410" algn="ctr">
              <a:lnSpc>
                <a:spcPct val="100000"/>
              </a:lnSpc>
              <a:spcBef>
                <a:spcPts val="100"/>
              </a:spcBef>
            </a:pPr>
            <a:r>
              <a:rPr sz="3300" b="1" dirty="0">
                <a:solidFill>
                  <a:srgbClr val="7A9799"/>
                </a:solidFill>
                <a:latin typeface="Georgia"/>
                <a:cs typeface="Georgia"/>
              </a:rPr>
              <a:t>Soil</a:t>
            </a:r>
            <a:r>
              <a:rPr sz="3300" b="1" spc="-15" dirty="0">
                <a:solidFill>
                  <a:srgbClr val="7A9799"/>
                </a:solidFill>
                <a:latin typeface="Georgia"/>
                <a:cs typeface="Georgia"/>
              </a:rPr>
              <a:t> </a:t>
            </a:r>
            <a:r>
              <a:rPr sz="3300" b="1" dirty="0">
                <a:solidFill>
                  <a:srgbClr val="7A9799"/>
                </a:solidFill>
                <a:latin typeface="Georgia"/>
                <a:cs typeface="Georgia"/>
              </a:rPr>
              <a:t>inoculum</a:t>
            </a:r>
            <a:endParaRPr sz="3300">
              <a:latin typeface="Georgia"/>
              <a:cs typeface="Georgia"/>
            </a:endParaRPr>
          </a:p>
          <a:p>
            <a:pPr marL="1544320" algn="ctr">
              <a:lnSpc>
                <a:spcPct val="100000"/>
              </a:lnSpc>
              <a:spcBef>
                <a:spcPts val="14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16</a:t>
            </a:r>
            <a:endParaRPr sz="1600">
              <a:latin typeface="Georgia"/>
              <a:cs typeface="Georgia"/>
            </a:endParaRPr>
          </a:p>
          <a:p>
            <a:pPr marL="355600" indent="-343535">
              <a:lnSpc>
                <a:spcPct val="100000"/>
              </a:lnSpc>
              <a:spcBef>
                <a:spcPts val="1525"/>
              </a:spcBef>
              <a:buClr>
                <a:srgbClr val="D16248"/>
              </a:buClr>
              <a:buSzPct val="82500"/>
              <a:buFont typeface="Wingdings"/>
              <a:buChar char=""/>
              <a:tabLst>
                <a:tab pos="356235" algn="l"/>
              </a:tabLst>
            </a:pPr>
            <a:r>
              <a:rPr sz="4000" spc="-5" dirty="0">
                <a:latin typeface="Times New Roman"/>
                <a:cs typeface="Times New Roman"/>
              </a:rPr>
              <a:t>Easiest </a:t>
            </a:r>
            <a:r>
              <a:rPr sz="4000" dirty="0">
                <a:latin typeface="Times New Roman"/>
                <a:cs typeface="Times New Roman"/>
              </a:rPr>
              <a:t>and inexpensive</a:t>
            </a:r>
            <a:r>
              <a:rPr sz="4000" spc="-5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method</a:t>
            </a:r>
            <a:endParaRPr sz="4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960"/>
              </a:spcBef>
              <a:buClr>
                <a:srgbClr val="D16248"/>
              </a:buClr>
              <a:buSzPct val="82500"/>
              <a:buFont typeface="Wingdings"/>
              <a:buChar char=""/>
              <a:tabLst>
                <a:tab pos="356235" algn="l"/>
              </a:tabLst>
            </a:pPr>
            <a:r>
              <a:rPr sz="4000" dirty="0">
                <a:latin typeface="Times New Roman"/>
                <a:cs typeface="Times New Roman"/>
              </a:rPr>
              <a:t>Successfully </a:t>
            </a:r>
            <a:r>
              <a:rPr sz="4000" spc="-5" dirty="0">
                <a:latin typeface="Times New Roman"/>
                <a:cs typeface="Times New Roman"/>
              </a:rPr>
              <a:t>in </a:t>
            </a:r>
            <a:r>
              <a:rPr sz="4000" dirty="0">
                <a:latin typeface="Times New Roman"/>
                <a:cs typeface="Times New Roman"/>
              </a:rPr>
              <a:t>the</a:t>
            </a:r>
            <a:r>
              <a:rPr sz="4000" spc="-1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past</a:t>
            </a:r>
            <a:endParaRPr sz="4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960"/>
              </a:spcBef>
              <a:buClr>
                <a:srgbClr val="D16248"/>
              </a:buClr>
              <a:buSzPct val="82500"/>
              <a:buFont typeface="Wingdings"/>
              <a:buChar char=""/>
              <a:tabLst>
                <a:tab pos="356235" algn="l"/>
              </a:tabLst>
            </a:pPr>
            <a:r>
              <a:rPr sz="4000" spc="-85" dirty="0">
                <a:latin typeface="Times New Roman"/>
                <a:cs typeface="Times New Roman"/>
              </a:rPr>
              <a:t>Well </a:t>
            </a:r>
            <a:r>
              <a:rPr sz="4000" dirty="0">
                <a:latin typeface="Times New Roman"/>
                <a:cs typeface="Times New Roman"/>
              </a:rPr>
              <a:t>adapted </a:t>
            </a:r>
            <a:r>
              <a:rPr sz="4000" spc="-5" dirty="0">
                <a:latin typeface="Times New Roman"/>
                <a:cs typeface="Times New Roman"/>
              </a:rPr>
              <a:t>to </a:t>
            </a:r>
            <a:r>
              <a:rPr sz="4000" dirty="0">
                <a:latin typeface="Times New Roman"/>
                <a:cs typeface="Times New Roman"/>
              </a:rPr>
              <a:t>local</a:t>
            </a:r>
            <a:r>
              <a:rPr sz="4000" spc="3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condition</a:t>
            </a:r>
            <a:endParaRPr sz="4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965"/>
              </a:spcBef>
              <a:buClr>
                <a:srgbClr val="D16248"/>
              </a:buClr>
              <a:buSzPct val="82500"/>
              <a:buFont typeface="Wingdings"/>
              <a:buChar char=""/>
              <a:tabLst>
                <a:tab pos="356235" algn="l"/>
              </a:tabLst>
            </a:pPr>
            <a:r>
              <a:rPr sz="4000" dirty="0">
                <a:latin typeface="Times New Roman"/>
                <a:cs typeface="Times New Roman"/>
              </a:rPr>
              <a:t>irregular and</a:t>
            </a:r>
            <a:r>
              <a:rPr sz="4000" spc="-2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inconsistent</a:t>
            </a:r>
            <a:endParaRPr sz="40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960"/>
              </a:spcBef>
              <a:buClr>
                <a:srgbClr val="D16248"/>
              </a:buClr>
              <a:buSzPct val="82500"/>
              <a:buFont typeface="Wingdings"/>
              <a:buChar char=""/>
              <a:tabLst>
                <a:tab pos="356235" algn="l"/>
              </a:tabLst>
            </a:pPr>
            <a:r>
              <a:rPr sz="4000" dirty="0">
                <a:latin typeface="Times New Roman"/>
                <a:cs typeface="Times New Roman"/>
              </a:rPr>
              <a:t>risk </a:t>
            </a:r>
            <a:r>
              <a:rPr sz="4000" spc="-5" dirty="0">
                <a:latin typeface="Times New Roman"/>
                <a:cs typeface="Times New Roman"/>
              </a:rPr>
              <a:t>of </a:t>
            </a:r>
            <a:r>
              <a:rPr sz="4000" dirty="0">
                <a:latin typeface="Times New Roman"/>
                <a:cs typeface="Times New Roman"/>
              </a:rPr>
              <a:t>introducing</a:t>
            </a:r>
            <a:r>
              <a:rPr sz="4000" spc="-2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pathogens</a:t>
            </a:r>
            <a:endParaRPr sz="4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5382" y="412750"/>
            <a:ext cx="3786504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b="0" dirty="0">
                <a:latin typeface="Times New Roman"/>
                <a:cs typeface="Times New Roman"/>
              </a:rPr>
              <a:t>Spore-based</a:t>
            </a:r>
            <a:r>
              <a:rPr sz="3300" b="0" spc="-100" dirty="0">
                <a:latin typeface="Times New Roman"/>
                <a:cs typeface="Times New Roman"/>
              </a:rPr>
              <a:t> </a:t>
            </a:r>
            <a:r>
              <a:rPr sz="3300" b="0" dirty="0">
                <a:latin typeface="Times New Roman"/>
                <a:cs typeface="Times New Roman"/>
              </a:rPr>
              <a:t>inoculum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491" y="1461477"/>
            <a:ext cx="7065009" cy="3526154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75"/>
              </a:spcBef>
              <a:buClr>
                <a:srgbClr val="D16248"/>
              </a:buClr>
              <a:buSzPct val="83928"/>
              <a:buFont typeface="Wingdings"/>
              <a:buChar char=""/>
              <a:tabLst>
                <a:tab pos="287020" algn="l"/>
              </a:tabLst>
            </a:pPr>
            <a:r>
              <a:rPr sz="2800" spc="-10" dirty="0">
                <a:latin typeface="Times New Roman"/>
                <a:cs typeface="Times New Roman"/>
              </a:rPr>
              <a:t>most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effective</a:t>
            </a:r>
            <a:endParaRPr sz="28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75"/>
              </a:spcBef>
              <a:buClr>
                <a:srgbClr val="D16248"/>
              </a:buClr>
              <a:buSzPct val="83928"/>
              <a:buFont typeface="Wingdings"/>
              <a:buChar char=""/>
              <a:tabLst>
                <a:tab pos="287020" algn="l"/>
              </a:tabLst>
            </a:pPr>
            <a:r>
              <a:rPr sz="2800" spc="-5" dirty="0">
                <a:latin typeface="Times New Roman"/>
                <a:cs typeface="Times New Roman"/>
              </a:rPr>
              <a:t>Use </a:t>
            </a:r>
            <a:r>
              <a:rPr sz="2800" dirty="0">
                <a:latin typeface="Times New Roman"/>
                <a:cs typeface="Times New Roman"/>
              </a:rPr>
              <a:t>of the </a:t>
            </a:r>
            <a:r>
              <a:rPr sz="2800" spc="-10" dirty="0">
                <a:latin typeface="Times New Roman"/>
                <a:cs typeface="Times New Roman"/>
              </a:rPr>
              <a:t>puffballs </a:t>
            </a:r>
            <a:r>
              <a:rPr sz="2800" dirty="0">
                <a:latin typeface="Times New Roman"/>
                <a:cs typeface="Times New Roman"/>
              </a:rPr>
              <a:t>pisolithus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Scleroderma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350" spc="-595" dirty="0">
                <a:solidFill>
                  <a:srgbClr val="D16248"/>
                </a:solidFill>
                <a:latin typeface="Arial"/>
                <a:cs typeface="Arial"/>
              </a:rPr>
              <a:t></a:t>
            </a:r>
            <a:r>
              <a:rPr sz="2350" spc="-540" dirty="0">
                <a:solidFill>
                  <a:srgbClr val="D16248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Collecting</a:t>
            </a:r>
            <a:r>
              <a:rPr sz="2800" b="1" spc="-3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Spores</a:t>
            </a:r>
            <a:endParaRPr sz="28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70"/>
              </a:spcBef>
              <a:buClr>
                <a:srgbClr val="D16248"/>
              </a:buClr>
              <a:buSzPct val="80357"/>
              <a:buFont typeface="Wingdings"/>
              <a:buChar char=""/>
              <a:tabLst>
                <a:tab pos="287020" algn="l"/>
              </a:tabLst>
            </a:pPr>
            <a:r>
              <a:rPr sz="2800" spc="-5" dirty="0">
                <a:latin typeface="Times New Roman"/>
                <a:cs typeface="Times New Roman"/>
              </a:rPr>
              <a:t>Late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Autumn</a:t>
            </a:r>
            <a:endParaRPr sz="28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spcBef>
                <a:spcPts val="675"/>
              </a:spcBef>
              <a:buClr>
                <a:srgbClr val="D16248"/>
              </a:buClr>
              <a:buSzPct val="80357"/>
              <a:buFont typeface="Wingdings"/>
              <a:buChar char=""/>
              <a:tabLst>
                <a:tab pos="287020" algn="l"/>
              </a:tabLst>
            </a:pPr>
            <a:r>
              <a:rPr sz="2800" spc="-15" dirty="0">
                <a:latin typeface="Times New Roman"/>
                <a:cs typeface="Times New Roman"/>
              </a:rPr>
              <a:t>Larger </a:t>
            </a:r>
            <a:r>
              <a:rPr sz="2800" spc="-5" dirty="0">
                <a:latin typeface="Times New Roman"/>
                <a:cs typeface="Times New Roman"/>
              </a:rPr>
              <a:t>sporocarps cut into smaller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pieces</a:t>
            </a:r>
            <a:endParaRPr sz="2800">
              <a:latin typeface="Times New Roman"/>
              <a:cs typeface="Times New Roman"/>
            </a:endParaRPr>
          </a:p>
          <a:p>
            <a:pPr marL="287020" marR="450850" indent="-274320">
              <a:lnSpc>
                <a:spcPct val="100000"/>
              </a:lnSpc>
              <a:spcBef>
                <a:spcPts val="670"/>
              </a:spcBef>
              <a:buClr>
                <a:srgbClr val="D16248"/>
              </a:buClr>
              <a:buSzPct val="80357"/>
              <a:buFont typeface="Wingdings"/>
              <a:buChar char=""/>
              <a:tabLst>
                <a:tab pos="287020" algn="l"/>
                <a:tab pos="4611370" algn="l"/>
                <a:tab pos="6023610" algn="l"/>
              </a:tabLst>
            </a:pPr>
            <a:r>
              <a:rPr sz="2800" spc="-5" dirty="0">
                <a:latin typeface="Times New Roman"/>
                <a:cs typeface="Times New Roman"/>
              </a:rPr>
              <a:t>Dry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p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es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 re</a:t>
            </a:r>
            <a:r>
              <a:rPr sz="2800" dirty="0">
                <a:latin typeface="Times New Roman"/>
                <a:cs typeface="Times New Roman"/>
              </a:rPr>
              <a:t>q</a:t>
            </a:r>
            <a:r>
              <a:rPr sz="2800" spc="-5" dirty="0">
                <a:latin typeface="Times New Roman"/>
                <a:cs typeface="Times New Roman"/>
              </a:rPr>
              <a:t>u</a:t>
            </a:r>
            <a:r>
              <a:rPr sz="2800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red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35</a:t>
            </a:r>
            <a:r>
              <a:rPr sz="2800" spc="-5" dirty="0">
                <a:latin typeface="Times New Roman"/>
                <a:cs typeface="Times New Roman"/>
              </a:rPr>
              <a:t>˚C</a:t>
            </a:r>
            <a:r>
              <a:rPr sz="2800" dirty="0">
                <a:latin typeface="Times New Roman"/>
                <a:cs typeface="Times New Roman"/>
              </a:rPr>
              <a:t>	s</a:t>
            </a:r>
            <a:r>
              <a:rPr sz="2800" spc="-5" dirty="0">
                <a:latin typeface="Times New Roman"/>
                <a:cs typeface="Times New Roman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o</a:t>
            </a:r>
            <a:r>
              <a:rPr sz="2800" spc="-5" dirty="0">
                <a:latin typeface="Times New Roman"/>
                <a:cs typeface="Times New Roman"/>
              </a:rPr>
              <a:t>re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</a:t>
            </a:r>
            <a:r>
              <a:rPr sz="2800" spc="10" dirty="0">
                <a:latin typeface="Times New Roman"/>
                <a:cs typeface="Times New Roman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4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65" dirty="0">
                <a:latin typeface="Times New Roman"/>
                <a:cs typeface="Times New Roman"/>
              </a:rPr>
              <a:t>̊C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at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refrigerator.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83989" y="1106550"/>
            <a:ext cx="2139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17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1936" y="427989"/>
            <a:ext cx="55746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5" dirty="0"/>
              <a:t>Spore </a:t>
            </a:r>
            <a:r>
              <a:rPr sz="3200" dirty="0"/>
              <a:t>ectomycorrhiza</a:t>
            </a:r>
            <a:r>
              <a:rPr sz="3200" spc="-65" dirty="0"/>
              <a:t> </a:t>
            </a:r>
            <a:r>
              <a:rPr sz="3200" dirty="0"/>
              <a:t>inoculum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4474845" y="1106550"/>
            <a:ext cx="2330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18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4400" y="1524000"/>
            <a:ext cx="3657600" cy="4572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032375" y="2300732"/>
            <a:ext cx="2559050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51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Georgia"/>
                <a:cs typeface="Georgia"/>
              </a:rPr>
              <a:t>A and B = fruiting</a:t>
            </a:r>
            <a:r>
              <a:rPr sz="1800" spc="-6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body  </a:t>
            </a:r>
            <a:r>
              <a:rPr sz="1800" dirty="0">
                <a:latin typeface="Georgia"/>
                <a:cs typeface="Georgia"/>
              </a:rPr>
              <a:t>C = </a:t>
            </a:r>
            <a:r>
              <a:rPr sz="1800" spc="-5" dirty="0">
                <a:latin typeface="Georgia"/>
                <a:cs typeface="Georgia"/>
              </a:rPr>
              <a:t>drying </a:t>
            </a:r>
            <a:r>
              <a:rPr sz="1800" dirty="0">
                <a:latin typeface="Georgia"/>
                <a:cs typeface="Georgia"/>
              </a:rPr>
              <a:t>(35</a:t>
            </a:r>
            <a:r>
              <a:rPr sz="1800" spc="-2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C)</a:t>
            </a:r>
            <a:endParaRPr sz="1800">
              <a:latin typeface="Georgia"/>
              <a:cs typeface="Georgia"/>
            </a:endParaRPr>
          </a:p>
          <a:p>
            <a:pPr marL="12700" marR="40005">
              <a:lnSpc>
                <a:spcPct val="100000"/>
              </a:lnSpc>
            </a:pPr>
            <a:r>
              <a:rPr sz="1800" dirty="0">
                <a:latin typeface="Georgia"/>
                <a:cs typeface="Georgia"/>
              </a:rPr>
              <a:t>D = </a:t>
            </a:r>
            <a:r>
              <a:rPr sz="1800" spc="-5" dirty="0">
                <a:latin typeface="Georgia"/>
                <a:cs typeface="Georgia"/>
              </a:rPr>
              <a:t>grinding </a:t>
            </a:r>
            <a:r>
              <a:rPr sz="1800" dirty="0">
                <a:latin typeface="Georgia"/>
                <a:cs typeface="Georgia"/>
              </a:rPr>
              <a:t>and sieving  E = fruit </a:t>
            </a:r>
            <a:r>
              <a:rPr sz="1800" spc="-5" dirty="0">
                <a:latin typeface="Georgia"/>
                <a:cs typeface="Georgia"/>
              </a:rPr>
              <a:t>body </a:t>
            </a:r>
            <a:r>
              <a:rPr sz="1800" dirty="0">
                <a:latin typeface="Georgia"/>
                <a:cs typeface="Georgia"/>
              </a:rPr>
              <a:t>selection  F = </a:t>
            </a:r>
            <a:r>
              <a:rPr sz="1800" spc="-5" dirty="0">
                <a:latin typeface="Georgia"/>
                <a:cs typeface="Georgia"/>
              </a:rPr>
              <a:t>spore</a:t>
            </a:r>
            <a:r>
              <a:rPr sz="1800" spc="-2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inoculum</a:t>
            </a:r>
            <a:endParaRPr sz="18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Georgia"/>
                <a:cs typeface="Georgia"/>
              </a:rPr>
              <a:t>G = </a:t>
            </a:r>
            <a:r>
              <a:rPr sz="1800" spc="-5" dirty="0">
                <a:latin typeface="Georgia"/>
                <a:cs typeface="Georgia"/>
              </a:rPr>
              <a:t>small scale inoculum  </a:t>
            </a:r>
            <a:r>
              <a:rPr sz="1800" dirty="0">
                <a:latin typeface="Georgia"/>
                <a:cs typeface="Georgia"/>
              </a:rPr>
              <a:t>production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Georgia"/>
                <a:cs typeface="Georgia"/>
              </a:rPr>
              <a:t>H = </a:t>
            </a:r>
            <a:r>
              <a:rPr sz="1800" spc="-5" dirty="0">
                <a:latin typeface="Georgia"/>
                <a:cs typeface="Georgia"/>
              </a:rPr>
              <a:t>large scale</a:t>
            </a:r>
            <a:r>
              <a:rPr sz="1800" spc="-3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inoculum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Georgia"/>
                <a:cs typeface="Georgia"/>
              </a:rPr>
              <a:t>production</a:t>
            </a:r>
            <a:endParaRPr sz="1800">
              <a:latin typeface="Georgia"/>
              <a:cs typeface="Georgia"/>
            </a:endParaRPr>
          </a:p>
          <a:p>
            <a:pPr marL="40132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Georgia"/>
                <a:cs typeface="Georgia"/>
              </a:rPr>
              <a:t>(nursery)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4267200" y="955547"/>
              <a:ext cx="609600" cy="609600"/>
            </a:xfrm>
            <a:custGeom>
              <a:avLst/>
              <a:gdLst/>
              <a:ahLst/>
              <a:cxnLst/>
              <a:rect l="l" t="t" r="r" b="b"/>
              <a:pathLst>
                <a:path w="609600" h="609600">
                  <a:moveTo>
                    <a:pt x="609600" y="304800"/>
                  </a:moveTo>
                  <a:lnTo>
                    <a:pt x="605599" y="255384"/>
                  </a:lnTo>
                  <a:lnTo>
                    <a:pt x="594042" y="208483"/>
                  </a:lnTo>
                  <a:lnTo>
                    <a:pt x="575564" y="164757"/>
                  </a:lnTo>
                  <a:lnTo>
                    <a:pt x="550760" y="124815"/>
                  </a:lnTo>
                  <a:lnTo>
                    <a:pt x="520293" y="89306"/>
                  </a:lnTo>
                  <a:lnTo>
                    <a:pt x="484771" y="58826"/>
                  </a:lnTo>
                  <a:lnTo>
                    <a:pt x="444842" y="34036"/>
                  </a:lnTo>
                  <a:lnTo>
                    <a:pt x="401116" y="15544"/>
                  </a:lnTo>
                  <a:lnTo>
                    <a:pt x="354215" y="4000"/>
                  </a:lnTo>
                  <a:lnTo>
                    <a:pt x="304800" y="0"/>
                  </a:lnTo>
                  <a:lnTo>
                    <a:pt x="255371" y="4000"/>
                  </a:lnTo>
                  <a:lnTo>
                    <a:pt x="208470" y="15557"/>
                  </a:lnTo>
                  <a:lnTo>
                    <a:pt x="164744" y="34036"/>
                  </a:lnTo>
                  <a:lnTo>
                    <a:pt x="124815" y="58839"/>
                  </a:lnTo>
                  <a:lnTo>
                    <a:pt x="89293" y="89306"/>
                  </a:lnTo>
                  <a:lnTo>
                    <a:pt x="58826" y="124828"/>
                  </a:lnTo>
                  <a:lnTo>
                    <a:pt x="34023" y="164757"/>
                  </a:lnTo>
                  <a:lnTo>
                    <a:pt x="15544" y="208483"/>
                  </a:lnTo>
                  <a:lnTo>
                    <a:pt x="3987" y="255384"/>
                  </a:lnTo>
                  <a:lnTo>
                    <a:pt x="0" y="304800"/>
                  </a:lnTo>
                  <a:lnTo>
                    <a:pt x="3987" y="354228"/>
                  </a:lnTo>
                  <a:lnTo>
                    <a:pt x="15544" y="401129"/>
                  </a:lnTo>
                  <a:lnTo>
                    <a:pt x="34023" y="444855"/>
                  </a:lnTo>
                  <a:lnTo>
                    <a:pt x="58826" y="484797"/>
                  </a:lnTo>
                  <a:lnTo>
                    <a:pt x="89293" y="520306"/>
                  </a:lnTo>
                  <a:lnTo>
                    <a:pt x="124815" y="550773"/>
                  </a:lnTo>
                  <a:lnTo>
                    <a:pt x="164744" y="575576"/>
                  </a:lnTo>
                  <a:lnTo>
                    <a:pt x="208483" y="594055"/>
                  </a:lnTo>
                  <a:lnTo>
                    <a:pt x="255371" y="605612"/>
                  </a:lnTo>
                  <a:lnTo>
                    <a:pt x="304800" y="609600"/>
                  </a:lnTo>
                  <a:lnTo>
                    <a:pt x="354215" y="605612"/>
                  </a:lnTo>
                  <a:lnTo>
                    <a:pt x="401116" y="594055"/>
                  </a:lnTo>
                  <a:lnTo>
                    <a:pt x="444842" y="575576"/>
                  </a:lnTo>
                  <a:lnTo>
                    <a:pt x="484784" y="550773"/>
                  </a:lnTo>
                  <a:lnTo>
                    <a:pt x="520293" y="520306"/>
                  </a:lnTo>
                  <a:lnTo>
                    <a:pt x="550773" y="484784"/>
                  </a:lnTo>
                  <a:lnTo>
                    <a:pt x="575564" y="444855"/>
                  </a:lnTo>
                  <a:lnTo>
                    <a:pt x="594055" y="401116"/>
                  </a:lnTo>
                  <a:lnTo>
                    <a:pt x="605599" y="354228"/>
                  </a:lnTo>
                  <a:lnTo>
                    <a:pt x="609600" y="304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337303" y="1026667"/>
              <a:ext cx="471170" cy="469900"/>
            </a:xfrm>
            <a:custGeom>
              <a:avLst/>
              <a:gdLst/>
              <a:ahLst/>
              <a:cxnLst/>
              <a:rect l="l" t="t" r="r" b="b"/>
              <a:pathLst>
                <a:path w="471170" h="469900">
                  <a:moveTo>
                    <a:pt x="258191" y="0"/>
                  </a:moveTo>
                  <a:lnTo>
                    <a:pt x="234187" y="0"/>
                  </a:lnTo>
                  <a:lnTo>
                    <a:pt x="210058" y="1270"/>
                  </a:lnTo>
                  <a:lnTo>
                    <a:pt x="164211" y="10160"/>
                  </a:lnTo>
                  <a:lnTo>
                    <a:pt x="122300" y="29210"/>
                  </a:lnTo>
                  <a:lnTo>
                    <a:pt x="84836" y="54610"/>
                  </a:lnTo>
                  <a:lnTo>
                    <a:pt x="52959" y="86360"/>
                  </a:lnTo>
                  <a:lnTo>
                    <a:pt x="27940" y="124460"/>
                  </a:lnTo>
                  <a:lnTo>
                    <a:pt x="10160" y="166370"/>
                  </a:lnTo>
                  <a:lnTo>
                    <a:pt x="1016" y="212089"/>
                  </a:lnTo>
                  <a:lnTo>
                    <a:pt x="0" y="236220"/>
                  </a:lnTo>
                  <a:lnTo>
                    <a:pt x="1397" y="260350"/>
                  </a:lnTo>
                  <a:lnTo>
                    <a:pt x="11049" y="306070"/>
                  </a:lnTo>
                  <a:lnTo>
                    <a:pt x="29083" y="347979"/>
                  </a:lnTo>
                  <a:lnTo>
                    <a:pt x="54610" y="386079"/>
                  </a:lnTo>
                  <a:lnTo>
                    <a:pt x="86613" y="417829"/>
                  </a:lnTo>
                  <a:lnTo>
                    <a:pt x="124333" y="443229"/>
                  </a:lnTo>
                  <a:lnTo>
                    <a:pt x="166750" y="461010"/>
                  </a:lnTo>
                  <a:lnTo>
                    <a:pt x="212725" y="469900"/>
                  </a:lnTo>
                  <a:lnTo>
                    <a:pt x="236728" y="469900"/>
                  </a:lnTo>
                  <a:lnTo>
                    <a:pt x="260858" y="468629"/>
                  </a:lnTo>
                  <a:lnTo>
                    <a:pt x="284099" y="466089"/>
                  </a:lnTo>
                  <a:lnTo>
                    <a:pt x="306705" y="459739"/>
                  </a:lnTo>
                  <a:lnTo>
                    <a:pt x="324696" y="453389"/>
                  </a:lnTo>
                  <a:lnTo>
                    <a:pt x="213487" y="453389"/>
                  </a:lnTo>
                  <a:lnTo>
                    <a:pt x="191770" y="449579"/>
                  </a:lnTo>
                  <a:lnTo>
                    <a:pt x="150749" y="436879"/>
                  </a:lnTo>
                  <a:lnTo>
                    <a:pt x="113537" y="416560"/>
                  </a:lnTo>
                  <a:lnTo>
                    <a:pt x="81153" y="389889"/>
                  </a:lnTo>
                  <a:lnTo>
                    <a:pt x="54356" y="358139"/>
                  </a:lnTo>
                  <a:lnTo>
                    <a:pt x="34162" y="321310"/>
                  </a:lnTo>
                  <a:lnTo>
                    <a:pt x="21336" y="279400"/>
                  </a:lnTo>
                  <a:lnTo>
                    <a:pt x="16827" y="236220"/>
                  </a:lnTo>
                  <a:lnTo>
                    <a:pt x="16823" y="233679"/>
                  </a:lnTo>
                  <a:lnTo>
                    <a:pt x="17780" y="213360"/>
                  </a:lnTo>
                  <a:lnTo>
                    <a:pt x="26416" y="170179"/>
                  </a:lnTo>
                  <a:lnTo>
                    <a:pt x="43053" y="130810"/>
                  </a:lnTo>
                  <a:lnTo>
                    <a:pt x="66421" y="96520"/>
                  </a:lnTo>
                  <a:lnTo>
                    <a:pt x="96138" y="66039"/>
                  </a:lnTo>
                  <a:lnTo>
                    <a:pt x="130937" y="43179"/>
                  </a:lnTo>
                  <a:lnTo>
                    <a:pt x="170053" y="26670"/>
                  </a:lnTo>
                  <a:lnTo>
                    <a:pt x="212598" y="17779"/>
                  </a:lnTo>
                  <a:lnTo>
                    <a:pt x="235076" y="16510"/>
                  </a:lnTo>
                  <a:lnTo>
                    <a:pt x="322495" y="16510"/>
                  </a:lnTo>
                  <a:lnTo>
                    <a:pt x="304292" y="10160"/>
                  </a:lnTo>
                  <a:lnTo>
                    <a:pt x="281686" y="3810"/>
                  </a:lnTo>
                  <a:lnTo>
                    <a:pt x="258191" y="0"/>
                  </a:lnTo>
                  <a:close/>
                </a:path>
                <a:path w="471170" h="469900">
                  <a:moveTo>
                    <a:pt x="322495" y="16510"/>
                  </a:moveTo>
                  <a:lnTo>
                    <a:pt x="235076" y="16510"/>
                  </a:lnTo>
                  <a:lnTo>
                    <a:pt x="257429" y="17779"/>
                  </a:lnTo>
                  <a:lnTo>
                    <a:pt x="279146" y="20320"/>
                  </a:lnTo>
                  <a:lnTo>
                    <a:pt x="320294" y="33020"/>
                  </a:lnTo>
                  <a:lnTo>
                    <a:pt x="357378" y="53339"/>
                  </a:lnTo>
                  <a:lnTo>
                    <a:pt x="389890" y="80010"/>
                  </a:lnTo>
                  <a:lnTo>
                    <a:pt x="416560" y="113029"/>
                  </a:lnTo>
                  <a:lnTo>
                    <a:pt x="436880" y="149860"/>
                  </a:lnTo>
                  <a:lnTo>
                    <a:pt x="449580" y="190500"/>
                  </a:lnTo>
                  <a:lnTo>
                    <a:pt x="454088" y="233679"/>
                  </a:lnTo>
                  <a:lnTo>
                    <a:pt x="454092" y="236220"/>
                  </a:lnTo>
                  <a:lnTo>
                    <a:pt x="453136" y="256539"/>
                  </a:lnTo>
                  <a:lnTo>
                    <a:pt x="444500" y="299720"/>
                  </a:lnTo>
                  <a:lnTo>
                    <a:pt x="427990" y="339089"/>
                  </a:lnTo>
                  <a:lnTo>
                    <a:pt x="404495" y="373379"/>
                  </a:lnTo>
                  <a:lnTo>
                    <a:pt x="374904" y="403860"/>
                  </a:lnTo>
                  <a:lnTo>
                    <a:pt x="340106" y="426720"/>
                  </a:lnTo>
                  <a:lnTo>
                    <a:pt x="300863" y="444500"/>
                  </a:lnTo>
                  <a:lnTo>
                    <a:pt x="258318" y="452120"/>
                  </a:lnTo>
                  <a:lnTo>
                    <a:pt x="235838" y="453389"/>
                  </a:lnTo>
                  <a:lnTo>
                    <a:pt x="324696" y="453389"/>
                  </a:lnTo>
                  <a:lnTo>
                    <a:pt x="368173" y="429260"/>
                  </a:lnTo>
                  <a:lnTo>
                    <a:pt x="402844" y="400050"/>
                  </a:lnTo>
                  <a:lnTo>
                    <a:pt x="431292" y="365760"/>
                  </a:lnTo>
                  <a:lnTo>
                    <a:pt x="452882" y="325120"/>
                  </a:lnTo>
                  <a:lnTo>
                    <a:pt x="466344" y="281939"/>
                  </a:lnTo>
                  <a:lnTo>
                    <a:pt x="470916" y="233679"/>
                  </a:lnTo>
                  <a:lnTo>
                    <a:pt x="469519" y="209550"/>
                  </a:lnTo>
                  <a:lnTo>
                    <a:pt x="459994" y="163829"/>
                  </a:lnTo>
                  <a:lnTo>
                    <a:pt x="441960" y="121920"/>
                  </a:lnTo>
                  <a:lnTo>
                    <a:pt x="416433" y="85089"/>
                  </a:lnTo>
                  <a:lnTo>
                    <a:pt x="384301" y="52070"/>
                  </a:lnTo>
                  <a:lnTo>
                    <a:pt x="346710" y="27939"/>
                  </a:lnTo>
                  <a:lnTo>
                    <a:pt x="326136" y="17779"/>
                  </a:lnTo>
                  <a:lnTo>
                    <a:pt x="322495" y="16510"/>
                  </a:lnTo>
                  <a:close/>
                </a:path>
                <a:path w="471170" h="469900">
                  <a:moveTo>
                    <a:pt x="235838" y="33020"/>
                  </a:moveTo>
                  <a:lnTo>
                    <a:pt x="195199" y="36829"/>
                  </a:lnTo>
                  <a:lnTo>
                    <a:pt x="157225" y="49529"/>
                  </a:lnTo>
                  <a:lnTo>
                    <a:pt x="122936" y="67310"/>
                  </a:lnTo>
                  <a:lnTo>
                    <a:pt x="92963" y="92710"/>
                  </a:lnTo>
                  <a:lnTo>
                    <a:pt x="68199" y="121920"/>
                  </a:lnTo>
                  <a:lnTo>
                    <a:pt x="49530" y="156210"/>
                  </a:lnTo>
                  <a:lnTo>
                    <a:pt x="37719" y="194310"/>
                  </a:lnTo>
                  <a:lnTo>
                    <a:pt x="33591" y="233679"/>
                  </a:lnTo>
                  <a:lnTo>
                    <a:pt x="33583" y="236220"/>
                  </a:lnTo>
                  <a:lnTo>
                    <a:pt x="34417" y="255270"/>
                  </a:lnTo>
                  <a:lnTo>
                    <a:pt x="42418" y="294639"/>
                  </a:lnTo>
                  <a:lnTo>
                    <a:pt x="57785" y="331470"/>
                  </a:lnTo>
                  <a:lnTo>
                    <a:pt x="79375" y="363220"/>
                  </a:lnTo>
                  <a:lnTo>
                    <a:pt x="106680" y="391160"/>
                  </a:lnTo>
                  <a:lnTo>
                    <a:pt x="138937" y="412750"/>
                  </a:lnTo>
                  <a:lnTo>
                    <a:pt x="175006" y="427989"/>
                  </a:lnTo>
                  <a:lnTo>
                    <a:pt x="214375" y="435610"/>
                  </a:lnTo>
                  <a:lnTo>
                    <a:pt x="235076" y="436879"/>
                  </a:lnTo>
                  <a:lnTo>
                    <a:pt x="255650" y="435610"/>
                  </a:lnTo>
                  <a:lnTo>
                    <a:pt x="275717" y="433070"/>
                  </a:lnTo>
                  <a:lnTo>
                    <a:pt x="295148" y="427989"/>
                  </a:lnTo>
                  <a:lnTo>
                    <a:pt x="313690" y="421639"/>
                  </a:lnTo>
                  <a:lnTo>
                    <a:pt x="316211" y="420370"/>
                  </a:lnTo>
                  <a:lnTo>
                    <a:pt x="234187" y="420370"/>
                  </a:lnTo>
                  <a:lnTo>
                    <a:pt x="215137" y="419100"/>
                  </a:lnTo>
                  <a:lnTo>
                    <a:pt x="162306" y="405129"/>
                  </a:lnTo>
                  <a:lnTo>
                    <a:pt x="116712" y="377189"/>
                  </a:lnTo>
                  <a:lnTo>
                    <a:pt x="81153" y="337820"/>
                  </a:lnTo>
                  <a:lnTo>
                    <a:pt x="58166" y="289560"/>
                  </a:lnTo>
                  <a:lnTo>
                    <a:pt x="50292" y="233679"/>
                  </a:lnTo>
                  <a:lnTo>
                    <a:pt x="51308" y="214629"/>
                  </a:lnTo>
                  <a:lnTo>
                    <a:pt x="65278" y="162560"/>
                  </a:lnTo>
                  <a:lnTo>
                    <a:pt x="93345" y="116839"/>
                  </a:lnTo>
                  <a:lnTo>
                    <a:pt x="132969" y="81279"/>
                  </a:lnTo>
                  <a:lnTo>
                    <a:pt x="181737" y="57150"/>
                  </a:lnTo>
                  <a:lnTo>
                    <a:pt x="236728" y="49529"/>
                  </a:lnTo>
                  <a:lnTo>
                    <a:pt x="314451" y="49529"/>
                  </a:lnTo>
                  <a:lnTo>
                    <a:pt x="295910" y="41910"/>
                  </a:lnTo>
                  <a:lnTo>
                    <a:pt x="276606" y="36829"/>
                  </a:lnTo>
                  <a:lnTo>
                    <a:pt x="256540" y="34289"/>
                  </a:lnTo>
                  <a:lnTo>
                    <a:pt x="235838" y="33020"/>
                  </a:lnTo>
                  <a:close/>
                </a:path>
                <a:path w="471170" h="469900">
                  <a:moveTo>
                    <a:pt x="314451" y="49529"/>
                  </a:moveTo>
                  <a:lnTo>
                    <a:pt x="236728" y="49529"/>
                  </a:lnTo>
                  <a:lnTo>
                    <a:pt x="255778" y="50800"/>
                  </a:lnTo>
                  <a:lnTo>
                    <a:pt x="273938" y="53339"/>
                  </a:lnTo>
                  <a:lnTo>
                    <a:pt x="324866" y="72389"/>
                  </a:lnTo>
                  <a:lnTo>
                    <a:pt x="367284" y="105410"/>
                  </a:lnTo>
                  <a:lnTo>
                    <a:pt x="398907" y="148589"/>
                  </a:lnTo>
                  <a:lnTo>
                    <a:pt x="417068" y="199389"/>
                  </a:lnTo>
                  <a:lnTo>
                    <a:pt x="420624" y="236220"/>
                  </a:lnTo>
                  <a:lnTo>
                    <a:pt x="419608" y="255270"/>
                  </a:lnTo>
                  <a:lnTo>
                    <a:pt x="405638" y="308610"/>
                  </a:lnTo>
                  <a:lnTo>
                    <a:pt x="377571" y="354329"/>
                  </a:lnTo>
                  <a:lnTo>
                    <a:pt x="338074" y="389889"/>
                  </a:lnTo>
                  <a:lnTo>
                    <a:pt x="289433" y="412750"/>
                  </a:lnTo>
                  <a:lnTo>
                    <a:pt x="234187" y="420370"/>
                  </a:lnTo>
                  <a:lnTo>
                    <a:pt x="316211" y="420370"/>
                  </a:lnTo>
                  <a:lnTo>
                    <a:pt x="363600" y="391160"/>
                  </a:lnTo>
                  <a:lnTo>
                    <a:pt x="391033" y="364489"/>
                  </a:lnTo>
                  <a:lnTo>
                    <a:pt x="412876" y="331470"/>
                  </a:lnTo>
                  <a:lnTo>
                    <a:pt x="428244" y="295910"/>
                  </a:lnTo>
                  <a:lnTo>
                    <a:pt x="436372" y="256539"/>
                  </a:lnTo>
                  <a:lnTo>
                    <a:pt x="437332" y="233679"/>
                  </a:lnTo>
                  <a:lnTo>
                    <a:pt x="436499" y="214629"/>
                  </a:lnTo>
                  <a:lnTo>
                    <a:pt x="428498" y="175260"/>
                  </a:lnTo>
                  <a:lnTo>
                    <a:pt x="413258" y="139700"/>
                  </a:lnTo>
                  <a:lnTo>
                    <a:pt x="391541" y="106679"/>
                  </a:lnTo>
                  <a:lnTo>
                    <a:pt x="364236" y="80010"/>
                  </a:lnTo>
                  <a:lnTo>
                    <a:pt x="332105" y="57150"/>
                  </a:lnTo>
                  <a:lnTo>
                    <a:pt x="314451" y="49529"/>
                  </a:lnTo>
                  <a:close/>
                </a:path>
              </a:pathLst>
            </a:custGeom>
            <a:solidFill>
              <a:srgbClr val="7A97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62855" y="1575816"/>
              <a:ext cx="9525" cy="4819015"/>
            </a:xfrm>
            <a:custGeom>
              <a:avLst/>
              <a:gdLst/>
              <a:ahLst/>
              <a:cxnLst/>
              <a:rect l="l" t="t" r="r" b="b"/>
              <a:pathLst>
                <a:path w="9525" h="4819015">
                  <a:moveTo>
                    <a:pt x="0" y="4818888"/>
                  </a:moveTo>
                  <a:lnTo>
                    <a:pt x="9144" y="0"/>
                  </a:lnTo>
                </a:path>
              </a:pathLst>
            </a:custGeom>
            <a:ln w="9144">
              <a:solidFill>
                <a:srgbClr val="636B85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04800" y="1524000"/>
              <a:ext cx="4038600" cy="3733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879975" y="1395729"/>
            <a:ext cx="3779520" cy="3808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1098550" indent="-274955">
              <a:lnSpc>
                <a:spcPct val="100000"/>
              </a:lnSpc>
              <a:spcBef>
                <a:spcPts val="95"/>
              </a:spcBef>
            </a:pPr>
            <a:r>
              <a:rPr sz="2100" spc="-535" dirty="0">
                <a:solidFill>
                  <a:srgbClr val="D16248"/>
                </a:solidFill>
                <a:latin typeface="Arial"/>
                <a:cs typeface="Arial"/>
              </a:rPr>
              <a:t> </a:t>
            </a:r>
            <a:r>
              <a:rPr sz="2500" b="1" spc="-10" dirty="0">
                <a:latin typeface="Georgia"/>
                <a:cs typeface="Georgia"/>
              </a:rPr>
              <a:t>Preparation </a:t>
            </a:r>
            <a:r>
              <a:rPr sz="2500" b="1" spc="-195" dirty="0">
                <a:latin typeface="Georgia"/>
                <a:cs typeface="Georgia"/>
              </a:rPr>
              <a:t>of  </a:t>
            </a:r>
            <a:r>
              <a:rPr sz="2500" b="1" spc="-5" dirty="0">
                <a:latin typeface="Georgia"/>
                <a:cs typeface="Georgia"/>
              </a:rPr>
              <a:t>Fungal</a:t>
            </a:r>
            <a:r>
              <a:rPr sz="2500" b="1" spc="-55" dirty="0">
                <a:latin typeface="Georgia"/>
                <a:cs typeface="Georgia"/>
              </a:rPr>
              <a:t> </a:t>
            </a:r>
            <a:r>
              <a:rPr sz="2500" b="1" spc="-5" dirty="0">
                <a:latin typeface="Georgia"/>
                <a:cs typeface="Georgia"/>
              </a:rPr>
              <a:t>Spores</a:t>
            </a:r>
            <a:endParaRPr sz="2500">
              <a:latin typeface="Georgia"/>
              <a:cs typeface="Georgia"/>
            </a:endParaRPr>
          </a:p>
          <a:p>
            <a:pPr marL="287655" indent="-275590">
              <a:lnSpc>
                <a:spcPct val="100000"/>
              </a:lnSpc>
              <a:spcBef>
                <a:spcPts val="745"/>
              </a:spcBef>
              <a:buClr>
                <a:srgbClr val="D16248"/>
              </a:buClr>
              <a:buSzPct val="81250"/>
              <a:buFont typeface="Wingdings"/>
              <a:buChar char=""/>
              <a:tabLst>
                <a:tab pos="288290" algn="l"/>
              </a:tabLst>
            </a:pPr>
            <a:r>
              <a:rPr sz="3200" dirty="0">
                <a:latin typeface="Times New Roman"/>
                <a:cs typeface="Times New Roman"/>
              </a:rPr>
              <a:t>5-10 spores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</a:t>
            </a:r>
            <a:endParaRPr sz="32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</a:pPr>
            <a:r>
              <a:rPr sz="3200" i="1" dirty="0">
                <a:latin typeface="Times New Roman"/>
                <a:cs typeface="Times New Roman"/>
              </a:rPr>
              <a:t>Gigaspora</a:t>
            </a:r>
            <a:r>
              <a:rPr sz="3200" i="1" spc="-95" dirty="0">
                <a:latin typeface="Times New Roman"/>
                <a:cs typeface="Times New Roman"/>
              </a:rPr>
              <a:t> </a:t>
            </a:r>
            <a:r>
              <a:rPr sz="3200" i="1" spc="-10" dirty="0">
                <a:latin typeface="Times New Roman"/>
                <a:cs typeface="Times New Roman"/>
              </a:rPr>
              <a:t>margarita</a:t>
            </a:r>
            <a:endParaRPr sz="3200">
              <a:latin typeface="Times New Roman"/>
              <a:cs typeface="Times New Roman"/>
            </a:endParaRPr>
          </a:p>
          <a:p>
            <a:pPr marL="287020" marR="1524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+ 0.5 ml per well of  peptone-yeast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extract  solution for five to  seven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days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59604" y="1119962"/>
            <a:ext cx="227329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19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1778" y="427989"/>
            <a:ext cx="699198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640330" algn="l"/>
              </a:tabLst>
            </a:pPr>
            <a:r>
              <a:rPr sz="3200" dirty="0"/>
              <a:t>Inoculation</a:t>
            </a:r>
            <a:r>
              <a:rPr sz="3200" spc="-35" dirty="0"/>
              <a:t> </a:t>
            </a:r>
            <a:r>
              <a:rPr sz="3200" dirty="0"/>
              <a:t>of	Roots and Fungal</a:t>
            </a:r>
            <a:r>
              <a:rPr sz="3200" spc="-130" dirty="0"/>
              <a:t> </a:t>
            </a:r>
            <a:r>
              <a:rPr sz="3200" spc="-10" dirty="0"/>
              <a:t>Spores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380491" y="1549349"/>
            <a:ext cx="8217534" cy="2989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9182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sterilized </a:t>
            </a:r>
            <a:r>
              <a:rPr sz="2700" dirty="0">
                <a:latin typeface="Georgia"/>
                <a:cs typeface="Georgia"/>
              </a:rPr>
              <a:t>nutrient </a:t>
            </a:r>
            <a:r>
              <a:rPr sz="2700" spc="-10" dirty="0">
                <a:latin typeface="Georgia"/>
                <a:cs typeface="Georgia"/>
              </a:rPr>
              <a:t>solution(pH </a:t>
            </a:r>
            <a:r>
              <a:rPr sz="2700" dirty="0">
                <a:latin typeface="Georgia"/>
                <a:cs typeface="Georgia"/>
              </a:rPr>
              <a:t>6.5 )+ </a:t>
            </a:r>
            <a:r>
              <a:rPr sz="2700" spc="-5" dirty="0">
                <a:latin typeface="Georgia"/>
                <a:cs typeface="Georgia"/>
              </a:rPr>
              <a:t>l0g Difco  Bacto-agar/liter+ vermiculite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peat, </a:t>
            </a:r>
            <a:r>
              <a:rPr sz="2700" dirty="0">
                <a:latin typeface="Georgia"/>
                <a:cs typeface="Georgia"/>
              </a:rPr>
              <a:t>95.5, v/v  </a:t>
            </a:r>
            <a:r>
              <a:rPr sz="2700" spc="-5" dirty="0">
                <a:latin typeface="Georgia"/>
                <a:cs typeface="Georgia"/>
              </a:rPr>
              <a:t>substrate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prepared</a:t>
            </a:r>
            <a:endParaRPr sz="2700">
              <a:latin typeface="Georgia"/>
              <a:cs typeface="Georgia"/>
            </a:endParaRPr>
          </a:p>
          <a:p>
            <a:pPr marL="287020" marR="5080" indent="-274320">
              <a:lnSpc>
                <a:spcPct val="100000"/>
              </a:lnSpc>
              <a:spcBef>
                <a:spcPts val="650"/>
              </a:spcBef>
              <a:buClr>
                <a:srgbClr val="D16248"/>
              </a:buClr>
              <a:buSzPct val="85185"/>
              <a:buFont typeface="Arial"/>
              <a:buChar char=""/>
              <a:tabLst>
                <a:tab pos="287020" algn="l"/>
                <a:tab pos="1873885" algn="l"/>
                <a:tab pos="4600575" algn="l"/>
              </a:tabLst>
            </a:pPr>
            <a:r>
              <a:rPr sz="2700" spc="-5" dirty="0">
                <a:latin typeface="Georgia"/>
                <a:cs typeface="Georgia"/>
              </a:rPr>
              <a:t>spores of </a:t>
            </a:r>
            <a:r>
              <a:rPr sz="2700" i="1" spc="-5" dirty="0">
                <a:latin typeface="Georgia"/>
                <a:cs typeface="Georgia"/>
              </a:rPr>
              <a:t>Gigaspora margarita </a:t>
            </a:r>
            <a:r>
              <a:rPr sz="2700" i="1" dirty="0">
                <a:latin typeface="Georgia"/>
                <a:cs typeface="Georgia"/>
              </a:rPr>
              <a:t>+ </a:t>
            </a:r>
            <a:r>
              <a:rPr sz="2700" spc="-5" dirty="0">
                <a:latin typeface="Georgia"/>
                <a:cs typeface="Georgia"/>
              </a:rPr>
              <a:t>30-50 </a:t>
            </a:r>
            <a:r>
              <a:rPr sz="2700" dirty="0">
                <a:latin typeface="Georgia"/>
                <a:cs typeface="Georgia"/>
              </a:rPr>
              <a:t>Tips </a:t>
            </a:r>
            <a:r>
              <a:rPr sz="2700" spc="-5" dirty="0">
                <a:latin typeface="Georgia"/>
                <a:cs typeface="Georgia"/>
              </a:rPr>
              <a:t>of  cloned</a:t>
            </a:r>
            <a:r>
              <a:rPr sz="2700" spc="1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Trifolium</a:t>
            </a:r>
            <a:r>
              <a:rPr sz="2700" spc="1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root	incubated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the dark</a:t>
            </a:r>
            <a:r>
              <a:rPr sz="2700" spc="-7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at  </a:t>
            </a:r>
            <a:r>
              <a:rPr sz="2700" spc="-5" dirty="0">
                <a:latin typeface="Georgia"/>
                <a:cs typeface="Georgia"/>
              </a:rPr>
              <a:t>28°C	shaken </a:t>
            </a:r>
            <a:r>
              <a:rPr sz="2700" spc="-10" dirty="0">
                <a:latin typeface="Georgia"/>
                <a:cs typeface="Georgia"/>
              </a:rPr>
              <a:t>continuously </a:t>
            </a:r>
            <a:r>
              <a:rPr sz="2700" dirty="0">
                <a:latin typeface="Georgia"/>
                <a:cs typeface="Georgia"/>
              </a:rPr>
              <a:t>at 60</a:t>
            </a:r>
            <a:r>
              <a:rPr sz="2700" spc="-1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rpm</a:t>
            </a:r>
            <a:endParaRPr sz="2700">
              <a:latin typeface="Georgia"/>
              <a:cs typeface="Georgia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2700" spc="-5" dirty="0">
                <a:latin typeface="Georgia"/>
                <a:cs typeface="Georgia"/>
              </a:rPr>
              <a:t>harvested </a:t>
            </a:r>
            <a:r>
              <a:rPr sz="2700" dirty="0">
                <a:latin typeface="Georgia"/>
                <a:cs typeface="Georgia"/>
              </a:rPr>
              <a:t>after 4 </a:t>
            </a:r>
            <a:r>
              <a:rPr sz="2700" spc="-5" dirty="0">
                <a:latin typeface="Georgia"/>
                <a:cs typeface="Georgia"/>
              </a:rPr>
              <a:t>weeks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.</a:t>
            </a:r>
            <a:endParaRPr sz="2700">
              <a:latin typeface="Georgia"/>
              <a:cs typeface="Georg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71827" y="3348228"/>
            <a:ext cx="6106795" cy="848994"/>
            <a:chOff x="1671827" y="3348228"/>
            <a:chExt cx="6106795" cy="848994"/>
          </a:xfrm>
        </p:grpSpPr>
        <p:sp>
          <p:nvSpPr>
            <p:cNvPr id="5" name="object 5"/>
            <p:cNvSpPr/>
            <p:nvPr/>
          </p:nvSpPr>
          <p:spPr>
            <a:xfrm>
              <a:off x="4115561" y="3353562"/>
              <a:ext cx="533400" cy="381000"/>
            </a:xfrm>
            <a:custGeom>
              <a:avLst/>
              <a:gdLst/>
              <a:ahLst/>
              <a:cxnLst/>
              <a:rect l="l" t="t" r="r" b="b"/>
              <a:pathLst>
                <a:path w="533400" h="381000">
                  <a:moveTo>
                    <a:pt x="342900" y="0"/>
                  </a:moveTo>
                  <a:lnTo>
                    <a:pt x="342900" y="95250"/>
                  </a:lnTo>
                  <a:lnTo>
                    <a:pt x="0" y="95250"/>
                  </a:lnTo>
                  <a:lnTo>
                    <a:pt x="0" y="285750"/>
                  </a:lnTo>
                  <a:lnTo>
                    <a:pt x="342900" y="285750"/>
                  </a:lnTo>
                  <a:lnTo>
                    <a:pt x="342900" y="381000"/>
                  </a:lnTo>
                  <a:lnTo>
                    <a:pt x="533400" y="19050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115561" y="3353562"/>
              <a:ext cx="533400" cy="381000"/>
            </a:xfrm>
            <a:custGeom>
              <a:avLst/>
              <a:gdLst/>
              <a:ahLst/>
              <a:cxnLst/>
              <a:rect l="l" t="t" r="r" b="b"/>
              <a:pathLst>
                <a:path w="533400" h="381000">
                  <a:moveTo>
                    <a:pt x="0" y="95250"/>
                  </a:moveTo>
                  <a:lnTo>
                    <a:pt x="342900" y="95250"/>
                  </a:lnTo>
                  <a:lnTo>
                    <a:pt x="342900" y="0"/>
                  </a:lnTo>
                  <a:lnTo>
                    <a:pt x="533400" y="190500"/>
                  </a:lnTo>
                  <a:lnTo>
                    <a:pt x="342900" y="381000"/>
                  </a:lnTo>
                  <a:lnTo>
                    <a:pt x="342900" y="285750"/>
                  </a:lnTo>
                  <a:lnTo>
                    <a:pt x="0" y="285750"/>
                  </a:lnTo>
                  <a:lnTo>
                    <a:pt x="0" y="95250"/>
                  </a:lnTo>
                  <a:close/>
                </a:path>
              </a:pathLst>
            </a:custGeom>
            <a:ln w="10668">
              <a:solidFill>
                <a:srgbClr val="994633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77161" y="3810762"/>
              <a:ext cx="533400" cy="381000"/>
            </a:xfrm>
            <a:custGeom>
              <a:avLst/>
              <a:gdLst/>
              <a:ahLst/>
              <a:cxnLst/>
              <a:rect l="l" t="t" r="r" b="b"/>
              <a:pathLst>
                <a:path w="533400" h="381000">
                  <a:moveTo>
                    <a:pt x="342900" y="0"/>
                  </a:moveTo>
                  <a:lnTo>
                    <a:pt x="342900" y="95250"/>
                  </a:lnTo>
                  <a:lnTo>
                    <a:pt x="0" y="95250"/>
                  </a:lnTo>
                  <a:lnTo>
                    <a:pt x="0" y="285750"/>
                  </a:lnTo>
                  <a:lnTo>
                    <a:pt x="342900" y="285750"/>
                  </a:lnTo>
                  <a:lnTo>
                    <a:pt x="342900" y="381000"/>
                  </a:lnTo>
                  <a:lnTo>
                    <a:pt x="533400" y="19050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77161" y="3810762"/>
              <a:ext cx="533400" cy="381000"/>
            </a:xfrm>
            <a:custGeom>
              <a:avLst/>
              <a:gdLst/>
              <a:ahLst/>
              <a:cxnLst/>
              <a:rect l="l" t="t" r="r" b="b"/>
              <a:pathLst>
                <a:path w="533400" h="381000">
                  <a:moveTo>
                    <a:pt x="0" y="95250"/>
                  </a:moveTo>
                  <a:lnTo>
                    <a:pt x="342900" y="95250"/>
                  </a:lnTo>
                  <a:lnTo>
                    <a:pt x="342900" y="0"/>
                  </a:lnTo>
                  <a:lnTo>
                    <a:pt x="533400" y="190500"/>
                  </a:lnTo>
                  <a:lnTo>
                    <a:pt x="342900" y="381000"/>
                  </a:lnTo>
                  <a:lnTo>
                    <a:pt x="342900" y="285750"/>
                  </a:lnTo>
                  <a:lnTo>
                    <a:pt x="0" y="285750"/>
                  </a:lnTo>
                  <a:lnTo>
                    <a:pt x="0" y="95250"/>
                  </a:lnTo>
                  <a:close/>
                </a:path>
              </a:pathLst>
            </a:custGeom>
            <a:ln w="10668">
              <a:solidFill>
                <a:srgbClr val="994633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239762" y="3734562"/>
              <a:ext cx="533400" cy="381000"/>
            </a:xfrm>
            <a:custGeom>
              <a:avLst/>
              <a:gdLst/>
              <a:ahLst/>
              <a:cxnLst/>
              <a:rect l="l" t="t" r="r" b="b"/>
              <a:pathLst>
                <a:path w="533400" h="381000">
                  <a:moveTo>
                    <a:pt x="342900" y="0"/>
                  </a:moveTo>
                  <a:lnTo>
                    <a:pt x="342900" y="95250"/>
                  </a:lnTo>
                  <a:lnTo>
                    <a:pt x="0" y="95250"/>
                  </a:lnTo>
                  <a:lnTo>
                    <a:pt x="0" y="285750"/>
                  </a:lnTo>
                  <a:lnTo>
                    <a:pt x="342900" y="285750"/>
                  </a:lnTo>
                  <a:lnTo>
                    <a:pt x="342900" y="381000"/>
                  </a:lnTo>
                  <a:lnTo>
                    <a:pt x="533400" y="190500"/>
                  </a:lnTo>
                  <a:lnTo>
                    <a:pt x="342900" y="0"/>
                  </a:lnTo>
                  <a:close/>
                </a:path>
              </a:pathLst>
            </a:custGeom>
            <a:solidFill>
              <a:srgbClr val="D162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239762" y="3734562"/>
              <a:ext cx="533400" cy="381000"/>
            </a:xfrm>
            <a:custGeom>
              <a:avLst/>
              <a:gdLst/>
              <a:ahLst/>
              <a:cxnLst/>
              <a:rect l="l" t="t" r="r" b="b"/>
              <a:pathLst>
                <a:path w="533400" h="381000">
                  <a:moveTo>
                    <a:pt x="0" y="95250"/>
                  </a:moveTo>
                  <a:lnTo>
                    <a:pt x="342900" y="95250"/>
                  </a:lnTo>
                  <a:lnTo>
                    <a:pt x="342900" y="0"/>
                  </a:lnTo>
                  <a:lnTo>
                    <a:pt x="533400" y="190500"/>
                  </a:lnTo>
                  <a:lnTo>
                    <a:pt x="342900" y="381000"/>
                  </a:lnTo>
                  <a:lnTo>
                    <a:pt x="342900" y="285750"/>
                  </a:lnTo>
                  <a:lnTo>
                    <a:pt x="0" y="285750"/>
                  </a:lnTo>
                  <a:lnTo>
                    <a:pt x="0" y="95250"/>
                  </a:lnTo>
                  <a:close/>
                </a:path>
              </a:pathLst>
            </a:custGeom>
            <a:ln w="10668">
              <a:solidFill>
                <a:srgbClr val="994633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459604" y="1106550"/>
            <a:ext cx="2622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7A9799"/>
                </a:solidFill>
                <a:latin typeface="Georgia"/>
                <a:cs typeface="Georgia"/>
              </a:rPr>
              <a:t>20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785</Words>
  <Application>Microsoft Macintosh PowerPoint</Application>
  <PresentationFormat>On-screen Show (4:3)</PresentationFormat>
  <Paragraphs>113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Field Application of Mycorrhizae for healthy  Plant health</vt:lpstr>
      <vt:lpstr>Methods of Inoculation</vt:lpstr>
      <vt:lpstr> Soil inoculum</vt:lpstr>
      <vt:lpstr>Inoculum production A and B= mycelial culture  C = homogenized mycelium</vt:lpstr>
      <vt:lpstr>PowerPoint Presentation</vt:lpstr>
      <vt:lpstr>Spore-based inoculum</vt:lpstr>
      <vt:lpstr>Spore ectomycorrhiza inoculum</vt:lpstr>
      <vt:lpstr>PowerPoint Presentation</vt:lpstr>
      <vt:lpstr>Inoculation of Roots and Fungal Spores</vt:lpstr>
      <vt:lpstr>Mycelium-based inoculums</vt:lpstr>
      <vt:lpstr>Mycorrhizal Inoculation procedure</vt:lpstr>
      <vt:lpstr>Advanced form of this inoculum</vt:lpstr>
      <vt:lpstr>The Effects of Mycorrhizal Fungi Inoculum on  Vegetables</vt:lpstr>
      <vt:lpstr>Results</vt:lpstr>
      <vt:lpstr>Tips to Choose a Quality Mycorrhizal Inoculant</vt:lpstr>
      <vt:lpstr>Amount to use inoculant</vt:lpstr>
      <vt:lpstr>PowerPoint Presentation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Application of Mycorrhizae for healthy  Plant health</dc:title>
  <cp:lastModifiedBy>Sobia</cp:lastModifiedBy>
  <cp:revision>2</cp:revision>
  <dcterms:created xsi:type="dcterms:W3CDTF">2020-06-15T09:01:13Z</dcterms:created>
  <dcterms:modified xsi:type="dcterms:W3CDTF">2021-03-29T21:05:21Z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2014-12-11T00:00:00Z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2020-06-15T00:00:00Z</vt:filetime>
  </property>
</Properties>
</file>