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56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0C8716-3FDD-4DC7-84E1-0F5974E85E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A024835-09E2-4312-BA50-BBE7FEC97F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4576700-BE68-49A8-AF58-18EC0956EE15}"/>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991E0C65-524F-4081-93EB-17DB918D8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47FBD9-84C0-4097-B51A-DD5821A03CEB}"/>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14491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4063D9-1230-42CF-ABAD-F94C8FF8C0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43C291D-65DC-4501-AEBF-36077EF6E1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ED125C-5759-4AA3-97A2-0E63CFB0475E}"/>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0DCF00D6-F948-476A-9F47-6AB14930D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BF40DBE-A6FD-47BD-A21A-4091C077B9B9}"/>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8754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12045D9-3350-4174-8EE6-ACAB2760F2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05FEF12-27B5-4ADF-AACC-A7CA9B2053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6452496-97D2-4A3D-888B-2B4C4BF1EFA3}"/>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1D1B5F7B-E42C-44CA-A46B-BC3A6ECFE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D3CDA5D-65E3-4B9A-B5E6-AEC013844BFF}"/>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383453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CA174-DEC9-41B4-B31D-455F31CF2F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9B2EA2D-09DB-47CA-B491-09584C9DD6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7D70C9E-0F9D-4312-91D8-B7C03EB8B328}"/>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A9FCD206-6D44-4CB5-857E-3800DAD49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8920A5-BBAB-42D6-AA6C-290B76B8A20C}"/>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349715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3ABA7-0062-4E2B-A63D-ED9D88071E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14FF886-15FD-43A7-8CBF-9E972992DB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CEF2CA5-0D51-4FAE-914A-BDC55DB18FCD}"/>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AEE724AA-6B45-4E1A-B0C2-7D2B9117B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8C486C0-718E-4C45-AF94-6085DB05C722}"/>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137283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FBC1D-5851-4929-980E-58B478CFC8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EA06211-F724-46A0-9EE0-839526E1A3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29A7F77-386F-4F80-A174-046A553FC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51CCB21-1C71-4006-BA8C-C3C283CCCD73}"/>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6" name="Footer Placeholder 5">
            <a:extLst>
              <a:ext uri="{FF2B5EF4-FFF2-40B4-BE49-F238E27FC236}">
                <a16:creationId xmlns:a16="http://schemas.microsoft.com/office/drawing/2014/main" xmlns="" id="{06161A44-3A24-41EF-9E8A-35827DF4D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761E3ED-4454-4465-8F35-7C64BD94EC03}"/>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418138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4F7B9-BDF2-43D0-B2D0-58113ECD5B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086263E-128A-43E4-A568-3F697A074E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79050D1-5E19-44E3-A75A-2A730356CD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56A0E2A-F99F-4535-A8B4-84179E13C3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F9132A1-70B6-4797-9873-5D78C4472A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085ED1E-C974-431E-A257-8109FA9DE7DF}"/>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8" name="Footer Placeholder 7">
            <a:extLst>
              <a:ext uri="{FF2B5EF4-FFF2-40B4-BE49-F238E27FC236}">
                <a16:creationId xmlns:a16="http://schemas.microsoft.com/office/drawing/2014/main" xmlns="" id="{BE0378A4-7A0F-4C17-AAB0-AE99EDDDA1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AE85072-C02F-4857-A180-07344CC7C533}"/>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83516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27C5B-3826-4AE7-AEF1-57F4FA3F1A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67E0E35-007D-4EA5-A823-89871B0D5E71}"/>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4" name="Footer Placeholder 3">
            <a:extLst>
              <a:ext uri="{FF2B5EF4-FFF2-40B4-BE49-F238E27FC236}">
                <a16:creationId xmlns:a16="http://schemas.microsoft.com/office/drawing/2014/main" xmlns="" id="{8AAA88B5-96A7-4D21-8EBB-B621365D35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45C5C45-AD32-4F91-9B07-D9E8D9A09353}"/>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95112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14D8BC1-7B2D-429F-ADEF-BA346567D510}"/>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3" name="Footer Placeholder 2">
            <a:extLst>
              <a:ext uri="{FF2B5EF4-FFF2-40B4-BE49-F238E27FC236}">
                <a16:creationId xmlns:a16="http://schemas.microsoft.com/office/drawing/2014/main" xmlns="" id="{3CB38E5B-91D0-444B-8C10-2B7D0BA94F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D4836A1-2864-4573-A78B-8E3AFE8F1DFB}"/>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51080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A97927-A363-4DDA-8725-684B18EE3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8451F3F-9551-4C17-9834-6CBFB46125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486DA1F-0ED7-4384-90B5-0014036AE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C08BE8-650A-4E6B-9CE7-69705FA5DE29}"/>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6" name="Footer Placeholder 5">
            <a:extLst>
              <a:ext uri="{FF2B5EF4-FFF2-40B4-BE49-F238E27FC236}">
                <a16:creationId xmlns:a16="http://schemas.microsoft.com/office/drawing/2014/main" xmlns="" id="{12D931B3-B8A0-40D9-A21D-EA030D1C85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6D9DC57-6D0F-4767-A288-472BDFB7DFF4}"/>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424155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415E0-BE70-41AA-A166-24FFDF9A9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9E76A84-AFCE-42C1-A236-F2996BF5CE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1D4C16C-A088-414C-BCAF-7CF6CE370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75C604A-11D4-42BD-9F17-5BDD9C452BC5}"/>
              </a:ext>
            </a:extLst>
          </p:cNvPr>
          <p:cNvSpPr>
            <a:spLocks noGrp="1"/>
          </p:cNvSpPr>
          <p:nvPr>
            <p:ph type="dt" sz="half" idx="10"/>
          </p:nvPr>
        </p:nvSpPr>
        <p:spPr/>
        <p:txBody>
          <a:bodyPr/>
          <a:lstStyle/>
          <a:p>
            <a:fld id="{77EF614D-25E4-4A56-926B-A0CE697E5911}" type="datetimeFigureOut">
              <a:rPr lang="en-US" smtClean="0"/>
              <a:t>13/05/20</a:t>
            </a:fld>
            <a:endParaRPr lang="en-US"/>
          </a:p>
        </p:txBody>
      </p:sp>
      <p:sp>
        <p:nvSpPr>
          <p:cNvPr id="6" name="Footer Placeholder 5">
            <a:extLst>
              <a:ext uri="{FF2B5EF4-FFF2-40B4-BE49-F238E27FC236}">
                <a16:creationId xmlns:a16="http://schemas.microsoft.com/office/drawing/2014/main" xmlns="" id="{0F38B7CB-088B-4E22-A7C4-8768E188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DC8BD45-9FF6-40B6-9180-6ED2408AC9AD}"/>
              </a:ext>
            </a:extLst>
          </p:cNvPr>
          <p:cNvSpPr>
            <a:spLocks noGrp="1"/>
          </p:cNvSpPr>
          <p:nvPr>
            <p:ph type="sldNum" sz="quarter" idx="12"/>
          </p:nvPr>
        </p:nvSpPr>
        <p:spPr/>
        <p:txBody>
          <a:bodyPr/>
          <a:lstStyle/>
          <a:p>
            <a:fld id="{E12FA9DF-307B-4F6A-BAB7-AA4A440EB1C3}" type="slidenum">
              <a:rPr lang="en-US" smtClean="0"/>
              <a:t>‹#›</a:t>
            </a:fld>
            <a:endParaRPr lang="en-US"/>
          </a:p>
        </p:txBody>
      </p:sp>
    </p:spTree>
    <p:extLst>
      <p:ext uri="{BB962C8B-B14F-4D97-AF65-F5344CB8AC3E}">
        <p14:creationId xmlns:p14="http://schemas.microsoft.com/office/powerpoint/2010/main" val="39949580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6A61883-286A-4377-90BF-0212F5984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878A763-69F7-4E27-8410-42D5E3A8B9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B520472-BB98-49AA-A330-DE0B59398C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F614D-25E4-4A56-926B-A0CE697E5911}" type="datetimeFigureOut">
              <a:rPr lang="en-US" smtClean="0"/>
              <a:t>13/05/20</a:t>
            </a:fld>
            <a:endParaRPr lang="en-US"/>
          </a:p>
        </p:txBody>
      </p:sp>
      <p:sp>
        <p:nvSpPr>
          <p:cNvPr id="5" name="Footer Placeholder 4">
            <a:extLst>
              <a:ext uri="{FF2B5EF4-FFF2-40B4-BE49-F238E27FC236}">
                <a16:creationId xmlns:a16="http://schemas.microsoft.com/office/drawing/2014/main" xmlns="" id="{520CA59E-36B8-43B6-B6A5-979A24285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ACD3FD1-21B4-4561-8B0A-FC9F98D23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FA9DF-307B-4F6A-BAB7-AA4A440EB1C3}" type="slidenum">
              <a:rPr lang="en-US" smtClean="0"/>
              <a:t>‹#›</a:t>
            </a:fld>
            <a:endParaRPr lang="en-US"/>
          </a:p>
        </p:txBody>
      </p:sp>
    </p:spTree>
    <p:extLst>
      <p:ext uri="{BB962C8B-B14F-4D97-AF65-F5344CB8AC3E}">
        <p14:creationId xmlns:p14="http://schemas.microsoft.com/office/powerpoint/2010/main" val="137913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333B6A-980F-49C8-AFC6-2206558E89C0}"/>
              </a:ext>
            </a:extLst>
          </p:cNvPr>
          <p:cNvSpPr>
            <a:spLocks noGrp="1"/>
          </p:cNvSpPr>
          <p:nvPr>
            <p:ph type="ctrTitle"/>
          </p:nvPr>
        </p:nvSpPr>
        <p:spPr/>
        <p:txBody>
          <a:bodyPr>
            <a:normAutofit/>
          </a:bodyPr>
          <a:lstStyle/>
          <a:p>
            <a:r>
              <a:rPr lang="en-US" sz="5400" b="1" dirty="0">
                <a:latin typeface="Times New Roman" panose="02020603050405020304" pitchFamily="18" charset="0"/>
                <a:cs typeface="Times New Roman" panose="02020603050405020304" pitchFamily="18" charset="0"/>
              </a:rPr>
              <a:t>Sources of Ectomycorrhizal Inoculum</a:t>
            </a:r>
          </a:p>
        </p:txBody>
      </p:sp>
    </p:spTree>
    <p:extLst>
      <p:ext uri="{BB962C8B-B14F-4D97-AF65-F5344CB8AC3E}">
        <p14:creationId xmlns:p14="http://schemas.microsoft.com/office/powerpoint/2010/main" val="343820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A33EDD-8DFF-4AF8-8549-A517DA514584}"/>
              </a:ext>
            </a:extLst>
          </p:cNvPr>
          <p:cNvSpPr>
            <a:spLocks noGrp="1"/>
          </p:cNvSpPr>
          <p:nvPr>
            <p:ph idx="1"/>
          </p:nvPr>
        </p:nvSpPr>
        <p:spPr>
          <a:xfrm>
            <a:off x="838200" y="291548"/>
            <a:ext cx="10515600" cy="5885415"/>
          </a:xfrm>
        </p:spPr>
        <p:txBody>
          <a:bodyPr>
            <a:normAutofit/>
          </a:bodyPr>
          <a:lstStyle/>
          <a:p>
            <a:r>
              <a:rPr lang="en-US" dirty="0"/>
              <a:t>Several methods of application have been tried.</a:t>
            </a:r>
          </a:p>
          <a:p>
            <a:r>
              <a:rPr lang="en-US" b="1" dirty="0"/>
              <a:t>A) Broadcast inoculation</a:t>
            </a:r>
          </a:p>
          <a:p>
            <a:pPr lvl="1"/>
            <a:r>
              <a:rPr lang="en-US" dirty="0"/>
              <a:t>A known quantity of inoculum is spread out over a given area of seedbed, and mixed into the 10 – 30 cm of soil before the bed is seeded. Inoculum of </a:t>
            </a:r>
            <a:r>
              <a:rPr lang="en-US" i="1" dirty="0" err="1"/>
              <a:t>Pisolithus</a:t>
            </a:r>
            <a:r>
              <a:rPr lang="en-US" i="1" dirty="0"/>
              <a:t> </a:t>
            </a:r>
            <a:r>
              <a:rPr lang="en-US" i="1" dirty="0" err="1"/>
              <a:t>tinctorius</a:t>
            </a:r>
            <a:r>
              <a:rPr lang="en-US" i="1" dirty="0"/>
              <a:t>, </a:t>
            </a:r>
            <a:r>
              <a:rPr lang="en-US" dirty="0"/>
              <a:t>broadcast at a rate of 1 </a:t>
            </a:r>
            <a:r>
              <a:rPr lang="en-US" dirty="0" err="1"/>
              <a:t>litre</a:t>
            </a:r>
            <a:r>
              <a:rPr lang="en-US" dirty="0"/>
              <a:t>/square meter, gave the same results as those obtained with higher level of inoculum.</a:t>
            </a:r>
          </a:p>
          <a:p>
            <a:pPr lvl="1"/>
            <a:r>
              <a:rPr lang="en-US" dirty="0"/>
              <a:t>Inoculum incorporated in contained growth media at a rate of 6% by volume produced effective mycorrhization in many conifers. Here inoculation and contained filling process can be combined. </a:t>
            </a:r>
            <a:r>
              <a:rPr lang="en-US" i="1" dirty="0"/>
              <a:t>Pinus </a:t>
            </a:r>
            <a:r>
              <a:rPr lang="en-US" i="1" dirty="0" err="1"/>
              <a:t>taeda</a:t>
            </a:r>
            <a:r>
              <a:rPr lang="en-US" i="1" dirty="0"/>
              <a:t> </a:t>
            </a:r>
            <a:r>
              <a:rPr lang="en-US" dirty="0"/>
              <a:t>nursery beds have been successfully inoculated with cultures of </a:t>
            </a:r>
            <a:r>
              <a:rPr lang="en-US" i="1" dirty="0" err="1"/>
              <a:t>Pisolithus</a:t>
            </a:r>
            <a:r>
              <a:rPr lang="en-US" i="1" dirty="0"/>
              <a:t> </a:t>
            </a:r>
            <a:r>
              <a:rPr lang="en-US" i="1" dirty="0" err="1"/>
              <a:t>tinctorius</a:t>
            </a:r>
            <a:r>
              <a:rPr lang="en-US" i="1" dirty="0"/>
              <a:t>. </a:t>
            </a:r>
            <a:r>
              <a:rPr lang="en-US" dirty="0"/>
              <a:t>Laboratory growth inoculum was leached under running tape water, cool dried to about 20% moisture and kept cold but not frozen until used.</a:t>
            </a:r>
          </a:p>
          <a:p>
            <a:pPr lvl="1"/>
            <a:r>
              <a:rPr lang="en-US" dirty="0"/>
              <a:t>Nursery beds previously fumigated with methyl bromide – chloropicrin were inoculated with the dried preparation, which was dug into the top 7 – 10 cm of soil, before seeding.</a:t>
            </a:r>
          </a:p>
        </p:txBody>
      </p:sp>
    </p:spTree>
    <p:extLst>
      <p:ext uri="{BB962C8B-B14F-4D97-AF65-F5344CB8AC3E}">
        <p14:creationId xmlns:p14="http://schemas.microsoft.com/office/powerpoint/2010/main" val="2280808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ECF38A5-357A-49C1-A2A2-7D81F6786987}"/>
              </a:ext>
            </a:extLst>
          </p:cNvPr>
          <p:cNvSpPr>
            <a:spLocks noGrp="1"/>
          </p:cNvSpPr>
          <p:nvPr>
            <p:ph idx="1"/>
          </p:nvPr>
        </p:nvSpPr>
        <p:spPr>
          <a:xfrm>
            <a:off x="838200" y="159026"/>
            <a:ext cx="10515600" cy="5964928"/>
          </a:xfrm>
        </p:spPr>
        <p:txBody>
          <a:bodyPr/>
          <a:lstStyle/>
          <a:p>
            <a:pPr>
              <a:buFont typeface="Wingdings" panose="05000000000000000000" pitchFamily="2" charset="2"/>
              <a:buChar char="§"/>
            </a:pPr>
            <a:r>
              <a:rPr lang="en-US" b="1" dirty="0"/>
              <a:t>B) Banding of Inoculum below seeds</a:t>
            </a:r>
          </a:p>
          <a:p>
            <a:pPr lvl="1">
              <a:buFont typeface="Wingdings" panose="05000000000000000000" pitchFamily="2" charset="2"/>
              <a:buChar char="§"/>
            </a:pPr>
            <a:r>
              <a:rPr lang="en-US" dirty="0"/>
              <a:t>This concentrates inoculum in a zone that will be penetrated by the growing roots. Seeds and inoculum can be dispensed at the same time. This method need only about a third as much inoculum as broadcast technique.</a:t>
            </a:r>
          </a:p>
          <a:p>
            <a:pPr lvl="1">
              <a:buFont typeface="Wingdings" panose="05000000000000000000" pitchFamily="2" charset="2"/>
              <a:buChar char="§"/>
            </a:pPr>
            <a:endParaRPr lang="en-US" dirty="0"/>
          </a:p>
          <a:p>
            <a:pPr lvl="1">
              <a:buFont typeface="Wingdings" panose="05000000000000000000" pitchFamily="2" charset="2"/>
              <a:buChar char="§"/>
            </a:pPr>
            <a:r>
              <a:rPr lang="en-US" sz="2800" b="1" dirty="0"/>
              <a:t>C) Slurry Inoculum</a:t>
            </a:r>
          </a:p>
          <a:p>
            <a:pPr lvl="2">
              <a:buFont typeface="Wingdings" panose="05000000000000000000" pitchFamily="2" charset="2"/>
              <a:buChar char="§"/>
            </a:pPr>
            <a:r>
              <a:rPr lang="en-US" sz="2400" dirty="0"/>
              <a:t>This has advantage that bare root or containerized seedlings can be rapidly inoculated by dipping before transplanted. </a:t>
            </a:r>
            <a:endParaRPr lang="en-US" dirty="0"/>
          </a:p>
          <a:p>
            <a:pPr lvl="2">
              <a:buFont typeface="Wingdings" panose="05000000000000000000" pitchFamily="2" charset="2"/>
              <a:buChar char="§"/>
            </a:pPr>
            <a:endParaRPr lang="en-US" dirty="0"/>
          </a:p>
          <a:p>
            <a:pPr marL="457200" lvl="1" indent="0">
              <a:buNone/>
            </a:pPr>
            <a:endParaRPr lang="en-US" b="1" dirty="0"/>
          </a:p>
          <a:p>
            <a:pPr marL="457200" lvl="1" indent="0">
              <a:buNone/>
            </a:pPr>
            <a:endParaRPr lang="en-US" b="1" dirty="0"/>
          </a:p>
        </p:txBody>
      </p:sp>
    </p:spTree>
    <p:extLst>
      <p:ext uri="{BB962C8B-B14F-4D97-AF65-F5344CB8AC3E}">
        <p14:creationId xmlns:p14="http://schemas.microsoft.com/office/powerpoint/2010/main" val="360462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F792F-E3A4-47A2-AD35-A6594EA3A358}"/>
              </a:ext>
            </a:extLst>
          </p:cNvPr>
          <p:cNvSpPr>
            <a:spLocks noGrp="1"/>
          </p:cNvSpPr>
          <p:nvPr>
            <p:ph type="title"/>
          </p:nvPr>
        </p:nvSpPr>
        <p:spPr/>
        <p:txBody>
          <a:bodyPr/>
          <a:lstStyle/>
          <a:p>
            <a:r>
              <a:rPr lang="en-US" dirty="0"/>
              <a:t>Ectomycorrhizas may be initiated by several different kinds of inoculum</a:t>
            </a:r>
          </a:p>
        </p:txBody>
      </p:sp>
      <p:sp>
        <p:nvSpPr>
          <p:cNvPr id="3" name="Content Placeholder 2">
            <a:extLst>
              <a:ext uri="{FF2B5EF4-FFF2-40B4-BE49-F238E27FC236}">
                <a16:creationId xmlns:a16="http://schemas.microsoft.com/office/drawing/2014/main" xmlns="" id="{1C32E344-8BB9-43CE-AE90-468CA34FA4DC}"/>
              </a:ext>
            </a:extLst>
          </p:cNvPr>
          <p:cNvSpPr>
            <a:spLocks noGrp="1"/>
          </p:cNvSpPr>
          <p:nvPr>
            <p:ph idx="1"/>
          </p:nvPr>
        </p:nvSpPr>
        <p:spPr/>
        <p:txBody>
          <a:bodyPr/>
          <a:lstStyle/>
          <a:p>
            <a:r>
              <a:rPr lang="en-US" dirty="0"/>
              <a:t>Naturally dispersed spores</a:t>
            </a:r>
          </a:p>
          <a:p>
            <a:r>
              <a:rPr lang="en-US" dirty="0"/>
              <a:t>Colonized soil</a:t>
            </a:r>
          </a:p>
          <a:p>
            <a:r>
              <a:rPr lang="en-US" dirty="0"/>
              <a:t>Mycorrhizal seedlings</a:t>
            </a:r>
          </a:p>
          <a:p>
            <a:r>
              <a:rPr lang="en-US" dirty="0"/>
              <a:t>Ascomata </a:t>
            </a:r>
            <a:r>
              <a:rPr lang="en-US" dirty="0" err="1"/>
              <a:t>basidiomata</a:t>
            </a:r>
            <a:r>
              <a:rPr lang="en-US" dirty="0"/>
              <a:t> spores or sclerotia collected for the purpose</a:t>
            </a:r>
          </a:p>
          <a:p>
            <a:r>
              <a:rPr lang="en-US" dirty="0"/>
              <a:t>Fungal Mycelium produced in axenic culture</a:t>
            </a:r>
          </a:p>
          <a:p>
            <a:endParaRPr lang="en-US" dirty="0"/>
          </a:p>
        </p:txBody>
      </p:sp>
    </p:spTree>
    <p:extLst>
      <p:ext uri="{BB962C8B-B14F-4D97-AF65-F5344CB8AC3E}">
        <p14:creationId xmlns:p14="http://schemas.microsoft.com/office/powerpoint/2010/main" val="343207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F37D5E-0997-438E-BCB8-3B57914381A6}"/>
              </a:ext>
            </a:extLst>
          </p:cNvPr>
          <p:cNvSpPr>
            <a:spLocks noGrp="1"/>
          </p:cNvSpPr>
          <p:nvPr>
            <p:ph type="title"/>
          </p:nvPr>
        </p:nvSpPr>
        <p:spPr/>
        <p:txBody>
          <a:bodyPr/>
          <a:lstStyle/>
          <a:p>
            <a:r>
              <a:rPr lang="en-US" dirty="0"/>
              <a:t>Natural spore inoculum</a:t>
            </a:r>
          </a:p>
        </p:txBody>
      </p:sp>
      <p:sp>
        <p:nvSpPr>
          <p:cNvPr id="3" name="Content Placeholder 2">
            <a:extLst>
              <a:ext uri="{FF2B5EF4-FFF2-40B4-BE49-F238E27FC236}">
                <a16:creationId xmlns:a16="http://schemas.microsoft.com/office/drawing/2014/main" xmlns="" id="{C53455AA-88BA-48BB-9F04-C9A724C9AE41}"/>
              </a:ext>
            </a:extLst>
          </p:cNvPr>
          <p:cNvSpPr>
            <a:spLocks noGrp="1"/>
          </p:cNvSpPr>
          <p:nvPr>
            <p:ph idx="1"/>
          </p:nvPr>
        </p:nvSpPr>
        <p:spPr/>
        <p:txBody>
          <a:bodyPr/>
          <a:lstStyle/>
          <a:p>
            <a:r>
              <a:rPr lang="en-US" dirty="0"/>
              <a:t>Prime dispersal mechanism</a:t>
            </a:r>
          </a:p>
          <a:p>
            <a:r>
              <a:rPr lang="en-US" dirty="0"/>
              <a:t>Cannot always be relied because</a:t>
            </a:r>
          </a:p>
          <a:p>
            <a:r>
              <a:rPr lang="en-US" b="1" dirty="0"/>
              <a:t>A)</a:t>
            </a:r>
            <a:r>
              <a:rPr lang="en-US" dirty="0"/>
              <a:t>Availability during short season</a:t>
            </a:r>
          </a:p>
          <a:p>
            <a:r>
              <a:rPr lang="en-US" b="1" dirty="0"/>
              <a:t>B)</a:t>
            </a:r>
            <a:r>
              <a:rPr lang="en-US" dirty="0"/>
              <a:t>Even when spores are being released, they may not reach the seedling in adequate numbers, </a:t>
            </a:r>
            <a:r>
              <a:rPr lang="en-US" dirty="0" err="1"/>
              <a:t>especeially</a:t>
            </a:r>
            <a:r>
              <a:rPr lang="en-US" dirty="0"/>
              <a:t> if the seedlings are long away from the nearest stand of ectomycorrhizal trees.</a:t>
            </a:r>
          </a:p>
          <a:p>
            <a:r>
              <a:rPr lang="en-US" b="1" dirty="0"/>
              <a:t>C)</a:t>
            </a:r>
            <a:r>
              <a:rPr lang="en-US" dirty="0"/>
              <a:t>No control of the nature of fungal partners being introduced because they vary widely in their </a:t>
            </a:r>
            <a:r>
              <a:rPr lang="en-US" dirty="0" err="1"/>
              <a:t>efficency</a:t>
            </a:r>
            <a:endParaRPr lang="en-US" dirty="0"/>
          </a:p>
        </p:txBody>
      </p:sp>
      <p:pic>
        <p:nvPicPr>
          <p:cNvPr id="5" name="Picture 4">
            <a:extLst>
              <a:ext uri="{FF2B5EF4-FFF2-40B4-BE49-F238E27FC236}">
                <a16:creationId xmlns:a16="http://schemas.microsoft.com/office/drawing/2014/main" xmlns="" id="{D5FA4061-D991-41ED-A2DD-19512DF05862}"/>
              </a:ext>
            </a:extLst>
          </p:cNvPr>
          <p:cNvPicPr>
            <a:picLocks noChangeAspect="1"/>
          </p:cNvPicPr>
          <p:nvPr/>
        </p:nvPicPr>
        <p:blipFill rotWithShape="1">
          <a:blip r:embed="rId2">
            <a:extLst>
              <a:ext uri="{28A0092B-C50C-407E-A947-70E740481C1C}">
                <a14:useLocalDpi xmlns:a14="http://schemas.microsoft.com/office/drawing/2010/main" val="0"/>
              </a:ext>
            </a:extLst>
          </a:blip>
          <a:srcRect r="400" b="5719"/>
          <a:stretch/>
        </p:blipFill>
        <p:spPr>
          <a:xfrm>
            <a:off x="7076662" y="361587"/>
            <a:ext cx="3299790" cy="2633404"/>
          </a:xfrm>
          <a:prstGeom prst="rect">
            <a:avLst/>
          </a:prstGeom>
        </p:spPr>
      </p:pic>
    </p:spTree>
    <p:extLst>
      <p:ext uri="{BB962C8B-B14F-4D97-AF65-F5344CB8AC3E}">
        <p14:creationId xmlns:p14="http://schemas.microsoft.com/office/powerpoint/2010/main" val="608081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0520F-A9FB-4207-BD2F-D0276E970812}"/>
              </a:ext>
            </a:extLst>
          </p:cNvPr>
          <p:cNvSpPr>
            <a:spLocks noGrp="1"/>
          </p:cNvSpPr>
          <p:nvPr>
            <p:ph type="title"/>
          </p:nvPr>
        </p:nvSpPr>
        <p:spPr/>
        <p:txBody>
          <a:bodyPr/>
          <a:lstStyle/>
          <a:p>
            <a:r>
              <a:rPr lang="en-US" dirty="0"/>
              <a:t>Colonized soil</a:t>
            </a:r>
          </a:p>
        </p:txBody>
      </p:sp>
      <p:sp>
        <p:nvSpPr>
          <p:cNvPr id="3" name="Content Placeholder 2">
            <a:extLst>
              <a:ext uri="{FF2B5EF4-FFF2-40B4-BE49-F238E27FC236}">
                <a16:creationId xmlns:a16="http://schemas.microsoft.com/office/drawing/2014/main" xmlns="" id="{E486A41F-096C-4C05-B499-12D3995F1CA9}"/>
              </a:ext>
            </a:extLst>
          </p:cNvPr>
          <p:cNvSpPr>
            <a:spLocks noGrp="1"/>
          </p:cNvSpPr>
          <p:nvPr>
            <p:ph idx="1"/>
          </p:nvPr>
        </p:nvSpPr>
        <p:spPr>
          <a:xfrm>
            <a:off x="838200" y="2052291"/>
            <a:ext cx="10515600" cy="4124671"/>
          </a:xfrm>
        </p:spPr>
        <p:txBody>
          <a:bodyPr/>
          <a:lstStyle/>
          <a:p>
            <a:r>
              <a:rPr lang="en-US" dirty="0"/>
              <a:t>In western </a:t>
            </a:r>
            <a:r>
              <a:rPr lang="en-US" dirty="0" err="1"/>
              <a:t>austrailia</a:t>
            </a:r>
            <a:r>
              <a:rPr lang="en-US" dirty="0"/>
              <a:t>, pine seeds planted at 14 new nurseries, only healthy seedlings were found to have developed ectomycorrhizas</a:t>
            </a:r>
          </a:p>
          <a:p>
            <a:r>
              <a:rPr lang="en-US" dirty="0"/>
              <a:t>Soil around the healthy seedling are used to inoculate other seedbeds because it is fairly reliable source for inoculum, if 10% by volume is added to the new nursery bed.</a:t>
            </a:r>
          </a:p>
          <a:p>
            <a:r>
              <a:rPr lang="en-US" dirty="0"/>
              <a:t>The mycobionts are often unknown and </a:t>
            </a:r>
            <a:r>
              <a:rPr lang="en-US" dirty="0" err="1"/>
              <a:t>ther</a:t>
            </a:r>
            <a:r>
              <a:rPr lang="en-US" dirty="0"/>
              <a:t> is sone risk of introducing pests or pathogens. It can be carefully checked in advance.</a:t>
            </a:r>
          </a:p>
          <a:p>
            <a:r>
              <a:rPr lang="en-US" dirty="0"/>
              <a:t>This method is used to establish exotic pines in southern hemisphere. </a:t>
            </a:r>
          </a:p>
        </p:txBody>
      </p:sp>
      <p:pic>
        <p:nvPicPr>
          <p:cNvPr id="7" name="Picture 6">
            <a:extLst>
              <a:ext uri="{FF2B5EF4-FFF2-40B4-BE49-F238E27FC236}">
                <a16:creationId xmlns:a16="http://schemas.microsoft.com/office/drawing/2014/main" xmlns="" id="{B3768B97-2557-41A7-B97C-12E9C54CF1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639" y="138458"/>
            <a:ext cx="3256722" cy="1913833"/>
          </a:xfrm>
          <a:prstGeom prst="rect">
            <a:avLst/>
          </a:prstGeom>
        </p:spPr>
      </p:pic>
    </p:spTree>
    <p:extLst>
      <p:ext uri="{BB962C8B-B14F-4D97-AF65-F5344CB8AC3E}">
        <p14:creationId xmlns:p14="http://schemas.microsoft.com/office/powerpoint/2010/main" val="102202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195F1E-D91E-49CB-9802-C1ABA0DBD51B}"/>
              </a:ext>
            </a:extLst>
          </p:cNvPr>
          <p:cNvSpPr>
            <a:spLocks noGrp="1"/>
          </p:cNvSpPr>
          <p:nvPr>
            <p:ph type="title"/>
          </p:nvPr>
        </p:nvSpPr>
        <p:spPr/>
        <p:txBody>
          <a:bodyPr/>
          <a:lstStyle/>
          <a:p>
            <a:r>
              <a:rPr lang="en-US" dirty="0"/>
              <a:t>Mycorrhizal seedlings</a:t>
            </a:r>
          </a:p>
        </p:txBody>
      </p:sp>
      <p:sp>
        <p:nvSpPr>
          <p:cNvPr id="3" name="Content Placeholder 2">
            <a:extLst>
              <a:ext uri="{FF2B5EF4-FFF2-40B4-BE49-F238E27FC236}">
                <a16:creationId xmlns:a16="http://schemas.microsoft.com/office/drawing/2014/main" xmlns="" id="{E1507E9A-C15B-45EA-B130-C8A5DDB40669}"/>
              </a:ext>
            </a:extLst>
          </p:cNvPr>
          <p:cNvSpPr>
            <a:spLocks noGrp="1"/>
          </p:cNvSpPr>
          <p:nvPr>
            <p:ph idx="1"/>
          </p:nvPr>
        </p:nvSpPr>
        <p:spPr>
          <a:xfrm>
            <a:off x="838200" y="3016319"/>
            <a:ext cx="10515600" cy="3160643"/>
          </a:xfrm>
        </p:spPr>
        <p:txBody>
          <a:bodyPr/>
          <a:lstStyle/>
          <a:p>
            <a:r>
              <a:rPr lang="en-US" dirty="0"/>
              <a:t>This carry the same risk as (2) but relatively well.</a:t>
            </a:r>
          </a:p>
          <a:p>
            <a:r>
              <a:rPr lang="en-US" dirty="0"/>
              <a:t>This technique was firstly used on a large scale in Indonesia and still used there.</a:t>
            </a:r>
          </a:p>
          <a:p>
            <a:r>
              <a:rPr lang="en-US" dirty="0"/>
              <a:t>Mycorrhizal seedlings are planted in seed beds at 1-2 m intervals at out planting time, some seedling are left in </a:t>
            </a:r>
            <a:r>
              <a:rPr lang="en-US" dirty="0" err="1"/>
              <a:t>onoculate</a:t>
            </a:r>
            <a:r>
              <a:rPr lang="en-US" dirty="0"/>
              <a:t> the next crop.</a:t>
            </a:r>
          </a:p>
          <a:p>
            <a:endParaRPr lang="en-US" dirty="0"/>
          </a:p>
        </p:txBody>
      </p:sp>
      <p:pic>
        <p:nvPicPr>
          <p:cNvPr id="5" name="Picture 4">
            <a:extLst>
              <a:ext uri="{FF2B5EF4-FFF2-40B4-BE49-F238E27FC236}">
                <a16:creationId xmlns:a16="http://schemas.microsoft.com/office/drawing/2014/main" xmlns="" id="{16DAA509-CDC1-4CCE-8792-85FC2B4EC0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0225" y="0"/>
            <a:ext cx="4021759" cy="3016319"/>
          </a:xfrm>
          <a:prstGeom prst="rect">
            <a:avLst/>
          </a:prstGeom>
        </p:spPr>
      </p:pic>
    </p:spTree>
    <p:extLst>
      <p:ext uri="{BB962C8B-B14F-4D97-AF65-F5344CB8AC3E}">
        <p14:creationId xmlns:p14="http://schemas.microsoft.com/office/powerpoint/2010/main" val="130854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23FBB0-D99D-47D6-93DE-2777E33BFA78}"/>
              </a:ext>
            </a:extLst>
          </p:cNvPr>
          <p:cNvSpPr>
            <a:spLocks noGrp="1"/>
          </p:cNvSpPr>
          <p:nvPr>
            <p:ph type="title"/>
          </p:nvPr>
        </p:nvSpPr>
        <p:spPr/>
        <p:txBody>
          <a:bodyPr/>
          <a:lstStyle/>
          <a:p>
            <a:r>
              <a:rPr lang="en-US" dirty="0"/>
              <a:t>Ascomata </a:t>
            </a:r>
            <a:r>
              <a:rPr lang="en-US" dirty="0" err="1"/>
              <a:t>basidiomata</a:t>
            </a:r>
            <a:r>
              <a:rPr lang="en-US" dirty="0"/>
              <a:t> sclerotia</a:t>
            </a:r>
          </a:p>
        </p:txBody>
      </p:sp>
      <p:sp>
        <p:nvSpPr>
          <p:cNvPr id="3" name="Content Placeholder 2">
            <a:extLst>
              <a:ext uri="{FF2B5EF4-FFF2-40B4-BE49-F238E27FC236}">
                <a16:creationId xmlns:a16="http://schemas.microsoft.com/office/drawing/2014/main" xmlns="" id="{98144017-D11A-47E3-907C-E502E4802CE9}"/>
              </a:ext>
            </a:extLst>
          </p:cNvPr>
          <p:cNvSpPr>
            <a:spLocks noGrp="1"/>
          </p:cNvSpPr>
          <p:nvPr>
            <p:ph idx="1"/>
          </p:nvPr>
        </p:nvSpPr>
        <p:spPr>
          <a:xfrm>
            <a:off x="838200" y="3290569"/>
            <a:ext cx="10515600" cy="2886394"/>
          </a:xfrm>
        </p:spPr>
        <p:txBody>
          <a:bodyPr/>
          <a:lstStyle/>
          <a:p>
            <a:r>
              <a:rPr lang="en-US" dirty="0"/>
              <a:t>The </a:t>
            </a:r>
            <a:r>
              <a:rPr lang="en-US" dirty="0" err="1"/>
              <a:t>delibrate</a:t>
            </a:r>
            <a:r>
              <a:rPr lang="en-US" dirty="0"/>
              <a:t> collection and introduction of spores fruit bodies or sclerotia would seem to be an obvious way of improving upon nature but there are some problems</a:t>
            </a:r>
          </a:p>
          <a:p>
            <a:r>
              <a:rPr lang="en-US" dirty="0"/>
              <a:t>A) naturally occurring fruiting bodies of most EM fungi are available during a small part of year</a:t>
            </a:r>
          </a:p>
          <a:p>
            <a:endParaRPr lang="en-US" dirty="0"/>
          </a:p>
        </p:txBody>
      </p:sp>
      <p:pic>
        <p:nvPicPr>
          <p:cNvPr id="5" name="Picture 4">
            <a:extLst>
              <a:ext uri="{FF2B5EF4-FFF2-40B4-BE49-F238E27FC236}">
                <a16:creationId xmlns:a16="http://schemas.microsoft.com/office/drawing/2014/main" xmlns="" id="{761088FD-4C27-47C0-B531-6AF0BB347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347" y="34166"/>
            <a:ext cx="3780126" cy="3290569"/>
          </a:xfrm>
          <a:prstGeom prst="rect">
            <a:avLst/>
          </a:prstGeom>
        </p:spPr>
      </p:pic>
    </p:spTree>
    <p:extLst>
      <p:ext uri="{BB962C8B-B14F-4D97-AF65-F5344CB8AC3E}">
        <p14:creationId xmlns:p14="http://schemas.microsoft.com/office/powerpoint/2010/main" val="259531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653DB3-9873-485A-8D0E-5567DC21D214}"/>
              </a:ext>
            </a:extLst>
          </p:cNvPr>
          <p:cNvSpPr>
            <a:spLocks noGrp="1"/>
          </p:cNvSpPr>
          <p:nvPr>
            <p:ph idx="1"/>
          </p:nvPr>
        </p:nvSpPr>
        <p:spPr>
          <a:xfrm>
            <a:off x="480391" y="526912"/>
            <a:ext cx="11512826" cy="5595592"/>
          </a:xfrm>
        </p:spPr>
        <p:txBody>
          <a:bodyPr/>
          <a:lstStyle/>
          <a:p>
            <a:r>
              <a:rPr lang="en-US" dirty="0"/>
              <a:t>B) the amount of available inoculum will be limited</a:t>
            </a:r>
          </a:p>
          <a:p>
            <a:r>
              <a:rPr lang="en-US" dirty="0"/>
              <a:t>Collection in the amount needed for large scale forestry </a:t>
            </a:r>
            <a:r>
              <a:rPr lang="en-US" dirty="0" err="1"/>
              <a:t>appilication</a:t>
            </a:r>
            <a:r>
              <a:rPr lang="en-US" dirty="0"/>
              <a:t> would be almost impossible</a:t>
            </a:r>
          </a:p>
          <a:p>
            <a:r>
              <a:rPr lang="en-US" dirty="0"/>
              <a:t>C)Storage of the eminently perishable </a:t>
            </a:r>
            <a:r>
              <a:rPr lang="en-US" dirty="0" err="1"/>
              <a:t>basidiomata</a:t>
            </a:r>
            <a:r>
              <a:rPr lang="en-US" dirty="0"/>
              <a:t> would be difficult</a:t>
            </a:r>
          </a:p>
          <a:p>
            <a:r>
              <a:rPr lang="en-US" dirty="0"/>
              <a:t>D) initiation of mycorrhizas by basidiospores inoculum takes 3-4 weeks than mycelium inoculum and it gives pathogens longer to attack on roots also provide the less growth stimulation during the crucial early stages of seedling developed</a:t>
            </a:r>
          </a:p>
          <a:p>
            <a:endParaRPr lang="en-US" dirty="0"/>
          </a:p>
        </p:txBody>
      </p:sp>
    </p:spTree>
    <p:extLst>
      <p:ext uri="{BB962C8B-B14F-4D97-AF65-F5344CB8AC3E}">
        <p14:creationId xmlns:p14="http://schemas.microsoft.com/office/powerpoint/2010/main" val="102938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BD2B0-C1F0-4CC5-AF8A-C24DAF97B5FB}"/>
              </a:ext>
            </a:extLst>
          </p:cNvPr>
          <p:cNvSpPr>
            <a:spLocks noGrp="1"/>
          </p:cNvSpPr>
          <p:nvPr>
            <p:ph type="title"/>
          </p:nvPr>
        </p:nvSpPr>
        <p:spPr/>
        <p:txBody>
          <a:bodyPr/>
          <a:lstStyle/>
          <a:p>
            <a:r>
              <a:rPr lang="en-US" dirty="0" err="1"/>
              <a:t>Exenic</a:t>
            </a:r>
            <a:r>
              <a:rPr lang="en-US" dirty="0"/>
              <a:t> Culture</a:t>
            </a:r>
          </a:p>
        </p:txBody>
      </p:sp>
      <p:sp>
        <p:nvSpPr>
          <p:cNvPr id="3" name="Content Placeholder 2">
            <a:extLst>
              <a:ext uri="{FF2B5EF4-FFF2-40B4-BE49-F238E27FC236}">
                <a16:creationId xmlns:a16="http://schemas.microsoft.com/office/drawing/2014/main" xmlns="" id="{58E9F682-633C-4222-8F2E-83D8A7A7827E}"/>
              </a:ext>
            </a:extLst>
          </p:cNvPr>
          <p:cNvSpPr>
            <a:spLocks noGrp="1"/>
          </p:cNvSpPr>
          <p:nvPr>
            <p:ph idx="1"/>
          </p:nvPr>
        </p:nvSpPr>
        <p:spPr>
          <a:xfrm>
            <a:off x="838200" y="2968487"/>
            <a:ext cx="10515600" cy="3208476"/>
          </a:xfrm>
        </p:spPr>
        <p:txBody>
          <a:bodyPr/>
          <a:lstStyle/>
          <a:p>
            <a:r>
              <a:rPr lang="en-US" dirty="0"/>
              <a:t>If the mycelial inoculum derived from pure culture of known mycobionts is </a:t>
            </a:r>
            <a:r>
              <a:rPr lang="en-US" dirty="0" err="1"/>
              <a:t>uded</a:t>
            </a:r>
            <a:r>
              <a:rPr lang="en-US" dirty="0"/>
              <a:t>, the identity of the fungus will be known, pests and pathogens will be absent, </a:t>
            </a:r>
            <a:r>
              <a:rPr lang="en-US" dirty="0" err="1"/>
              <a:t>inoclum</a:t>
            </a:r>
            <a:r>
              <a:rPr lang="en-US" dirty="0"/>
              <a:t> will be compact and easily </a:t>
            </a:r>
            <a:r>
              <a:rPr lang="en-US" dirty="0" err="1"/>
              <a:t>transpoted</a:t>
            </a:r>
            <a:r>
              <a:rPr lang="en-US" dirty="0"/>
              <a:t> and should be available in year around, it is by far the most expensive of the alternatives.</a:t>
            </a:r>
          </a:p>
          <a:p>
            <a:r>
              <a:rPr lang="en-US" dirty="0"/>
              <a:t>Some ectomycorrhizal fungi are difficult to isolate in pure culture.</a:t>
            </a:r>
          </a:p>
          <a:p>
            <a:r>
              <a:rPr lang="en-US" dirty="0"/>
              <a:t>Expensive to maintain and grow slowly</a:t>
            </a:r>
          </a:p>
        </p:txBody>
      </p:sp>
      <p:pic>
        <p:nvPicPr>
          <p:cNvPr id="5" name="Picture 4">
            <a:extLst>
              <a:ext uri="{FF2B5EF4-FFF2-40B4-BE49-F238E27FC236}">
                <a16:creationId xmlns:a16="http://schemas.microsoft.com/office/drawing/2014/main" xmlns="" id="{8FACAAE3-32B5-4975-A995-01E50B4EF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066" y="-1"/>
            <a:ext cx="3967577" cy="2989699"/>
          </a:xfrm>
          <a:prstGeom prst="rect">
            <a:avLst/>
          </a:prstGeom>
        </p:spPr>
      </p:pic>
    </p:spTree>
    <p:extLst>
      <p:ext uri="{BB962C8B-B14F-4D97-AF65-F5344CB8AC3E}">
        <p14:creationId xmlns:p14="http://schemas.microsoft.com/office/powerpoint/2010/main" val="166528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180BBD0-8A56-4E4C-BC16-2D6EDD97F136}"/>
              </a:ext>
            </a:extLst>
          </p:cNvPr>
          <p:cNvSpPr>
            <a:spLocks noGrp="1"/>
          </p:cNvSpPr>
          <p:nvPr>
            <p:ph idx="1"/>
          </p:nvPr>
        </p:nvSpPr>
        <p:spPr>
          <a:xfrm>
            <a:off x="838200" y="450574"/>
            <a:ext cx="10515600" cy="5726389"/>
          </a:xfrm>
        </p:spPr>
        <p:txBody>
          <a:bodyPr/>
          <a:lstStyle/>
          <a:p>
            <a:r>
              <a:rPr lang="en-US" dirty="0"/>
              <a:t>We still do not know how well such inoculum survives in the soil in face of predation and competition. </a:t>
            </a:r>
          </a:p>
          <a:p>
            <a:r>
              <a:rPr lang="en-US" dirty="0"/>
              <a:t>We have not yet defined the best possible fungus host combinations for many soil climate combinations</a:t>
            </a:r>
          </a:p>
          <a:p>
            <a:r>
              <a:rPr lang="en-US" dirty="0"/>
              <a:t>It is easy to grow enough mycelial inoculum for small scale research projects, but experience can be shown that is much more difficult to generate enough to inoculate the many millions od seedlings produced each year.</a:t>
            </a:r>
          </a:p>
          <a:p>
            <a:r>
              <a:rPr lang="en-US" dirty="0"/>
              <a:t>Various methods of producing mycelial inoculum of </a:t>
            </a:r>
            <a:r>
              <a:rPr lang="en-US" i="1" dirty="0" err="1"/>
              <a:t>Pisolithus</a:t>
            </a:r>
            <a:r>
              <a:rPr lang="en-US" i="1" dirty="0"/>
              <a:t> </a:t>
            </a:r>
            <a:r>
              <a:rPr lang="en-US" i="1" dirty="0" err="1"/>
              <a:t>tinctorius</a:t>
            </a:r>
            <a:r>
              <a:rPr lang="en-US" i="1" dirty="0"/>
              <a:t>. </a:t>
            </a:r>
            <a:r>
              <a:rPr lang="en-US" i="1" dirty="0" err="1"/>
              <a:t>Thelephora</a:t>
            </a:r>
            <a:r>
              <a:rPr lang="en-US" i="1" dirty="0"/>
              <a:t> </a:t>
            </a:r>
            <a:r>
              <a:rPr lang="en-US" i="1" dirty="0" err="1"/>
              <a:t>terrestris</a:t>
            </a:r>
            <a:r>
              <a:rPr lang="en-US" i="1" dirty="0"/>
              <a:t> </a:t>
            </a:r>
            <a:r>
              <a:rPr lang="en-US" dirty="0"/>
              <a:t>and </a:t>
            </a:r>
            <a:r>
              <a:rPr lang="en-US" i="1" dirty="0" err="1"/>
              <a:t>cenococcum</a:t>
            </a:r>
            <a:r>
              <a:rPr lang="en-US" i="1" dirty="0"/>
              <a:t> </a:t>
            </a:r>
            <a:r>
              <a:rPr lang="en-US" i="1" dirty="0" err="1"/>
              <a:t>geophilum</a:t>
            </a:r>
            <a:r>
              <a:rPr lang="en-US" i="1" dirty="0"/>
              <a:t> </a:t>
            </a:r>
            <a:r>
              <a:rPr lang="en-US" dirty="0"/>
              <a:t>have been tried.</a:t>
            </a:r>
          </a:p>
        </p:txBody>
      </p:sp>
    </p:spTree>
    <p:extLst>
      <p:ext uri="{BB962C8B-B14F-4D97-AF65-F5344CB8AC3E}">
        <p14:creationId xmlns:p14="http://schemas.microsoft.com/office/powerpoint/2010/main" val="2334691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791</Words>
  <Application>Microsoft Macintosh PowerPoint</Application>
  <PresentationFormat>Custom</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Sources of Ectomycorrhizal Inoculum</vt:lpstr>
      <vt:lpstr>Ectomycorrhizas may be initiated by several different kinds of inoculum</vt:lpstr>
      <vt:lpstr>Natural spore inoculum</vt:lpstr>
      <vt:lpstr>Colonized soil</vt:lpstr>
      <vt:lpstr>Mycorrhizal seedlings</vt:lpstr>
      <vt:lpstr>Ascomata basidiomata sclerotia</vt:lpstr>
      <vt:lpstr>PowerPoint Presentation</vt:lpstr>
      <vt:lpstr>Exenic Culture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Ectomycorrhizal Inoculum</dc:title>
  <dc:creator>prime computer</dc:creator>
  <cp:lastModifiedBy>Sobia</cp:lastModifiedBy>
  <cp:revision>18</cp:revision>
  <dcterms:created xsi:type="dcterms:W3CDTF">2020-05-10T16:23:44Z</dcterms:created>
  <dcterms:modified xsi:type="dcterms:W3CDTF">2020-05-13T10:50:07Z</dcterms:modified>
</cp:coreProperties>
</file>