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776" y="-1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13/05/20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D2523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29293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13/05/20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D2523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13/05/20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D2523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13/05/20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13/05/20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365759"/>
            <a:ext cx="9144000" cy="83820"/>
          </a:xfrm>
          <a:custGeom>
            <a:avLst/>
            <a:gdLst/>
            <a:ahLst/>
            <a:cxnLst/>
            <a:rect l="l" t="t" r="r" b="b"/>
            <a:pathLst>
              <a:path w="9144000" h="83820">
                <a:moveTo>
                  <a:pt x="0" y="83819"/>
                </a:moveTo>
                <a:lnTo>
                  <a:pt x="9144000" y="83819"/>
                </a:lnTo>
                <a:lnTo>
                  <a:pt x="9144000" y="0"/>
                </a:lnTo>
                <a:lnTo>
                  <a:pt x="0" y="0"/>
                </a:lnTo>
                <a:lnTo>
                  <a:pt x="0" y="838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9144000" cy="365760"/>
          </a:xfrm>
          <a:custGeom>
            <a:avLst/>
            <a:gdLst/>
            <a:ahLst/>
            <a:cxnLst/>
            <a:rect l="l" t="t" r="r" b="b"/>
            <a:pathLst>
              <a:path w="9144000" h="365760">
                <a:moveTo>
                  <a:pt x="9144000" y="0"/>
                </a:moveTo>
                <a:lnTo>
                  <a:pt x="0" y="0"/>
                </a:lnTo>
                <a:lnTo>
                  <a:pt x="0" y="365760"/>
                </a:lnTo>
                <a:lnTo>
                  <a:pt x="9144000" y="365760"/>
                </a:lnTo>
                <a:lnTo>
                  <a:pt x="9144000" y="0"/>
                </a:lnTo>
                <a:close/>
              </a:path>
            </a:pathLst>
          </a:custGeom>
          <a:solidFill>
            <a:srgbClr val="92A1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392937"/>
            <a:ext cx="8072119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D2523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39" y="1563903"/>
            <a:ext cx="8072120" cy="46875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29293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13/05/20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6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4" Type="http://schemas.openxmlformats.org/officeDocument/2006/relationships/image" Target="../media/image24.jpg"/><Relationship Id="rId5" Type="http://schemas.openxmlformats.org/officeDocument/2006/relationships/image" Target="../media/image25.jpg"/><Relationship Id="rId6" Type="http://schemas.openxmlformats.org/officeDocument/2006/relationships/image" Target="../media/image26.jpg"/><Relationship Id="rId7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4" Type="http://schemas.openxmlformats.org/officeDocument/2006/relationships/image" Target="../media/image30.jpg"/><Relationship Id="rId5" Type="http://schemas.openxmlformats.org/officeDocument/2006/relationships/image" Target="../media/image31.jpg"/><Relationship Id="rId6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6562" y="3399282"/>
            <a:ext cx="7848600" cy="1905"/>
          </a:xfrm>
          <a:custGeom>
            <a:avLst/>
            <a:gdLst/>
            <a:ahLst/>
            <a:cxnLst/>
            <a:rect l="l" t="t" r="r" b="b"/>
            <a:pathLst>
              <a:path w="7848600" h="1904">
                <a:moveTo>
                  <a:pt x="0" y="0"/>
                </a:moveTo>
                <a:lnTo>
                  <a:pt x="7848600" y="1523"/>
                </a:lnTo>
              </a:path>
            </a:pathLst>
          </a:custGeom>
          <a:ln w="19812">
            <a:solidFill>
              <a:srgbClr val="D252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535939" y="1563903"/>
            <a:ext cx="8072120" cy="16748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>
              <a:lnSpc>
                <a:spcPct val="100000"/>
              </a:lnSpc>
              <a:spcBef>
                <a:spcPts val="100"/>
              </a:spcBef>
            </a:pPr>
            <a:r>
              <a:rPr sz="3600" b="1" spc="-100" dirty="0">
                <a:solidFill>
                  <a:srgbClr val="D2523B"/>
                </a:solidFill>
                <a:latin typeface="Arial"/>
                <a:cs typeface="Arial"/>
              </a:rPr>
              <a:t>ECTOMYCORRHIZAL </a:t>
            </a:r>
            <a:r>
              <a:rPr sz="3600" b="1" spc="-85" dirty="0">
                <a:solidFill>
                  <a:srgbClr val="D2523B"/>
                </a:solidFill>
                <a:latin typeface="Arial"/>
                <a:cs typeface="Arial"/>
              </a:rPr>
              <a:t>FUNGAL  </a:t>
            </a:r>
            <a:r>
              <a:rPr sz="3600" b="1" spc="-90" dirty="0">
                <a:solidFill>
                  <a:srgbClr val="D2523B"/>
                </a:solidFill>
                <a:latin typeface="Arial"/>
                <a:cs typeface="Arial"/>
              </a:rPr>
              <a:t>COMMUNITIES</a:t>
            </a:r>
            <a:r>
              <a:rPr sz="3600" b="1" spc="-375" dirty="0">
                <a:solidFill>
                  <a:srgbClr val="D2523B"/>
                </a:solidFill>
                <a:latin typeface="Arial"/>
                <a:cs typeface="Arial"/>
              </a:rPr>
              <a:t> </a:t>
            </a:r>
            <a:r>
              <a:rPr sz="3600" b="1" spc="-65" dirty="0">
                <a:solidFill>
                  <a:srgbClr val="D2523B"/>
                </a:solidFill>
                <a:latin typeface="Arial"/>
                <a:cs typeface="Arial"/>
              </a:rPr>
              <a:t>AND</a:t>
            </a:r>
            <a:r>
              <a:rPr sz="3600" b="1" spc="-225" dirty="0">
                <a:solidFill>
                  <a:srgbClr val="D2523B"/>
                </a:solidFill>
                <a:latin typeface="Arial"/>
                <a:cs typeface="Arial"/>
              </a:rPr>
              <a:t> </a:t>
            </a:r>
            <a:r>
              <a:rPr sz="3600" b="1" spc="-75" dirty="0">
                <a:solidFill>
                  <a:srgbClr val="D2523B"/>
                </a:solidFill>
                <a:latin typeface="Arial"/>
                <a:cs typeface="Arial"/>
              </a:rPr>
              <a:t>WORK</a:t>
            </a:r>
            <a:r>
              <a:rPr sz="3600" b="1" spc="-225" dirty="0">
                <a:solidFill>
                  <a:srgbClr val="D2523B"/>
                </a:solidFill>
                <a:latin typeface="Arial"/>
                <a:cs typeface="Arial"/>
              </a:rPr>
              <a:t> </a:t>
            </a:r>
            <a:r>
              <a:rPr sz="3600" b="1" spc="-75" dirty="0">
                <a:solidFill>
                  <a:srgbClr val="D2523B"/>
                </a:solidFill>
                <a:latin typeface="Arial"/>
                <a:cs typeface="Arial"/>
              </a:rPr>
              <a:t>DONE</a:t>
            </a:r>
            <a:r>
              <a:rPr sz="3600" b="1" spc="-215" dirty="0">
                <a:solidFill>
                  <a:srgbClr val="D2523B"/>
                </a:solidFill>
                <a:latin typeface="Arial"/>
                <a:cs typeface="Arial"/>
              </a:rPr>
              <a:t> </a:t>
            </a:r>
            <a:r>
              <a:rPr sz="3600" b="1" spc="-55" dirty="0">
                <a:solidFill>
                  <a:srgbClr val="D2523B"/>
                </a:solidFill>
                <a:latin typeface="Arial"/>
                <a:cs typeface="Arial"/>
              </a:rPr>
              <a:t>IN  </a:t>
            </a:r>
            <a:r>
              <a:rPr sz="3600" b="1" spc="-150" dirty="0" smtClean="0">
                <a:solidFill>
                  <a:srgbClr val="D2523B"/>
                </a:solidFill>
                <a:latin typeface="Arial"/>
                <a:cs typeface="Arial"/>
              </a:rPr>
              <a:t>PAKISTAN</a:t>
            </a:r>
            <a:r>
              <a:rPr lang="en-US" sz="3600" b="1" spc="-150" dirty="0" smtClean="0">
                <a:solidFill>
                  <a:srgbClr val="D2523B"/>
                </a:solidFill>
                <a:latin typeface="Arial"/>
                <a:cs typeface="Arial"/>
              </a:rPr>
              <a:t> 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7340" y="25399"/>
            <a:ext cx="426466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Subject:</a:t>
            </a:r>
            <a:r>
              <a:rPr sz="20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2000" b="1" spc="-5" dirty="0" smtClean="0">
                <a:solidFill>
                  <a:srgbClr val="FFFFFF"/>
                </a:solidFill>
                <a:latin typeface="Arial"/>
                <a:cs typeface="Arial"/>
              </a:rPr>
              <a:t>Plant Fungal Interactions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00009" y="57403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-95" dirty="0"/>
              <a:t>Identification </a:t>
            </a:r>
            <a:r>
              <a:rPr spc="-70" dirty="0"/>
              <a:t>and</a:t>
            </a:r>
            <a:r>
              <a:rPr spc="-395" dirty="0"/>
              <a:t> </a:t>
            </a:r>
            <a:r>
              <a:rPr spc="-95" dirty="0"/>
              <a:t>characterization  </a:t>
            </a:r>
            <a:r>
              <a:rPr spc="-55" dirty="0"/>
              <a:t>of </a:t>
            </a:r>
            <a:r>
              <a:rPr spc="-85" dirty="0"/>
              <a:t>fungal</a:t>
            </a:r>
            <a:r>
              <a:rPr spc="-355" dirty="0"/>
              <a:t> </a:t>
            </a:r>
            <a:r>
              <a:rPr spc="-95" dirty="0"/>
              <a:t>community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739849"/>
            <a:ext cx="4655820" cy="2258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3220" indent="-350520">
              <a:lnSpc>
                <a:spcPct val="100000"/>
              </a:lnSpc>
              <a:spcBef>
                <a:spcPts val="100"/>
              </a:spcBef>
              <a:buAutoNum type="arabicParenR"/>
              <a:tabLst>
                <a:tab pos="363220" algn="l"/>
              </a:tabLst>
            </a:pPr>
            <a:r>
              <a:rPr sz="2400" spc="-20" dirty="0">
                <a:solidFill>
                  <a:srgbClr val="292934"/>
                </a:solidFill>
                <a:latin typeface="Arial"/>
                <a:cs typeface="Arial"/>
              </a:rPr>
              <a:t>Trace 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method</a:t>
            </a:r>
            <a:endParaRPr sz="2400">
              <a:latin typeface="Arial"/>
              <a:cs typeface="Arial"/>
            </a:endParaRPr>
          </a:p>
          <a:p>
            <a:pPr marL="367665" indent="-355600">
              <a:lnSpc>
                <a:spcPct val="100000"/>
              </a:lnSpc>
              <a:spcBef>
                <a:spcPts val="2020"/>
              </a:spcBef>
              <a:buAutoNum type="arabicParenR"/>
              <a:tabLst>
                <a:tab pos="368300" algn="l"/>
              </a:tabLst>
            </a:pP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Morphotypes study</a:t>
            </a:r>
            <a:endParaRPr sz="2400">
              <a:latin typeface="Arial"/>
              <a:cs typeface="Arial"/>
            </a:endParaRPr>
          </a:p>
          <a:p>
            <a:pPr marL="367665" indent="-355600">
              <a:lnSpc>
                <a:spcPct val="100000"/>
              </a:lnSpc>
              <a:spcBef>
                <a:spcPts val="2014"/>
              </a:spcBef>
              <a:buAutoNum type="arabicParenR"/>
              <a:tabLst>
                <a:tab pos="368300" algn="l"/>
              </a:tabLst>
            </a:pP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Culturing</a:t>
            </a:r>
            <a:r>
              <a:rPr sz="2400" spc="20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methods</a:t>
            </a:r>
            <a:endParaRPr sz="2400">
              <a:latin typeface="Arial"/>
              <a:cs typeface="Arial"/>
            </a:endParaRPr>
          </a:p>
          <a:p>
            <a:pPr marL="367665" indent="-355600">
              <a:lnSpc>
                <a:spcPct val="100000"/>
              </a:lnSpc>
              <a:spcBef>
                <a:spcPts val="2020"/>
              </a:spcBef>
              <a:buAutoNum type="arabicParenR"/>
              <a:tabLst>
                <a:tab pos="368300" algn="l"/>
              </a:tabLst>
            </a:pP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Molecular/biochemical</a:t>
            </a:r>
            <a:r>
              <a:rPr sz="2400" spc="-35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methods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00009" y="57403"/>
            <a:ext cx="2057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75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81000"/>
            <a:ext cx="9143999" cy="52242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39" y="5682488"/>
            <a:ext cx="89871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45134" algn="l"/>
                <a:tab pos="1461770" algn="l"/>
                <a:tab pos="1806575" algn="l"/>
                <a:tab pos="2212975" algn="l"/>
                <a:tab pos="3966210" algn="l"/>
                <a:tab pos="5185410" algn="l"/>
                <a:tab pos="6177915" algn="l"/>
                <a:tab pos="6724650" algn="l"/>
                <a:tab pos="7120255" algn="l"/>
                <a:tab pos="8044815" algn="l"/>
                <a:tab pos="8656320" algn="l"/>
              </a:tabLst>
            </a:pPr>
            <a:r>
              <a:rPr sz="1800" spc="-10" dirty="0">
                <a:solidFill>
                  <a:srgbClr val="292934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292934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292934"/>
                </a:solidFill>
                <a:latin typeface="Arial"/>
                <a:cs typeface="Arial"/>
              </a:rPr>
              <a:t>	</a:t>
            </a:r>
            <a:r>
              <a:rPr sz="1800" spc="-5" dirty="0">
                <a:solidFill>
                  <a:srgbClr val="292934"/>
                </a:solidFill>
                <a:latin typeface="Arial"/>
                <a:cs typeface="Arial"/>
              </a:rPr>
              <a:t>e</a:t>
            </a:r>
            <a:r>
              <a:rPr sz="1800" spc="-25" dirty="0">
                <a:solidFill>
                  <a:srgbClr val="292934"/>
                </a:solidFill>
                <a:latin typeface="Arial"/>
                <a:cs typeface="Arial"/>
              </a:rPr>
              <a:t>x</a:t>
            </a:r>
            <a:r>
              <a:rPr sz="1800" spc="-5" dirty="0">
                <a:solidFill>
                  <a:srgbClr val="292934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292934"/>
                </a:solidFill>
                <a:latin typeface="Arial"/>
                <a:cs typeface="Arial"/>
              </a:rPr>
              <a:t>m</a:t>
            </a:r>
            <a:r>
              <a:rPr sz="1800" spc="-5" dirty="0">
                <a:solidFill>
                  <a:srgbClr val="292934"/>
                </a:solidFill>
                <a:latin typeface="Arial"/>
                <a:cs typeface="Arial"/>
              </a:rPr>
              <a:t>p</a:t>
            </a:r>
            <a:r>
              <a:rPr sz="1800" spc="-15" dirty="0">
                <a:solidFill>
                  <a:srgbClr val="292934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292934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292934"/>
                </a:solidFill>
                <a:latin typeface="Arial"/>
                <a:cs typeface="Arial"/>
              </a:rPr>
              <a:t>	</a:t>
            </a:r>
            <a:r>
              <a:rPr sz="1800" spc="-5" dirty="0">
                <a:solidFill>
                  <a:srgbClr val="292934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292934"/>
                </a:solidFill>
                <a:latin typeface="Arial"/>
                <a:cs typeface="Arial"/>
              </a:rPr>
              <a:t>f	</a:t>
            </a:r>
            <a:r>
              <a:rPr sz="1800" spc="-10" dirty="0">
                <a:solidFill>
                  <a:srgbClr val="292934"/>
                </a:solidFill>
                <a:latin typeface="Arial"/>
                <a:cs typeface="Arial"/>
              </a:rPr>
              <a:t>a</a:t>
            </a:r>
            <a:r>
              <a:rPr sz="1800" spc="-5" dirty="0">
                <a:solidFill>
                  <a:srgbClr val="292934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292934"/>
                </a:solidFill>
                <a:latin typeface="Arial"/>
                <a:cs typeface="Arial"/>
              </a:rPr>
              <a:t>	ect</a:t>
            </a:r>
            <a:r>
              <a:rPr sz="1800" spc="-10" dirty="0">
                <a:solidFill>
                  <a:srgbClr val="292934"/>
                </a:solidFill>
                <a:latin typeface="Arial"/>
                <a:cs typeface="Arial"/>
              </a:rPr>
              <a:t>o</a:t>
            </a:r>
            <a:r>
              <a:rPr sz="1800" spc="10" dirty="0">
                <a:solidFill>
                  <a:srgbClr val="292934"/>
                </a:solidFill>
                <a:latin typeface="Arial"/>
                <a:cs typeface="Arial"/>
              </a:rPr>
              <a:t>m</a:t>
            </a:r>
            <a:r>
              <a:rPr sz="1800" spc="-15" dirty="0">
                <a:solidFill>
                  <a:srgbClr val="292934"/>
                </a:solidFill>
                <a:latin typeface="Arial"/>
                <a:cs typeface="Arial"/>
              </a:rPr>
              <a:t>y</a:t>
            </a:r>
            <a:r>
              <a:rPr sz="1800" spc="-5" dirty="0">
                <a:solidFill>
                  <a:srgbClr val="292934"/>
                </a:solidFill>
                <a:latin typeface="Arial"/>
                <a:cs typeface="Arial"/>
              </a:rPr>
              <a:t>corr</a:t>
            </a:r>
            <a:r>
              <a:rPr sz="1800" spc="-15" dirty="0">
                <a:solidFill>
                  <a:srgbClr val="292934"/>
                </a:solidFill>
                <a:latin typeface="Arial"/>
                <a:cs typeface="Arial"/>
              </a:rPr>
              <a:t>h</a:t>
            </a:r>
            <a:r>
              <a:rPr sz="1800" spc="-5" dirty="0">
                <a:solidFill>
                  <a:srgbClr val="292934"/>
                </a:solidFill>
                <a:latin typeface="Arial"/>
                <a:cs typeface="Arial"/>
              </a:rPr>
              <a:t>izal</a:t>
            </a:r>
            <a:r>
              <a:rPr sz="1800" dirty="0">
                <a:solidFill>
                  <a:srgbClr val="292934"/>
                </a:solidFill>
                <a:latin typeface="Arial"/>
                <a:cs typeface="Arial"/>
              </a:rPr>
              <a:t>	</a:t>
            </a:r>
            <a:r>
              <a:rPr sz="1800" spc="10" dirty="0">
                <a:solidFill>
                  <a:srgbClr val="292934"/>
                </a:solidFill>
                <a:latin typeface="Arial"/>
                <a:cs typeface="Arial"/>
              </a:rPr>
              <a:t>s</a:t>
            </a:r>
            <a:r>
              <a:rPr sz="1800" spc="-25" dirty="0">
                <a:solidFill>
                  <a:srgbClr val="292934"/>
                </a:solidFill>
                <a:latin typeface="Arial"/>
                <a:cs typeface="Arial"/>
              </a:rPr>
              <a:t>y</a:t>
            </a:r>
            <a:r>
              <a:rPr sz="1800" spc="10" dirty="0">
                <a:solidFill>
                  <a:srgbClr val="292934"/>
                </a:solidFill>
                <a:latin typeface="Arial"/>
                <a:cs typeface="Arial"/>
              </a:rPr>
              <a:t>m</a:t>
            </a:r>
            <a:r>
              <a:rPr sz="1800" spc="-5" dirty="0">
                <a:solidFill>
                  <a:srgbClr val="292934"/>
                </a:solidFill>
                <a:latin typeface="Arial"/>
                <a:cs typeface="Arial"/>
              </a:rPr>
              <a:t>b</a:t>
            </a:r>
            <a:r>
              <a:rPr sz="1800" spc="-15" dirty="0">
                <a:solidFill>
                  <a:srgbClr val="292934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292934"/>
                </a:solidFill>
                <a:latin typeface="Arial"/>
                <a:cs typeface="Arial"/>
              </a:rPr>
              <a:t>os</a:t>
            </a:r>
            <a:r>
              <a:rPr sz="1800" spc="-15" dirty="0">
                <a:solidFill>
                  <a:srgbClr val="292934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292934"/>
                </a:solidFill>
                <a:latin typeface="Arial"/>
                <a:cs typeface="Arial"/>
              </a:rPr>
              <a:t>s,	</a:t>
            </a:r>
            <a:r>
              <a:rPr sz="1800" spc="-5" dirty="0">
                <a:solidFill>
                  <a:srgbClr val="292934"/>
                </a:solidFill>
                <a:latin typeface="Arial"/>
                <a:cs typeface="Arial"/>
              </a:rPr>
              <a:t>sh</a:t>
            </a:r>
            <a:r>
              <a:rPr sz="1800" spc="5" dirty="0">
                <a:solidFill>
                  <a:srgbClr val="292934"/>
                </a:solidFill>
                <a:latin typeface="Arial"/>
                <a:cs typeface="Arial"/>
              </a:rPr>
              <a:t>o</a:t>
            </a:r>
            <a:r>
              <a:rPr sz="1800" spc="-35" dirty="0">
                <a:solidFill>
                  <a:srgbClr val="292934"/>
                </a:solidFill>
                <a:latin typeface="Arial"/>
                <a:cs typeface="Arial"/>
              </a:rPr>
              <a:t>w</a:t>
            </a:r>
            <a:r>
              <a:rPr sz="1800" dirty="0">
                <a:solidFill>
                  <a:srgbClr val="292934"/>
                </a:solidFill>
                <a:latin typeface="Arial"/>
                <a:cs typeface="Arial"/>
              </a:rPr>
              <a:t>in</a:t>
            </a:r>
            <a:r>
              <a:rPr sz="1800" spc="-5" dirty="0">
                <a:solidFill>
                  <a:srgbClr val="292934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292934"/>
                </a:solidFill>
                <a:latin typeface="Arial"/>
                <a:cs typeface="Arial"/>
              </a:rPr>
              <a:t>	</a:t>
            </a:r>
            <a:r>
              <a:rPr sz="1800" spc="-5" dirty="0">
                <a:solidFill>
                  <a:srgbClr val="292934"/>
                </a:solidFill>
                <a:latin typeface="Arial"/>
                <a:cs typeface="Arial"/>
              </a:rPr>
              <a:t>ro</a:t>
            </a:r>
            <a:r>
              <a:rPr sz="1800" spc="-15" dirty="0">
                <a:solidFill>
                  <a:srgbClr val="292934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292934"/>
                </a:solidFill>
                <a:latin typeface="Arial"/>
                <a:cs typeface="Arial"/>
              </a:rPr>
              <a:t>t	</a:t>
            </a:r>
            <a:r>
              <a:rPr sz="1800" spc="-5" dirty="0">
                <a:solidFill>
                  <a:srgbClr val="292934"/>
                </a:solidFill>
                <a:latin typeface="Arial"/>
                <a:cs typeface="Arial"/>
              </a:rPr>
              <a:t>tip</a:t>
            </a:r>
            <a:r>
              <a:rPr sz="1800" dirty="0">
                <a:solidFill>
                  <a:srgbClr val="292934"/>
                </a:solidFill>
                <a:latin typeface="Arial"/>
                <a:cs typeface="Arial"/>
              </a:rPr>
              <a:t>	m</a:t>
            </a:r>
            <a:r>
              <a:rPr sz="1800" spc="-15" dirty="0">
                <a:solidFill>
                  <a:srgbClr val="292934"/>
                </a:solidFill>
                <a:latin typeface="Arial"/>
                <a:cs typeface="Arial"/>
              </a:rPr>
              <a:t>y</a:t>
            </a:r>
            <a:r>
              <a:rPr sz="1800" spc="-5" dirty="0">
                <a:solidFill>
                  <a:srgbClr val="292934"/>
                </a:solidFill>
                <a:latin typeface="Arial"/>
                <a:cs typeface="Arial"/>
              </a:rPr>
              <a:t>ce</a:t>
            </a:r>
            <a:r>
              <a:rPr sz="1800" spc="-15" dirty="0">
                <a:solidFill>
                  <a:srgbClr val="292934"/>
                </a:solidFill>
                <a:latin typeface="Arial"/>
                <a:cs typeface="Arial"/>
              </a:rPr>
              <a:t>l</a:t>
            </a:r>
            <a:r>
              <a:rPr sz="1800" spc="-5" dirty="0">
                <a:solidFill>
                  <a:srgbClr val="292934"/>
                </a:solidFill>
                <a:latin typeface="Arial"/>
                <a:cs typeface="Arial"/>
              </a:rPr>
              <a:t>ia</a:t>
            </a:r>
            <a:r>
              <a:rPr sz="1800" dirty="0">
                <a:solidFill>
                  <a:srgbClr val="292934"/>
                </a:solidFill>
                <a:latin typeface="Arial"/>
                <a:cs typeface="Arial"/>
              </a:rPr>
              <a:t>	from	the  </a:t>
            </a:r>
            <a:r>
              <a:rPr sz="1800" spc="-5" dirty="0">
                <a:solidFill>
                  <a:srgbClr val="292934"/>
                </a:solidFill>
                <a:latin typeface="Arial"/>
                <a:cs typeface="Arial"/>
              </a:rPr>
              <a:t>genus</a:t>
            </a:r>
            <a:r>
              <a:rPr sz="1800" spc="10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292934"/>
                </a:solidFill>
                <a:latin typeface="Arial"/>
                <a:cs typeface="Arial"/>
              </a:rPr>
              <a:t>Amanita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00009" y="5740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12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-90" dirty="0"/>
              <a:t>Factors </a:t>
            </a:r>
            <a:r>
              <a:rPr spc="-95" dirty="0"/>
              <a:t>effecting</a:t>
            </a:r>
            <a:r>
              <a:rPr spc="-360" dirty="0"/>
              <a:t> </a:t>
            </a:r>
            <a:r>
              <a:rPr spc="-70" dirty="0"/>
              <a:t>ECM  </a:t>
            </a:r>
            <a:r>
              <a:rPr spc="-95" dirty="0"/>
              <a:t>communities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99006"/>
            <a:ext cx="8074659" cy="4416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5580" indent="-182880" algn="just">
              <a:lnSpc>
                <a:spcPct val="100000"/>
              </a:lnSpc>
              <a:spcBef>
                <a:spcPts val="105"/>
              </a:spcBef>
              <a:buClr>
                <a:srgbClr val="92A199"/>
              </a:buClr>
              <a:buSzPct val="85000"/>
              <a:buChar char="•"/>
              <a:tabLst>
                <a:tab pos="195580" algn="l"/>
              </a:tabLst>
            </a:pPr>
            <a:r>
              <a:rPr sz="2000" dirty="0">
                <a:solidFill>
                  <a:srgbClr val="292934"/>
                </a:solidFill>
                <a:latin typeface="Arial"/>
                <a:cs typeface="Arial"/>
              </a:rPr>
              <a:t>Host </a:t>
            </a:r>
            <a:r>
              <a:rPr sz="2000" spc="-10" dirty="0">
                <a:solidFill>
                  <a:srgbClr val="292934"/>
                </a:solidFill>
                <a:latin typeface="Arial"/>
                <a:cs typeface="Arial"/>
              </a:rPr>
              <a:t>effect </a:t>
            </a:r>
            <a:r>
              <a:rPr sz="2000" dirty="0">
                <a:solidFill>
                  <a:srgbClr val="292934"/>
                </a:solidFill>
                <a:latin typeface="Arial"/>
                <a:cs typeface="Arial"/>
              </a:rPr>
              <a:t>on ectomycorrhizal fungal</a:t>
            </a:r>
            <a:r>
              <a:rPr sz="2000" spc="-100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292934"/>
                </a:solidFill>
                <a:latin typeface="Arial"/>
                <a:cs typeface="Arial"/>
              </a:rPr>
              <a:t>community.</a:t>
            </a:r>
            <a:endParaRPr sz="2000">
              <a:latin typeface="Arial"/>
              <a:cs typeface="Arial"/>
            </a:endParaRPr>
          </a:p>
          <a:p>
            <a:pPr marL="195580" indent="-182880" algn="just">
              <a:lnSpc>
                <a:spcPct val="100000"/>
              </a:lnSpc>
              <a:spcBef>
                <a:spcPts val="1440"/>
              </a:spcBef>
              <a:buClr>
                <a:srgbClr val="92A199"/>
              </a:buClr>
              <a:buSzPct val="85000"/>
              <a:buChar char="•"/>
              <a:tabLst>
                <a:tab pos="195580" algn="l"/>
              </a:tabLst>
            </a:pPr>
            <a:r>
              <a:rPr sz="2000" dirty="0">
                <a:solidFill>
                  <a:srgbClr val="292934"/>
                </a:solidFill>
                <a:latin typeface="Arial"/>
                <a:cs typeface="Arial"/>
              </a:rPr>
              <a:t>Size of host plant and its distribution on</a:t>
            </a:r>
            <a:r>
              <a:rPr sz="2000" spc="-130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34"/>
                </a:solidFill>
                <a:latin typeface="Arial"/>
                <a:cs typeface="Arial"/>
              </a:rPr>
              <a:t>landscape</a:t>
            </a:r>
            <a:endParaRPr sz="2000">
              <a:latin typeface="Arial"/>
              <a:cs typeface="Arial"/>
            </a:endParaRPr>
          </a:p>
          <a:p>
            <a:pPr marL="195580" indent="-182880" algn="just">
              <a:lnSpc>
                <a:spcPct val="100000"/>
              </a:lnSpc>
              <a:spcBef>
                <a:spcPts val="1440"/>
              </a:spcBef>
              <a:buClr>
                <a:srgbClr val="92A199"/>
              </a:buClr>
              <a:buSzPct val="85000"/>
              <a:buChar char="•"/>
              <a:tabLst>
                <a:tab pos="195580" algn="l"/>
              </a:tabLst>
            </a:pPr>
            <a:r>
              <a:rPr sz="2000" dirty="0">
                <a:solidFill>
                  <a:srgbClr val="292934"/>
                </a:solidFill>
                <a:latin typeface="Arial"/>
                <a:cs typeface="Arial"/>
              </a:rPr>
              <a:t>Host specific</a:t>
            </a:r>
            <a:r>
              <a:rPr sz="2000" spc="-35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34"/>
                </a:solidFill>
                <a:latin typeface="Arial"/>
                <a:cs typeface="Arial"/>
              </a:rPr>
              <a:t>mycobionts.</a:t>
            </a:r>
            <a:endParaRPr sz="2000">
              <a:latin typeface="Arial"/>
              <a:cs typeface="Arial"/>
            </a:endParaRPr>
          </a:p>
          <a:p>
            <a:pPr marL="194945" marR="5080" indent="-182880" algn="just">
              <a:lnSpc>
                <a:spcPct val="140000"/>
              </a:lnSpc>
              <a:spcBef>
                <a:spcPts val="480"/>
              </a:spcBef>
              <a:buClr>
                <a:srgbClr val="92A199"/>
              </a:buClr>
              <a:buSzPct val="85000"/>
              <a:buChar char="•"/>
              <a:tabLst>
                <a:tab pos="195580" algn="l"/>
              </a:tabLst>
            </a:pPr>
            <a:r>
              <a:rPr sz="2000" dirty="0">
                <a:solidFill>
                  <a:srgbClr val="292934"/>
                </a:solidFill>
                <a:latin typeface="Arial"/>
                <a:cs typeface="Arial"/>
              </a:rPr>
              <a:t>The EMF </a:t>
            </a:r>
            <a:r>
              <a:rPr sz="2000" spc="-5" dirty="0">
                <a:solidFill>
                  <a:srgbClr val="292934"/>
                </a:solidFill>
                <a:latin typeface="Arial"/>
                <a:cs typeface="Arial"/>
              </a:rPr>
              <a:t>community </a:t>
            </a:r>
            <a:r>
              <a:rPr sz="2000" dirty="0">
                <a:solidFill>
                  <a:srgbClr val="292934"/>
                </a:solidFill>
                <a:latin typeface="Arial"/>
                <a:cs typeface="Arial"/>
              </a:rPr>
              <a:t>structure </a:t>
            </a:r>
            <a:r>
              <a:rPr sz="2000" spc="-5" dirty="0">
                <a:solidFill>
                  <a:srgbClr val="292934"/>
                </a:solidFill>
                <a:latin typeface="Arial"/>
                <a:cs typeface="Arial"/>
              </a:rPr>
              <a:t>is </a:t>
            </a:r>
            <a:r>
              <a:rPr sz="2000" spc="-10" dirty="0">
                <a:solidFill>
                  <a:srgbClr val="292934"/>
                </a:solidFill>
                <a:latin typeface="Arial"/>
                <a:cs typeface="Arial"/>
              </a:rPr>
              <a:t>affected </a:t>
            </a:r>
            <a:r>
              <a:rPr sz="2000" dirty="0">
                <a:solidFill>
                  <a:srgbClr val="292934"/>
                </a:solidFill>
                <a:latin typeface="Arial"/>
                <a:cs typeface="Arial"/>
              </a:rPr>
              <a:t>by a number </a:t>
            </a:r>
            <a:r>
              <a:rPr sz="2000" spc="-10" dirty="0">
                <a:solidFill>
                  <a:srgbClr val="292934"/>
                </a:solidFill>
                <a:latin typeface="Arial"/>
                <a:cs typeface="Arial"/>
              </a:rPr>
              <a:t>of </a:t>
            </a:r>
            <a:r>
              <a:rPr sz="2000" dirty="0">
                <a:solidFill>
                  <a:srgbClr val="292934"/>
                </a:solidFill>
                <a:latin typeface="Arial"/>
                <a:cs typeface="Arial"/>
              </a:rPr>
              <a:t>biotic </a:t>
            </a:r>
            <a:r>
              <a:rPr sz="2000" spc="-5" dirty="0">
                <a:solidFill>
                  <a:srgbClr val="292934"/>
                </a:solidFill>
                <a:latin typeface="Arial"/>
                <a:cs typeface="Arial"/>
              </a:rPr>
              <a:t>and  </a:t>
            </a:r>
            <a:r>
              <a:rPr sz="2000" dirty="0">
                <a:solidFill>
                  <a:srgbClr val="292934"/>
                </a:solidFill>
                <a:latin typeface="Arial"/>
                <a:cs typeface="Arial"/>
              </a:rPr>
              <a:t>abiotic </a:t>
            </a:r>
            <a:r>
              <a:rPr sz="2000" spc="-5" dirty="0">
                <a:solidFill>
                  <a:srgbClr val="292934"/>
                </a:solidFill>
                <a:latin typeface="Arial"/>
                <a:cs typeface="Arial"/>
              </a:rPr>
              <a:t>factors such </a:t>
            </a:r>
            <a:r>
              <a:rPr sz="2000" spc="-10" dirty="0">
                <a:solidFill>
                  <a:srgbClr val="292934"/>
                </a:solidFill>
                <a:latin typeface="Arial"/>
                <a:cs typeface="Arial"/>
              </a:rPr>
              <a:t>as </a:t>
            </a:r>
            <a:r>
              <a:rPr sz="2000" dirty="0">
                <a:solidFill>
                  <a:srgbClr val="292934"/>
                </a:solidFill>
                <a:latin typeface="Arial"/>
                <a:cs typeface="Arial"/>
              </a:rPr>
              <a:t>EMF succession, </a:t>
            </a:r>
            <a:r>
              <a:rPr sz="2000" spc="-5" dirty="0">
                <a:solidFill>
                  <a:srgbClr val="292934"/>
                </a:solidFill>
                <a:latin typeface="Arial"/>
                <a:cs typeface="Arial"/>
              </a:rPr>
              <a:t>interspecific </a:t>
            </a:r>
            <a:r>
              <a:rPr sz="2000" dirty="0">
                <a:solidFill>
                  <a:srgbClr val="292934"/>
                </a:solidFill>
                <a:latin typeface="Arial"/>
                <a:cs typeface="Arial"/>
              </a:rPr>
              <a:t>interaction of  </a:t>
            </a:r>
            <a:r>
              <a:rPr sz="2000" spc="-55" dirty="0">
                <a:solidFill>
                  <a:srgbClr val="292934"/>
                </a:solidFill>
                <a:latin typeface="Arial"/>
                <a:cs typeface="Arial"/>
              </a:rPr>
              <a:t>EMF, </a:t>
            </a:r>
            <a:r>
              <a:rPr sz="2000" spc="-5" dirty="0">
                <a:solidFill>
                  <a:srgbClr val="292934"/>
                </a:solidFill>
                <a:latin typeface="Arial"/>
                <a:cs typeface="Arial"/>
              </a:rPr>
              <a:t>litter </a:t>
            </a:r>
            <a:r>
              <a:rPr sz="2000" spc="-20" dirty="0">
                <a:solidFill>
                  <a:srgbClr val="292934"/>
                </a:solidFill>
                <a:latin typeface="Arial"/>
                <a:cs typeface="Arial"/>
              </a:rPr>
              <a:t>quality, </a:t>
            </a:r>
            <a:r>
              <a:rPr sz="2000" dirty="0">
                <a:solidFill>
                  <a:srgbClr val="292934"/>
                </a:solidFill>
                <a:latin typeface="Arial"/>
                <a:cs typeface="Arial"/>
              </a:rPr>
              <a:t>climate, soil </a:t>
            </a:r>
            <a:r>
              <a:rPr sz="2000" spc="-5" dirty="0">
                <a:solidFill>
                  <a:srgbClr val="292934"/>
                </a:solidFill>
                <a:latin typeface="Arial"/>
                <a:cs typeface="Arial"/>
              </a:rPr>
              <a:t>type </a:t>
            </a:r>
            <a:r>
              <a:rPr sz="2000" dirty="0">
                <a:solidFill>
                  <a:srgbClr val="292934"/>
                </a:solidFill>
                <a:latin typeface="Arial"/>
                <a:cs typeface="Arial"/>
              </a:rPr>
              <a:t>and soil nutrient</a:t>
            </a:r>
            <a:r>
              <a:rPr sz="2000" spc="-45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92934"/>
                </a:solidFill>
                <a:latin typeface="Arial"/>
                <a:cs typeface="Arial"/>
              </a:rPr>
              <a:t>status.</a:t>
            </a:r>
            <a:endParaRPr sz="2000">
              <a:latin typeface="Arial"/>
              <a:cs typeface="Arial"/>
            </a:endParaRPr>
          </a:p>
          <a:p>
            <a:pPr marL="194945" marR="5715" indent="-182880" algn="just">
              <a:lnSpc>
                <a:spcPct val="140000"/>
              </a:lnSpc>
              <a:spcBef>
                <a:spcPts val="480"/>
              </a:spcBef>
              <a:buClr>
                <a:srgbClr val="92A199"/>
              </a:buClr>
              <a:buSzPct val="85000"/>
              <a:buChar char="•"/>
              <a:tabLst>
                <a:tab pos="195580" algn="l"/>
              </a:tabLst>
            </a:pPr>
            <a:r>
              <a:rPr sz="2000" dirty="0">
                <a:solidFill>
                  <a:srgbClr val="292934"/>
                </a:solidFill>
                <a:latin typeface="Arial"/>
                <a:cs typeface="Arial"/>
              </a:rPr>
              <a:t>Nitrogen availability may be a </a:t>
            </a:r>
            <a:r>
              <a:rPr sz="2000" spc="-5" dirty="0">
                <a:solidFill>
                  <a:srgbClr val="292934"/>
                </a:solidFill>
                <a:latin typeface="Arial"/>
                <a:cs typeface="Arial"/>
              </a:rPr>
              <a:t>major factor structuring ectomycorrhizal  </a:t>
            </a:r>
            <a:r>
              <a:rPr sz="2000" dirty="0">
                <a:solidFill>
                  <a:srgbClr val="292934"/>
                </a:solidFill>
                <a:latin typeface="Arial"/>
                <a:cs typeface="Arial"/>
              </a:rPr>
              <a:t>fungal communities. </a:t>
            </a:r>
            <a:r>
              <a:rPr sz="2000" spc="-5" dirty="0">
                <a:solidFill>
                  <a:srgbClr val="292934"/>
                </a:solidFill>
                <a:latin typeface="Arial"/>
                <a:cs typeface="Arial"/>
              </a:rPr>
              <a:t>Atmospheric nitrogen </a:t>
            </a:r>
            <a:r>
              <a:rPr sz="2000" dirty="0">
                <a:solidFill>
                  <a:srgbClr val="292934"/>
                </a:solidFill>
                <a:latin typeface="Arial"/>
                <a:cs typeface="Arial"/>
              </a:rPr>
              <a:t>(N) deposition </a:t>
            </a:r>
            <a:r>
              <a:rPr sz="2000" spc="-5" dirty="0">
                <a:solidFill>
                  <a:srgbClr val="292934"/>
                </a:solidFill>
                <a:latin typeface="Arial"/>
                <a:cs typeface="Arial"/>
              </a:rPr>
              <a:t>has been  </a:t>
            </a:r>
            <a:r>
              <a:rPr sz="2000" dirty="0">
                <a:solidFill>
                  <a:srgbClr val="292934"/>
                </a:solidFill>
                <a:latin typeface="Arial"/>
                <a:cs typeface="Arial"/>
              </a:rPr>
              <a:t>implicated </a:t>
            </a:r>
            <a:r>
              <a:rPr sz="2000" spc="-5" dirty="0">
                <a:solidFill>
                  <a:srgbClr val="292934"/>
                </a:solidFill>
                <a:latin typeface="Arial"/>
                <a:cs typeface="Arial"/>
              </a:rPr>
              <a:t>in </a:t>
            </a:r>
            <a:r>
              <a:rPr sz="2000" dirty="0">
                <a:solidFill>
                  <a:srgbClr val="292934"/>
                </a:solidFill>
                <a:latin typeface="Arial"/>
                <a:cs typeface="Arial"/>
              </a:rPr>
              <a:t>the decline </a:t>
            </a:r>
            <a:r>
              <a:rPr sz="2000" spc="-10" dirty="0">
                <a:solidFill>
                  <a:srgbClr val="292934"/>
                </a:solidFill>
                <a:latin typeface="Arial"/>
                <a:cs typeface="Arial"/>
              </a:rPr>
              <a:t>of </a:t>
            </a:r>
            <a:r>
              <a:rPr sz="2000" spc="-5" dirty="0">
                <a:solidFill>
                  <a:srgbClr val="292934"/>
                </a:solidFill>
                <a:latin typeface="Arial"/>
                <a:cs typeface="Arial"/>
              </a:rPr>
              <a:t>ectomycorrhizal fungal (EMF) sporocarp  </a:t>
            </a:r>
            <a:r>
              <a:rPr sz="2000" spc="-15" dirty="0">
                <a:solidFill>
                  <a:srgbClr val="292934"/>
                </a:solidFill>
                <a:latin typeface="Arial"/>
                <a:cs typeface="Arial"/>
              </a:rPr>
              <a:t>diversity.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00009" y="5740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13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97737"/>
            <a:ext cx="28816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95" dirty="0"/>
              <a:t>Significance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706625"/>
            <a:ext cx="6379845" cy="4652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95"/>
              </a:spcBef>
              <a:buClr>
                <a:srgbClr val="92A199"/>
              </a:buClr>
              <a:buSzPct val="84090"/>
              <a:buChar char="•"/>
              <a:tabLst>
                <a:tab pos="195580" algn="l"/>
              </a:tabLst>
            </a:pPr>
            <a:r>
              <a:rPr sz="2200" spc="-5" dirty="0">
                <a:solidFill>
                  <a:srgbClr val="292934"/>
                </a:solidFill>
                <a:latin typeface="Arial"/>
                <a:cs typeface="Arial"/>
              </a:rPr>
              <a:t>Promote fine root</a:t>
            </a:r>
            <a:r>
              <a:rPr sz="2200" spc="40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292934"/>
                </a:solidFill>
                <a:latin typeface="Arial"/>
                <a:cs typeface="Arial"/>
              </a:rPr>
              <a:t>development</a:t>
            </a:r>
            <a:endParaRPr sz="22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585"/>
              </a:spcBef>
              <a:buClr>
                <a:srgbClr val="92A199"/>
              </a:buClr>
              <a:buSzPct val="84090"/>
              <a:buChar char="•"/>
              <a:tabLst>
                <a:tab pos="195580" algn="l"/>
              </a:tabLst>
            </a:pPr>
            <a:r>
              <a:rPr sz="2200" spc="-5" dirty="0">
                <a:solidFill>
                  <a:srgbClr val="292934"/>
                </a:solidFill>
                <a:latin typeface="Arial"/>
                <a:cs typeface="Arial"/>
              </a:rPr>
              <a:t>Produce antibiotics, hormones, vitamins for</a:t>
            </a:r>
            <a:r>
              <a:rPr sz="2200" spc="145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292934"/>
                </a:solidFill>
                <a:latin typeface="Arial"/>
                <a:cs typeface="Arial"/>
              </a:rPr>
              <a:t>plants</a:t>
            </a:r>
            <a:endParaRPr sz="22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585"/>
              </a:spcBef>
              <a:buClr>
                <a:srgbClr val="92A199"/>
              </a:buClr>
              <a:buSzPct val="84090"/>
              <a:buChar char="•"/>
              <a:tabLst>
                <a:tab pos="195580" algn="l"/>
              </a:tabLst>
            </a:pPr>
            <a:r>
              <a:rPr sz="2200" spc="-5" dirty="0">
                <a:solidFill>
                  <a:srgbClr val="292934"/>
                </a:solidFill>
                <a:latin typeface="Arial"/>
                <a:cs typeface="Arial"/>
              </a:rPr>
              <a:t>Protect plant root </a:t>
            </a:r>
            <a:r>
              <a:rPr sz="2200" dirty="0">
                <a:solidFill>
                  <a:srgbClr val="292934"/>
                </a:solidFill>
                <a:latin typeface="Arial"/>
                <a:cs typeface="Arial"/>
              </a:rPr>
              <a:t>against</a:t>
            </a:r>
            <a:r>
              <a:rPr sz="2200" spc="40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292934"/>
                </a:solidFill>
                <a:latin typeface="Arial"/>
                <a:cs typeface="Arial"/>
              </a:rPr>
              <a:t>pathogen</a:t>
            </a:r>
            <a:endParaRPr sz="22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585"/>
              </a:spcBef>
              <a:buClr>
                <a:srgbClr val="92A199"/>
              </a:buClr>
              <a:buSzPct val="84090"/>
              <a:buChar char="•"/>
              <a:tabLst>
                <a:tab pos="195580" algn="l"/>
              </a:tabLst>
            </a:pPr>
            <a:r>
              <a:rPr sz="2200" spc="-5" dirty="0">
                <a:solidFill>
                  <a:srgbClr val="292934"/>
                </a:solidFill>
                <a:latin typeface="Arial"/>
                <a:cs typeface="Arial"/>
              </a:rPr>
              <a:t>Moderating </a:t>
            </a:r>
            <a:r>
              <a:rPr sz="2200" spc="-10" dirty="0">
                <a:solidFill>
                  <a:srgbClr val="292934"/>
                </a:solidFill>
                <a:latin typeface="Arial"/>
                <a:cs typeface="Arial"/>
              </a:rPr>
              <a:t>effect </a:t>
            </a:r>
            <a:r>
              <a:rPr sz="2200" dirty="0">
                <a:solidFill>
                  <a:srgbClr val="292934"/>
                </a:solidFill>
                <a:latin typeface="Arial"/>
                <a:cs typeface="Arial"/>
              </a:rPr>
              <a:t>of </a:t>
            </a:r>
            <a:r>
              <a:rPr sz="2200" spc="-5" dirty="0">
                <a:solidFill>
                  <a:srgbClr val="292934"/>
                </a:solidFill>
                <a:latin typeface="Arial"/>
                <a:cs typeface="Arial"/>
              </a:rPr>
              <a:t>heavy</a:t>
            </a:r>
            <a:r>
              <a:rPr sz="2200" spc="45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292934"/>
                </a:solidFill>
                <a:latin typeface="Arial"/>
                <a:cs typeface="Arial"/>
              </a:rPr>
              <a:t>metal</a:t>
            </a:r>
            <a:endParaRPr sz="22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585"/>
              </a:spcBef>
              <a:buClr>
                <a:srgbClr val="92A199"/>
              </a:buClr>
              <a:buSzPct val="84090"/>
              <a:buChar char="•"/>
              <a:tabLst>
                <a:tab pos="195580" algn="l"/>
              </a:tabLst>
            </a:pPr>
            <a:r>
              <a:rPr sz="2200" spc="-5" dirty="0">
                <a:solidFill>
                  <a:srgbClr val="292934"/>
                </a:solidFill>
                <a:latin typeface="Arial"/>
                <a:cs typeface="Arial"/>
              </a:rPr>
              <a:t>Promote soil</a:t>
            </a:r>
            <a:r>
              <a:rPr sz="2200" spc="30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292934"/>
                </a:solidFill>
                <a:latin typeface="Arial"/>
                <a:cs typeface="Arial"/>
              </a:rPr>
              <a:t>structure</a:t>
            </a:r>
            <a:endParaRPr sz="22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585"/>
              </a:spcBef>
              <a:buClr>
                <a:srgbClr val="92A199"/>
              </a:buClr>
              <a:buSzPct val="84090"/>
              <a:buChar char="•"/>
              <a:tabLst>
                <a:tab pos="195580" algn="l"/>
              </a:tabLst>
            </a:pPr>
            <a:r>
              <a:rPr sz="2200" spc="-5" dirty="0">
                <a:solidFill>
                  <a:srgbClr val="292934"/>
                </a:solidFill>
                <a:latin typeface="Arial"/>
                <a:cs typeface="Arial"/>
              </a:rPr>
              <a:t>Sustaining forest</a:t>
            </a:r>
            <a:r>
              <a:rPr sz="2200" spc="20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292934"/>
                </a:solidFill>
                <a:latin typeface="Arial"/>
                <a:cs typeface="Arial"/>
              </a:rPr>
              <a:t>ecosystem</a:t>
            </a:r>
            <a:endParaRPr sz="22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585"/>
              </a:spcBef>
              <a:buClr>
                <a:srgbClr val="92A199"/>
              </a:buClr>
              <a:buSzPct val="84090"/>
              <a:buChar char="•"/>
              <a:tabLst>
                <a:tab pos="195580" algn="l"/>
              </a:tabLst>
            </a:pPr>
            <a:r>
              <a:rPr sz="2200" spc="-5" dirty="0">
                <a:solidFill>
                  <a:srgbClr val="292934"/>
                </a:solidFill>
                <a:latin typeface="Arial"/>
                <a:cs typeface="Arial"/>
              </a:rPr>
              <a:t>Critical in regeneration of canopy</a:t>
            </a:r>
            <a:r>
              <a:rPr sz="2200" spc="55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292934"/>
                </a:solidFill>
                <a:latin typeface="Arial"/>
                <a:cs typeface="Arial"/>
              </a:rPr>
              <a:t>trees</a:t>
            </a:r>
            <a:endParaRPr sz="22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585"/>
              </a:spcBef>
              <a:buClr>
                <a:srgbClr val="92A199"/>
              </a:buClr>
              <a:buSzPct val="84090"/>
              <a:buChar char="•"/>
              <a:tabLst>
                <a:tab pos="195580" algn="l"/>
              </a:tabLst>
            </a:pPr>
            <a:r>
              <a:rPr sz="2200" spc="-5" dirty="0">
                <a:solidFill>
                  <a:srgbClr val="292934"/>
                </a:solidFill>
                <a:latin typeface="Arial"/>
                <a:cs typeface="Arial"/>
              </a:rPr>
              <a:t>Determine host plant</a:t>
            </a:r>
            <a:r>
              <a:rPr sz="2200" spc="50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292934"/>
                </a:solidFill>
                <a:latin typeface="Arial"/>
                <a:cs typeface="Arial"/>
              </a:rPr>
              <a:t>community</a:t>
            </a:r>
            <a:endParaRPr sz="22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585"/>
              </a:spcBef>
              <a:buClr>
                <a:srgbClr val="92A199"/>
              </a:buClr>
              <a:buSzPct val="84090"/>
              <a:buChar char="•"/>
              <a:tabLst>
                <a:tab pos="195580" algn="l"/>
              </a:tabLst>
            </a:pPr>
            <a:r>
              <a:rPr sz="2200" spc="-5" dirty="0">
                <a:solidFill>
                  <a:srgbClr val="292934"/>
                </a:solidFill>
                <a:latin typeface="Arial"/>
                <a:cs typeface="Arial"/>
              </a:rPr>
              <a:t>Role in</a:t>
            </a:r>
            <a:r>
              <a:rPr sz="2200" spc="10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292934"/>
                </a:solidFill>
                <a:latin typeface="Arial"/>
                <a:cs typeface="Arial"/>
              </a:rPr>
              <a:t>succession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00009" y="5740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14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737361"/>
            <a:ext cx="44113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80" dirty="0"/>
              <a:t>Role </a:t>
            </a:r>
            <a:r>
              <a:rPr spc="-50" dirty="0"/>
              <a:t>in</a:t>
            </a:r>
            <a:r>
              <a:rPr spc="-395" dirty="0"/>
              <a:t> </a:t>
            </a:r>
            <a:r>
              <a:rPr spc="-95" dirty="0"/>
              <a:t>succession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marR="5080" indent="-182880" algn="just">
              <a:lnSpc>
                <a:spcPct val="150000"/>
              </a:lnSpc>
              <a:spcBef>
                <a:spcPts val="100"/>
              </a:spcBef>
              <a:buClr>
                <a:srgbClr val="92A199"/>
              </a:buClr>
              <a:buSzPct val="84090"/>
              <a:buChar char="•"/>
              <a:tabLst>
                <a:tab pos="195580" algn="l"/>
              </a:tabLst>
            </a:pPr>
            <a:r>
              <a:rPr sz="2200" spc="-5" dirty="0"/>
              <a:t>Observation of </a:t>
            </a:r>
            <a:r>
              <a:rPr sz="2200" dirty="0"/>
              <a:t>plant </a:t>
            </a:r>
            <a:r>
              <a:rPr sz="2200" spc="-5" dirty="0"/>
              <a:t>colonization in </a:t>
            </a:r>
            <a:r>
              <a:rPr sz="2200" dirty="0"/>
              <a:t>successional </a:t>
            </a:r>
            <a:r>
              <a:rPr sz="2200" spc="-5" dirty="0"/>
              <a:t>seral  environments have indicated that </a:t>
            </a:r>
            <a:r>
              <a:rPr sz="2200" dirty="0"/>
              <a:t>nonmycorrhizal </a:t>
            </a:r>
            <a:r>
              <a:rPr sz="2200" spc="-5" dirty="0"/>
              <a:t>or facultative  mycorrhizal plants are often first to establish in severely  disturbed</a:t>
            </a:r>
            <a:r>
              <a:rPr sz="2200" spc="10" dirty="0"/>
              <a:t> </a:t>
            </a:r>
            <a:r>
              <a:rPr sz="2200" dirty="0"/>
              <a:t>sites.</a:t>
            </a:r>
            <a:endParaRPr sz="2200"/>
          </a:p>
          <a:p>
            <a:pPr marL="194945" marR="6350" indent="-182880" algn="just">
              <a:lnSpc>
                <a:spcPct val="150000"/>
              </a:lnSpc>
              <a:spcBef>
                <a:spcPts val="530"/>
              </a:spcBef>
              <a:buClr>
                <a:srgbClr val="92A199"/>
              </a:buClr>
              <a:buSzPct val="84090"/>
              <a:buChar char="•"/>
              <a:tabLst>
                <a:tab pos="195580" algn="l"/>
              </a:tabLst>
            </a:pPr>
            <a:r>
              <a:rPr sz="2200" spc="-5" dirty="0"/>
              <a:t>There </a:t>
            </a:r>
            <a:r>
              <a:rPr sz="2200" dirty="0"/>
              <a:t>appear </a:t>
            </a:r>
            <a:r>
              <a:rPr sz="2200" spc="-5" dirty="0"/>
              <a:t>to be continuum mycorrhizal dependency along  </a:t>
            </a:r>
            <a:r>
              <a:rPr sz="2200" dirty="0"/>
              <a:t>successional</a:t>
            </a:r>
            <a:r>
              <a:rPr sz="2200" spc="-10" dirty="0"/>
              <a:t> </a:t>
            </a:r>
            <a:r>
              <a:rPr sz="2200" spc="-5" dirty="0"/>
              <a:t>gradients.</a:t>
            </a:r>
            <a:endParaRPr sz="2200"/>
          </a:p>
          <a:p>
            <a:pPr marL="194945" marR="5715" indent="-182880" algn="just">
              <a:lnSpc>
                <a:spcPct val="150000"/>
              </a:lnSpc>
              <a:spcBef>
                <a:spcPts val="530"/>
              </a:spcBef>
              <a:buClr>
                <a:srgbClr val="92A199"/>
              </a:buClr>
              <a:buSzPct val="84090"/>
              <a:buChar char="•"/>
              <a:tabLst>
                <a:tab pos="195580" algn="l"/>
              </a:tabLst>
            </a:pPr>
            <a:r>
              <a:rPr sz="2200" spc="-5" dirty="0"/>
              <a:t>These are replaced by </a:t>
            </a:r>
            <a:r>
              <a:rPr sz="2200" dirty="0"/>
              <a:t>obligately </a:t>
            </a:r>
            <a:r>
              <a:rPr sz="2200" spc="-5" dirty="0"/>
              <a:t>arbuscular mycorrhizal  followed by </a:t>
            </a:r>
            <a:r>
              <a:rPr sz="2200" dirty="0"/>
              <a:t>ectomycorrhizal </a:t>
            </a:r>
            <a:r>
              <a:rPr sz="2200" spc="-5" dirty="0"/>
              <a:t>plants </a:t>
            </a:r>
            <a:r>
              <a:rPr sz="2200" spc="-10" dirty="0"/>
              <a:t>and </a:t>
            </a:r>
            <a:r>
              <a:rPr sz="2200" dirty="0"/>
              <a:t>ultimately ericoid </a:t>
            </a:r>
            <a:r>
              <a:rPr sz="2200" spc="-5" dirty="0"/>
              <a:t>plant  </a:t>
            </a:r>
            <a:r>
              <a:rPr sz="2200" dirty="0"/>
              <a:t>species.</a:t>
            </a:r>
            <a:endParaRPr sz="2200"/>
          </a:p>
        </p:txBody>
      </p:sp>
      <p:sp>
        <p:nvSpPr>
          <p:cNvPr id="4" name="object 4"/>
          <p:cNvSpPr txBox="1"/>
          <p:nvPr/>
        </p:nvSpPr>
        <p:spPr>
          <a:xfrm>
            <a:off x="7700009" y="5740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15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56465"/>
            <a:ext cx="8070850" cy="1123950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545"/>
              </a:spcBef>
              <a:buClr>
                <a:srgbClr val="92A199"/>
              </a:buClr>
              <a:buSzPct val="85416"/>
              <a:buChar char="•"/>
              <a:tabLst>
                <a:tab pos="195580" algn="l"/>
                <a:tab pos="1111250" algn="l"/>
                <a:tab pos="3211830" algn="l"/>
                <a:tab pos="4007485" algn="l"/>
                <a:tab pos="5007610" algn="l"/>
                <a:tab pos="5396230" algn="l"/>
                <a:tab pos="7109459" algn="l"/>
              </a:tabLst>
            </a:pP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Plant	est</a:t>
            </a:r>
            <a:r>
              <a:rPr sz="2400" spc="-20" dirty="0">
                <a:solidFill>
                  <a:srgbClr val="292934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blis</a:t>
            </a:r>
            <a:r>
              <a:rPr sz="2400" spc="-10" dirty="0">
                <a:solidFill>
                  <a:srgbClr val="292934"/>
                </a:solidFill>
                <a:latin typeface="Arial"/>
                <a:cs typeface="Arial"/>
              </a:rPr>
              <a:t>h</a:t>
            </a:r>
            <a:r>
              <a:rPr sz="2400" spc="10" dirty="0">
                <a:solidFill>
                  <a:srgbClr val="292934"/>
                </a:solidFill>
                <a:latin typeface="Arial"/>
                <a:cs typeface="Arial"/>
              </a:rPr>
              <a:t>m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e</a:t>
            </a:r>
            <a:r>
              <a:rPr sz="2400" spc="-10" dirty="0">
                <a:solidFill>
                  <a:srgbClr val="292934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t	thus	foll</a:t>
            </a:r>
            <a:r>
              <a:rPr sz="2400" spc="5" dirty="0">
                <a:solidFill>
                  <a:srgbClr val="292934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w	a	pr</a:t>
            </a:r>
            <a:r>
              <a:rPr sz="2400" spc="5" dirty="0">
                <a:solidFill>
                  <a:srgbClr val="292934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dictable	p</a:t>
            </a:r>
            <a:r>
              <a:rPr sz="2400" spc="-10" dirty="0">
                <a:solidFill>
                  <a:srgbClr val="292934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tt</a:t>
            </a:r>
            <a:r>
              <a:rPr sz="2400" spc="-10" dirty="0">
                <a:solidFill>
                  <a:srgbClr val="292934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rn</a:t>
            </a:r>
            <a:endParaRPr sz="2400">
              <a:latin typeface="Arial"/>
              <a:cs typeface="Arial"/>
            </a:endParaRPr>
          </a:p>
          <a:p>
            <a:pPr marL="194945">
              <a:lnSpc>
                <a:spcPct val="100000"/>
              </a:lnSpc>
              <a:spcBef>
                <a:spcPts val="1445"/>
              </a:spcBef>
              <a:tabLst>
                <a:tab pos="1496695" algn="l"/>
                <a:tab pos="3444875" algn="l"/>
                <a:tab pos="4220845" algn="l"/>
              </a:tabLst>
            </a:pP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towards	communities	with	a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48453" y="2289175"/>
            <a:ext cx="34613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10310" algn="l"/>
                <a:tab pos="3109595" algn="l"/>
              </a:tabLst>
            </a:pP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greater	depe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n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den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cy	</a:t>
            </a:r>
            <a:r>
              <a:rPr sz="2400" spc="-10" dirty="0">
                <a:solidFill>
                  <a:srgbClr val="292934"/>
                </a:solidFill>
                <a:latin typeface="Arial"/>
                <a:cs typeface="Arial"/>
              </a:rPr>
              <a:t>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8819" y="2655422"/>
            <a:ext cx="7889240" cy="1122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95"/>
              </a:spcBef>
              <a:tabLst>
                <a:tab pos="1776095" algn="l"/>
                <a:tab pos="2641600" algn="l"/>
                <a:tab pos="3388360" algn="l"/>
                <a:tab pos="4688840" algn="l"/>
                <a:tab pos="6842759" algn="l"/>
                <a:tab pos="7282815" algn="l"/>
              </a:tabLst>
            </a:pP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mycorrhizal	fun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g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	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with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	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d</a:t>
            </a:r>
            <a:r>
              <a:rPr sz="2400" spc="-15" dirty="0">
                <a:solidFill>
                  <a:srgbClr val="292934"/>
                </a:solidFill>
                <a:latin typeface="Arial"/>
                <a:cs typeface="Arial"/>
              </a:rPr>
              <a:t>i</a:t>
            </a:r>
            <a:r>
              <a:rPr sz="2400" spc="-45" dirty="0">
                <a:solidFill>
                  <a:srgbClr val="292934"/>
                </a:solidFill>
                <a:latin typeface="Arial"/>
                <a:cs typeface="Arial"/>
              </a:rPr>
              <a:t>f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fer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ent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	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character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istics	</a:t>
            </a:r>
            <a:r>
              <a:rPr sz="2400" spc="-10" dirty="0">
                <a:solidFill>
                  <a:srgbClr val="292934"/>
                </a:solidFill>
                <a:latin typeface="Arial"/>
                <a:cs typeface="Arial"/>
              </a:rPr>
              <a:t>i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	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their  resources especially 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N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and</a:t>
            </a:r>
            <a:r>
              <a:rPr sz="2400" spc="50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400" spc="-160" dirty="0">
                <a:solidFill>
                  <a:srgbClr val="292934"/>
                </a:solidFill>
                <a:latin typeface="Arial"/>
                <a:cs typeface="Arial"/>
              </a:rPr>
              <a:t>P.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00009" y="5740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16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00009" y="5740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17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7424" y="2998724"/>
            <a:ext cx="868553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292934"/>
                </a:solidFill>
              </a:rPr>
              <a:t>ECM Fungal Communities: Study in</a:t>
            </a:r>
            <a:r>
              <a:rPr sz="3200" spc="-170" dirty="0">
                <a:solidFill>
                  <a:srgbClr val="292934"/>
                </a:solidFill>
              </a:rPr>
              <a:t> </a:t>
            </a:r>
            <a:r>
              <a:rPr sz="3200" spc="-5" dirty="0">
                <a:solidFill>
                  <a:srgbClr val="292934"/>
                </a:solidFill>
              </a:rPr>
              <a:t>Pakistan</a:t>
            </a:r>
            <a:endParaRPr sz="32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56465"/>
            <a:ext cx="8073390" cy="3941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marR="5080" indent="-182880" algn="just">
              <a:lnSpc>
                <a:spcPct val="150100"/>
              </a:lnSpc>
              <a:spcBef>
                <a:spcPts val="100"/>
              </a:spcBef>
              <a:buClr>
                <a:srgbClr val="92A199"/>
              </a:buClr>
              <a:buSzPct val="85416"/>
              <a:buChar char="•"/>
              <a:tabLst>
                <a:tab pos="195580" algn="l"/>
              </a:tabLst>
            </a:pP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In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plains 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Punjab 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with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subtropical 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to semiarid climate, 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sub-tropical thorn 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forest </a:t>
            </a:r>
            <a:r>
              <a:rPr sz="2400" spc="-10" dirty="0">
                <a:solidFill>
                  <a:srgbClr val="292934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vegetation is 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represented </a:t>
            </a:r>
            <a:r>
              <a:rPr sz="2400" spc="-10" dirty="0">
                <a:solidFill>
                  <a:srgbClr val="292934"/>
                </a:solidFill>
                <a:latin typeface="Arial"/>
                <a:cs typeface="Arial"/>
              </a:rPr>
              <a:t>by 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several species 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deciduous and evergreen</a:t>
            </a:r>
            <a:r>
              <a:rPr sz="2400" spc="105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trees.</a:t>
            </a:r>
            <a:endParaRPr sz="2400">
              <a:latin typeface="Arial"/>
              <a:cs typeface="Arial"/>
            </a:endParaRPr>
          </a:p>
          <a:p>
            <a:pPr marL="194945" marR="5080" indent="-182880" algn="just">
              <a:lnSpc>
                <a:spcPct val="150100"/>
              </a:lnSpc>
              <a:spcBef>
                <a:spcPts val="575"/>
              </a:spcBef>
              <a:buClr>
                <a:srgbClr val="92A199"/>
              </a:buClr>
              <a:buSzPct val="85416"/>
              <a:buChar char="•"/>
              <a:tabLst>
                <a:tab pos="195580" algn="l"/>
              </a:tabLst>
            </a:pP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Among 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these, </a:t>
            </a:r>
            <a:r>
              <a:rPr sz="2400" i="1" spc="-5" dirty="0">
                <a:solidFill>
                  <a:srgbClr val="292934"/>
                </a:solidFill>
                <a:latin typeface="Arial"/>
                <a:cs typeface="Arial"/>
              </a:rPr>
              <a:t>Populus euramericana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, </a:t>
            </a:r>
            <a:r>
              <a:rPr sz="2400" i="1" dirty="0">
                <a:solidFill>
                  <a:srgbClr val="292934"/>
                </a:solidFill>
                <a:latin typeface="Arial"/>
                <a:cs typeface="Arial"/>
              </a:rPr>
              <a:t>Salix babylonica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, </a:t>
            </a:r>
            <a:r>
              <a:rPr sz="2400" i="1" spc="-10" dirty="0">
                <a:solidFill>
                  <a:srgbClr val="292934"/>
                </a:solidFill>
                <a:latin typeface="Arial"/>
                <a:cs typeface="Arial"/>
              </a:rPr>
              <a:t>S.  </a:t>
            </a:r>
            <a:r>
              <a:rPr sz="2400" i="1" spc="-5" dirty="0">
                <a:solidFill>
                  <a:srgbClr val="292934"/>
                </a:solidFill>
                <a:latin typeface="Arial"/>
                <a:cs typeface="Arial"/>
              </a:rPr>
              <a:t>tetrasperma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, </a:t>
            </a:r>
            <a:r>
              <a:rPr sz="2400" i="1" spc="-5" dirty="0">
                <a:solidFill>
                  <a:srgbClr val="292934"/>
                </a:solidFill>
                <a:latin typeface="Arial"/>
                <a:cs typeface="Arial"/>
              </a:rPr>
              <a:t>Dalbergia sissoo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, </a:t>
            </a:r>
            <a:r>
              <a:rPr sz="2400" i="1" dirty="0">
                <a:solidFill>
                  <a:srgbClr val="292934"/>
                </a:solidFill>
                <a:latin typeface="Arial"/>
                <a:cs typeface="Arial"/>
              </a:rPr>
              <a:t>Eucalyptus  comendulensis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, </a:t>
            </a:r>
            <a:r>
              <a:rPr sz="2400" i="1" spc="-5" dirty="0">
                <a:solidFill>
                  <a:srgbClr val="292934"/>
                </a:solidFill>
                <a:latin typeface="Arial"/>
                <a:cs typeface="Arial"/>
              </a:rPr>
              <a:t>Morus alba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and </a:t>
            </a:r>
            <a:r>
              <a:rPr sz="2400" i="1" spc="-5" dirty="0">
                <a:solidFill>
                  <a:srgbClr val="292934"/>
                </a:solidFill>
                <a:latin typeface="Arial"/>
                <a:cs typeface="Arial"/>
              </a:rPr>
              <a:t>Acacia nilotica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are  among 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dominant 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tree</a:t>
            </a:r>
            <a:r>
              <a:rPr sz="2400" spc="15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species.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00009" y="72644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18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56465"/>
            <a:ext cx="8073390" cy="39414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4945" marR="5080" indent="-182880" algn="just">
              <a:lnSpc>
                <a:spcPct val="150000"/>
              </a:lnSpc>
              <a:spcBef>
                <a:spcPts val="105"/>
              </a:spcBef>
              <a:buClr>
                <a:srgbClr val="92A199"/>
              </a:buClr>
              <a:buSzPct val="85416"/>
              <a:buChar char="•"/>
              <a:tabLst>
                <a:tab pos="195580" algn="l"/>
              </a:tabLst>
            </a:pP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In temperate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climate of Northern areas, Himalayan 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and  Hindu-kush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ranges are covered with dense 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forests </a:t>
            </a:r>
            <a:r>
              <a:rPr sz="2400" spc="-15" dirty="0">
                <a:solidFill>
                  <a:srgbClr val="292934"/>
                </a:solidFill>
                <a:latin typeface="Arial"/>
                <a:cs typeface="Arial"/>
              </a:rPr>
              <a:t>of 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conifers along 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with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scattered vegetation of deciduous  trees.</a:t>
            </a:r>
            <a:endParaRPr sz="2400">
              <a:latin typeface="Arial"/>
              <a:cs typeface="Arial"/>
            </a:endParaRPr>
          </a:p>
          <a:p>
            <a:pPr marL="194945" marR="5080" indent="-182880" algn="just">
              <a:lnSpc>
                <a:spcPct val="150100"/>
              </a:lnSpc>
              <a:spcBef>
                <a:spcPts val="575"/>
              </a:spcBef>
              <a:buClr>
                <a:srgbClr val="92A199"/>
              </a:buClr>
              <a:buSzPct val="85416"/>
              <a:buChar char="•"/>
              <a:tabLst>
                <a:tab pos="195580" algn="l"/>
              </a:tabLst>
            </a:pP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The 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dominant tree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species are </a:t>
            </a:r>
            <a:r>
              <a:rPr sz="2400" i="1" spc="-5" dirty="0">
                <a:solidFill>
                  <a:srgbClr val="292934"/>
                </a:solidFill>
                <a:latin typeface="Arial"/>
                <a:cs typeface="Arial"/>
              </a:rPr>
              <a:t>Pinus </a:t>
            </a:r>
            <a:r>
              <a:rPr sz="2400" i="1" dirty="0">
                <a:solidFill>
                  <a:srgbClr val="292934"/>
                </a:solidFill>
                <a:latin typeface="Arial"/>
                <a:cs typeface="Arial"/>
              </a:rPr>
              <a:t>wallichiana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, </a:t>
            </a:r>
            <a:r>
              <a:rPr sz="2400" i="1" spc="-5" dirty="0">
                <a:solidFill>
                  <a:srgbClr val="292934"/>
                </a:solidFill>
                <a:latin typeface="Arial"/>
                <a:cs typeface="Arial"/>
              </a:rPr>
              <a:t>Abies  </a:t>
            </a:r>
            <a:r>
              <a:rPr sz="2400" i="1" dirty="0">
                <a:solidFill>
                  <a:srgbClr val="292934"/>
                </a:solidFill>
                <a:latin typeface="Arial"/>
                <a:cs typeface="Arial"/>
              </a:rPr>
              <a:t>pindrow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, </a:t>
            </a:r>
            <a:r>
              <a:rPr sz="2400" i="1" spc="-5" dirty="0">
                <a:solidFill>
                  <a:srgbClr val="292934"/>
                </a:solidFill>
                <a:latin typeface="Arial"/>
                <a:cs typeface="Arial"/>
              </a:rPr>
              <a:t>Cedrus </a:t>
            </a:r>
            <a:r>
              <a:rPr sz="2400" i="1" dirty="0">
                <a:solidFill>
                  <a:srgbClr val="292934"/>
                </a:solidFill>
                <a:latin typeface="Arial"/>
                <a:cs typeface="Arial"/>
              </a:rPr>
              <a:t>deodara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, </a:t>
            </a:r>
            <a:r>
              <a:rPr sz="2400" i="1" spc="-5" dirty="0">
                <a:solidFill>
                  <a:srgbClr val="292934"/>
                </a:solidFill>
                <a:latin typeface="Arial"/>
                <a:cs typeface="Arial"/>
              </a:rPr>
              <a:t>Picea smithiana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, </a:t>
            </a:r>
            <a:r>
              <a:rPr sz="2400" i="1" spc="-5" dirty="0">
                <a:solidFill>
                  <a:srgbClr val="292934"/>
                </a:solidFill>
                <a:latin typeface="Arial"/>
                <a:cs typeface="Arial"/>
              </a:rPr>
              <a:t>Juglans regia,  Salix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spp. and </a:t>
            </a:r>
            <a:r>
              <a:rPr sz="2400" i="1" spc="-5" dirty="0">
                <a:solidFill>
                  <a:srgbClr val="292934"/>
                </a:solidFill>
                <a:latin typeface="Arial"/>
                <a:cs typeface="Arial"/>
              </a:rPr>
              <a:t>Populus</a:t>
            </a:r>
            <a:r>
              <a:rPr sz="2400" i="1" spc="70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spp.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00009" y="5740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19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764794"/>
            <a:ext cx="37604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1" spc="-85" dirty="0">
                <a:latin typeface="Arial"/>
                <a:cs typeface="Arial"/>
              </a:rPr>
              <a:t>Salix </a:t>
            </a:r>
            <a:r>
              <a:rPr sz="3600" spc="-70" dirty="0"/>
              <a:t>and</a:t>
            </a:r>
            <a:r>
              <a:rPr sz="3600" spc="-395" dirty="0"/>
              <a:t> </a:t>
            </a:r>
            <a:r>
              <a:rPr sz="3600" i="1" spc="-90" dirty="0">
                <a:latin typeface="Arial"/>
                <a:cs typeface="Arial"/>
              </a:rPr>
              <a:t>Populus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56465"/>
            <a:ext cx="8072755" cy="4563110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545"/>
              </a:spcBef>
              <a:buClr>
                <a:srgbClr val="92A199"/>
              </a:buClr>
              <a:buSzPct val="85416"/>
              <a:buChar char="•"/>
              <a:tabLst>
                <a:tab pos="195580" algn="l"/>
              </a:tabLst>
            </a:pPr>
            <a:r>
              <a:rPr sz="2400" spc="-15" dirty="0">
                <a:solidFill>
                  <a:srgbClr val="292934"/>
                </a:solidFill>
                <a:latin typeface="Arial"/>
                <a:cs typeface="Arial"/>
              </a:rPr>
              <a:t>Work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done on ECM association in 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Salix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and Populus</a:t>
            </a:r>
            <a:r>
              <a:rPr sz="2400" spc="530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from</a:t>
            </a:r>
            <a:endParaRPr sz="2400">
              <a:latin typeface="Arial"/>
              <a:cs typeface="Arial"/>
            </a:endParaRPr>
          </a:p>
          <a:p>
            <a:pPr marL="194945" algn="just">
              <a:lnSpc>
                <a:spcPct val="100000"/>
              </a:lnSpc>
              <a:spcBef>
                <a:spcPts val="1445"/>
              </a:spcBef>
            </a:pP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two </a:t>
            </a:r>
            <a:r>
              <a:rPr sz="2400" spc="-10" dirty="0">
                <a:solidFill>
                  <a:srgbClr val="292934"/>
                </a:solidFill>
                <a:latin typeface="Arial"/>
                <a:cs typeface="Arial"/>
              </a:rPr>
              <a:t>different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ecological regions 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(KPK &amp;</a:t>
            </a:r>
            <a:r>
              <a:rPr sz="2400" spc="75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LHR.)</a:t>
            </a:r>
            <a:endParaRPr sz="2400">
              <a:latin typeface="Arial"/>
              <a:cs typeface="Arial"/>
            </a:endParaRPr>
          </a:p>
          <a:p>
            <a:pPr marL="194945" marR="5080" indent="-182880" algn="just">
              <a:lnSpc>
                <a:spcPct val="150000"/>
              </a:lnSpc>
              <a:spcBef>
                <a:spcPts val="575"/>
              </a:spcBef>
              <a:buClr>
                <a:srgbClr val="92A199"/>
              </a:buClr>
              <a:buSzPct val="85416"/>
              <a:buChar char="•"/>
              <a:tabLst>
                <a:tab pos="195580" algn="l"/>
              </a:tabLst>
            </a:pP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Dominant specie 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associated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with </a:t>
            </a:r>
            <a:r>
              <a:rPr sz="2400" i="1" spc="-5" dirty="0">
                <a:solidFill>
                  <a:srgbClr val="292934"/>
                </a:solidFill>
                <a:latin typeface="Arial"/>
                <a:cs typeface="Arial"/>
              </a:rPr>
              <a:t>Populus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in KPK was  </a:t>
            </a:r>
            <a:r>
              <a:rPr sz="2400" i="1" dirty="0">
                <a:solidFill>
                  <a:srgbClr val="292934"/>
                </a:solidFill>
                <a:latin typeface="Arial"/>
                <a:cs typeface="Arial"/>
              </a:rPr>
              <a:t>Populirhiza 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followed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by </a:t>
            </a:r>
            <a:r>
              <a:rPr sz="2400" i="1" spc="-25" dirty="0">
                <a:solidFill>
                  <a:srgbClr val="292934"/>
                </a:solidFill>
                <a:latin typeface="Arial"/>
                <a:cs typeface="Arial"/>
              </a:rPr>
              <a:t>Tomentella 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whereas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in Lahore </a:t>
            </a:r>
            <a:r>
              <a:rPr sz="2400" spc="-10" dirty="0">
                <a:solidFill>
                  <a:srgbClr val="292934"/>
                </a:solidFill>
                <a:latin typeface="Arial"/>
                <a:cs typeface="Arial"/>
              </a:rPr>
              <a:t>it 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was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292934"/>
                </a:solidFill>
                <a:latin typeface="Arial"/>
                <a:cs typeface="Arial"/>
              </a:rPr>
              <a:t>Quercirhiza.</a:t>
            </a:r>
            <a:endParaRPr sz="2400">
              <a:latin typeface="Arial"/>
              <a:cs typeface="Arial"/>
            </a:endParaRPr>
          </a:p>
          <a:p>
            <a:pPr marL="194945" marR="5080" indent="-182880" algn="just">
              <a:lnSpc>
                <a:spcPct val="150000"/>
              </a:lnSpc>
              <a:spcBef>
                <a:spcPts val="575"/>
              </a:spcBef>
              <a:buClr>
                <a:srgbClr val="92A199"/>
              </a:buClr>
              <a:buSzPct val="85416"/>
              <a:buChar char="•"/>
              <a:tabLst>
                <a:tab pos="195580" algn="l"/>
              </a:tabLst>
            </a:pP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Dominant species 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associated with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Salix was </a:t>
            </a:r>
            <a:r>
              <a:rPr sz="2400" i="1" spc="-5" dirty="0">
                <a:solidFill>
                  <a:srgbClr val="292934"/>
                </a:solidFill>
                <a:latin typeface="Arial"/>
                <a:cs typeface="Arial"/>
              </a:rPr>
              <a:t>Dermocybe 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in KPK and </a:t>
            </a:r>
            <a:r>
              <a:rPr sz="2400" i="1" spc="-5" dirty="0">
                <a:solidFill>
                  <a:srgbClr val="292934"/>
                </a:solidFill>
                <a:latin typeface="Arial"/>
                <a:cs typeface="Arial"/>
              </a:rPr>
              <a:t>Salicirhiza lahorensis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in Lahore 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folowed </a:t>
            </a:r>
            <a:r>
              <a:rPr sz="2400" spc="-10" dirty="0">
                <a:solidFill>
                  <a:srgbClr val="292934"/>
                </a:solidFill>
                <a:latin typeface="Arial"/>
                <a:cs typeface="Arial"/>
              </a:rPr>
              <a:t>by  </a:t>
            </a:r>
            <a:r>
              <a:rPr sz="2400" i="1" spc="-5" dirty="0">
                <a:solidFill>
                  <a:srgbClr val="292934"/>
                </a:solidFill>
                <a:latin typeface="Arial"/>
                <a:cs typeface="Arial"/>
              </a:rPr>
              <a:t>Lactarius</a:t>
            </a:r>
            <a:r>
              <a:rPr sz="2400" i="1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sp.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00009" y="72644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20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697737"/>
            <a:ext cx="28511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95" dirty="0"/>
              <a:t>Introduction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56465"/>
            <a:ext cx="8073390" cy="4014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marR="5080" indent="-182880" algn="just">
              <a:lnSpc>
                <a:spcPct val="150100"/>
              </a:lnSpc>
              <a:spcBef>
                <a:spcPts val="100"/>
              </a:spcBef>
              <a:buClr>
                <a:srgbClr val="92A199"/>
              </a:buClr>
              <a:buSzPct val="85416"/>
              <a:buChar char="•"/>
              <a:tabLst>
                <a:tab pos="195580" algn="l"/>
              </a:tabLst>
            </a:pP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It is 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form of symbiotic 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relationship that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occurs 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within 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a fungal 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partner called mycobiont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with  the 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roots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of plant species also known as</a:t>
            </a:r>
            <a:r>
              <a:rPr sz="2400" spc="85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phytobiont.</a:t>
            </a:r>
            <a:endParaRPr sz="2400">
              <a:latin typeface="Arial"/>
              <a:cs typeface="Arial"/>
            </a:endParaRPr>
          </a:p>
          <a:p>
            <a:pPr marL="195580" indent="-182880" algn="just">
              <a:lnSpc>
                <a:spcPct val="100000"/>
              </a:lnSpc>
              <a:spcBef>
                <a:spcPts val="2020"/>
              </a:spcBef>
              <a:buClr>
                <a:srgbClr val="92A199"/>
              </a:buClr>
              <a:buSzPct val="85416"/>
              <a:buChar char="•"/>
              <a:tabLst>
                <a:tab pos="195580" algn="l"/>
              </a:tabLst>
            </a:pP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Ectomycorrhizas composed </a:t>
            </a:r>
            <a:r>
              <a:rPr sz="2400" spc="5" dirty="0">
                <a:solidFill>
                  <a:srgbClr val="292934"/>
                </a:solidFill>
                <a:latin typeface="Arial"/>
                <a:cs typeface="Arial"/>
              </a:rPr>
              <a:t>at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least 65 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genera</a:t>
            </a:r>
            <a:r>
              <a:rPr sz="2400" spc="650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of</a:t>
            </a:r>
            <a:endParaRPr sz="2400">
              <a:latin typeface="Arial"/>
              <a:cs typeface="Arial"/>
            </a:endParaRPr>
          </a:p>
          <a:p>
            <a:pPr marL="194945">
              <a:lnSpc>
                <a:spcPct val="100000"/>
              </a:lnSpc>
              <a:spcBef>
                <a:spcPts val="1440"/>
              </a:spcBef>
            </a:pP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mycobiont. Mostly belongs </a:t>
            </a:r>
            <a:r>
              <a:rPr sz="2400" b="1" dirty="0">
                <a:solidFill>
                  <a:srgbClr val="292934"/>
                </a:solidFill>
                <a:latin typeface="Arial"/>
                <a:cs typeface="Arial"/>
              </a:rPr>
              <a:t>to</a:t>
            </a:r>
            <a:r>
              <a:rPr sz="2400" b="1" spc="35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Basidiomycetes</a:t>
            </a:r>
            <a:r>
              <a:rPr sz="2400" b="1" spc="-5" dirty="0">
                <a:solidFill>
                  <a:srgbClr val="292934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194945" marR="8255" indent="-182880" algn="just">
              <a:lnSpc>
                <a:spcPct val="150100"/>
              </a:lnSpc>
              <a:spcBef>
                <a:spcPts val="575"/>
              </a:spcBef>
              <a:buClr>
                <a:srgbClr val="92A199"/>
              </a:buClr>
              <a:buSzPct val="85416"/>
              <a:buChar char="•"/>
              <a:tabLst>
                <a:tab pos="195580" algn="l"/>
              </a:tabLst>
            </a:pP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They 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form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entirely intercellular structure and 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never 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penetrate inside 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the</a:t>
            </a:r>
            <a:r>
              <a:rPr sz="2400" spc="40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cell.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00009" y="57403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729741"/>
            <a:ext cx="74606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90" dirty="0"/>
              <a:t>Himalayan </a:t>
            </a:r>
            <a:r>
              <a:rPr sz="3600" spc="-85" dirty="0"/>
              <a:t>Spruce </a:t>
            </a:r>
            <a:r>
              <a:rPr sz="3600" i="1" spc="-85" dirty="0">
                <a:latin typeface="Arial"/>
                <a:cs typeface="Arial"/>
              </a:rPr>
              <a:t>(Picea</a:t>
            </a:r>
            <a:r>
              <a:rPr sz="3600" i="1" spc="-545" dirty="0">
                <a:latin typeface="Arial"/>
                <a:cs typeface="Arial"/>
              </a:rPr>
              <a:t> </a:t>
            </a:r>
            <a:r>
              <a:rPr sz="3600" i="1" spc="-90" dirty="0">
                <a:latin typeface="Arial"/>
                <a:cs typeface="Arial"/>
              </a:rPr>
              <a:t>smithiana</a:t>
            </a:r>
            <a:r>
              <a:rPr sz="3600" spc="-90" dirty="0"/>
              <a:t>)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545"/>
              </a:spcBef>
              <a:buClr>
                <a:srgbClr val="92A199"/>
              </a:buClr>
              <a:buSzPct val="85416"/>
              <a:buChar char="•"/>
              <a:tabLst>
                <a:tab pos="195580" algn="l"/>
                <a:tab pos="1000125" algn="l"/>
                <a:tab pos="2230120" algn="l"/>
                <a:tab pos="2696845" algn="l"/>
                <a:tab pos="3585210" algn="l"/>
                <a:tab pos="4339590" algn="l"/>
                <a:tab pos="5314950" algn="l"/>
                <a:tab pos="6135370" algn="l"/>
                <a:tab pos="7516495" algn="l"/>
              </a:tabLst>
            </a:pPr>
            <a:r>
              <a:rPr dirty="0"/>
              <a:t>F</a:t>
            </a:r>
            <a:r>
              <a:rPr spc="-10" dirty="0"/>
              <a:t>i</a:t>
            </a:r>
            <a:r>
              <a:rPr dirty="0"/>
              <a:t>rst	records	</a:t>
            </a:r>
            <a:r>
              <a:rPr spc="-5" dirty="0"/>
              <a:t>o</a:t>
            </a:r>
            <a:r>
              <a:rPr dirty="0"/>
              <a:t>f	</a:t>
            </a:r>
            <a:r>
              <a:rPr spc="-10" dirty="0"/>
              <a:t>EC</a:t>
            </a:r>
            <a:r>
              <a:rPr dirty="0"/>
              <a:t>M	w</a:t>
            </a:r>
            <a:r>
              <a:rPr spc="-15" dirty="0"/>
              <a:t>i</a:t>
            </a:r>
            <a:r>
              <a:rPr dirty="0"/>
              <a:t>th	Picea	from	P</a:t>
            </a:r>
            <a:r>
              <a:rPr spc="-10" dirty="0"/>
              <a:t>a</a:t>
            </a:r>
            <a:r>
              <a:rPr spc="5" dirty="0"/>
              <a:t>k</a:t>
            </a:r>
            <a:r>
              <a:rPr dirty="0"/>
              <a:t>istan	w</a:t>
            </a:r>
            <a:r>
              <a:rPr spc="-10" dirty="0"/>
              <a:t>a</a:t>
            </a:r>
            <a:r>
              <a:rPr dirty="0"/>
              <a:t>s</a:t>
            </a:r>
          </a:p>
          <a:p>
            <a:pPr marL="194945">
              <a:lnSpc>
                <a:spcPct val="100000"/>
              </a:lnSpc>
              <a:spcBef>
                <a:spcPts val="1445"/>
              </a:spcBef>
            </a:pPr>
            <a:r>
              <a:rPr spc="-5" dirty="0"/>
              <a:t>described by Khan</a:t>
            </a:r>
            <a:r>
              <a:rPr spc="50" dirty="0"/>
              <a:t> </a:t>
            </a:r>
            <a:r>
              <a:rPr spc="-5" dirty="0"/>
              <a:t>(1970)</a:t>
            </a:r>
          </a:p>
          <a:p>
            <a:pPr marL="194945" marR="5080" indent="-182880">
              <a:lnSpc>
                <a:spcPct val="100000"/>
              </a:lnSpc>
              <a:spcBef>
                <a:spcPts val="1115"/>
              </a:spcBef>
              <a:buClr>
                <a:srgbClr val="92A199"/>
              </a:buClr>
              <a:buSzPct val="85416"/>
              <a:buChar char="•"/>
              <a:tabLst>
                <a:tab pos="195580" algn="l"/>
                <a:tab pos="779145" algn="l"/>
                <a:tab pos="2111375" algn="l"/>
                <a:tab pos="3896360" algn="l"/>
                <a:tab pos="4327525" algn="l"/>
                <a:tab pos="5793740" algn="l"/>
                <a:tab pos="7516495" algn="l"/>
              </a:tabLst>
            </a:pPr>
            <a:r>
              <a:rPr spc="-10" dirty="0"/>
              <a:t>H</a:t>
            </a:r>
            <a:r>
              <a:rPr spc="-5" dirty="0"/>
              <a:t>e</a:t>
            </a:r>
            <a:r>
              <a:rPr dirty="0"/>
              <a:t>	</a:t>
            </a:r>
            <a:r>
              <a:rPr spc="-5" dirty="0"/>
              <a:t>re</a:t>
            </a:r>
            <a:r>
              <a:rPr dirty="0"/>
              <a:t>p</a:t>
            </a:r>
            <a:r>
              <a:rPr spc="-5" dirty="0"/>
              <a:t>orted</a:t>
            </a:r>
            <a:r>
              <a:rPr dirty="0"/>
              <a:t>	</a:t>
            </a:r>
            <a:r>
              <a:rPr i="1" spc="-60" dirty="0">
                <a:latin typeface="Arial"/>
                <a:cs typeface="Arial"/>
              </a:rPr>
              <a:t>L</a:t>
            </a:r>
            <a:r>
              <a:rPr i="1" spc="-5" dirty="0">
                <a:latin typeface="Arial"/>
                <a:cs typeface="Arial"/>
              </a:rPr>
              <a:t>yc</a:t>
            </a:r>
            <a:r>
              <a:rPr i="1" dirty="0">
                <a:latin typeface="Arial"/>
                <a:cs typeface="Arial"/>
              </a:rPr>
              <a:t>o</a:t>
            </a:r>
            <a:r>
              <a:rPr i="1" spc="-5" dirty="0">
                <a:latin typeface="Arial"/>
                <a:cs typeface="Arial"/>
              </a:rPr>
              <a:t>pe</a:t>
            </a:r>
            <a:r>
              <a:rPr i="1" dirty="0">
                <a:latin typeface="Arial"/>
                <a:cs typeface="Arial"/>
              </a:rPr>
              <a:t>r</a:t>
            </a:r>
            <a:r>
              <a:rPr i="1" spc="-5" dirty="0">
                <a:latin typeface="Arial"/>
                <a:cs typeface="Arial"/>
              </a:rPr>
              <a:t>don</a:t>
            </a:r>
            <a:r>
              <a:rPr i="1" dirty="0">
                <a:latin typeface="Arial"/>
                <a:cs typeface="Arial"/>
              </a:rPr>
              <a:t>	</a:t>
            </a:r>
            <a:r>
              <a:rPr spc="-10" dirty="0"/>
              <a:t>i</a:t>
            </a:r>
            <a:r>
              <a:rPr spc="-5" dirty="0"/>
              <a:t>n</a:t>
            </a:r>
            <a:r>
              <a:rPr dirty="0"/>
              <a:t>	s</a:t>
            </a:r>
            <a:r>
              <a:rPr spc="5" dirty="0"/>
              <a:t>y</a:t>
            </a:r>
            <a:r>
              <a:rPr spc="-5" dirty="0"/>
              <a:t>mbiotic</a:t>
            </a:r>
            <a:r>
              <a:rPr dirty="0"/>
              <a:t>	</a:t>
            </a:r>
            <a:r>
              <a:rPr spc="-5" dirty="0"/>
              <a:t>a</a:t>
            </a:r>
            <a:r>
              <a:rPr dirty="0"/>
              <a:t>s</a:t>
            </a:r>
            <a:r>
              <a:rPr spc="-5" dirty="0"/>
              <a:t>sociation</a:t>
            </a:r>
            <a:r>
              <a:rPr dirty="0"/>
              <a:t>	</a:t>
            </a:r>
            <a:r>
              <a:rPr spc="-5" dirty="0"/>
              <a:t>with  Spruce.</a:t>
            </a:r>
          </a:p>
          <a:p>
            <a:pPr marL="194945" marR="5715" indent="-182880">
              <a:lnSpc>
                <a:spcPct val="100000"/>
              </a:lnSpc>
              <a:spcBef>
                <a:spcPts val="575"/>
              </a:spcBef>
              <a:buClr>
                <a:srgbClr val="92A199"/>
              </a:buClr>
              <a:buSzPct val="85416"/>
              <a:buChar char="•"/>
              <a:tabLst>
                <a:tab pos="195580" algn="l"/>
                <a:tab pos="1057910" algn="l"/>
                <a:tab pos="1495425" algn="l"/>
                <a:tab pos="2085339" algn="l"/>
                <a:tab pos="3149600" algn="l"/>
                <a:tab pos="4657090" algn="l"/>
                <a:tab pos="5960110" algn="l"/>
                <a:tab pos="7549515" algn="l"/>
              </a:tabLst>
            </a:pPr>
            <a:r>
              <a:rPr spc="-5" dirty="0"/>
              <a:t>Nia</a:t>
            </a:r>
            <a:r>
              <a:rPr dirty="0"/>
              <a:t>z</a:t>
            </a:r>
            <a:r>
              <a:rPr spc="-5" dirty="0"/>
              <a:t>i</a:t>
            </a:r>
            <a:r>
              <a:rPr dirty="0"/>
              <a:t>	</a:t>
            </a:r>
            <a:r>
              <a:rPr spc="-5" dirty="0"/>
              <a:t>e</a:t>
            </a:r>
            <a:r>
              <a:rPr dirty="0"/>
              <a:t>t	</a:t>
            </a:r>
            <a:r>
              <a:rPr spc="-5" dirty="0"/>
              <a:t>al</a:t>
            </a:r>
            <a:r>
              <a:rPr spc="-10" dirty="0"/>
              <a:t>,</a:t>
            </a:r>
            <a:r>
              <a:rPr dirty="0"/>
              <a:t>.	(</a:t>
            </a:r>
            <a:r>
              <a:rPr spc="-10" dirty="0"/>
              <a:t>200</a:t>
            </a:r>
            <a:r>
              <a:rPr spc="-5" dirty="0"/>
              <a:t>9</a:t>
            </a:r>
            <a:r>
              <a:rPr dirty="0"/>
              <a:t>)	</a:t>
            </a:r>
            <a:r>
              <a:rPr spc="-5" dirty="0"/>
              <a:t>described</a:t>
            </a:r>
            <a:r>
              <a:rPr dirty="0"/>
              <a:t>	</a:t>
            </a:r>
            <a:r>
              <a:rPr i="1" dirty="0">
                <a:latin typeface="Arial"/>
                <a:cs typeface="Arial"/>
              </a:rPr>
              <a:t>A</a:t>
            </a:r>
            <a:r>
              <a:rPr i="1" spc="-20" dirty="0">
                <a:latin typeface="Arial"/>
                <a:cs typeface="Arial"/>
              </a:rPr>
              <a:t>m</a:t>
            </a:r>
            <a:r>
              <a:rPr i="1" dirty="0">
                <a:latin typeface="Arial"/>
                <a:cs typeface="Arial"/>
              </a:rPr>
              <a:t>an</a:t>
            </a:r>
            <a:r>
              <a:rPr i="1" spc="-5" dirty="0">
                <a:latin typeface="Arial"/>
                <a:cs typeface="Arial"/>
              </a:rPr>
              <a:t>ita</a:t>
            </a:r>
            <a:r>
              <a:rPr i="1" dirty="0">
                <a:latin typeface="Arial"/>
                <a:cs typeface="Arial"/>
              </a:rPr>
              <a:t>	</a:t>
            </a:r>
            <a:r>
              <a:rPr spc="-5" dirty="0"/>
              <a:t>r</a:t>
            </a:r>
            <a:r>
              <a:rPr spc="-15" dirty="0"/>
              <a:t>u</a:t>
            </a:r>
            <a:r>
              <a:rPr spc="-5" dirty="0"/>
              <a:t>bescens</a:t>
            </a:r>
            <a:r>
              <a:rPr dirty="0"/>
              <a:t>	</a:t>
            </a:r>
            <a:r>
              <a:rPr spc="-10" dirty="0"/>
              <a:t>and  </a:t>
            </a:r>
            <a:r>
              <a:rPr spc="-5" dirty="0"/>
              <a:t>three morphotypes based on morphoanatomical</a:t>
            </a:r>
            <a:r>
              <a:rPr spc="120" dirty="0"/>
              <a:t> </a:t>
            </a:r>
            <a:r>
              <a:rPr spc="-5" dirty="0"/>
              <a:t>feature</a:t>
            </a:r>
          </a:p>
          <a:p>
            <a:pPr marL="195580" indent="-182880">
              <a:lnSpc>
                <a:spcPct val="100000"/>
              </a:lnSpc>
              <a:spcBef>
                <a:spcPts val="580"/>
              </a:spcBef>
              <a:buClr>
                <a:srgbClr val="92A199"/>
              </a:buClr>
              <a:buSzPct val="85416"/>
              <a:buChar char="•"/>
              <a:tabLst>
                <a:tab pos="195580" algn="l"/>
              </a:tabLst>
            </a:pPr>
            <a:r>
              <a:rPr spc="-5" dirty="0"/>
              <a:t>Collection was done </a:t>
            </a:r>
            <a:r>
              <a:rPr dirty="0"/>
              <a:t>from </a:t>
            </a:r>
            <a:r>
              <a:rPr spc="-5" dirty="0"/>
              <a:t>Mukshpuri and Swat</a:t>
            </a:r>
            <a:r>
              <a:rPr spc="105" dirty="0"/>
              <a:t> </a:t>
            </a:r>
            <a:r>
              <a:rPr spc="-5" dirty="0"/>
              <a:t>valley</a:t>
            </a:r>
          </a:p>
          <a:p>
            <a:pPr marL="195580" indent="-182880">
              <a:lnSpc>
                <a:spcPct val="100000"/>
              </a:lnSpc>
              <a:spcBef>
                <a:spcPts val="575"/>
              </a:spcBef>
              <a:buClr>
                <a:srgbClr val="92A199"/>
              </a:buClr>
              <a:buSzPct val="85416"/>
              <a:buChar char="•"/>
              <a:tabLst>
                <a:tab pos="195580" algn="l"/>
              </a:tabLst>
            </a:pPr>
            <a:r>
              <a:rPr dirty="0"/>
              <a:t>Dominant </a:t>
            </a:r>
            <a:r>
              <a:rPr spc="-5" dirty="0"/>
              <a:t>community was of </a:t>
            </a:r>
            <a:r>
              <a:rPr i="1" spc="-5" dirty="0">
                <a:latin typeface="Arial"/>
                <a:cs typeface="Arial"/>
              </a:rPr>
              <a:t>Sebacina </a:t>
            </a:r>
            <a:r>
              <a:rPr i="1" dirty="0">
                <a:latin typeface="Arial"/>
                <a:cs typeface="Arial"/>
              </a:rPr>
              <a:t>epigea </a:t>
            </a:r>
            <a:r>
              <a:rPr dirty="0"/>
              <a:t>followed</a:t>
            </a:r>
            <a:r>
              <a:rPr spc="555" dirty="0"/>
              <a:t> </a:t>
            </a:r>
            <a:r>
              <a:rPr spc="-5" dirty="0"/>
              <a:t>by</a:t>
            </a:r>
          </a:p>
          <a:p>
            <a:pPr marL="194945">
              <a:lnSpc>
                <a:spcPct val="100000"/>
              </a:lnSpc>
            </a:pPr>
            <a:r>
              <a:rPr i="1" spc="-30" dirty="0">
                <a:latin typeface="Arial"/>
                <a:cs typeface="Arial"/>
              </a:rPr>
              <a:t>Tomentella</a:t>
            </a:r>
            <a:r>
              <a:rPr i="1" spc="30" dirty="0">
                <a:latin typeface="Arial"/>
                <a:cs typeface="Arial"/>
              </a:rPr>
              <a:t> </a:t>
            </a:r>
            <a:r>
              <a:rPr i="1" spc="-5" dirty="0">
                <a:latin typeface="Arial"/>
                <a:cs typeface="Arial"/>
              </a:rPr>
              <a:t>sp</a:t>
            </a:r>
            <a:r>
              <a:rPr spc="-5" dirty="0"/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00009" y="5740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21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97737"/>
            <a:ext cx="49364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70" dirty="0"/>
              <a:t>ECM </a:t>
            </a:r>
            <a:r>
              <a:rPr spc="-80" dirty="0"/>
              <a:t>with</a:t>
            </a:r>
            <a:r>
              <a:rPr spc="-375" dirty="0"/>
              <a:t> </a:t>
            </a:r>
            <a:r>
              <a:rPr i="1" spc="-95" dirty="0">
                <a:latin typeface="Arial"/>
                <a:cs typeface="Arial"/>
              </a:rPr>
              <a:t>Eucalyptus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63903"/>
            <a:ext cx="8070850" cy="2105025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420"/>
              </a:spcBef>
              <a:buClr>
                <a:srgbClr val="92A199"/>
              </a:buClr>
              <a:buSzPct val="84090"/>
              <a:buChar char="•"/>
              <a:tabLst>
                <a:tab pos="195580" algn="l"/>
                <a:tab pos="725805" algn="l"/>
                <a:tab pos="2188845" algn="l"/>
                <a:tab pos="2611120" algn="l"/>
                <a:tab pos="3187700" algn="l"/>
                <a:tab pos="5335270" algn="l"/>
                <a:tab pos="6269355" algn="l"/>
                <a:tab pos="6691630" algn="l"/>
              </a:tabLst>
            </a:pPr>
            <a:r>
              <a:rPr sz="2200" spc="-10" dirty="0">
                <a:solidFill>
                  <a:srgbClr val="292934"/>
                </a:solidFill>
                <a:latin typeface="Arial"/>
                <a:cs typeface="Arial"/>
              </a:rPr>
              <a:t>An	</a:t>
            </a:r>
            <a:r>
              <a:rPr sz="2200" spc="-5" dirty="0">
                <a:solidFill>
                  <a:srgbClr val="292934"/>
                </a:solidFill>
                <a:latin typeface="Arial"/>
                <a:cs typeface="Arial"/>
              </a:rPr>
              <a:t>evaluation	of	the	</a:t>
            </a:r>
            <a:r>
              <a:rPr sz="2200" dirty="0">
                <a:solidFill>
                  <a:srgbClr val="292934"/>
                </a:solidFill>
                <a:latin typeface="Arial"/>
                <a:cs typeface="Arial"/>
              </a:rPr>
              <a:t>ectomycorrhizal	</a:t>
            </a:r>
            <a:r>
              <a:rPr sz="2200" spc="-5" dirty="0">
                <a:solidFill>
                  <a:srgbClr val="292934"/>
                </a:solidFill>
                <a:latin typeface="Arial"/>
                <a:cs typeface="Arial"/>
              </a:rPr>
              <a:t>status	of	</a:t>
            </a:r>
            <a:r>
              <a:rPr sz="2200" i="1" spc="-5" dirty="0">
                <a:solidFill>
                  <a:srgbClr val="292934"/>
                </a:solidFill>
                <a:latin typeface="Arial"/>
                <a:cs typeface="Arial"/>
              </a:rPr>
              <a:t>Eucalyptus</a:t>
            </a:r>
            <a:endParaRPr sz="2200">
              <a:latin typeface="Arial"/>
              <a:cs typeface="Arial"/>
            </a:endParaRPr>
          </a:p>
          <a:p>
            <a:pPr marL="194945">
              <a:lnSpc>
                <a:spcPct val="100000"/>
              </a:lnSpc>
              <a:spcBef>
                <a:spcPts val="1325"/>
              </a:spcBef>
            </a:pPr>
            <a:r>
              <a:rPr sz="2200" spc="-5" dirty="0">
                <a:solidFill>
                  <a:srgbClr val="292934"/>
                </a:solidFill>
                <a:latin typeface="Arial"/>
                <a:cs typeface="Arial"/>
              </a:rPr>
              <a:t>plantations in </a:t>
            </a:r>
            <a:r>
              <a:rPr sz="2200" spc="-10" dirty="0">
                <a:solidFill>
                  <a:srgbClr val="292934"/>
                </a:solidFill>
                <a:latin typeface="Arial"/>
                <a:cs typeface="Arial"/>
              </a:rPr>
              <a:t>different </a:t>
            </a:r>
            <a:r>
              <a:rPr sz="2200" spc="-5" dirty="0">
                <a:solidFill>
                  <a:srgbClr val="292934"/>
                </a:solidFill>
                <a:latin typeface="Arial"/>
                <a:cs typeface="Arial"/>
              </a:rPr>
              <a:t>areas of the Punjab Province was</a:t>
            </a:r>
            <a:r>
              <a:rPr sz="2200" spc="204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292934"/>
                </a:solidFill>
                <a:latin typeface="Arial"/>
                <a:cs typeface="Arial"/>
              </a:rPr>
              <a:t>done.</a:t>
            </a:r>
            <a:endParaRPr sz="2200">
              <a:latin typeface="Arial"/>
              <a:cs typeface="Arial"/>
            </a:endParaRPr>
          </a:p>
          <a:p>
            <a:pPr marL="194945" marR="5080" indent="-182880">
              <a:lnSpc>
                <a:spcPct val="150000"/>
              </a:lnSpc>
              <a:spcBef>
                <a:spcPts val="530"/>
              </a:spcBef>
              <a:buClr>
                <a:srgbClr val="92A199"/>
              </a:buClr>
              <a:buSzPct val="84090"/>
              <a:buChar char="•"/>
              <a:tabLst>
                <a:tab pos="195580" algn="l"/>
                <a:tab pos="937894" algn="l"/>
                <a:tab pos="1818639" algn="l"/>
                <a:tab pos="2933065" algn="l"/>
                <a:tab pos="3303270" algn="l"/>
                <a:tab pos="4043679" algn="l"/>
                <a:tab pos="4678045" algn="l"/>
                <a:tab pos="5916930" algn="l"/>
                <a:tab pos="6363970" algn="l"/>
              </a:tabLst>
            </a:pPr>
            <a:r>
              <a:rPr sz="2200" spc="-5" dirty="0">
                <a:solidFill>
                  <a:srgbClr val="292934"/>
                </a:solidFill>
                <a:latin typeface="Arial"/>
                <a:cs typeface="Arial"/>
              </a:rPr>
              <a:t>Th</a:t>
            </a:r>
            <a:r>
              <a:rPr sz="2200" dirty="0">
                <a:solidFill>
                  <a:srgbClr val="292934"/>
                </a:solidFill>
                <a:latin typeface="Arial"/>
                <a:cs typeface="Arial"/>
              </a:rPr>
              <a:t>i</a:t>
            </a:r>
            <a:r>
              <a:rPr sz="2200" spc="-5" dirty="0">
                <a:solidFill>
                  <a:srgbClr val="292934"/>
                </a:solidFill>
                <a:latin typeface="Arial"/>
                <a:cs typeface="Arial"/>
              </a:rPr>
              <a:t>s</a:t>
            </a:r>
            <a:r>
              <a:rPr sz="2200" dirty="0">
                <a:solidFill>
                  <a:srgbClr val="292934"/>
                </a:solidFill>
                <a:latin typeface="Arial"/>
                <a:cs typeface="Arial"/>
              </a:rPr>
              <a:t>	</a:t>
            </a:r>
            <a:r>
              <a:rPr sz="2200" spc="-5" dirty="0">
                <a:solidFill>
                  <a:srgbClr val="292934"/>
                </a:solidFill>
                <a:latin typeface="Arial"/>
                <a:cs typeface="Arial"/>
              </a:rPr>
              <a:t>study</a:t>
            </a:r>
            <a:r>
              <a:rPr sz="2200" dirty="0">
                <a:solidFill>
                  <a:srgbClr val="292934"/>
                </a:solidFill>
                <a:latin typeface="Arial"/>
                <a:cs typeface="Arial"/>
              </a:rPr>
              <a:t>	</a:t>
            </a:r>
            <a:r>
              <a:rPr sz="2200" spc="-5" dirty="0">
                <a:solidFill>
                  <a:srgbClr val="292934"/>
                </a:solidFill>
                <a:latin typeface="Arial"/>
                <a:cs typeface="Arial"/>
              </a:rPr>
              <a:t>revea</a:t>
            </a:r>
            <a:r>
              <a:rPr sz="2200" dirty="0">
                <a:solidFill>
                  <a:srgbClr val="292934"/>
                </a:solidFill>
                <a:latin typeface="Arial"/>
                <a:cs typeface="Arial"/>
              </a:rPr>
              <a:t>l</a:t>
            </a:r>
            <a:r>
              <a:rPr sz="2200" spc="-5" dirty="0">
                <a:solidFill>
                  <a:srgbClr val="292934"/>
                </a:solidFill>
                <a:latin typeface="Arial"/>
                <a:cs typeface="Arial"/>
              </a:rPr>
              <a:t>s</a:t>
            </a:r>
            <a:r>
              <a:rPr sz="2200" dirty="0">
                <a:solidFill>
                  <a:srgbClr val="292934"/>
                </a:solidFill>
                <a:latin typeface="Arial"/>
                <a:cs typeface="Arial"/>
              </a:rPr>
              <a:t>	</a:t>
            </a:r>
            <a:r>
              <a:rPr sz="2200" spc="-5" dirty="0">
                <a:solidFill>
                  <a:srgbClr val="292934"/>
                </a:solidFill>
                <a:latin typeface="Arial"/>
                <a:cs typeface="Arial"/>
              </a:rPr>
              <a:t>a</a:t>
            </a:r>
            <a:r>
              <a:rPr sz="2200" dirty="0">
                <a:solidFill>
                  <a:srgbClr val="292934"/>
                </a:solidFill>
                <a:latin typeface="Arial"/>
                <a:cs typeface="Arial"/>
              </a:rPr>
              <a:t>	</a:t>
            </a:r>
            <a:r>
              <a:rPr sz="2200" spc="-5" dirty="0">
                <a:solidFill>
                  <a:srgbClr val="292934"/>
                </a:solidFill>
                <a:latin typeface="Arial"/>
                <a:cs typeface="Arial"/>
              </a:rPr>
              <a:t>ve</a:t>
            </a:r>
            <a:r>
              <a:rPr sz="2200" dirty="0">
                <a:solidFill>
                  <a:srgbClr val="292934"/>
                </a:solidFill>
                <a:latin typeface="Arial"/>
                <a:cs typeface="Arial"/>
              </a:rPr>
              <a:t>r</a:t>
            </a:r>
            <a:r>
              <a:rPr sz="2200" spc="-5" dirty="0">
                <a:solidFill>
                  <a:srgbClr val="292934"/>
                </a:solidFill>
                <a:latin typeface="Arial"/>
                <a:cs typeface="Arial"/>
              </a:rPr>
              <a:t>y</a:t>
            </a:r>
            <a:r>
              <a:rPr sz="2200" dirty="0">
                <a:solidFill>
                  <a:srgbClr val="292934"/>
                </a:solidFill>
                <a:latin typeface="Arial"/>
                <a:cs typeface="Arial"/>
              </a:rPr>
              <a:t>	</a:t>
            </a:r>
            <a:r>
              <a:rPr sz="2200" spc="-5" dirty="0">
                <a:solidFill>
                  <a:srgbClr val="292934"/>
                </a:solidFill>
                <a:latin typeface="Arial"/>
                <a:cs typeface="Arial"/>
              </a:rPr>
              <a:t>low</a:t>
            </a:r>
            <a:r>
              <a:rPr sz="2200" dirty="0">
                <a:solidFill>
                  <a:srgbClr val="292934"/>
                </a:solidFill>
                <a:latin typeface="Arial"/>
                <a:cs typeface="Arial"/>
              </a:rPr>
              <a:t>	</a:t>
            </a:r>
            <a:r>
              <a:rPr sz="2200" spc="-5" dirty="0">
                <a:solidFill>
                  <a:srgbClr val="292934"/>
                </a:solidFill>
                <a:latin typeface="Arial"/>
                <a:cs typeface="Arial"/>
              </a:rPr>
              <a:t>divers</a:t>
            </a:r>
            <a:r>
              <a:rPr sz="2200" dirty="0">
                <a:solidFill>
                  <a:srgbClr val="292934"/>
                </a:solidFill>
                <a:latin typeface="Arial"/>
                <a:cs typeface="Arial"/>
              </a:rPr>
              <a:t>i</a:t>
            </a:r>
            <a:r>
              <a:rPr sz="2200" spc="-5" dirty="0">
                <a:solidFill>
                  <a:srgbClr val="292934"/>
                </a:solidFill>
                <a:latin typeface="Arial"/>
                <a:cs typeface="Arial"/>
              </a:rPr>
              <a:t>ty</a:t>
            </a:r>
            <a:r>
              <a:rPr sz="2200" dirty="0">
                <a:solidFill>
                  <a:srgbClr val="292934"/>
                </a:solidFill>
                <a:latin typeface="Arial"/>
                <a:cs typeface="Arial"/>
              </a:rPr>
              <a:t>	</a:t>
            </a:r>
            <a:r>
              <a:rPr sz="2200" spc="-5" dirty="0">
                <a:solidFill>
                  <a:srgbClr val="292934"/>
                </a:solidFill>
                <a:latin typeface="Arial"/>
                <a:cs typeface="Arial"/>
              </a:rPr>
              <a:t>of</a:t>
            </a:r>
            <a:r>
              <a:rPr sz="2200" dirty="0">
                <a:solidFill>
                  <a:srgbClr val="292934"/>
                </a:solidFill>
                <a:latin typeface="Arial"/>
                <a:cs typeface="Arial"/>
              </a:rPr>
              <a:t>	</a:t>
            </a:r>
            <a:r>
              <a:rPr sz="2200" spc="-5" dirty="0">
                <a:solidFill>
                  <a:srgbClr val="292934"/>
                </a:solidFill>
                <a:latin typeface="Arial"/>
                <a:cs typeface="Arial"/>
              </a:rPr>
              <a:t>be</a:t>
            </a:r>
            <a:r>
              <a:rPr sz="2200" dirty="0">
                <a:solidFill>
                  <a:srgbClr val="292934"/>
                </a:solidFill>
                <a:latin typeface="Arial"/>
                <a:cs typeface="Arial"/>
              </a:rPr>
              <a:t>l</a:t>
            </a:r>
            <a:r>
              <a:rPr sz="2200" spc="-5" dirty="0">
                <a:solidFill>
                  <a:srgbClr val="292934"/>
                </a:solidFill>
                <a:latin typeface="Arial"/>
                <a:cs typeface="Arial"/>
              </a:rPr>
              <a:t>o</a:t>
            </a:r>
            <a:r>
              <a:rPr sz="2200" dirty="0">
                <a:solidFill>
                  <a:srgbClr val="292934"/>
                </a:solidFill>
                <a:latin typeface="Arial"/>
                <a:cs typeface="Arial"/>
              </a:rPr>
              <a:t>w</a:t>
            </a:r>
            <a:r>
              <a:rPr sz="2200" spc="-5" dirty="0">
                <a:solidFill>
                  <a:srgbClr val="292934"/>
                </a:solidFill>
                <a:latin typeface="Arial"/>
                <a:cs typeface="Arial"/>
              </a:rPr>
              <a:t>-g</a:t>
            </a:r>
            <a:r>
              <a:rPr sz="2200" spc="5" dirty="0">
                <a:solidFill>
                  <a:srgbClr val="292934"/>
                </a:solidFill>
                <a:latin typeface="Arial"/>
                <a:cs typeface="Arial"/>
              </a:rPr>
              <a:t>r</a:t>
            </a:r>
            <a:r>
              <a:rPr sz="2200" spc="-5" dirty="0">
                <a:solidFill>
                  <a:srgbClr val="292934"/>
                </a:solidFill>
                <a:latin typeface="Arial"/>
                <a:cs typeface="Arial"/>
              </a:rPr>
              <a:t>ou</a:t>
            </a:r>
            <a:r>
              <a:rPr sz="2200" dirty="0">
                <a:solidFill>
                  <a:srgbClr val="292934"/>
                </a:solidFill>
                <a:latin typeface="Arial"/>
                <a:cs typeface="Arial"/>
              </a:rPr>
              <a:t>n</a:t>
            </a:r>
            <a:r>
              <a:rPr sz="2200" spc="-5" dirty="0">
                <a:solidFill>
                  <a:srgbClr val="292934"/>
                </a:solidFill>
                <a:latin typeface="Arial"/>
                <a:cs typeface="Arial"/>
              </a:rPr>
              <a:t>d  ectomycorrhizal fungi associated with</a:t>
            </a:r>
            <a:r>
              <a:rPr sz="2200" spc="70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200" i="1" dirty="0">
                <a:solidFill>
                  <a:srgbClr val="292934"/>
                </a:solidFill>
                <a:latin typeface="Arial"/>
                <a:cs typeface="Arial"/>
              </a:rPr>
              <a:t>Eucalyptus</a:t>
            </a:r>
            <a:r>
              <a:rPr sz="2200" dirty="0">
                <a:solidFill>
                  <a:srgbClr val="292934"/>
                </a:solidFill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71317" y="3878960"/>
            <a:ext cx="593598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65555" algn="l"/>
                <a:tab pos="2127885" algn="l"/>
                <a:tab pos="3722370" algn="l"/>
                <a:tab pos="5426710" algn="l"/>
              </a:tabLst>
            </a:pPr>
            <a:r>
              <a:rPr sz="2200" i="1" spc="-5" dirty="0">
                <a:solidFill>
                  <a:srgbClr val="292934"/>
                </a:solidFill>
                <a:latin typeface="Arial"/>
                <a:cs typeface="Arial"/>
              </a:rPr>
              <a:t>bo</a:t>
            </a:r>
            <a:r>
              <a:rPr sz="2200" i="1" dirty="0">
                <a:solidFill>
                  <a:srgbClr val="292934"/>
                </a:solidFill>
                <a:latin typeface="Arial"/>
                <a:cs typeface="Arial"/>
              </a:rPr>
              <a:t>v</a:t>
            </a:r>
            <a:r>
              <a:rPr sz="2200" i="1" spc="-5" dirty="0">
                <a:solidFill>
                  <a:srgbClr val="292934"/>
                </a:solidFill>
                <a:latin typeface="Arial"/>
                <a:cs typeface="Arial"/>
              </a:rPr>
              <a:t>i</a:t>
            </a:r>
            <a:r>
              <a:rPr sz="2200" i="1" dirty="0">
                <a:solidFill>
                  <a:srgbClr val="292934"/>
                </a:solidFill>
                <a:latin typeface="Arial"/>
                <a:cs typeface="Arial"/>
              </a:rPr>
              <a:t>s</a:t>
            </a:r>
            <a:r>
              <a:rPr sz="2200" i="1" spc="-5" dirty="0">
                <a:solidFill>
                  <a:srgbClr val="292934"/>
                </a:solidFill>
                <a:latin typeface="Arial"/>
                <a:cs typeface="Arial"/>
              </a:rPr>
              <a:t>ta</a:t>
            </a:r>
            <a:r>
              <a:rPr sz="2200" i="1" dirty="0">
                <a:solidFill>
                  <a:srgbClr val="292934"/>
                </a:solidFill>
                <a:latin typeface="Arial"/>
                <a:cs typeface="Arial"/>
              </a:rPr>
              <a:t>	</a:t>
            </a:r>
            <a:r>
              <a:rPr sz="2200" spc="-5" dirty="0">
                <a:solidFill>
                  <a:srgbClr val="292934"/>
                </a:solidFill>
                <a:latin typeface="Arial"/>
                <a:cs typeface="Arial"/>
              </a:rPr>
              <a:t>was</a:t>
            </a:r>
            <a:r>
              <a:rPr sz="2200" dirty="0">
                <a:solidFill>
                  <a:srgbClr val="292934"/>
                </a:solidFill>
                <a:latin typeface="Arial"/>
                <a:cs typeface="Arial"/>
              </a:rPr>
              <a:t>	</a:t>
            </a:r>
            <a:r>
              <a:rPr sz="2200" spc="-5" dirty="0">
                <a:solidFill>
                  <a:srgbClr val="292934"/>
                </a:solidFill>
                <a:latin typeface="Arial"/>
                <a:cs typeface="Arial"/>
              </a:rPr>
              <a:t>fr</a:t>
            </a:r>
            <a:r>
              <a:rPr sz="2200" spc="10" dirty="0">
                <a:solidFill>
                  <a:srgbClr val="292934"/>
                </a:solidFill>
                <a:latin typeface="Arial"/>
                <a:cs typeface="Arial"/>
              </a:rPr>
              <a:t>e</a:t>
            </a:r>
            <a:r>
              <a:rPr sz="2200" spc="-5" dirty="0">
                <a:solidFill>
                  <a:srgbClr val="292934"/>
                </a:solidFill>
                <a:latin typeface="Arial"/>
                <a:cs typeface="Arial"/>
              </a:rPr>
              <a:t>qu</a:t>
            </a:r>
            <a:r>
              <a:rPr sz="2200" dirty="0">
                <a:solidFill>
                  <a:srgbClr val="292934"/>
                </a:solidFill>
                <a:latin typeface="Arial"/>
                <a:cs typeface="Arial"/>
              </a:rPr>
              <a:t>e</a:t>
            </a:r>
            <a:r>
              <a:rPr sz="2200" spc="-5" dirty="0">
                <a:solidFill>
                  <a:srgbClr val="292934"/>
                </a:solidFill>
                <a:latin typeface="Arial"/>
                <a:cs typeface="Arial"/>
              </a:rPr>
              <a:t>nt</a:t>
            </a:r>
            <a:r>
              <a:rPr sz="2200" dirty="0">
                <a:solidFill>
                  <a:srgbClr val="292934"/>
                </a:solidFill>
                <a:latin typeface="Arial"/>
                <a:cs typeface="Arial"/>
              </a:rPr>
              <a:t>l</a:t>
            </a:r>
            <a:r>
              <a:rPr sz="2200" spc="-5" dirty="0">
                <a:solidFill>
                  <a:srgbClr val="292934"/>
                </a:solidFill>
                <a:latin typeface="Arial"/>
                <a:cs typeface="Arial"/>
              </a:rPr>
              <a:t>y</a:t>
            </a:r>
            <a:r>
              <a:rPr sz="2200" dirty="0">
                <a:solidFill>
                  <a:srgbClr val="292934"/>
                </a:solidFill>
                <a:latin typeface="Arial"/>
                <a:cs typeface="Arial"/>
              </a:rPr>
              <a:t>	</a:t>
            </a:r>
            <a:r>
              <a:rPr sz="2200" spc="5" dirty="0">
                <a:solidFill>
                  <a:srgbClr val="292934"/>
                </a:solidFill>
                <a:latin typeface="Arial"/>
                <a:cs typeface="Arial"/>
              </a:rPr>
              <a:t>a</a:t>
            </a:r>
            <a:r>
              <a:rPr sz="2200" spc="-5" dirty="0">
                <a:solidFill>
                  <a:srgbClr val="292934"/>
                </a:solidFill>
                <a:latin typeface="Arial"/>
                <a:cs typeface="Arial"/>
              </a:rPr>
              <a:t>s</a:t>
            </a:r>
            <a:r>
              <a:rPr sz="2200" dirty="0">
                <a:solidFill>
                  <a:srgbClr val="292934"/>
                </a:solidFill>
                <a:latin typeface="Arial"/>
                <a:cs typeface="Arial"/>
              </a:rPr>
              <a:t>s</a:t>
            </a:r>
            <a:r>
              <a:rPr sz="2200" spc="-5" dirty="0">
                <a:solidFill>
                  <a:srgbClr val="292934"/>
                </a:solidFill>
                <a:latin typeface="Arial"/>
                <a:cs typeface="Arial"/>
              </a:rPr>
              <a:t>o</a:t>
            </a:r>
            <a:r>
              <a:rPr sz="2200" dirty="0">
                <a:solidFill>
                  <a:srgbClr val="292934"/>
                </a:solidFill>
                <a:latin typeface="Arial"/>
                <a:cs typeface="Arial"/>
              </a:rPr>
              <a:t>c</a:t>
            </a:r>
            <a:r>
              <a:rPr sz="2200" spc="-5" dirty="0">
                <a:solidFill>
                  <a:srgbClr val="292934"/>
                </a:solidFill>
                <a:latin typeface="Arial"/>
                <a:cs typeface="Arial"/>
              </a:rPr>
              <a:t>iated</a:t>
            </a:r>
            <a:r>
              <a:rPr sz="2200" dirty="0">
                <a:solidFill>
                  <a:srgbClr val="292934"/>
                </a:solidFill>
                <a:latin typeface="Arial"/>
                <a:cs typeface="Arial"/>
              </a:rPr>
              <a:t>	</a:t>
            </a:r>
            <a:r>
              <a:rPr sz="2200" spc="-5" dirty="0">
                <a:solidFill>
                  <a:srgbClr val="292934"/>
                </a:solidFill>
                <a:latin typeface="Arial"/>
                <a:cs typeface="Arial"/>
              </a:rPr>
              <a:t>with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3710711"/>
            <a:ext cx="1793875" cy="1601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marR="5080" indent="-182880">
              <a:lnSpc>
                <a:spcPct val="150000"/>
              </a:lnSpc>
              <a:spcBef>
                <a:spcPts val="100"/>
              </a:spcBef>
              <a:buClr>
                <a:srgbClr val="92A199"/>
              </a:buClr>
              <a:buSzPct val="84090"/>
              <a:buFont typeface="Arial"/>
              <a:buChar char="•"/>
              <a:tabLst>
                <a:tab pos="195580" algn="l"/>
              </a:tabLst>
            </a:pPr>
            <a:r>
              <a:rPr sz="2200" i="1" spc="-5" dirty="0">
                <a:solidFill>
                  <a:srgbClr val="292934"/>
                </a:solidFill>
                <a:latin typeface="Arial"/>
                <a:cs typeface="Arial"/>
              </a:rPr>
              <a:t>Sc</a:t>
            </a:r>
            <a:r>
              <a:rPr sz="2200" i="1" dirty="0">
                <a:solidFill>
                  <a:srgbClr val="292934"/>
                </a:solidFill>
                <a:latin typeface="Arial"/>
                <a:cs typeface="Arial"/>
              </a:rPr>
              <a:t>l</a:t>
            </a:r>
            <a:r>
              <a:rPr sz="2200" i="1" spc="-5" dirty="0">
                <a:solidFill>
                  <a:srgbClr val="292934"/>
                </a:solidFill>
                <a:latin typeface="Arial"/>
                <a:cs typeface="Arial"/>
              </a:rPr>
              <a:t>erode</a:t>
            </a:r>
            <a:r>
              <a:rPr sz="2200" i="1" spc="10" dirty="0">
                <a:solidFill>
                  <a:srgbClr val="292934"/>
                </a:solidFill>
                <a:latin typeface="Arial"/>
                <a:cs typeface="Arial"/>
              </a:rPr>
              <a:t>r</a:t>
            </a:r>
            <a:r>
              <a:rPr sz="2200" i="1" spc="-5" dirty="0">
                <a:solidFill>
                  <a:srgbClr val="292934"/>
                </a:solidFill>
                <a:latin typeface="Arial"/>
                <a:cs typeface="Arial"/>
              </a:rPr>
              <a:t>ma  </a:t>
            </a:r>
            <a:r>
              <a:rPr sz="2200" i="1" dirty="0">
                <a:solidFill>
                  <a:srgbClr val="292934"/>
                </a:solidFill>
                <a:latin typeface="Arial"/>
                <a:cs typeface="Arial"/>
              </a:rPr>
              <a:t>Eucalyptus.</a:t>
            </a:r>
            <a:endParaRPr sz="22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1845"/>
              </a:spcBef>
              <a:buClr>
                <a:srgbClr val="92A199"/>
              </a:buClr>
              <a:buSzPct val="84090"/>
              <a:buFont typeface="Arial"/>
              <a:buChar char="•"/>
              <a:tabLst>
                <a:tab pos="195580" algn="l"/>
              </a:tabLst>
            </a:pPr>
            <a:r>
              <a:rPr sz="2200" i="1" spc="-5" dirty="0">
                <a:solidFill>
                  <a:srgbClr val="292934"/>
                </a:solidFill>
                <a:latin typeface="Arial"/>
                <a:cs typeface="Arial"/>
              </a:rPr>
              <a:t>Scl</a:t>
            </a:r>
            <a:r>
              <a:rPr sz="2200" i="1" dirty="0">
                <a:solidFill>
                  <a:srgbClr val="292934"/>
                </a:solidFill>
                <a:latin typeface="Arial"/>
                <a:cs typeface="Arial"/>
              </a:rPr>
              <a:t>e</a:t>
            </a:r>
            <a:r>
              <a:rPr sz="2200" i="1" spc="-5" dirty="0">
                <a:solidFill>
                  <a:srgbClr val="292934"/>
                </a:solidFill>
                <a:latin typeface="Arial"/>
                <a:cs typeface="Arial"/>
              </a:rPr>
              <a:t>rode</a:t>
            </a:r>
            <a:r>
              <a:rPr sz="2200" i="1" spc="10" dirty="0">
                <a:solidFill>
                  <a:srgbClr val="292934"/>
                </a:solidFill>
                <a:latin typeface="Arial"/>
                <a:cs typeface="Arial"/>
              </a:rPr>
              <a:t>r</a:t>
            </a:r>
            <a:r>
              <a:rPr sz="2200" i="1" spc="-5" dirty="0">
                <a:solidFill>
                  <a:srgbClr val="292934"/>
                </a:solidFill>
                <a:latin typeface="Arial"/>
                <a:cs typeface="Arial"/>
              </a:rPr>
              <a:t>ma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34742" y="4951552"/>
            <a:ext cx="597344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583690" algn="l"/>
                <a:tab pos="2379345" algn="l"/>
                <a:tab pos="3906520" algn="l"/>
                <a:tab pos="5354955" algn="l"/>
              </a:tabLst>
            </a:pPr>
            <a:r>
              <a:rPr sz="2200" i="1" spc="-5" dirty="0">
                <a:solidFill>
                  <a:srgbClr val="292934"/>
                </a:solidFill>
                <a:latin typeface="Arial"/>
                <a:cs typeface="Arial"/>
              </a:rPr>
              <a:t>aurantium	</a:t>
            </a:r>
            <a:r>
              <a:rPr sz="2200" spc="-5" dirty="0">
                <a:solidFill>
                  <a:srgbClr val="292934"/>
                </a:solidFill>
                <a:latin typeface="Arial"/>
                <a:cs typeface="Arial"/>
              </a:rPr>
              <a:t>and	</a:t>
            </a:r>
            <a:r>
              <a:rPr sz="2200" i="1" dirty="0">
                <a:solidFill>
                  <a:srgbClr val="292934"/>
                </a:solidFill>
                <a:latin typeface="Arial"/>
                <a:cs typeface="Arial"/>
              </a:rPr>
              <a:t>P</a:t>
            </a:r>
            <a:r>
              <a:rPr sz="2200" i="1" spc="-5" dirty="0">
                <a:solidFill>
                  <a:srgbClr val="292934"/>
                </a:solidFill>
                <a:latin typeface="Arial"/>
                <a:cs typeface="Arial"/>
              </a:rPr>
              <a:t>i</a:t>
            </a:r>
            <a:r>
              <a:rPr sz="2200" i="1" dirty="0">
                <a:solidFill>
                  <a:srgbClr val="292934"/>
                </a:solidFill>
                <a:latin typeface="Arial"/>
                <a:cs typeface="Arial"/>
              </a:rPr>
              <a:t>s</a:t>
            </a:r>
            <a:r>
              <a:rPr sz="2200" i="1" spc="-5" dirty="0">
                <a:solidFill>
                  <a:srgbClr val="292934"/>
                </a:solidFill>
                <a:latin typeface="Arial"/>
                <a:cs typeface="Arial"/>
              </a:rPr>
              <a:t>o</a:t>
            </a:r>
            <a:r>
              <a:rPr sz="2200" i="1" dirty="0">
                <a:solidFill>
                  <a:srgbClr val="292934"/>
                </a:solidFill>
                <a:latin typeface="Arial"/>
                <a:cs typeface="Arial"/>
              </a:rPr>
              <a:t>l</a:t>
            </a:r>
            <a:r>
              <a:rPr sz="2200" i="1" spc="-5" dirty="0">
                <a:solidFill>
                  <a:srgbClr val="292934"/>
                </a:solidFill>
                <a:latin typeface="Arial"/>
                <a:cs typeface="Arial"/>
              </a:rPr>
              <a:t>it</a:t>
            </a:r>
            <a:r>
              <a:rPr sz="2200" i="1" dirty="0">
                <a:solidFill>
                  <a:srgbClr val="292934"/>
                </a:solidFill>
                <a:latin typeface="Arial"/>
                <a:cs typeface="Arial"/>
              </a:rPr>
              <a:t>h</a:t>
            </a:r>
            <a:r>
              <a:rPr sz="2200" i="1" spc="-15" dirty="0">
                <a:solidFill>
                  <a:srgbClr val="292934"/>
                </a:solidFill>
                <a:latin typeface="Arial"/>
                <a:cs typeface="Arial"/>
              </a:rPr>
              <a:t>u</a:t>
            </a:r>
            <a:r>
              <a:rPr sz="2200" i="1" spc="-5" dirty="0">
                <a:solidFill>
                  <a:srgbClr val="292934"/>
                </a:solidFill>
                <a:latin typeface="Arial"/>
                <a:cs typeface="Arial"/>
              </a:rPr>
              <a:t>s</a:t>
            </a:r>
            <a:r>
              <a:rPr sz="2200" i="1" dirty="0">
                <a:solidFill>
                  <a:srgbClr val="292934"/>
                </a:solidFill>
                <a:latin typeface="Arial"/>
                <a:cs typeface="Arial"/>
              </a:rPr>
              <a:t>	</a:t>
            </a:r>
            <a:r>
              <a:rPr sz="2200" i="1" spc="-5" dirty="0">
                <a:solidFill>
                  <a:srgbClr val="292934"/>
                </a:solidFill>
                <a:latin typeface="Arial"/>
                <a:cs typeface="Arial"/>
              </a:rPr>
              <a:t>t</a:t>
            </a:r>
            <a:r>
              <a:rPr sz="2200" i="1" spc="-15" dirty="0">
                <a:solidFill>
                  <a:srgbClr val="292934"/>
                </a:solidFill>
                <a:latin typeface="Arial"/>
                <a:cs typeface="Arial"/>
              </a:rPr>
              <a:t>i</a:t>
            </a:r>
            <a:r>
              <a:rPr sz="2200" i="1" spc="-5" dirty="0">
                <a:solidFill>
                  <a:srgbClr val="292934"/>
                </a:solidFill>
                <a:latin typeface="Arial"/>
                <a:cs typeface="Arial"/>
              </a:rPr>
              <a:t>nctorius</a:t>
            </a:r>
            <a:r>
              <a:rPr sz="2200" i="1" dirty="0">
                <a:solidFill>
                  <a:srgbClr val="292934"/>
                </a:solidFill>
                <a:latin typeface="Arial"/>
                <a:cs typeface="Arial"/>
              </a:rPr>
              <a:t>	</a:t>
            </a:r>
            <a:r>
              <a:rPr sz="2200" spc="-5" dirty="0">
                <a:solidFill>
                  <a:srgbClr val="292934"/>
                </a:solidFill>
                <a:latin typeface="Arial"/>
                <a:cs typeface="Arial"/>
              </a:rPr>
              <a:t>were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8819" y="5455107"/>
            <a:ext cx="514096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292934"/>
                </a:solidFill>
                <a:latin typeface="Arial"/>
                <a:cs typeface="Arial"/>
              </a:rPr>
              <a:t>infrequent associates with eucalypt</a:t>
            </a:r>
            <a:r>
              <a:rPr sz="2200" spc="100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292934"/>
                </a:solidFill>
                <a:latin typeface="Arial"/>
                <a:cs typeface="Arial"/>
              </a:rPr>
              <a:t>roots.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00009" y="5740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22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97737"/>
            <a:ext cx="24771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i="1" spc="-85" dirty="0">
                <a:latin typeface="Arial"/>
                <a:cs typeface="Arial"/>
              </a:rPr>
              <a:t>Pinus</a:t>
            </a:r>
            <a:r>
              <a:rPr i="1" spc="-285" dirty="0">
                <a:latin typeface="Arial"/>
                <a:cs typeface="Arial"/>
              </a:rPr>
              <a:t> </a:t>
            </a:r>
            <a:r>
              <a:rPr i="1" spc="-80" dirty="0">
                <a:latin typeface="Arial"/>
                <a:cs typeface="Arial"/>
              </a:rPr>
              <a:t>spp</a:t>
            </a:r>
            <a:r>
              <a:rPr b="0" spc="-80" dirty="0">
                <a:latin typeface="Arial"/>
                <a:cs typeface="Arial"/>
              </a:rPr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5853"/>
            <a:ext cx="8023859" cy="156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marR="5080" indent="-182880">
              <a:lnSpc>
                <a:spcPct val="100000"/>
              </a:lnSpc>
              <a:spcBef>
                <a:spcPts val="100"/>
              </a:spcBef>
              <a:buClr>
                <a:srgbClr val="92A199"/>
              </a:buClr>
              <a:buSzPct val="85416"/>
              <a:buFont typeface="Arial"/>
              <a:buChar char="•"/>
              <a:tabLst>
                <a:tab pos="278765" algn="l"/>
                <a:tab pos="279400" algn="l"/>
              </a:tabLst>
            </a:pPr>
            <a:r>
              <a:rPr dirty="0"/>
              <a:t>	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In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Lahore dominant community was </a:t>
            </a:r>
            <a:r>
              <a:rPr sz="2400" i="1" spc="-5" dirty="0">
                <a:solidFill>
                  <a:srgbClr val="292934"/>
                </a:solidFill>
                <a:latin typeface="Arial"/>
                <a:cs typeface="Arial"/>
              </a:rPr>
              <a:t>Rhizopogon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followed  by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292934"/>
                </a:solidFill>
                <a:latin typeface="Arial"/>
                <a:cs typeface="Arial"/>
              </a:rPr>
              <a:t>Hydnobolites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194945" marR="263525" indent="-182880">
              <a:lnSpc>
                <a:spcPct val="100000"/>
              </a:lnSpc>
              <a:spcBef>
                <a:spcPts val="580"/>
              </a:spcBef>
              <a:buClr>
                <a:srgbClr val="92A199"/>
              </a:buClr>
              <a:buSzPct val="85416"/>
              <a:buChar char="•"/>
              <a:tabLst>
                <a:tab pos="195580" algn="l"/>
              </a:tabLst>
            </a:pP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Samples collected 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from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KPK show dominant community  was </a:t>
            </a:r>
            <a:r>
              <a:rPr sz="2400" i="1" spc="-5" dirty="0">
                <a:solidFill>
                  <a:srgbClr val="292934"/>
                </a:solidFill>
                <a:latin typeface="Arial"/>
                <a:cs typeface="Arial"/>
              </a:rPr>
              <a:t>Pinirhiza</a:t>
            </a:r>
            <a:r>
              <a:rPr sz="2400" i="1" spc="40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92934"/>
                </a:solidFill>
                <a:latin typeface="Arial"/>
                <a:cs typeface="Arial"/>
              </a:rPr>
              <a:t>sp.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00009" y="5740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23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3400" y="3429000"/>
            <a:ext cx="8362188" cy="28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651375" y="6409435"/>
            <a:ext cx="18681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292934"/>
                </a:solidFill>
                <a:latin typeface="Arial"/>
                <a:cs typeface="Arial"/>
              </a:rPr>
              <a:t>Hydnobolites</a:t>
            </a:r>
            <a:r>
              <a:rPr sz="1800" b="1" i="1" spc="-90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292934"/>
                </a:solidFill>
                <a:latin typeface="Arial"/>
                <a:cs typeface="Arial"/>
              </a:rPr>
              <a:t>sp.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3813" y="6409435"/>
            <a:ext cx="1739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292934"/>
                </a:solidFill>
                <a:latin typeface="Arial"/>
                <a:cs typeface="Arial"/>
              </a:rPr>
              <a:t>Rhizopogon</a:t>
            </a:r>
            <a:r>
              <a:rPr sz="1800" b="1" i="1" spc="-85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292934"/>
                </a:solidFill>
                <a:latin typeface="Arial"/>
                <a:cs typeface="Arial"/>
              </a:rPr>
              <a:t>sp</a:t>
            </a:r>
            <a:r>
              <a:rPr sz="1800" b="1" spc="-5" dirty="0">
                <a:solidFill>
                  <a:srgbClr val="292934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764794"/>
            <a:ext cx="398017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85" dirty="0"/>
              <a:t>Recent</a:t>
            </a:r>
            <a:r>
              <a:rPr sz="3600" spc="-254" dirty="0"/>
              <a:t> </a:t>
            </a:r>
            <a:r>
              <a:rPr sz="3600" spc="-95" dirty="0"/>
              <a:t>discoveries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1556465"/>
            <a:ext cx="8073390" cy="4014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marR="5080" indent="-182880" algn="just">
              <a:lnSpc>
                <a:spcPct val="150100"/>
              </a:lnSpc>
              <a:spcBef>
                <a:spcPts val="100"/>
              </a:spcBef>
              <a:buClr>
                <a:srgbClr val="92A199"/>
              </a:buClr>
              <a:buSzPct val="85416"/>
              <a:buFont typeface="Arial"/>
              <a:buChar char="•"/>
              <a:tabLst>
                <a:tab pos="195580" algn="l"/>
              </a:tabLst>
            </a:pPr>
            <a:r>
              <a:rPr sz="2400" i="1" dirty="0">
                <a:solidFill>
                  <a:srgbClr val="292934"/>
                </a:solidFill>
                <a:latin typeface="Arial"/>
                <a:cs typeface="Arial"/>
              </a:rPr>
              <a:t>Peziza succosella 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and its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ectomycorrhiza 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associated with  </a:t>
            </a:r>
            <a:r>
              <a:rPr sz="2400" i="1" spc="-5" dirty="0">
                <a:solidFill>
                  <a:srgbClr val="292934"/>
                </a:solidFill>
                <a:latin typeface="Arial"/>
                <a:cs typeface="Arial"/>
              </a:rPr>
              <a:t>Cedrus deodara 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from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Himalayan 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moist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temperate 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forests 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of Pakistan (Jabeen et al,.</a:t>
            </a:r>
            <a:r>
              <a:rPr sz="2400" spc="30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2015)</a:t>
            </a:r>
            <a:endParaRPr sz="2400">
              <a:latin typeface="Arial"/>
              <a:cs typeface="Arial"/>
            </a:endParaRPr>
          </a:p>
          <a:p>
            <a:pPr marL="280670" indent="-268605" algn="just">
              <a:lnSpc>
                <a:spcPct val="100000"/>
              </a:lnSpc>
              <a:spcBef>
                <a:spcPts val="2020"/>
              </a:spcBef>
              <a:buClr>
                <a:srgbClr val="92A199"/>
              </a:buClr>
              <a:buSzPct val="85416"/>
              <a:buChar char="•"/>
              <a:tabLst>
                <a:tab pos="281305" algn="l"/>
              </a:tabLst>
            </a:pP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New 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reports </a:t>
            </a:r>
            <a:r>
              <a:rPr sz="2400" spc="-10" dirty="0">
                <a:solidFill>
                  <a:srgbClr val="292934"/>
                </a:solidFill>
                <a:latin typeface="Arial"/>
                <a:cs typeface="Arial"/>
              </a:rPr>
              <a:t>of </a:t>
            </a:r>
            <a:r>
              <a:rPr sz="2400" i="1" spc="-5" dirty="0">
                <a:solidFill>
                  <a:srgbClr val="292934"/>
                </a:solidFill>
                <a:latin typeface="Arial"/>
                <a:cs typeface="Arial"/>
              </a:rPr>
              <a:t>Inocybe 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from pine forests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in</a:t>
            </a:r>
            <a:r>
              <a:rPr sz="2400" spc="254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Pakistan</a:t>
            </a:r>
            <a:endParaRPr sz="2400">
              <a:latin typeface="Arial"/>
              <a:cs typeface="Arial"/>
            </a:endParaRPr>
          </a:p>
          <a:p>
            <a:pPr marL="194945">
              <a:lnSpc>
                <a:spcPct val="100000"/>
              </a:lnSpc>
              <a:spcBef>
                <a:spcPts val="1440"/>
              </a:spcBef>
            </a:pP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(Saba et al,. 2015)</a:t>
            </a:r>
            <a:endParaRPr sz="2400">
              <a:latin typeface="Arial"/>
              <a:cs typeface="Arial"/>
            </a:endParaRPr>
          </a:p>
          <a:p>
            <a:pPr marL="194945" marR="5080" indent="-182880" algn="just">
              <a:lnSpc>
                <a:spcPct val="150100"/>
              </a:lnSpc>
              <a:spcBef>
                <a:spcPts val="575"/>
              </a:spcBef>
              <a:buClr>
                <a:srgbClr val="92A199"/>
              </a:buClr>
              <a:buSzPct val="85416"/>
              <a:buFont typeface="Arial"/>
              <a:buChar char="•"/>
              <a:tabLst>
                <a:tab pos="195580" algn="l"/>
              </a:tabLst>
            </a:pPr>
            <a:r>
              <a:rPr sz="2400" i="1" spc="-5" dirty="0">
                <a:solidFill>
                  <a:srgbClr val="292934"/>
                </a:solidFill>
                <a:latin typeface="Arial"/>
                <a:cs typeface="Arial"/>
              </a:rPr>
              <a:t>Inocybe </a:t>
            </a:r>
            <a:r>
              <a:rPr sz="2400" i="1" dirty="0">
                <a:solidFill>
                  <a:srgbClr val="292934"/>
                </a:solidFill>
                <a:latin typeface="Arial"/>
                <a:cs typeface="Arial"/>
              </a:rPr>
              <a:t>kohistanensis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,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a new species 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from </a:t>
            </a:r>
            <a:r>
              <a:rPr sz="2400" spc="-10" dirty="0">
                <a:solidFill>
                  <a:srgbClr val="292934"/>
                </a:solidFill>
                <a:latin typeface="Arial"/>
                <a:cs typeface="Arial"/>
              </a:rPr>
              <a:t>Swat, 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Pakistan (Jabeen et al,.</a:t>
            </a:r>
            <a:r>
              <a:rPr sz="2400" spc="25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2016)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00009" y="72644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24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00009" y="5740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25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4421" y="3138677"/>
            <a:ext cx="87833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292934"/>
                </a:solidFill>
              </a:rPr>
              <a:t>Some </a:t>
            </a:r>
            <a:r>
              <a:rPr sz="2800" spc="-5" dirty="0">
                <a:solidFill>
                  <a:srgbClr val="292934"/>
                </a:solidFill>
              </a:rPr>
              <a:t>ectomycorrhizal fungi reported from</a:t>
            </a:r>
            <a:r>
              <a:rPr sz="2800" spc="160" dirty="0">
                <a:solidFill>
                  <a:srgbClr val="292934"/>
                </a:solidFill>
              </a:rPr>
              <a:t> </a:t>
            </a:r>
            <a:r>
              <a:rPr sz="2800" spc="-5" dirty="0">
                <a:solidFill>
                  <a:srgbClr val="292934"/>
                </a:solidFill>
              </a:rPr>
              <a:t>Pakistan</a:t>
            </a:r>
            <a:endParaRPr sz="28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00009" y="5740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26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76655" y="1045463"/>
            <a:ext cx="3599815" cy="3081655"/>
            <a:chOff x="676655" y="1045463"/>
            <a:chExt cx="3599815" cy="3081655"/>
          </a:xfrm>
        </p:grpSpPr>
        <p:sp>
          <p:nvSpPr>
            <p:cNvPr id="4" name="object 4"/>
            <p:cNvSpPr/>
            <p:nvPr/>
          </p:nvSpPr>
          <p:spPr>
            <a:xfrm>
              <a:off x="676655" y="1045463"/>
              <a:ext cx="3599688" cy="308152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71727" y="1240535"/>
              <a:ext cx="3011424" cy="24932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986434" y="3756786"/>
            <a:ext cx="724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292934"/>
                </a:solidFill>
                <a:latin typeface="Arial"/>
                <a:cs typeface="Arial"/>
              </a:rPr>
              <a:t>Genea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24400" y="1240536"/>
            <a:ext cx="3112007" cy="24932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24400" y="4213859"/>
            <a:ext cx="3112007" cy="22829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71727" y="4213859"/>
            <a:ext cx="3011424" cy="22829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79424" y="6524650"/>
            <a:ext cx="657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35" dirty="0">
                <a:solidFill>
                  <a:srgbClr val="292934"/>
                </a:solidFill>
                <a:latin typeface="Arial"/>
                <a:cs typeface="Arial"/>
              </a:rPr>
              <a:t>T</a:t>
            </a:r>
            <a:r>
              <a:rPr sz="1800" b="1" i="1" dirty="0">
                <a:solidFill>
                  <a:srgbClr val="292934"/>
                </a:solidFill>
                <a:latin typeface="Arial"/>
                <a:cs typeface="Arial"/>
              </a:rPr>
              <a:t>u</a:t>
            </a:r>
            <a:r>
              <a:rPr sz="1800" b="1" i="1" spc="5" dirty="0">
                <a:solidFill>
                  <a:srgbClr val="292934"/>
                </a:solidFill>
                <a:latin typeface="Arial"/>
                <a:cs typeface="Arial"/>
              </a:rPr>
              <a:t>b</a:t>
            </a:r>
            <a:r>
              <a:rPr sz="1800" b="1" i="1" spc="-5" dirty="0">
                <a:solidFill>
                  <a:srgbClr val="292934"/>
                </a:solidFill>
                <a:latin typeface="Arial"/>
                <a:cs typeface="Arial"/>
              </a:rPr>
              <a:t>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90059" y="6517030"/>
            <a:ext cx="723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292934"/>
                </a:solidFill>
                <a:latin typeface="Arial"/>
                <a:cs typeface="Arial"/>
              </a:rPr>
              <a:t>P</a:t>
            </a:r>
            <a:r>
              <a:rPr sz="1800" b="1" i="1" spc="-15" dirty="0">
                <a:solidFill>
                  <a:srgbClr val="292934"/>
                </a:solidFill>
                <a:latin typeface="Arial"/>
                <a:cs typeface="Arial"/>
              </a:rPr>
              <a:t>e</a:t>
            </a:r>
            <a:r>
              <a:rPr sz="1800" b="1" i="1" dirty="0">
                <a:solidFill>
                  <a:srgbClr val="292934"/>
                </a:solidFill>
                <a:latin typeface="Arial"/>
                <a:cs typeface="Arial"/>
              </a:rPr>
              <a:t>ziza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03775" y="3760723"/>
            <a:ext cx="888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292934"/>
                </a:solidFill>
                <a:latin typeface="Arial"/>
                <a:cs typeface="Arial"/>
              </a:rPr>
              <a:t>H</a:t>
            </a:r>
            <a:r>
              <a:rPr sz="1800" b="1" i="1" spc="-15" dirty="0">
                <a:solidFill>
                  <a:srgbClr val="292934"/>
                </a:solidFill>
                <a:latin typeface="Arial"/>
                <a:cs typeface="Arial"/>
              </a:rPr>
              <a:t>e</a:t>
            </a:r>
            <a:r>
              <a:rPr sz="1800" b="1" i="1" spc="-5" dirty="0">
                <a:solidFill>
                  <a:srgbClr val="292934"/>
                </a:solidFill>
                <a:latin typeface="Arial"/>
                <a:cs typeface="Arial"/>
              </a:rPr>
              <a:t>lv</a:t>
            </a:r>
            <a:r>
              <a:rPr sz="1800" b="1" i="1" spc="-15" dirty="0">
                <a:solidFill>
                  <a:srgbClr val="292934"/>
                </a:solidFill>
                <a:latin typeface="Arial"/>
                <a:cs typeface="Arial"/>
              </a:rPr>
              <a:t>e</a:t>
            </a:r>
            <a:r>
              <a:rPr sz="1800" b="1" i="1" dirty="0">
                <a:solidFill>
                  <a:srgbClr val="292934"/>
                </a:solidFill>
                <a:latin typeface="Arial"/>
                <a:cs typeface="Arial"/>
              </a:rPr>
              <a:t>l</a:t>
            </a:r>
            <a:r>
              <a:rPr sz="1800" b="1" i="1" spc="5" dirty="0">
                <a:solidFill>
                  <a:srgbClr val="292934"/>
                </a:solidFill>
                <a:latin typeface="Arial"/>
                <a:cs typeface="Arial"/>
              </a:rPr>
              <a:t>l</a:t>
            </a:r>
            <a:r>
              <a:rPr sz="1800" b="1" i="1" spc="-5" dirty="0">
                <a:solidFill>
                  <a:srgbClr val="292934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00009" y="5740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27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400" y="982980"/>
            <a:ext cx="8915400" cy="2446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033006" y="3461969"/>
            <a:ext cx="7772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292934"/>
                </a:solidFill>
                <a:latin typeface="Arial"/>
                <a:cs typeface="Arial"/>
              </a:rPr>
              <a:t>Sui</a:t>
            </a:r>
            <a:r>
              <a:rPr sz="1800" b="1" i="1" spc="5" dirty="0">
                <a:solidFill>
                  <a:srgbClr val="292934"/>
                </a:solidFill>
                <a:latin typeface="Arial"/>
                <a:cs typeface="Arial"/>
              </a:rPr>
              <a:t>l</a:t>
            </a:r>
            <a:r>
              <a:rPr sz="1800" b="1" i="1" dirty="0">
                <a:solidFill>
                  <a:srgbClr val="292934"/>
                </a:solidFill>
                <a:latin typeface="Arial"/>
                <a:cs typeface="Arial"/>
              </a:rPr>
              <a:t>lus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7340" y="6352743"/>
            <a:ext cx="10788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292934"/>
                </a:solidFill>
                <a:latin typeface="Arial"/>
                <a:cs typeface="Arial"/>
              </a:rPr>
              <a:t>S</a:t>
            </a:r>
            <a:r>
              <a:rPr sz="1800" b="1" i="1" spc="-15" dirty="0">
                <a:solidFill>
                  <a:srgbClr val="292934"/>
                </a:solidFill>
                <a:latin typeface="Arial"/>
                <a:cs typeface="Arial"/>
              </a:rPr>
              <a:t>a</a:t>
            </a:r>
            <a:r>
              <a:rPr sz="1800" b="1" i="1" spc="-5" dirty="0">
                <a:solidFill>
                  <a:srgbClr val="292934"/>
                </a:solidFill>
                <a:latin typeface="Arial"/>
                <a:cs typeface="Arial"/>
              </a:rPr>
              <a:t>r</a:t>
            </a:r>
            <a:r>
              <a:rPr sz="1800" b="1" i="1" spc="-15" dirty="0">
                <a:solidFill>
                  <a:srgbClr val="292934"/>
                </a:solidFill>
                <a:latin typeface="Arial"/>
                <a:cs typeface="Arial"/>
              </a:rPr>
              <a:t>c</a:t>
            </a:r>
            <a:r>
              <a:rPr sz="1800" b="1" i="1" dirty="0">
                <a:solidFill>
                  <a:srgbClr val="292934"/>
                </a:solidFill>
                <a:latin typeface="Arial"/>
                <a:cs typeface="Arial"/>
              </a:rPr>
              <a:t>o</a:t>
            </a:r>
            <a:r>
              <a:rPr sz="1800" b="1" i="1" spc="5" dirty="0">
                <a:solidFill>
                  <a:srgbClr val="292934"/>
                </a:solidFill>
                <a:latin typeface="Arial"/>
                <a:cs typeface="Arial"/>
              </a:rPr>
              <a:t>d</a:t>
            </a:r>
            <a:r>
              <a:rPr sz="1800" b="1" i="1" dirty="0">
                <a:solidFill>
                  <a:srgbClr val="292934"/>
                </a:solidFill>
                <a:latin typeface="Arial"/>
                <a:cs typeface="Arial"/>
              </a:rPr>
              <a:t>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2400" y="4105655"/>
            <a:ext cx="6705600" cy="21976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630170" y="6330492"/>
            <a:ext cx="914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292934"/>
                </a:solidFill>
                <a:latin typeface="Arial"/>
                <a:cs typeface="Arial"/>
              </a:rPr>
              <a:t>Rus</a:t>
            </a:r>
            <a:r>
              <a:rPr sz="1800" b="1" i="1" spc="-15" dirty="0">
                <a:solidFill>
                  <a:srgbClr val="292934"/>
                </a:solidFill>
                <a:latin typeface="Arial"/>
                <a:cs typeface="Arial"/>
              </a:rPr>
              <a:t>s</a:t>
            </a:r>
            <a:r>
              <a:rPr sz="1800" b="1" i="1" dirty="0">
                <a:solidFill>
                  <a:srgbClr val="292934"/>
                </a:solidFill>
                <a:latin typeface="Arial"/>
                <a:cs typeface="Arial"/>
              </a:rPr>
              <a:t>u</a:t>
            </a:r>
            <a:r>
              <a:rPr sz="1800" b="1" i="1" spc="5" dirty="0">
                <a:solidFill>
                  <a:srgbClr val="292934"/>
                </a:solidFill>
                <a:latin typeface="Arial"/>
                <a:cs typeface="Arial"/>
              </a:rPr>
              <a:t>l</a:t>
            </a:r>
            <a:r>
              <a:rPr sz="1800" b="1" i="1" spc="-5" dirty="0">
                <a:solidFill>
                  <a:srgbClr val="292934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31841" y="6263436"/>
            <a:ext cx="140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292934"/>
                </a:solidFill>
                <a:latin typeface="Arial"/>
                <a:cs typeface="Arial"/>
              </a:rPr>
              <a:t>Cantharellus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858000" y="4105655"/>
            <a:ext cx="2209800" cy="21854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958710" y="6318605"/>
            <a:ext cx="1790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292934"/>
                </a:solidFill>
                <a:latin typeface="Arial"/>
                <a:cs typeface="Arial"/>
              </a:rPr>
              <a:t>Clavariadelphus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1140" y="3484245"/>
            <a:ext cx="9264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292934"/>
                </a:solidFill>
                <a:latin typeface="Arial"/>
                <a:cs typeface="Arial"/>
              </a:rPr>
              <a:t>A</a:t>
            </a:r>
            <a:r>
              <a:rPr sz="1800" b="1" i="1" spc="-15" dirty="0">
                <a:solidFill>
                  <a:srgbClr val="292934"/>
                </a:solidFill>
                <a:latin typeface="Arial"/>
                <a:cs typeface="Arial"/>
              </a:rPr>
              <a:t>m</a:t>
            </a:r>
            <a:r>
              <a:rPr sz="1800" b="1" i="1" dirty="0">
                <a:solidFill>
                  <a:srgbClr val="292934"/>
                </a:solidFill>
                <a:latin typeface="Arial"/>
                <a:cs typeface="Arial"/>
              </a:rPr>
              <a:t>anita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11014" y="3507104"/>
            <a:ext cx="12236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70" dirty="0">
                <a:solidFill>
                  <a:srgbClr val="292934"/>
                </a:solidFill>
                <a:latin typeface="Arial"/>
                <a:cs typeface="Arial"/>
              </a:rPr>
              <a:t>T</a:t>
            </a:r>
            <a:r>
              <a:rPr sz="1800" b="1" i="1" dirty="0">
                <a:solidFill>
                  <a:srgbClr val="292934"/>
                </a:solidFill>
                <a:latin typeface="Arial"/>
                <a:cs typeface="Arial"/>
              </a:rPr>
              <a:t>omentella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97657" y="3479038"/>
            <a:ext cx="864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292934"/>
                </a:solidFill>
                <a:latin typeface="Arial"/>
                <a:cs typeface="Arial"/>
              </a:rPr>
              <a:t>Boletus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00009" y="5740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28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466" y="3551301"/>
            <a:ext cx="1054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292934"/>
                </a:solidFill>
                <a:latin typeface="Arial"/>
                <a:cs typeface="Arial"/>
              </a:rPr>
              <a:t>Clitocybe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30576" y="3523615"/>
            <a:ext cx="1245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292934"/>
                </a:solidFill>
                <a:latin typeface="Arial"/>
                <a:cs typeface="Arial"/>
              </a:rPr>
              <a:t>Cortinarius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838200"/>
            <a:ext cx="8991600" cy="266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387088" y="3532454"/>
            <a:ext cx="12179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292934"/>
                </a:solidFill>
                <a:latin typeface="Arial"/>
                <a:cs typeface="Arial"/>
              </a:rPr>
              <a:t>C</a:t>
            </a:r>
            <a:r>
              <a:rPr sz="1800" b="1" i="1" spc="-15" dirty="0">
                <a:solidFill>
                  <a:srgbClr val="292934"/>
                </a:solidFill>
                <a:latin typeface="Arial"/>
                <a:cs typeface="Arial"/>
              </a:rPr>
              <a:t>r</a:t>
            </a:r>
            <a:r>
              <a:rPr sz="1800" b="1" i="1" spc="-10" dirty="0">
                <a:solidFill>
                  <a:srgbClr val="292934"/>
                </a:solidFill>
                <a:latin typeface="Arial"/>
                <a:cs typeface="Arial"/>
              </a:rPr>
              <a:t>a</a:t>
            </a:r>
            <a:r>
              <a:rPr sz="1800" b="1" i="1" dirty="0">
                <a:solidFill>
                  <a:srgbClr val="292934"/>
                </a:solidFill>
                <a:latin typeface="Arial"/>
                <a:cs typeface="Arial"/>
              </a:rPr>
              <a:t>t</a:t>
            </a:r>
            <a:r>
              <a:rPr sz="1800" b="1" i="1" spc="-10" dirty="0">
                <a:solidFill>
                  <a:srgbClr val="292934"/>
                </a:solidFill>
                <a:latin typeface="Arial"/>
                <a:cs typeface="Arial"/>
              </a:rPr>
              <a:t>e</a:t>
            </a:r>
            <a:r>
              <a:rPr sz="1800" b="1" i="1" dirty="0">
                <a:solidFill>
                  <a:srgbClr val="292934"/>
                </a:solidFill>
                <a:latin typeface="Arial"/>
                <a:cs typeface="Arial"/>
              </a:rPr>
              <a:t>r</a:t>
            </a:r>
            <a:r>
              <a:rPr sz="1800" b="1" i="1" spc="-15" dirty="0">
                <a:solidFill>
                  <a:srgbClr val="292934"/>
                </a:solidFill>
                <a:latin typeface="Arial"/>
                <a:cs typeface="Arial"/>
              </a:rPr>
              <a:t>e</a:t>
            </a:r>
            <a:r>
              <a:rPr sz="1800" b="1" i="1" dirty="0">
                <a:solidFill>
                  <a:srgbClr val="292934"/>
                </a:solidFill>
                <a:latin typeface="Arial"/>
                <a:cs typeface="Arial"/>
              </a:rPr>
              <a:t>llus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83528" y="3541903"/>
            <a:ext cx="10280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292934"/>
                </a:solidFill>
                <a:latin typeface="Arial"/>
                <a:cs typeface="Arial"/>
              </a:rPr>
              <a:t>D</a:t>
            </a:r>
            <a:r>
              <a:rPr sz="1800" b="1" i="1" spc="-15" dirty="0">
                <a:solidFill>
                  <a:srgbClr val="292934"/>
                </a:solidFill>
                <a:latin typeface="Arial"/>
                <a:cs typeface="Arial"/>
              </a:rPr>
              <a:t>e</a:t>
            </a:r>
            <a:r>
              <a:rPr sz="1800" b="1" i="1" spc="-5" dirty="0">
                <a:solidFill>
                  <a:srgbClr val="292934"/>
                </a:solidFill>
                <a:latin typeface="Arial"/>
                <a:cs typeface="Arial"/>
              </a:rPr>
              <a:t>s</a:t>
            </a:r>
            <a:r>
              <a:rPr sz="1800" b="1" i="1" spc="-15" dirty="0">
                <a:solidFill>
                  <a:srgbClr val="292934"/>
                </a:solidFill>
                <a:latin typeface="Arial"/>
                <a:cs typeface="Arial"/>
              </a:rPr>
              <a:t>c</a:t>
            </a:r>
            <a:r>
              <a:rPr sz="1800" b="1" i="1" dirty="0">
                <a:solidFill>
                  <a:srgbClr val="292934"/>
                </a:solidFill>
                <a:latin typeface="Arial"/>
                <a:cs typeface="Arial"/>
              </a:rPr>
              <a:t>o</a:t>
            </a:r>
            <a:r>
              <a:rPr sz="1800" b="1" i="1" spc="5" dirty="0">
                <a:solidFill>
                  <a:srgbClr val="292934"/>
                </a:solidFill>
                <a:latin typeface="Arial"/>
                <a:cs typeface="Arial"/>
              </a:rPr>
              <a:t>l</a:t>
            </a:r>
            <a:r>
              <a:rPr sz="1800" b="1" i="1" spc="-5" dirty="0">
                <a:solidFill>
                  <a:srgbClr val="292934"/>
                </a:solidFill>
                <a:latin typeface="Arial"/>
                <a:cs typeface="Arial"/>
              </a:rPr>
              <a:t>ea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1335" y="3864864"/>
            <a:ext cx="4287520" cy="2475230"/>
            <a:chOff x="21335" y="3864864"/>
            <a:chExt cx="4287520" cy="2475230"/>
          </a:xfrm>
        </p:grpSpPr>
        <p:sp>
          <p:nvSpPr>
            <p:cNvPr id="9" name="object 9"/>
            <p:cNvSpPr/>
            <p:nvPr/>
          </p:nvSpPr>
          <p:spPr>
            <a:xfrm>
              <a:off x="21335" y="3864864"/>
              <a:ext cx="2264664" cy="24597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86000" y="3864864"/>
              <a:ext cx="2022348" cy="247497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20192" y="6368592"/>
            <a:ext cx="1269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292934"/>
                </a:solidFill>
                <a:latin typeface="Arial"/>
                <a:cs typeface="Arial"/>
              </a:rPr>
              <a:t>D</a:t>
            </a:r>
            <a:r>
              <a:rPr sz="1800" b="1" i="1" spc="-15" dirty="0">
                <a:solidFill>
                  <a:srgbClr val="292934"/>
                </a:solidFill>
                <a:latin typeface="Arial"/>
                <a:cs typeface="Arial"/>
              </a:rPr>
              <a:t>e</a:t>
            </a:r>
            <a:r>
              <a:rPr sz="1800" b="1" i="1" spc="-5" dirty="0">
                <a:solidFill>
                  <a:srgbClr val="292934"/>
                </a:solidFill>
                <a:latin typeface="Arial"/>
                <a:cs typeface="Arial"/>
              </a:rPr>
              <a:t>r</a:t>
            </a:r>
            <a:r>
              <a:rPr sz="1800" b="1" i="1" spc="-15" dirty="0">
                <a:solidFill>
                  <a:srgbClr val="292934"/>
                </a:solidFill>
                <a:latin typeface="Arial"/>
                <a:cs typeface="Arial"/>
              </a:rPr>
              <a:t>m</a:t>
            </a:r>
            <a:r>
              <a:rPr sz="1800" b="1" i="1" spc="5" dirty="0">
                <a:solidFill>
                  <a:srgbClr val="292934"/>
                </a:solidFill>
                <a:latin typeface="Arial"/>
                <a:cs typeface="Arial"/>
              </a:rPr>
              <a:t>o</a:t>
            </a:r>
            <a:r>
              <a:rPr sz="1800" b="1" i="1" spc="-5" dirty="0">
                <a:solidFill>
                  <a:srgbClr val="292934"/>
                </a:solidFill>
                <a:latin typeface="Arial"/>
                <a:cs typeface="Arial"/>
              </a:rPr>
              <a:t>c</a:t>
            </a:r>
            <a:r>
              <a:rPr sz="1800" b="1" i="1" spc="-15" dirty="0">
                <a:solidFill>
                  <a:srgbClr val="292934"/>
                </a:solidFill>
                <a:latin typeface="Arial"/>
                <a:cs typeface="Arial"/>
              </a:rPr>
              <a:t>y</a:t>
            </a:r>
            <a:r>
              <a:rPr sz="1800" b="1" i="1" spc="5" dirty="0">
                <a:solidFill>
                  <a:srgbClr val="292934"/>
                </a:solidFill>
                <a:latin typeface="Arial"/>
                <a:cs typeface="Arial"/>
              </a:rPr>
              <a:t>b</a:t>
            </a:r>
            <a:r>
              <a:rPr sz="1800" b="1" i="1" spc="-5" dirty="0">
                <a:solidFill>
                  <a:srgbClr val="292934"/>
                </a:solidFill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30576" y="6368592"/>
            <a:ext cx="1090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292934"/>
                </a:solidFill>
                <a:latin typeface="Arial"/>
                <a:cs typeface="Arial"/>
              </a:rPr>
              <a:t>Ge</a:t>
            </a:r>
            <a:r>
              <a:rPr sz="1800" b="1" i="1" spc="-15" dirty="0">
                <a:solidFill>
                  <a:srgbClr val="292934"/>
                </a:solidFill>
                <a:latin typeface="Arial"/>
                <a:cs typeface="Arial"/>
              </a:rPr>
              <a:t>a</a:t>
            </a:r>
            <a:r>
              <a:rPr sz="1800" b="1" i="1" spc="-5" dirty="0">
                <a:solidFill>
                  <a:srgbClr val="292934"/>
                </a:solidFill>
                <a:latin typeface="Arial"/>
                <a:cs typeface="Arial"/>
              </a:rPr>
              <a:t>st</a:t>
            </a:r>
            <a:r>
              <a:rPr sz="1800" b="1" i="1" spc="-15" dirty="0">
                <a:solidFill>
                  <a:srgbClr val="292934"/>
                </a:solidFill>
                <a:latin typeface="Arial"/>
                <a:cs typeface="Arial"/>
              </a:rPr>
              <a:t>r</a:t>
            </a:r>
            <a:r>
              <a:rPr sz="1800" b="1" i="1" dirty="0">
                <a:solidFill>
                  <a:srgbClr val="292934"/>
                </a:solidFill>
                <a:latin typeface="Arial"/>
                <a:cs typeface="Arial"/>
              </a:rPr>
              <a:t>um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308347" y="3892296"/>
            <a:ext cx="4683252" cy="24323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387088" y="6368592"/>
            <a:ext cx="10941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292934"/>
                </a:solidFill>
                <a:latin typeface="Arial"/>
                <a:cs typeface="Arial"/>
              </a:rPr>
              <a:t>G</a:t>
            </a:r>
            <a:r>
              <a:rPr sz="1800" b="1" i="1" spc="5" dirty="0">
                <a:solidFill>
                  <a:srgbClr val="292934"/>
                </a:solidFill>
                <a:latin typeface="Arial"/>
                <a:cs typeface="Arial"/>
              </a:rPr>
              <a:t>o</a:t>
            </a:r>
            <a:r>
              <a:rPr sz="1800" b="1" i="1" dirty="0">
                <a:solidFill>
                  <a:srgbClr val="292934"/>
                </a:solidFill>
                <a:latin typeface="Arial"/>
                <a:cs typeface="Arial"/>
              </a:rPr>
              <a:t>mph</a:t>
            </a:r>
            <a:r>
              <a:rPr sz="1800" b="1" i="1" spc="5" dirty="0">
                <a:solidFill>
                  <a:srgbClr val="292934"/>
                </a:solidFill>
                <a:latin typeface="Arial"/>
                <a:cs typeface="Arial"/>
              </a:rPr>
              <a:t>u</a:t>
            </a:r>
            <a:r>
              <a:rPr sz="1800" b="1" i="1" spc="-5" dirty="0">
                <a:solidFill>
                  <a:srgbClr val="292934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04228" y="6352743"/>
            <a:ext cx="939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292934"/>
                </a:solidFill>
                <a:latin typeface="Arial"/>
                <a:cs typeface="Arial"/>
              </a:rPr>
              <a:t>H</a:t>
            </a:r>
            <a:r>
              <a:rPr sz="1800" b="1" i="1" spc="-15" dirty="0">
                <a:solidFill>
                  <a:srgbClr val="292934"/>
                </a:solidFill>
                <a:latin typeface="Arial"/>
                <a:cs typeface="Arial"/>
              </a:rPr>
              <a:t>y</a:t>
            </a:r>
            <a:r>
              <a:rPr sz="1800" b="1" i="1" dirty="0">
                <a:solidFill>
                  <a:srgbClr val="292934"/>
                </a:solidFill>
                <a:latin typeface="Arial"/>
                <a:cs typeface="Arial"/>
              </a:rPr>
              <a:t>d</a:t>
            </a:r>
            <a:r>
              <a:rPr sz="1800" b="1" i="1" spc="5" dirty="0">
                <a:solidFill>
                  <a:srgbClr val="292934"/>
                </a:solidFill>
                <a:latin typeface="Arial"/>
                <a:cs typeface="Arial"/>
              </a:rPr>
              <a:t>n</a:t>
            </a:r>
            <a:r>
              <a:rPr sz="1800" b="1" i="1" dirty="0">
                <a:solidFill>
                  <a:srgbClr val="292934"/>
                </a:solidFill>
                <a:latin typeface="Arial"/>
                <a:cs typeface="Arial"/>
              </a:rPr>
              <a:t>um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00009" y="5740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29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200" y="838200"/>
            <a:ext cx="4191000" cy="22814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75666" y="3138042"/>
            <a:ext cx="889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292934"/>
                </a:solidFill>
                <a:latin typeface="Arial"/>
                <a:cs typeface="Arial"/>
              </a:rPr>
              <a:t>Inocybe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88794" y="3138042"/>
            <a:ext cx="1040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292934"/>
                </a:solidFill>
                <a:latin typeface="Arial"/>
                <a:cs typeface="Arial"/>
              </a:rPr>
              <a:t>Lactarius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02252" y="838200"/>
            <a:ext cx="2136648" cy="22814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318761" y="3138042"/>
            <a:ext cx="1310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292934"/>
                </a:solidFill>
                <a:latin typeface="Arial"/>
                <a:cs typeface="Arial"/>
              </a:rPr>
              <a:t>Lyo</a:t>
            </a:r>
            <a:r>
              <a:rPr sz="1800" b="1" i="1" spc="5" dirty="0">
                <a:solidFill>
                  <a:srgbClr val="292934"/>
                </a:solidFill>
                <a:latin typeface="Arial"/>
                <a:cs typeface="Arial"/>
              </a:rPr>
              <a:t>p</a:t>
            </a:r>
            <a:r>
              <a:rPr sz="1800" b="1" i="1" dirty="0">
                <a:solidFill>
                  <a:srgbClr val="292934"/>
                </a:solidFill>
                <a:latin typeface="Arial"/>
                <a:cs typeface="Arial"/>
              </a:rPr>
              <a:t>hyl</a:t>
            </a:r>
            <a:r>
              <a:rPr sz="1800" b="1" i="1" spc="5" dirty="0">
                <a:solidFill>
                  <a:srgbClr val="292934"/>
                </a:solidFill>
                <a:latin typeface="Arial"/>
                <a:cs typeface="Arial"/>
              </a:rPr>
              <a:t>l</a:t>
            </a:r>
            <a:r>
              <a:rPr sz="1800" b="1" i="1" dirty="0">
                <a:solidFill>
                  <a:srgbClr val="292934"/>
                </a:solidFill>
                <a:latin typeface="Arial"/>
                <a:cs typeface="Arial"/>
              </a:rPr>
              <a:t>um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477000" y="838200"/>
            <a:ext cx="2438400" cy="22814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519164" y="3138042"/>
            <a:ext cx="1423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292934"/>
                </a:solidFill>
                <a:latin typeface="Arial"/>
                <a:cs typeface="Arial"/>
              </a:rPr>
              <a:t>Porp</a:t>
            </a:r>
            <a:r>
              <a:rPr sz="1800" b="1" i="1" spc="5" dirty="0">
                <a:solidFill>
                  <a:srgbClr val="292934"/>
                </a:solidFill>
                <a:latin typeface="Arial"/>
                <a:cs typeface="Arial"/>
              </a:rPr>
              <a:t>h</a:t>
            </a:r>
            <a:r>
              <a:rPr sz="1800" b="1" i="1" spc="-5" dirty="0">
                <a:solidFill>
                  <a:srgbClr val="292934"/>
                </a:solidFill>
                <a:latin typeface="Arial"/>
                <a:cs typeface="Arial"/>
              </a:rPr>
              <a:t>y</a:t>
            </a:r>
            <a:r>
              <a:rPr sz="1800" b="1" i="1" spc="-15" dirty="0">
                <a:solidFill>
                  <a:srgbClr val="292934"/>
                </a:solidFill>
                <a:latin typeface="Arial"/>
                <a:cs typeface="Arial"/>
              </a:rPr>
              <a:t>r</a:t>
            </a:r>
            <a:r>
              <a:rPr sz="1800" b="1" i="1" dirty="0">
                <a:solidFill>
                  <a:srgbClr val="292934"/>
                </a:solidFill>
                <a:latin typeface="Arial"/>
                <a:cs typeface="Arial"/>
              </a:rPr>
              <a:t>ell</a:t>
            </a:r>
            <a:r>
              <a:rPr sz="1800" b="1" i="1" spc="5" dirty="0">
                <a:solidFill>
                  <a:srgbClr val="292934"/>
                </a:solidFill>
                <a:latin typeface="Arial"/>
                <a:cs typeface="Arial"/>
              </a:rPr>
              <a:t>u</a:t>
            </a:r>
            <a:r>
              <a:rPr sz="1800" b="1" i="1" spc="-5" dirty="0">
                <a:solidFill>
                  <a:srgbClr val="292934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03631" y="3549396"/>
            <a:ext cx="8811895" cy="2851785"/>
            <a:chOff x="103631" y="3549396"/>
            <a:chExt cx="8811895" cy="2851785"/>
          </a:xfrm>
        </p:grpSpPr>
        <p:sp>
          <p:nvSpPr>
            <p:cNvPr id="11" name="object 11"/>
            <p:cNvSpPr/>
            <p:nvPr/>
          </p:nvSpPr>
          <p:spPr>
            <a:xfrm>
              <a:off x="103631" y="3567684"/>
              <a:ext cx="2106168" cy="28331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231136" y="3567684"/>
              <a:ext cx="2071115" cy="28331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312920" y="3549396"/>
              <a:ext cx="4602480" cy="283159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56463" y="6456679"/>
            <a:ext cx="92519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292934"/>
                </a:solidFill>
                <a:latin typeface="Arial"/>
                <a:cs typeface="Arial"/>
              </a:rPr>
              <a:t>R</a:t>
            </a:r>
            <a:r>
              <a:rPr sz="1800" b="1" i="1" spc="-15" dirty="0">
                <a:solidFill>
                  <a:srgbClr val="292934"/>
                </a:solidFill>
                <a:latin typeface="Arial"/>
                <a:cs typeface="Arial"/>
              </a:rPr>
              <a:t>a</a:t>
            </a:r>
            <a:r>
              <a:rPr sz="1800" b="1" i="1" spc="-5" dirty="0">
                <a:solidFill>
                  <a:srgbClr val="292934"/>
                </a:solidFill>
                <a:latin typeface="Arial"/>
                <a:cs typeface="Arial"/>
              </a:rPr>
              <a:t>m</a:t>
            </a:r>
            <a:r>
              <a:rPr sz="1800" b="1" i="1" spc="-15" dirty="0">
                <a:solidFill>
                  <a:srgbClr val="292934"/>
                </a:solidFill>
                <a:latin typeface="Arial"/>
                <a:cs typeface="Arial"/>
              </a:rPr>
              <a:t>a</a:t>
            </a:r>
            <a:r>
              <a:rPr sz="1800" b="1" i="1" spc="-5" dirty="0">
                <a:solidFill>
                  <a:srgbClr val="292934"/>
                </a:solidFill>
                <a:latin typeface="Arial"/>
                <a:cs typeface="Arial"/>
              </a:rPr>
              <a:t>ria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88794" y="6442964"/>
            <a:ext cx="914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292934"/>
                </a:solidFill>
                <a:latin typeface="Arial"/>
                <a:cs typeface="Arial"/>
              </a:rPr>
              <a:t>Rus</a:t>
            </a:r>
            <a:r>
              <a:rPr sz="1800" b="1" i="1" spc="-15" dirty="0">
                <a:solidFill>
                  <a:srgbClr val="292934"/>
                </a:solidFill>
                <a:latin typeface="Arial"/>
                <a:cs typeface="Arial"/>
              </a:rPr>
              <a:t>s</a:t>
            </a:r>
            <a:r>
              <a:rPr sz="1800" b="1" i="1" dirty="0">
                <a:solidFill>
                  <a:srgbClr val="292934"/>
                </a:solidFill>
                <a:latin typeface="Arial"/>
                <a:cs typeface="Arial"/>
              </a:rPr>
              <a:t>u</a:t>
            </a:r>
            <a:r>
              <a:rPr sz="1800" b="1" i="1" spc="5" dirty="0">
                <a:solidFill>
                  <a:srgbClr val="292934"/>
                </a:solidFill>
                <a:latin typeface="Arial"/>
                <a:cs typeface="Arial"/>
              </a:rPr>
              <a:t>l</a:t>
            </a:r>
            <a:r>
              <a:rPr sz="1800" b="1" i="1" spc="-5" dirty="0">
                <a:solidFill>
                  <a:srgbClr val="292934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97121" y="6409740"/>
            <a:ext cx="12547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35" dirty="0">
                <a:solidFill>
                  <a:srgbClr val="292934"/>
                </a:solidFill>
                <a:latin typeface="Arial"/>
                <a:cs typeface="Arial"/>
              </a:rPr>
              <a:t>T</a:t>
            </a:r>
            <a:r>
              <a:rPr sz="1800" b="1" i="1" spc="-5" dirty="0">
                <a:solidFill>
                  <a:srgbClr val="292934"/>
                </a:solidFill>
                <a:latin typeface="Arial"/>
                <a:cs typeface="Arial"/>
              </a:rPr>
              <a:t>ri</a:t>
            </a:r>
            <a:r>
              <a:rPr sz="1800" b="1" i="1" spc="-15" dirty="0">
                <a:solidFill>
                  <a:srgbClr val="292934"/>
                </a:solidFill>
                <a:latin typeface="Arial"/>
                <a:cs typeface="Arial"/>
              </a:rPr>
              <a:t>c</a:t>
            </a:r>
            <a:r>
              <a:rPr sz="1800" b="1" i="1" dirty="0">
                <a:solidFill>
                  <a:srgbClr val="292934"/>
                </a:solidFill>
                <a:latin typeface="Arial"/>
                <a:cs typeface="Arial"/>
              </a:rPr>
              <a:t>h</a:t>
            </a:r>
            <a:r>
              <a:rPr sz="1800" b="1" i="1" spc="5" dirty="0">
                <a:solidFill>
                  <a:srgbClr val="292934"/>
                </a:solidFill>
                <a:latin typeface="Arial"/>
                <a:cs typeface="Arial"/>
              </a:rPr>
              <a:t>o</a:t>
            </a:r>
            <a:r>
              <a:rPr sz="1800" b="1" i="1" dirty="0">
                <a:solidFill>
                  <a:srgbClr val="292934"/>
                </a:solidFill>
                <a:latin typeface="Arial"/>
                <a:cs typeface="Arial"/>
              </a:rPr>
              <a:t>l</a:t>
            </a:r>
            <a:r>
              <a:rPr sz="1800" b="1" i="1" spc="5" dirty="0">
                <a:solidFill>
                  <a:srgbClr val="292934"/>
                </a:solidFill>
                <a:latin typeface="Arial"/>
                <a:cs typeface="Arial"/>
              </a:rPr>
              <a:t>o</a:t>
            </a:r>
            <a:r>
              <a:rPr sz="1800" b="1" i="1" spc="-5" dirty="0">
                <a:solidFill>
                  <a:srgbClr val="292934"/>
                </a:solidFill>
                <a:latin typeface="Arial"/>
                <a:cs typeface="Arial"/>
              </a:rPr>
              <a:t>ma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556629" y="6395110"/>
            <a:ext cx="14090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292934"/>
                </a:solidFill>
                <a:latin typeface="Arial"/>
                <a:cs typeface="Arial"/>
              </a:rPr>
              <a:t>Scleroderma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00009" y="5740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spc="-5" dirty="0">
                <a:solidFill>
                  <a:srgbClr val="FFFFFF"/>
                </a:solidFill>
                <a:latin typeface="Arial"/>
                <a:cs typeface="Arial"/>
              </a:rPr>
              <a:t>30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28600" y="381000"/>
            <a:ext cx="5486400" cy="2842260"/>
            <a:chOff x="228600" y="381000"/>
            <a:chExt cx="5486400" cy="2842260"/>
          </a:xfrm>
        </p:grpSpPr>
        <p:sp>
          <p:nvSpPr>
            <p:cNvPr id="4" name="object 4"/>
            <p:cNvSpPr/>
            <p:nvPr/>
          </p:nvSpPr>
          <p:spPr>
            <a:xfrm>
              <a:off x="228600" y="426719"/>
              <a:ext cx="2667000" cy="27965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95600" y="381000"/>
              <a:ext cx="2819400" cy="28422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967989" y="3278885"/>
            <a:ext cx="82676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292934"/>
                </a:solidFill>
                <a:latin typeface="Arial"/>
                <a:cs typeface="Arial"/>
              </a:rPr>
              <a:t>Lep</a:t>
            </a:r>
            <a:r>
              <a:rPr sz="1800" b="1" i="1" spc="5" dirty="0">
                <a:solidFill>
                  <a:srgbClr val="292934"/>
                </a:solidFill>
                <a:latin typeface="Arial"/>
                <a:cs typeface="Arial"/>
              </a:rPr>
              <a:t>i</a:t>
            </a:r>
            <a:r>
              <a:rPr sz="1800" b="1" i="1" spc="-5" dirty="0">
                <a:solidFill>
                  <a:srgbClr val="292934"/>
                </a:solidFill>
                <a:latin typeface="Arial"/>
                <a:cs typeface="Arial"/>
              </a:rPr>
              <a:t>sta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7340" y="3264789"/>
            <a:ext cx="965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292934"/>
                </a:solidFill>
                <a:latin typeface="Arial"/>
                <a:cs typeface="Arial"/>
              </a:rPr>
              <a:t>Lepiota</a:t>
            </a:r>
            <a:r>
              <a:rPr sz="1800" b="1" i="1" spc="-85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763767" y="381000"/>
            <a:ext cx="2923032" cy="28422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849873" y="3278885"/>
            <a:ext cx="1156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292934"/>
                </a:solidFill>
                <a:latin typeface="Arial"/>
                <a:cs typeface="Arial"/>
              </a:rPr>
              <a:t>F</a:t>
            </a:r>
            <a:r>
              <a:rPr sz="1800" b="1" i="1" spc="5" dirty="0">
                <a:solidFill>
                  <a:srgbClr val="292934"/>
                </a:solidFill>
                <a:latin typeface="Arial"/>
                <a:cs typeface="Arial"/>
              </a:rPr>
              <a:t>l</a:t>
            </a:r>
            <a:r>
              <a:rPr sz="1800" b="1" i="1" spc="-5" dirty="0">
                <a:solidFill>
                  <a:srgbClr val="292934"/>
                </a:solidFill>
                <a:latin typeface="Arial"/>
                <a:cs typeface="Arial"/>
              </a:rPr>
              <a:t>a</a:t>
            </a:r>
            <a:r>
              <a:rPr sz="1800" b="1" i="1" spc="-15" dirty="0">
                <a:solidFill>
                  <a:srgbClr val="292934"/>
                </a:solidFill>
                <a:latin typeface="Arial"/>
                <a:cs typeface="Arial"/>
              </a:rPr>
              <a:t>m</a:t>
            </a:r>
            <a:r>
              <a:rPr sz="1800" b="1" i="1" dirty="0">
                <a:solidFill>
                  <a:srgbClr val="292934"/>
                </a:solidFill>
                <a:latin typeface="Arial"/>
                <a:cs typeface="Arial"/>
              </a:rPr>
              <a:t>u</a:t>
            </a:r>
            <a:r>
              <a:rPr sz="1800" b="1" i="1" spc="5" dirty="0">
                <a:solidFill>
                  <a:srgbClr val="292934"/>
                </a:solidFill>
                <a:latin typeface="Arial"/>
                <a:cs typeface="Arial"/>
              </a:rPr>
              <a:t>l</a:t>
            </a:r>
            <a:r>
              <a:rPr sz="1800" b="1" i="1" dirty="0">
                <a:solidFill>
                  <a:srgbClr val="292934"/>
                </a:solidFill>
                <a:latin typeface="Arial"/>
                <a:cs typeface="Arial"/>
              </a:rPr>
              <a:t>l</a:t>
            </a:r>
            <a:r>
              <a:rPr sz="1800" b="1" i="1" spc="5" dirty="0">
                <a:solidFill>
                  <a:srgbClr val="292934"/>
                </a:solidFill>
                <a:latin typeface="Arial"/>
                <a:cs typeface="Arial"/>
              </a:rPr>
              <a:t>i</a:t>
            </a:r>
            <a:r>
              <a:rPr sz="1800" b="1" i="1" dirty="0">
                <a:solidFill>
                  <a:srgbClr val="292934"/>
                </a:solidFill>
                <a:latin typeface="Arial"/>
                <a:cs typeface="Arial"/>
              </a:rPr>
              <a:t>na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28600" y="3621023"/>
            <a:ext cx="2667000" cy="27035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07340" y="6352743"/>
            <a:ext cx="1270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292934"/>
                </a:solidFill>
                <a:latin typeface="Arial"/>
                <a:cs typeface="Arial"/>
              </a:rPr>
              <a:t>Rhodocybe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887979" y="3599688"/>
            <a:ext cx="5806440" cy="27249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042920" y="6352743"/>
            <a:ext cx="1625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292934"/>
                </a:solidFill>
                <a:latin typeface="Arial"/>
                <a:cs typeface="Arial"/>
              </a:rPr>
              <a:t>Crassisporium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43142" y="6352743"/>
            <a:ext cx="9512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292934"/>
                </a:solidFill>
                <a:latin typeface="Arial"/>
                <a:cs typeface="Arial"/>
              </a:rPr>
              <a:t>La</a:t>
            </a:r>
            <a:r>
              <a:rPr sz="1800" b="1" i="1" spc="-15" dirty="0">
                <a:solidFill>
                  <a:srgbClr val="292934"/>
                </a:solidFill>
                <a:latin typeface="Arial"/>
                <a:cs typeface="Arial"/>
              </a:rPr>
              <a:t>c</a:t>
            </a:r>
            <a:r>
              <a:rPr sz="1800" b="1" i="1" spc="-5" dirty="0">
                <a:solidFill>
                  <a:srgbClr val="292934"/>
                </a:solidFill>
                <a:latin typeface="Arial"/>
                <a:cs typeface="Arial"/>
              </a:rPr>
              <a:t>c</a:t>
            </a:r>
            <a:r>
              <a:rPr sz="1800" b="1" i="1" spc="-15" dirty="0">
                <a:solidFill>
                  <a:srgbClr val="292934"/>
                </a:solidFill>
                <a:latin typeface="Arial"/>
                <a:cs typeface="Arial"/>
              </a:rPr>
              <a:t>a</a:t>
            </a:r>
            <a:r>
              <a:rPr sz="1800" b="1" i="1" spc="-5" dirty="0">
                <a:solidFill>
                  <a:srgbClr val="292934"/>
                </a:solidFill>
                <a:latin typeface="Arial"/>
                <a:cs typeface="Arial"/>
              </a:rPr>
              <a:t>ria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97737"/>
            <a:ext cx="4526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70" dirty="0"/>
              <a:t>ECM</a:t>
            </a:r>
            <a:r>
              <a:rPr spc="-270" dirty="0"/>
              <a:t> </a:t>
            </a:r>
            <a:r>
              <a:rPr spc="-95" dirty="0"/>
              <a:t>structructures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52320"/>
            <a:ext cx="2903855" cy="178181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675"/>
              </a:spcBef>
              <a:buClr>
                <a:srgbClr val="92A199"/>
              </a:buClr>
              <a:buSzPct val="85416"/>
              <a:buChar char="•"/>
              <a:tabLst>
                <a:tab pos="195580" algn="l"/>
              </a:tabLst>
            </a:pPr>
            <a:r>
              <a:rPr sz="2400" spc="-10" dirty="0">
                <a:solidFill>
                  <a:srgbClr val="292934"/>
                </a:solidFill>
                <a:latin typeface="Arial"/>
                <a:cs typeface="Arial"/>
              </a:rPr>
              <a:t>Hartig’s</a:t>
            </a:r>
            <a:r>
              <a:rPr sz="2400" spc="20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net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80"/>
              </a:spcBef>
              <a:buClr>
                <a:srgbClr val="92A199"/>
              </a:buClr>
              <a:buSzPct val="85416"/>
              <a:buChar char="•"/>
              <a:tabLst>
                <a:tab pos="195580" algn="l"/>
              </a:tabLst>
            </a:pP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Mantle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80"/>
              </a:spcBef>
              <a:buClr>
                <a:srgbClr val="92A199"/>
              </a:buClr>
              <a:buSzPct val="85416"/>
              <a:buChar char="•"/>
              <a:tabLst>
                <a:tab pos="195580" algn="l"/>
              </a:tabLst>
            </a:pP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Extraradical</a:t>
            </a:r>
            <a:r>
              <a:rPr sz="2400" spc="-10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hyphae</a:t>
            </a:r>
            <a:endParaRPr sz="24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75"/>
              </a:spcBef>
              <a:buClr>
                <a:srgbClr val="92A199"/>
              </a:buClr>
              <a:buSzPct val="85416"/>
              <a:buChar char="•"/>
              <a:tabLst>
                <a:tab pos="195580" algn="l"/>
              </a:tabLst>
            </a:pP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Sporocarp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00009" y="57403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33800" y="1447800"/>
            <a:ext cx="5289804" cy="518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886200"/>
            <a:ext cx="3616452" cy="26624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8739" y="6576771"/>
            <a:ext cx="1295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292934"/>
                </a:solidFill>
                <a:latin typeface="Arial"/>
                <a:cs typeface="Arial"/>
              </a:rPr>
              <a:t>Sporocarps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65575" y="6179311"/>
            <a:ext cx="17138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292934"/>
                </a:solidFill>
                <a:latin typeface="Arial"/>
                <a:cs typeface="Arial"/>
              </a:rPr>
              <a:t>ECM</a:t>
            </a:r>
            <a:r>
              <a:rPr sz="1800" b="1" spc="-40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292934"/>
                </a:solidFill>
                <a:latin typeface="Arial"/>
                <a:cs typeface="Arial"/>
              </a:rPr>
              <a:t>structures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97737"/>
            <a:ext cx="26777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95" dirty="0"/>
              <a:t>Conclusion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52320"/>
            <a:ext cx="8074025" cy="287972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675"/>
              </a:spcBef>
              <a:buClr>
                <a:srgbClr val="92A199"/>
              </a:buClr>
              <a:buSzPct val="85416"/>
              <a:buChar char="•"/>
              <a:tabLst>
                <a:tab pos="195580" algn="l"/>
              </a:tabLst>
            </a:pP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ECM communities are 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very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important for plant</a:t>
            </a:r>
            <a:r>
              <a:rPr sz="2400" spc="95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survival.</a:t>
            </a:r>
            <a:endParaRPr sz="2400">
              <a:latin typeface="Arial"/>
              <a:cs typeface="Arial"/>
            </a:endParaRPr>
          </a:p>
          <a:p>
            <a:pPr marL="194945" marR="5080" indent="-182880">
              <a:lnSpc>
                <a:spcPct val="100000"/>
              </a:lnSpc>
              <a:spcBef>
                <a:spcPts val="580"/>
              </a:spcBef>
              <a:buClr>
                <a:srgbClr val="92A199"/>
              </a:buClr>
              <a:buSzPct val="85416"/>
              <a:buChar char="•"/>
              <a:tabLst>
                <a:tab pos="195580" algn="l"/>
                <a:tab pos="1489075" algn="l"/>
                <a:tab pos="3314065" algn="l"/>
                <a:tab pos="3967479" algn="l"/>
                <a:tab pos="5210175" algn="l"/>
                <a:tab pos="5930900" algn="l"/>
                <a:tab pos="6891655" algn="l"/>
              </a:tabLst>
            </a:pP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Di</a:t>
            </a:r>
            <a:r>
              <a:rPr sz="2400" spc="-50" dirty="0">
                <a:solidFill>
                  <a:srgbClr val="292934"/>
                </a:solidFill>
                <a:latin typeface="Arial"/>
                <a:cs typeface="Arial"/>
              </a:rPr>
              <a:t>f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fer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ent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	</a:t>
            </a:r>
            <a:r>
              <a:rPr sz="2400" spc="-20" dirty="0">
                <a:solidFill>
                  <a:srgbClr val="292934"/>
                </a:solidFill>
                <a:latin typeface="Arial"/>
                <a:cs typeface="Arial"/>
              </a:rPr>
              <a:t>e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nvironment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	</a:t>
            </a:r>
            <a:r>
              <a:rPr sz="2400" spc="-10" dirty="0">
                <a:solidFill>
                  <a:srgbClr val="292934"/>
                </a:solidFill>
                <a:latin typeface="Arial"/>
                <a:cs typeface="Arial"/>
              </a:rPr>
              <a:t>an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d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	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d</a:t>
            </a:r>
            <a:r>
              <a:rPr sz="2400" spc="-15" dirty="0">
                <a:solidFill>
                  <a:srgbClr val="292934"/>
                </a:solidFill>
                <a:latin typeface="Arial"/>
                <a:cs typeface="Arial"/>
              </a:rPr>
              <a:t>i</a:t>
            </a:r>
            <a:r>
              <a:rPr sz="2400" spc="-45" dirty="0">
                <a:solidFill>
                  <a:srgbClr val="292934"/>
                </a:solidFill>
                <a:latin typeface="Arial"/>
                <a:cs typeface="Arial"/>
              </a:rPr>
              <a:t>f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fer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ent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	host	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plants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	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suppor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ts  </a:t>
            </a:r>
            <a:r>
              <a:rPr sz="2400" spc="-10" dirty="0">
                <a:solidFill>
                  <a:srgbClr val="292934"/>
                </a:solidFill>
                <a:latin typeface="Arial"/>
                <a:cs typeface="Arial"/>
              </a:rPr>
              <a:t>different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fungal</a:t>
            </a:r>
            <a:r>
              <a:rPr sz="2400" spc="20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communities.</a:t>
            </a:r>
            <a:endParaRPr sz="2400">
              <a:latin typeface="Arial"/>
              <a:cs typeface="Arial"/>
            </a:endParaRPr>
          </a:p>
          <a:p>
            <a:pPr marL="194945" marR="8255" indent="-182880">
              <a:lnSpc>
                <a:spcPct val="100000"/>
              </a:lnSpc>
              <a:spcBef>
                <a:spcPts val="580"/>
              </a:spcBef>
              <a:buClr>
                <a:srgbClr val="92A199"/>
              </a:buClr>
              <a:buSzPct val="85416"/>
              <a:buChar char="•"/>
              <a:tabLst>
                <a:tab pos="195580" algn="l"/>
                <a:tab pos="1871980" algn="l"/>
                <a:tab pos="3140075" algn="l"/>
                <a:tab pos="3782060" algn="l"/>
                <a:tab pos="5036185" algn="l"/>
                <a:tab pos="5389880" algn="l"/>
                <a:tab pos="6618605" algn="l"/>
                <a:tab pos="7548245" algn="l"/>
              </a:tabLst>
            </a:pP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C</a:t>
            </a:r>
            <a:r>
              <a:rPr sz="2400" spc="-15" dirty="0">
                <a:solidFill>
                  <a:srgbClr val="292934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m</a:t>
            </a:r>
            <a:r>
              <a:rPr sz="2400" spc="5" dirty="0">
                <a:solidFill>
                  <a:srgbClr val="292934"/>
                </a:solidFill>
                <a:latin typeface="Arial"/>
                <a:cs typeface="Arial"/>
              </a:rPr>
              <a:t>m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un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ity	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richness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	</a:t>
            </a:r>
            <a:r>
              <a:rPr sz="2400" spc="-10" dirty="0">
                <a:solidFill>
                  <a:srgbClr val="292934"/>
                </a:solidFill>
                <a:latin typeface="Arial"/>
                <a:cs typeface="Arial"/>
              </a:rPr>
              <a:t>an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d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	d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iv</a:t>
            </a:r>
            <a:r>
              <a:rPr sz="2400" spc="-15" dirty="0">
                <a:solidFill>
                  <a:srgbClr val="292934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r</a:t>
            </a:r>
            <a:r>
              <a:rPr sz="2400" spc="10" dirty="0">
                <a:solidFill>
                  <a:srgbClr val="292934"/>
                </a:solidFill>
                <a:latin typeface="Arial"/>
                <a:cs typeface="Arial"/>
              </a:rPr>
              <a:t>s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ty	</a:t>
            </a:r>
            <a:r>
              <a:rPr sz="2400" spc="-10" dirty="0">
                <a:solidFill>
                  <a:srgbClr val="292934"/>
                </a:solidFill>
                <a:latin typeface="Arial"/>
                <a:cs typeface="Arial"/>
              </a:rPr>
              <a:t>i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s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	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d</a:t>
            </a:r>
            <a:r>
              <a:rPr sz="2400" spc="-15" dirty="0">
                <a:solidFill>
                  <a:srgbClr val="292934"/>
                </a:solidFill>
                <a:latin typeface="Arial"/>
                <a:cs typeface="Arial"/>
              </a:rPr>
              <a:t>i</a:t>
            </a:r>
            <a:r>
              <a:rPr sz="2400" spc="-45" dirty="0">
                <a:solidFill>
                  <a:srgbClr val="292934"/>
                </a:solidFill>
                <a:latin typeface="Arial"/>
                <a:cs typeface="Arial"/>
              </a:rPr>
              <a:t>f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fer</a:t>
            </a:r>
            <a:r>
              <a:rPr sz="2400" spc="-15" dirty="0">
                <a:solidFill>
                  <a:srgbClr val="292934"/>
                </a:solidFill>
                <a:latin typeface="Arial"/>
                <a:cs typeface="Arial"/>
              </a:rPr>
              <a:t>e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nt	be</a:t>
            </a:r>
            <a:r>
              <a:rPr sz="2400" spc="-15" dirty="0">
                <a:solidFill>
                  <a:srgbClr val="292934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o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w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	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and  above</a:t>
            </a:r>
            <a:r>
              <a:rPr sz="2400" spc="5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ground.</a:t>
            </a:r>
            <a:endParaRPr sz="2400">
              <a:latin typeface="Arial"/>
              <a:cs typeface="Arial"/>
            </a:endParaRPr>
          </a:p>
          <a:p>
            <a:pPr marL="194945" marR="6350" indent="-182880">
              <a:lnSpc>
                <a:spcPct val="100000"/>
              </a:lnSpc>
              <a:spcBef>
                <a:spcPts val="575"/>
              </a:spcBef>
              <a:buClr>
                <a:srgbClr val="92A199"/>
              </a:buClr>
              <a:buSzPct val="85416"/>
              <a:buChar char="•"/>
              <a:tabLst>
                <a:tab pos="195580" algn="l"/>
                <a:tab pos="1079500" algn="l"/>
                <a:tab pos="1658620" algn="l"/>
                <a:tab pos="2287905" algn="l"/>
                <a:tab pos="4203700" algn="l"/>
                <a:tab pos="5038090" algn="l"/>
                <a:tab pos="5598795" algn="l"/>
                <a:tab pos="7298055" algn="l"/>
              </a:tabLst>
            </a:pP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Due	to	its	import</a:t>
            </a:r>
            <a:r>
              <a:rPr sz="2400" spc="-15" dirty="0">
                <a:solidFill>
                  <a:srgbClr val="292934"/>
                </a:solidFill>
                <a:latin typeface="Arial"/>
                <a:cs typeface="Arial"/>
              </a:rPr>
              <a:t>a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nce,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	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ro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l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	</a:t>
            </a:r>
            <a:r>
              <a:rPr sz="2400" spc="-10" dirty="0">
                <a:solidFill>
                  <a:srgbClr val="292934"/>
                </a:solidFill>
                <a:latin typeface="Arial"/>
                <a:cs typeface="Arial"/>
              </a:rPr>
              <a:t>i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	su</a:t>
            </a:r>
            <a:r>
              <a:rPr sz="2400" spc="5" dirty="0">
                <a:solidFill>
                  <a:srgbClr val="292934"/>
                </a:solidFill>
                <a:latin typeface="Arial"/>
                <a:cs typeface="Arial"/>
              </a:rPr>
              <a:t>s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taining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	for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e</a:t>
            </a:r>
            <a:r>
              <a:rPr sz="2400" spc="-20" dirty="0">
                <a:solidFill>
                  <a:srgbClr val="292934"/>
                </a:solidFill>
                <a:latin typeface="Arial"/>
                <a:cs typeface="Arial"/>
              </a:rPr>
              <a:t>s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t  ecosystems,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there is need 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to study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these</a:t>
            </a:r>
            <a:r>
              <a:rPr sz="2400" spc="10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communities.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00009" y="5740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31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97737"/>
            <a:ext cx="25114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95" dirty="0">
                <a:latin typeface="Arial"/>
                <a:cs typeface="Arial"/>
              </a:rPr>
              <a:t>References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69466"/>
            <a:ext cx="8072755" cy="158940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94945" marR="6350" indent="-182880">
              <a:lnSpc>
                <a:spcPct val="80000"/>
              </a:lnSpc>
              <a:spcBef>
                <a:spcPts val="550"/>
              </a:spcBef>
              <a:buClr>
                <a:srgbClr val="92A199"/>
              </a:buClr>
              <a:buSzPct val="84210"/>
              <a:buChar char="•"/>
              <a:tabLst>
                <a:tab pos="195580" algn="l"/>
              </a:tabLst>
            </a:pPr>
            <a:r>
              <a:rPr sz="1900" dirty="0">
                <a:solidFill>
                  <a:srgbClr val="292934"/>
                </a:solidFill>
                <a:latin typeface="Arial"/>
                <a:cs typeface="Arial"/>
              </a:rPr>
              <a:t>John Dighton, </a:t>
            </a:r>
            <a:r>
              <a:rPr sz="1900" spc="-5" dirty="0">
                <a:solidFill>
                  <a:srgbClr val="292934"/>
                </a:solidFill>
                <a:latin typeface="Arial"/>
                <a:cs typeface="Arial"/>
              </a:rPr>
              <a:t>James </a:t>
            </a:r>
            <a:r>
              <a:rPr sz="1900" spc="-110" dirty="0">
                <a:solidFill>
                  <a:srgbClr val="292934"/>
                </a:solidFill>
                <a:latin typeface="Arial"/>
                <a:cs typeface="Arial"/>
              </a:rPr>
              <a:t>F. </a:t>
            </a:r>
            <a:r>
              <a:rPr sz="1900" spc="-5" dirty="0">
                <a:solidFill>
                  <a:srgbClr val="292934"/>
                </a:solidFill>
                <a:latin typeface="Arial"/>
                <a:cs typeface="Arial"/>
              </a:rPr>
              <a:t>White, The </a:t>
            </a:r>
            <a:r>
              <a:rPr sz="1900" dirty="0">
                <a:solidFill>
                  <a:srgbClr val="292934"/>
                </a:solidFill>
                <a:latin typeface="Arial"/>
                <a:cs typeface="Arial"/>
              </a:rPr>
              <a:t>Fungal Community: </a:t>
            </a:r>
            <a:r>
              <a:rPr sz="1900" spc="-5" dirty="0">
                <a:solidFill>
                  <a:srgbClr val="292934"/>
                </a:solidFill>
                <a:latin typeface="Arial"/>
                <a:cs typeface="Arial"/>
              </a:rPr>
              <a:t>Its </a:t>
            </a:r>
            <a:r>
              <a:rPr sz="1900" dirty="0">
                <a:solidFill>
                  <a:srgbClr val="292934"/>
                </a:solidFill>
                <a:latin typeface="Arial"/>
                <a:cs typeface="Arial"/>
              </a:rPr>
              <a:t>Organization  </a:t>
            </a:r>
            <a:r>
              <a:rPr sz="1900" spc="-5" dirty="0">
                <a:solidFill>
                  <a:srgbClr val="292934"/>
                </a:solidFill>
                <a:latin typeface="Arial"/>
                <a:cs typeface="Arial"/>
              </a:rPr>
              <a:t>and Role in the Ecosystem, Third</a:t>
            </a:r>
            <a:r>
              <a:rPr sz="1900" spc="75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292934"/>
                </a:solidFill>
                <a:latin typeface="Arial"/>
                <a:cs typeface="Arial"/>
              </a:rPr>
              <a:t>Edition</a:t>
            </a:r>
            <a:endParaRPr sz="1900">
              <a:latin typeface="Arial"/>
              <a:cs typeface="Arial"/>
            </a:endParaRPr>
          </a:p>
          <a:p>
            <a:pPr marL="194945" marR="7620" indent="-182880">
              <a:lnSpc>
                <a:spcPts val="1820"/>
              </a:lnSpc>
              <a:spcBef>
                <a:spcPts val="445"/>
              </a:spcBef>
              <a:buClr>
                <a:srgbClr val="92A199"/>
              </a:buClr>
              <a:buSzPct val="84210"/>
              <a:buChar char="•"/>
              <a:tabLst>
                <a:tab pos="195580" algn="l"/>
                <a:tab pos="1207135" algn="l"/>
                <a:tab pos="1991995" algn="l"/>
                <a:tab pos="3408679" algn="l"/>
                <a:tab pos="4905375" algn="l"/>
                <a:tab pos="5377815" algn="l"/>
                <a:tab pos="6685915" algn="l"/>
              </a:tabLst>
            </a:pPr>
            <a:r>
              <a:rPr sz="1900" spc="-5" dirty="0">
                <a:solidFill>
                  <a:srgbClr val="292934"/>
                </a:solidFill>
                <a:latin typeface="Arial"/>
                <a:cs typeface="Arial"/>
              </a:rPr>
              <a:t>Mic</a:t>
            </a:r>
            <a:r>
              <a:rPr sz="1900" spc="10" dirty="0">
                <a:solidFill>
                  <a:srgbClr val="292934"/>
                </a:solidFill>
                <a:latin typeface="Arial"/>
                <a:cs typeface="Arial"/>
              </a:rPr>
              <a:t>h</a:t>
            </a:r>
            <a:r>
              <a:rPr sz="1900" spc="-5" dirty="0">
                <a:solidFill>
                  <a:srgbClr val="292934"/>
                </a:solidFill>
                <a:latin typeface="Arial"/>
                <a:cs typeface="Arial"/>
              </a:rPr>
              <a:t>a</a:t>
            </a:r>
            <a:r>
              <a:rPr sz="1900" spc="5" dirty="0">
                <a:solidFill>
                  <a:srgbClr val="292934"/>
                </a:solidFill>
                <a:latin typeface="Arial"/>
                <a:cs typeface="Arial"/>
              </a:rPr>
              <a:t>e</a:t>
            </a:r>
            <a:r>
              <a:rPr sz="1900" spc="-5" dirty="0">
                <a:solidFill>
                  <a:srgbClr val="292934"/>
                </a:solidFill>
                <a:latin typeface="Arial"/>
                <a:cs typeface="Arial"/>
              </a:rPr>
              <a:t>l</a:t>
            </a:r>
            <a:r>
              <a:rPr sz="1900" dirty="0">
                <a:solidFill>
                  <a:srgbClr val="292934"/>
                </a:solidFill>
                <a:latin typeface="Arial"/>
                <a:cs typeface="Arial"/>
              </a:rPr>
              <a:t>	</a:t>
            </a:r>
            <a:r>
              <a:rPr sz="1900" spc="-5" dirty="0">
                <a:solidFill>
                  <a:srgbClr val="292934"/>
                </a:solidFill>
                <a:latin typeface="Arial"/>
                <a:cs typeface="Arial"/>
              </a:rPr>
              <a:t>All</a:t>
            </a:r>
            <a:r>
              <a:rPr sz="1900" spc="5" dirty="0">
                <a:solidFill>
                  <a:srgbClr val="292934"/>
                </a:solidFill>
                <a:latin typeface="Arial"/>
                <a:cs typeface="Arial"/>
              </a:rPr>
              <a:t>en</a:t>
            </a:r>
            <a:r>
              <a:rPr sz="1900" spc="-5" dirty="0">
                <a:solidFill>
                  <a:srgbClr val="292934"/>
                </a:solidFill>
                <a:latin typeface="Arial"/>
                <a:cs typeface="Arial"/>
              </a:rPr>
              <a:t>,</a:t>
            </a:r>
            <a:r>
              <a:rPr sz="1900" dirty="0">
                <a:solidFill>
                  <a:srgbClr val="292934"/>
                </a:solidFill>
                <a:latin typeface="Arial"/>
                <a:cs typeface="Arial"/>
              </a:rPr>
              <a:t>	</a:t>
            </a:r>
            <a:r>
              <a:rPr sz="1900" spc="-5" dirty="0">
                <a:solidFill>
                  <a:srgbClr val="292934"/>
                </a:solidFill>
                <a:latin typeface="Arial"/>
                <a:cs typeface="Arial"/>
              </a:rPr>
              <a:t>Mycor</a:t>
            </a:r>
            <a:r>
              <a:rPr sz="1900" dirty="0">
                <a:solidFill>
                  <a:srgbClr val="292934"/>
                </a:solidFill>
                <a:latin typeface="Arial"/>
                <a:cs typeface="Arial"/>
              </a:rPr>
              <a:t>r</a:t>
            </a:r>
            <a:r>
              <a:rPr sz="1900" spc="5" dirty="0">
                <a:solidFill>
                  <a:srgbClr val="292934"/>
                </a:solidFill>
                <a:latin typeface="Arial"/>
                <a:cs typeface="Arial"/>
              </a:rPr>
              <a:t>h</a:t>
            </a:r>
            <a:r>
              <a:rPr sz="1900" spc="-5" dirty="0">
                <a:solidFill>
                  <a:srgbClr val="292934"/>
                </a:solidFill>
                <a:latin typeface="Arial"/>
                <a:cs typeface="Arial"/>
              </a:rPr>
              <a:t>iz</a:t>
            </a:r>
            <a:r>
              <a:rPr sz="1900" spc="5" dirty="0">
                <a:solidFill>
                  <a:srgbClr val="292934"/>
                </a:solidFill>
                <a:latin typeface="Arial"/>
                <a:cs typeface="Arial"/>
              </a:rPr>
              <a:t>a</a:t>
            </a:r>
            <a:r>
              <a:rPr sz="1900" spc="-5" dirty="0">
                <a:solidFill>
                  <a:srgbClr val="292934"/>
                </a:solidFill>
                <a:latin typeface="Arial"/>
                <a:cs typeface="Arial"/>
              </a:rPr>
              <a:t>l</a:t>
            </a:r>
            <a:r>
              <a:rPr sz="1900" dirty="0">
                <a:solidFill>
                  <a:srgbClr val="292934"/>
                </a:solidFill>
                <a:latin typeface="Arial"/>
                <a:cs typeface="Arial"/>
              </a:rPr>
              <a:t>	</a:t>
            </a:r>
            <a:r>
              <a:rPr sz="1900" spc="-5" dirty="0">
                <a:solidFill>
                  <a:srgbClr val="292934"/>
                </a:solidFill>
                <a:latin typeface="Arial"/>
                <a:cs typeface="Arial"/>
              </a:rPr>
              <a:t>F</a:t>
            </a:r>
            <a:r>
              <a:rPr sz="1900" dirty="0">
                <a:solidFill>
                  <a:srgbClr val="292934"/>
                </a:solidFill>
                <a:latin typeface="Arial"/>
                <a:cs typeface="Arial"/>
              </a:rPr>
              <a:t>u</a:t>
            </a:r>
            <a:r>
              <a:rPr sz="1900" spc="-5" dirty="0">
                <a:solidFill>
                  <a:srgbClr val="292934"/>
                </a:solidFill>
                <a:latin typeface="Arial"/>
                <a:cs typeface="Arial"/>
              </a:rPr>
              <a:t>ncti</a:t>
            </a:r>
            <a:r>
              <a:rPr sz="1900" spc="5" dirty="0">
                <a:solidFill>
                  <a:srgbClr val="292934"/>
                </a:solidFill>
                <a:latin typeface="Arial"/>
                <a:cs typeface="Arial"/>
              </a:rPr>
              <a:t>o</a:t>
            </a:r>
            <a:r>
              <a:rPr sz="1900" spc="-5" dirty="0">
                <a:solidFill>
                  <a:srgbClr val="292934"/>
                </a:solidFill>
                <a:latin typeface="Arial"/>
                <a:cs typeface="Arial"/>
              </a:rPr>
              <a:t>n</a:t>
            </a:r>
            <a:r>
              <a:rPr sz="1900" spc="5" dirty="0">
                <a:solidFill>
                  <a:srgbClr val="292934"/>
                </a:solidFill>
                <a:latin typeface="Arial"/>
                <a:cs typeface="Arial"/>
              </a:rPr>
              <a:t>i</a:t>
            </a:r>
            <a:r>
              <a:rPr sz="1900" spc="-5" dirty="0">
                <a:solidFill>
                  <a:srgbClr val="292934"/>
                </a:solidFill>
                <a:latin typeface="Arial"/>
                <a:cs typeface="Arial"/>
              </a:rPr>
              <a:t>n</a:t>
            </a:r>
            <a:r>
              <a:rPr sz="1900" spc="5" dirty="0">
                <a:solidFill>
                  <a:srgbClr val="292934"/>
                </a:solidFill>
                <a:latin typeface="Arial"/>
                <a:cs typeface="Arial"/>
              </a:rPr>
              <a:t>g</a:t>
            </a:r>
            <a:r>
              <a:rPr sz="1900" spc="-5" dirty="0">
                <a:solidFill>
                  <a:srgbClr val="292934"/>
                </a:solidFill>
                <a:latin typeface="Arial"/>
                <a:cs typeface="Arial"/>
              </a:rPr>
              <a:t>:</a:t>
            </a:r>
            <a:r>
              <a:rPr sz="1900" dirty="0">
                <a:solidFill>
                  <a:srgbClr val="292934"/>
                </a:solidFill>
                <a:latin typeface="Arial"/>
                <a:cs typeface="Arial"/>
              </a:rPr>
              <a:t>	</a:t>
            </a:r>
            <a:r>
              <a:rPr sz="1900" spc="-10" dirty="0">
                <a:solidFill>
                  <a:srgbClr val="292934"/>
                </a:solidFill>
                <a:latin typeface="Arial"/>
                <a:cs typeface="Arial"/>
              </a:rPr>
              <a:t>A</a:t>
            </a:r>
            <a:r>
              <a:rPr sz="1900" spc="-5" dirty="0">
                <a:solidFill>
                  <a:srgbClr val="292934"/>
                </a:solidFill>
                <a:latin typeface="Arial"/>
                <a:cs typeface="Arial"/>
              </a:rPr>
              <a:t>n</a:t>
            </a:r>
            <a:r>
              <a:rPr sz="1900" dirty="0">
                <a:solidFill>
                  <a:srgbClr val="292934"/>
                </a:solidFill>
                <a:latin typeface="Arial"/>
                <a:cs typeface="Arial"/>
              </a:rPr>
              <a:t>	</a:t>
            </a:r>
            <a:r>
              <a:rPr sz="1900" spc="-5" dirty="0">
                <a:solidFill>
                  <a:srgbClr val="292934"/>
                </a:solidFill>
                <a:latin typeface="Arial"/>
                <a:cs typeface="Arial"/>
              </a:rPr>
              <a:t>Inte</a:t>
            </a:r>
            <a:r>
              <a:rPr sz="1900" dirty="0">
                <a:solidFill>
                  <a:srgbClr val="292934"/>
                </a:solidFill>
                <a:latin typeface="Arial"/>
                <a:cs typeface="Arial"/>
              </a:rPr>
              <a:t>g</a:t>
            </a:r>
            <a:r>
              <a:rPr sz="1900" spc="10" dirty="0">
                <a:solidFill>
                  <a:srgbClr val="292934"/>
                </a:solidFill>
                <a:latin typeface="Arial"/>
                <a:cs typeface="Arial"/>
              </a:rPr>
              <a:t>r</a:t>
            </a:r>
            <a:r>
              <a:rPr sz="1900" spc="-5" dirty="0">
                <a:solidFill>
                  <a:srgbClr val="292934"/>
                </a:solidFill>
                <a:latin typeface="Arial"/>
                <a:cs typeface="Arial"/>
              </a:rPr>
              <a:t>at</a:t>
            </a:r>
            <a:r>
              <a:rPr sz="1900" spc="5" dirty="0">
                <a:solidFill>
                  <a:srgbClr val="292934"/>
                </a:solidFill>
                <a:latin typeface="Arial"/>
                <a:cs typeface="Arial"/>
              </a:rPr>
              <a:t>i</a:t>
            </a:r>
            <a:r>
              <a:rPr sz="1900" spc="-5" dirty="0">
                <a:solidFill>
                  <a:srgbClr val="292934"/>
                </a:solidFill>
                <a:latin typeface="Arial"/>
                <a:cs typeface="Arial"/>
              </a:rPr>
              <a:t>ve</a:t>
            </a:r>
            <a:r>
              <a:rPr sz="1900" dirty="0">
                <a:solidFill>
                  <a:srgbClr val="292934"/>
                </a:solidFill>
                <a:latin typeface="Arial"/>
                <a:cs typeface="Arial"/>
              </a:rPr>
              <a:t>	</a:t>
            </a:r>
            <a:r>
              <a:rPr sz="1900" spc="-5" dirty="0">
                <a:solidFill>
                  <a:srgbClr val="292934"/>
                </a:solidFill>
                <a:latin typeface="Arial"/>
                <a:cs typeface="Arial"/>
              </a:rPr>
              <a:t>Pl</a:t>
            </a:r>
            <a:r>
              <a:rPr sz="1900" dirty="0">
                <a:solidFill>
                  <a:srgbClr val="292934"/>
                </a:solidFill>
                <a:latin typeface="Arial"/>
                <a:cs typeface="Arial"/>
              </a:rPr>
              <a:t>a</a:t>
            </a:r>
            <a:r>
              <a:rPr sz="1900" spc="-5" dirty="0">
                <a:solidFill>
                  <a:srgbClr val="292934"/>
                </a:solidFill>
                <a:latin typeface="Arial"/>
                <a:cs typeface="Arial"/>
              </a:rPr>
              <a:t>n</a:t>
            </a:r>
            <a:r>
              <a:rPr sz="1900" dirty="0">
                <a:solidFill>
                  <a:srgbClr val="292934"/>
                </a:solidFill>
                <a:latin typeface="Arial"/>
                <a:cs typeface="Arial"/>
              </a:rPr>
              <a:t>t</a:t>
            </a:r>
            <a:r>
              <a:rPr sz="1900" spc="-5" dirty="0">
                <a:solidFill>
                  <a:srgbClr val="292934"/>
                </a:solidFill>
                <a:latin typeface="Arial"/>
                <a:cs typeface="Arial"/>
              </a:rPr>
              <a:t>-F</a:t>
            </a:r>
            <a:r>
              <a:rPr sz="1900" spc="10" dirty="0">
                <a:solidFill>
                  <a:srgbClr val="292934"/>
                </a:solidFill>
                <a:latin typeface="Arial"/>
                <a:cs typeface="Arial"/>
              </a:rPr>
              <a:t>u</a:t>
            </a:r>
            <a:r>
              <a:rPr sz="1900" spc="5" dirty="0">
                <a:solidFill>
                  <a:srgbClr val="292934"/>
                </a:solidFill>
                <a:latin typeface="Arial"/>
                <a:cs typeface="Arial"/>
              </a:rPr>
              <a:t>n</a:t>
            </a:r>
            <a:r>
              <a:rPr sz="1900" spc="-5" dirty="0">
                <a:solidFill>
                  <a:srgbClr val="292934"/>
                </a:solidFill>
                <a:latin typeface="Arial"/>
                <a:cs typeface="Arial"/>
              </a:rPr>
              <a:t>gal  Process</a:t>
            </a:r>
            <a:endParaRPr sz="1900">
              <a:latin typeface="Arial"/>
              <a:cs typeface="Arial"/>
            </a:endParaRPr>
          </a:p>
          <a:p>
            <a:pPr marL="194945" marR="5080" indent="-182880">
              <a:lnSpc>
                <a:spcPts val="1820"/>
              </a:lnSpc>
              <a:spcBef>
                <a:spcPts val="465"/>
              </a:spcBef>
              <a:buClr>
                <a:srgbClr val="92A199"/>
              </a:buClr>
              <a:buSzPct val="84210"/>
              <a:buChar char="•"/>
              <a:tabLst>
                <a:tab pos="195580" algn="l"/>
              </a:tabLst>
            </a:pPr>
            <a:r>
              <a:rPr sz="1900" dirty="0">
                <a:solidFill>
                  <a:srgbClr val="292934"/>
                </a:solidFill>
                <a:latin typeface="Arial"/>
                <a:cs typeface="Arial"/>
              </a:rPr>
              <a:t>Jabeen </a:t>
            </a:r>
            <a:r>
              <a:rPr sz="1900" spc="-5" dirty="0">
                <a:solidFill>
                  <a:srgbClr val="292934"/>
                </a:solidFill>
                <a:latin typeface="Arial"/>
                <a:cs typeface="Arial"/>
              </a:rPr>
              <a:t>S., Ahmad I., Khalid A.N., </a:t>
            </a:r>
            <a:r>
              <a:rPr sz="1900" i="1" dirty="0">
                <a:solidFill>
                  <a:srgbClr val="292934"/>
                </a:solidFill>
                <a:latin typeface="Arial"/>
                <a:cs typeface="Arial"/>
              </a:rPr>
              <a:t>Inocybe kohistanensis</a:t>
            </a:r>
            <a:r>
              <a:rPr sz="1900" dirty="0">
                <a:solidFill>
                  <a:srgbClr val="292934"/>
                </a:solidFill>
                <a:latin typeface="Arial"/>
                <a:cs typeface="Arial"/>
              </a:rPr>
              <a:t>, </a:t>
            </a:r>
            <a:r>
              <a:rPr sz="1900" spc="-5" dirty="0">
                <a:solidFill>
                  <a:srgbClr val="292934"/>
                </a:solidFill>
                <a:latin typeface="Arial"/>
                <a:cs typeface="Arial"/>
              </a:rPr>
              <a:t>a </a:t>
            </a:r>
            <a:r>
              <a:rPr sz="1900" dirty="0">
                <a:solidFill>
                  <a:srgbClr val="292934"/>
                </a:solidFill>
                <a:latin typeface="Arial"/>
                <a:cs typeface="Arial"/>
              </a:rPr>
              <a:t>new species  </a:t>
            </a:r>
            <a:r>
              <a:rPr sz="1900" spc="-5" dirty="0">
                <a:solidFill>
                  <a:srgbClr val="292934"/>
                </a:solidFill>
                <a:latin typeface="Arial"/>
                <a:cs typeface="Arial"/>
              </a:rPr>
              <a:t>from </a:t>
            </a:r>
            <a:r>
              <a:rPr sz="1900" spc="-10" dirty="0">
                <a:solidFill>
                  <a:srgbClr val="292934"/>
                </a:solidFill>
                <a:latin typeface="Arial"/>
                <a:cs typeface="Arial"/>
              </a:rPr>
              <a:t>Swat, PakistanTurkish </a:t>
            </a:r>
            <a:r>
              <a:rPr sz="1900" spc="-5" dirty="0">
                <a:solidFill>
                  <a:srgbClr val="292934"/>
                </a:solidFill>
                <a:latin typeface="Arial"/>
                <a:cs typeface="Arial"/>
              </a:rPr>
              <a:t>Journal of Botany(2016)</a:t>
            </a:r>
            <a:r>
              <a:rPr sz="1900" spc="215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292934"/>
                </a:solidFill>
                <a:latin typeface="Arial"/>
                <a:cs typeface="Arial"/>
              </a:rPr>
              <a:t>40:</a:t>
            </a:r>
            <a:endParaRPr sz="1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81883" y="3133470"/>
            <a:ext cx="1058545" cy="54610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44450" marR="5080" indent="-32384">
              <a:lnSpc>
                <a:spcPct val="80000"/>
              </a:lnSpc>
              <a:spcBef>
                <a:spcPts val="550"/>
              </a:spcBef>
              <a:tabLst>
                <a:tab pos="509270" algn="l"/>
              </a:tabLst>
            </a:pPr>
            <a:r>
              <a:rPr sz="1900" spc="-10" dirty="0">
                <a:solidFill>
                  <a:srgbClr val="292934"/>
                </a:solidFill>
                <a:latin typeface="Arial"/>
                <a:cs typeface="Arial"/>
              </a:rPr>
              <a:t>S</a:t>
            </a:r>
            <a:r>
              <a:rPr sz="1900" spc="-5" dirty="0">
                <a:solidFill>
                  <a:srgbClr val="292934"/>
                </a:solidFill>
                <a:latin typeface="Arial"/>
                <a:cs typeface="Arial"/>
              </a:rPr>
              <a:t>,</a:t>
            </a:r>
            <a:r>
              <a:rPr sz="1900" dirty="0">
                <a:solidFill>
                  <a:srgbClr val="292934"/>
                </a:solidFill>
                <a:latin typeface="Arial"/>
                <a:cs typeface="Arial"/>
              </a:rPr>
              <a:t>	</a:t>
            </a:r>
            <a:r>
              <a:rPr sz="1900" spc="-5" dirty="0">
                <a:solidFill>
                  <a:srgbClr val="292934"/>
                </a:solidFill>
                <a:latin typeface="Arial"/>
                <a:cs typeface="Arial"/>
              </a:rPr>
              <a:t>Nia</a:t>
            </a:r>
            <a:r>
              <a:rPr sz="1900" dirty="0">
                <a:solidFill>
                  <a:srgbClr val="292934"/>
                </a:solidFill>
                <a:latin typeface="Arial"/>
                <a:cs typeface="Arial"/>
              </a:rPr>
              <a:t>z</a:t>
            </a:r>
            <a:r>
              <a:rPr sz="1900" spc="-5" dirty="0">
                <a:solidFill>
                  <a:srgbClr val="292934"/>
                </a:solidFill>
                <a:latin typeface="Arial"/>
                <a:cs typeface="Arial"/>
              </a:rPr>
              <a:t>i  </a:t>
            </a:r>
            <a:r>
              <a:rPr sz="1900" dirty="0">
                <a:solidFill>
                  <a:srgbClr val="292934"/>
                </a:solidFill>
                <a:latin typeface="Arial"/>
                <a:cs typeface="Arial"/>
              </a:rPr>
              <a:t>P</a:t>
            </a:r>
            <a:r>
              <a:rPr sz="1900" spc="5" dirty="0">
                <a:solidFill>
                  <a:srgbClr val="292934"/>
                </a:solidFill>
                <a:latin typeface="Arial"/>
                <a:cs typeface="Arial"/>
              </a:rPr>
              <a:t>a</a:t>
            </a:r>
            <a:r>
              <a:rPr sz="1900" spc="-5" dirty="0">
                <a:solidFill>
                  <a:srgbClr val="292934"/>
                </a:solidFill>
                <a:latin typeface="Arial"/>
                <a:cs typeface="Arial"/>
              </a:rPr>
              <a:t>kist</a:t>
            </a:r>
            <a:r>
              <a:rPr sz="1900" spc="5" dirty="0">
                <a:solidFill>
                  <a:srgbClr val="292934"/>
                </a:solidFill>
                <a:latin typeface="Arial"/>
                <a:cs typeface="Arial"/>
              </a:rPr>
              <a:t>a</a:t>
            </a:r>
            <a:r>
              <a:rPr sz="1900" dirty="0">
                <a:solidFill>
                  <a:srgbClr val="292934"/>
                </a:solidFill>
                <a:latin typeface="Arial"/>
                <a:cs typeface="Arial"/>
              </a:rPr>
              <a:t>n</a:t>
            </a:r>
            <a:r>
              <a:rPr sz="1900" spc="-5" dirty="0">
                <a:solidFill>
                  <a:srgbClr val="292934"/>
                </a:solidFill>
                <a:latin typeface="Arial"/>
                <a:cs typeface="Arial"/>
              </a:rPr>
              <a:t>.</a:t>
            </a:r>
            <a:endParaRPr sz="1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14798" y="3133470"/>
            <a:ext cx="3993515" cy="54610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 marR="5080" indent="69850">
              <a:lnSpc>
                <a:spcPct val="80000"/>
              </a:lnSpc>
              <a:spcBef>
                <a:spcPts val="550"/>
              </a:spcBef>
              <a:tabLst>
                <a:tab pos="915035" algn="l"/>
                <a:tab pos="1856739" algn="l"/>
                <a:tab pos="2527300" algn="l"/>
                <a:tab pos="3778885" algn="l"/>
              </a:tabLst>
            </a:pPr>
            <a:r>
              <a:rPr sz="1900" spc="-5" dirty="0">
                <a:solidFill>
                  <a:srgbClr val="292934"/>
                </a:solidFill>
                <a:latin typeface="Arial"/>
                <a:cs typeface="Arial"/>
              </a:rPr>
              <a:t>ARK,	Kha</a:t>
            </a:r>
            <a:r>
              <a:rPr sz="1900" dirty="0">
                <a:solidFill>
                  <a:srgbClr val="292934"/>
                </a:solidFill>
                <a:latin typeface="Arial"/>
                <a:cs typeface="Arial"/>
              </a:rPr>
              <a:t>l</a:t>
            </a:r>
            <a:r>
              <a:rPr sz="1900" spc="-5" dirty="0">
                <a:solidFill>
                  <a:srgbClr val="292934"/>
                </a:solidFill>
                <a:latin typeface="Arial"/>
                <a:cs typeface="Arial"/>
              </a:rPr>
              <a:t>id</a:t>
            </a:r>
            <a:r>
              <a:rPr sz="1900" dirty="0">
                <a:solidFill>
                  <a:srgbClr val="292934"/>
                </a:solidFill>
                <a:latin typeface="Arial"/>
                <a:cs typeface="Arial"/>
              </a:rPr>
              <a:t>	</a:t>
            </a:r>
            <a:r>
              <a:rPr sz="1900" spc="-10" dirty="0">
                <a:solidFill>
                  <a:srgbClr val="292934"/>
                </a:solidFill>
                <a:latin typeface="Arial"/>
                <a:cs typeface="Arial"/>
              </a:rPr>
              <a:t>AN</a:t>
            </a:r>
            <a:r>
              <a:rPr sz="1900" spc="-5" dirty="0">
                <a:solidFill>
                  <a:srgbClr val="292934"/>
                </a:solidFill>
                <a:latin typeface="Arial"/>
                <a:cs typeface="Arial"/>
              </a:rPr>
              <a:t>.</a:t>
            </a:r>
            <a:r>
              <a:rPr sz="1900" dirty="0">
                <a:solidFill>
                  <a:srgbClr val="292934"/>
                </a:solidFill>
                <a:latin typeface="Arial"/>
                <a:cs typeface="Arial"/>
              </a:rPr>
              <a:t>	</a:t>
            </a:r>
            <a:r>
              <a:rPr sz="1900" spc="-5" dirty="0">
                <a:solidFill>
                  <a:srgbClr val="292934"/>
                </a:solidFill>
                <a:latin typeface="Arial"/>
                <a:cs typeface="Arial"/>
              </a:rPr>
              <a:t>C</a:t>
            </a:r>
            <a:r>
              <a:rPr sz="1900" spc="5" dirty="0">
                <a:solidFill>
                  <a:srgbClr val="292934"/>
                </a:solidFill>
                <a:latin typeface="Arial"/>
                <a:cs typeface="Arial"/>
              </a:rPr>
              <a:t>h</a:t>
            </a:r>
            <a:r>
              <a:rPr sz="1900" spc="-5" dirty="0">
                <a:solidFill>
                  <a:srgbClr val="292934"/>
                </a:solidFill>
                <a:latin typeface="Arial"/>
                <a:cs typeface="Arial"/>
              </a:rPr>
              <a:t>ec</a:t>
            </a:r>
            <a:r>
              <a:rPr sz="1900" spc="5" dirty="0">
                <a:solidFill>
                  <a:srgbClr val="292934"/>
                </a:solidFill>
                <a:latin typeface="Arial"/>
                <a:cs typeface="Arial"/>
              </a:rPr>
              <a:t>k</a:t>
            </a:r>
            <a:r>
              <a:rPr sz="1900" spc="-5" dirty="0">
                <a:solidFill>
                  <a:srgbClr val="292934"/>
                </a:solidFill>
                <a:latin typeface="Arial"/>
                <a:cs typeface="Arial"/>
              </a:rPr>
              <a:t>l</a:t>
            </a:r>
            <a:r>
              <a:rPr sz="1900" dirty="0">
                <a:solidFill>
                  <a:srgbClr val="292934"/>
                </a:solidFill>
                <a:latin typeface="Arial"/>
                <a:cs typeface="Arial"/>
              </a:rPr>
              <a:t>i</a:t>
            </a:r>
            <a:r>
              <a:rPr sz="1900" spc="-5" dirty="0">
                <a:solidFill>
                  <a:srgbClr val="292934"/>
                </a:solidFill>
                <a:latin typeface="Arial"/>
                <a:cs typeface="Arial"/>
              </a:rPr>
              <a:t>st</a:t>
            </a:r>
            <a:r>
              <a:rPr sz="1900" dirty="0">
                <a:solidFill>
                  <a:srgbClr val="292934"/>
                </a:solidFill>
                <a:latin typeface="Arial"/>
                <a:cs typeface="Arial"/>
              </a:rPr>
              <a:t>	</a:t>
            </a:r>
            <a:r>
              <a:rPr sz="1900" spc="-5" dirty="0">
                <a:solidFill>
                  <a:srgbClr val="292934"/>
                </a:solidFill>
                <a:latin typeface="Arial"/>
                <a:cs typeface="Arial"/>
              </a:rPr>
              <a:t>of  </a:t>
            </a:r>
            <a:r>
              <a:rPr sz="1900" dirty="0">
                <a:solidFill>
                  <a:srgbClr val="292934"/>
                </a:solidFill>
                <a:latin typeface="Arial"/>
                <a:cs typeface="Arial"/>
              </a:rPr>
              <a:t>Annals</a:t>
            </a:r>
            <a:endParaRPr sz="1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59933" y="3365119"/>
            <a:ext cx="304673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19100" algn="l"/>
                <a:tab pos="1432560" algn="l"/>
                <a:tab pos="1986280" algn="l"/>
              </a:tabLst>
            </a:pPr>
            <a:r>
              <a:rPr sz="1900" spc="-5" dirty="0">
                <a:solidFill>
                  <a:srgbClr val="292934"/>
                </a:solidFill>
                <a:latin typeface="Arial"/>
                <a:cs typeface="Arial"/>
              </a:rPr>
              <a:t>of	</a:t>
            </a:r>
            <a:r>
              <a:rPr sz="1900" dirty="0">
                <a:solidFill>
                  <a:srgbClr val="292934"/>
                </a:solidFill>
                <a:latin typeface="Arial"/>
                <a:cs typeface="Arial"/>
              </a:rPr>
              <a:t>Applied	</a:t>
            </a:r>
            <a:r>
              <a:rPr sz="1900" spc="-5" dirty="0">
                <a:solidFill>
                  <a:srgbClr val="292934"/>
                </a:solidFill>
                <a:latin typeface="Arial"/>
                <a:cs typeface="Arial"/>
              </a:rPr>
              <a:t>Bio	Sciences.</a:t>
            </a:r>
            <a:endParaRPr sz="1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3133470"/>
            <a:ext cx="2696845" cy="77851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94945" marR="5080" indent="-182880">
              <a:lnSpc>
                <a:spcPct val="80000"/>
              </a:lnSpc>
              <a:spcBef>
                <a:spcPts val="550"/>
              </a:spcBef>
              <a:buClr>
                <a:srgbClr val="92A199"/>
              </a:buClr>
              <a:buSzPct val="84210"/>
              <a:buFont typeface="Arial"/>
              <a:buChar char="•"/>
              <a:tabLst>
                <a:tab pos="262255" algn="l"/>
                <a:tab pos="262890" algn="l"/>
                <a:tab pos="1326515" algn="l"/>
                <a:tab pos="1823085" algn="l"/>
                <a:tab pos="2200910" algn="l"/>
              </a:tabLst>
            </a:pPr>
            <a:r>
              <a:rPr dirty="0"/>
              <a:t>	</a:t>
            </a:r>
            <a:r>
              <a:rPr sz="1900" dirty="0">
                <a:solidFill>
                  <a:srgbClr val="292934"/>
                </a:solidFill>
                <a:latin typeface="Arial"/>
                <a:cs typeface="Arial"/>
              </a:rPr>
              <a:t>Jabeen	</a:t>
            </a:r>
            <a:r>
              <a:rPr sz="1900" spc="-5" dirty="0">
                <a:solidFill>
                  <a:srgbClr val="292934"/>
                </a:solidFill>
                <a:latin typeface="Arial"/>
                <a:cs typeface="Arial"/>
              </a:rPr>
              <a:t>S,	Sarwar  Ectomy</a:t>
            </a:r>
            <a:r>
              <a:rPr sz="1900" spc="5" dirty="0">
                <a:solidFill>
                  <a:srgbClr val="292934"/>
                </a:solidFill>
                <a:latin typeface="Arial"/>
                <a:cs typeface="Arial"/>
              </a:rPr>
              <a:t>c</a:t>
            </a:r>
            <a:r>
              <a:rPr sz="1900" spc="-5" dirty="0">
                <a:solidFill>
                  <a:srgbClr val="292934"/>
                </a:solidFill>
                <a:latin typeface="Arial"/>
                <a:cs typeface="Arial"/>
              </a:rPr>
              <a:t>or</a:t>
            </a:r>
            <a:r>
              <a:rPr sz="1900" spc="10" dirty="0">
                <a:solidFill>
                  <a:srgbClr val="292934"/>
                </a:solidFill>
                <a:latin typeface="Arial"/>
                <a:cs typeface="Arial"/>
              </a:rPr>
              <a:t>r</a:t>
            </a:r>
            <a:r>
              <a:rPr sz="1900" spc="-5" dirty="0">
                <a:solidFill>
                  <a:srgbClr val="292934"/>
                </a:solidFill>
                <a:latin typeface="Arial"/>
                <a:cs typeface="Arial"/>
              </a:rPr>
              <a:t>hi</a:t>
            </a:r>
            <a:r>
              <a:rPr sz="1900" spc="5" dirty="0">
                <a:solidFill>
                  <a:srgbClr val="292934"/>
                </a:solidFill>
                <a:latin typeface="Arial"/>
                <a:cs typeface="Arial"/>
              </a:rPr>
              <a:t>z</a:t>
            </a:r>
            <a:r>
              <a:rPr sz="1900" spc="-5" dirty="0">
                <a:solidFill>
                  <a:srgbClr val="292934"/>
                </a:solidFill>
                <a:latin typeface="Arial"/>
                <a:cs typeface="Arial"/>
              </a:rPr>
              <a:t>ae</a:t>
            </a:r>
            <a:r>
              <a:rPr sz="1900" dirty="0">
                <a:solidFill>
                  <a:srgbClr val="292934"/>
                </a:solidFill>
                <a:latin typeface="Arial"/>
                <a:cs typeface="Arial"/>
              </a:rPr>
              <a:t>	</a:t>
            </a:r>
            <a:r>
              <a:rPr sz="1900" spc="-5" dirty="0">
                <a:solidFill>
                  <a:srgbClr val="292934"/>
                </a:solidFill>
                <a:latin typeface="Arial"/>
                <a:cs typeface="Arial"/>
              </a:rPr>
              <a:t>fr</a:t>
            </a:r>
            <a:r>
              <a:rPr sz="1900" dirty="0">
                <a:solidFill>
                  <a:srgbClr val="292934"/>
                </a:solidFill>
                <a:latin typeface="Arial"/>
                <a:cs typeface="Arial"/>
              </a:rPr>
              <a:t>o</a:t>
            </a:r>
            <a:r>
              <a:rPr sz="1900" spc="-5" dirty="0">
                <a:solidFill>
                  <a:srgbClr val="292934"/>
                </a:solidFill>
                <a:latin typeface="Arial"/>
                <a:cs typeface="Arial"/>
              </a:rPr>
              <a:t>m  2014;1:R10-R20</a:t>
            </a:r>
            <a:endParaRPr sz="1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3886580"/>
            <a:ext cx="8072120" cy="251587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94945" marR="5715" indent="-182880" algn="just">
              <a:lnSpc>
                <a:spcPts val="1820"/>
              </a:lnSpc>
              <a:spcBef>
                <a:spcPts val="540"/>
              </a:spcBef>
              <a:buClr>
                <a:srgbClr val="92A199"/>
              </a:buClr>
              <a:buSzPct val="84210"/>
              <a:buFont typeface="Arial"/>
              <a:buChar char="•"/>
              <a:tabLst>
                <a:tab pos="195580" algn="l"/>
              </a:tabLst>
            </a:pPr>
            <a:r>
              <a:rPr sz="1900" i="1" spc="-5" dirty="0">
                <a:solidFill>
                  <a:srgbClr val="292934"/>
                </a:solidFill>
                <a:latin typeface="Arial"/>
                <a:cs typeface="Arial"/>
              </a:rPr>
              <a:t>Bashir H </a:t>
            </a:r>
            <a:r>
              <a:rPr sz="1900" i="1" dirty="0">
                <a:solidFill>
                  <a:srgbClr val="292934"/>
                </a:solidFill>
                <a:latin typeface="Arial"/>
                <a:cs typeface="Arial"/>
              </a:rPr>
              <a:t>and </a:t>
            </a:r>
            <a:r>
              <a:rPr sz="1900" i="1" spc="-5" dirty="0">
                <a:solidFill>
                  <a:srgbClr val="292934"/>
                </a:solidFill>
                <a:latin typeface="Arial"/>
                <a:cs typeface="Arial"/>
              </a:rPr>
              <a:t>Khalid </a:t>
            </a:r>
            <a:r>
              <a:rPr sz="1900" spc="-10" dirty="0">
                <a:solidFill>
                  <a:srgbClr val="292934"/>
                </a:solidFill>
                <a:latin typeface="Arial"/>
                <a:cs typeface="Arial"/>
              </a:rPr>
              <a:t>AN. </a:t>
            </a:r>
            <a:r>
              <a:rPr sz="1900" dirty="0">
                <a:solidFill>
                  <a:srgbClr val="292934"/>
                </a:solidFill>
                <a:latin typeface="Arial"/>
                <a:cs typeface="Arial"/>
              </a:rPr>
              <a:t>Morpho-anatomical </a:t>
            </a:r>
            <a:r>
              <a:rPr sz="1900" spc="-5" dirty="0">
                <a:solidFill>
                  <a:srgbClr val="292934"/>
                </a:solidFill>
                <a:latin typeface="Arial"/>
                <a:cs typeface="Arial"/>
              </a:rPr>
              <a:t>and </a:t>
            </a:r>
            <a:r>
              <a:rPr sz="1900" dirty="0">
                <a:solidFill>
                  <a:srgbClr val="292934"/>
                </a:solidFill>
                <a:latin typeface="Arial"/>
                <a:cs typeface="Arial"/>
              </a:rPr>
              <a:t>molecular  characterisation </a:t>
            </a:r>
            <a:r>
              <a:rPr sz="1900" spc="-5" dirty="0">
                <a:solidFill>
                  <a:srgbClr val="292934"/>
                </a:solidFill>
                <a:latin typeface="Arial"/>
                <a:cs typeface="Arial"/>
              </a:rPr>
              <a:t>of </a:t>
            </a:r>
            <a:r>
              <a:rPr sz="1900" dirty="0">
                <a:solidFill>
                  <a:srgbClr val="292934"/>
                </a:solidFill>
                <a:latin typeface="Arial"/>
                <a:cs typeface="Arial"/>
              </a:rPr>
              <a:t>ectomycorrhizae </a:t>
            </a:r>
            <a:r>
              <a:rPr sz="1900" spc="-5" dirty="0">
                <a:solidFill>
                  <a:srgbClr val="292934"/>
                </a:solidFill>
                <a:latin typeface="Arial"/>
                <a:cs typeface="Arial"/>
              </a:rPr>
              <a:t>associated with </a:t>
            </a:r>
            <a:r>
              <a:rPr sz="1900" i="1" spc="-5" dirty="0">
                <a:solidFill>
                  <a:srgbClr val="292934"/>
                </a:solidFill>
                <a:latin typeface="Arial"/>
                <a:cs typeface="Arial"/>
              </a:rPr>
              <a:t>Eucalyptus </a:t>
            </a:r>
            <a:r>
              <a:rPr sz="1900" dirty="0">
                <a:solidFill>
                  <a:srgbClr val="292934"/>
                </a:solidFill>
                <a:latin typeface="Arial"/>
                <a:cs typeface="Arial"/>
              </a:rPr>
              <a:t>species  </a:t>
            </a:r>
            <a:r>
              <a:rPr sz="1900" spc="-5" dirty="0">
                <a:solidFill>
                  <a:srgbClr val="292934"/>
                </a:solidFill>
                <a:latin typeface="Arial"/>
                <a:cs typeface="Arial"/>
              </a:rPr>
              <a:t>growing in different </a:t>
            </a:r>
            <a:r>
              <a:rPr sz="1900" dirty="0">
                <a:solidFill>
                  <a:srgbClr val="292934"/>
                </a:solidFill>
                <a:latin typeface="Arial"/>
                <a:cs typeface="Arial"/>
              </a:rPr>
              <a:t>areas </a:t>
            </a:r>
            <a:r>
              <a:rPr sz="1900" spc="-5" dirty="0">
                <a:solidFill>
                  <a:srgbClr val="292934"/>
                </a:solidFill>
                <a:latin typeface="Arial"/>
                <a:cs typeface="Arial"/>
              </a:rPr>
              <a:t>of the </a:t>
            </a:r>
            <a:r>
              <a:rPr sz="1900" dirty="0">
                <a:solidFill>
                  <a:srgbClr val="292934"/>
                </a:solidFill>
                <a:latin typeface="Arial"/>
                <a:cs typeface="Arial"/>
              </a:rPr>
              <a:t>Punjab Province, Pakistan, </a:t>
            </a:r>
            <a:r>
              <a:rPr sz="1900" i="1" dirty="0">
                <a:solidFill>
                  <a:srgbClr val="292934"/>
                </a:solidFill>
                <a:latin typeface="Arial"/>
                <a:cs typeface="Arial"/>
              </a:rPr>
              <a:t>Australian  </a:t>
            </a:r>
            <a:r>
              <a:rPr sz="1900" i="1" spc="-5" dirty="0">
                <a:solidFill>
                  <a:srgbClr val="292934"/>
                </a:solidFill>
                <a:latin typeface="Arial"/>
                <a:cs typeface="Arial"/>
              </a:rPr>
              <a:t>Journal of Botany</a:t>
            </a:r>
            <a:r>
              <a:rPr sz="1900" spc="-5" dirty="0">
                <a:solidFill>
                  <a:srgbClr val="292934"/>
                </a:solidFill>
                <a:latin typeface="Arial"/>
                <a:cs typeface="Arial"/>
              </a:rPr>
              <a:t>, 2014, 62,</a:t>
            </a:r>
            <a:r>
              <a:rPr sz="1900" spc="90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292934"/>
                </a:solidFill>
                <a:latin typeface="Arial"/>
                <a:cs typeface="Arial"/>
              </a:rPr>
              <a:t>689–697.</a:t>
            </a:r>
            <a:endParaRPr sz="1900">
              <a:latin typeface="Arial"/>
              <a:cs typeface="Arial"/>
            </a:endParaRPr>
          </a:p>
          <a:p>
            <a:pPr marL="194945" marR="5080" indent="-182880" algn="just">
              <a:lnSpc>
                <a:spcPct val="80100"/>
              </a:lnSpc>
              <a:spcBef>
                <a:spcPts val="480"/>
              </a:spcBef>
              <a:buClr>
                <a:srgbClr val="92A199"/>
              </a:buClr>
              <a:buSzPct val="84210"/>
              <a:buChar char="•"/>
              <a:tabLst>
                <a:tab pos="195580" algn="l"/>
              </a:tabLst>
            </a:pPr>
            <a:r>
              <a:rPr sz="1900" spc="-30" dirty="0">
                <a:solidFill>
                  <a:srgbClr val="292934"/>
                </a:solidFill>
                <a:latin typeface="Arial"/>
                <a:cs typeface="Arial"/>
              </a:rPr>
              <a:t>Takahide </a:t>
            </a:r>
            <a:r>
              <a:rPr sz="1900" spc="-5" dirty="0">
                <a:solidFill>
                  <a:srgbClr val="292934"/>
                </a:solidFill>
                <a:latin typeface="Arial"/>
                <a:cs typeface="Arial"/>
              </a:rPr>
              <a:t>A. </a:t>
            </a:r>
            <a:r>
              <a:rPr sz="1900" dirty="0">
                <a:solidFill>
                  <a:srgbClr val="292934"/>
                </a:solidFill>
                <a:latin typeface="Arial"/>
                <a:cs typeface="Arial"/>
              </a:rPr>
              <a:t>Ishida,Kazuhide </a:t>
            </a:r>
            <a:r>
              <a:rPr sz="1900" spc="-25" dirty="0">
                <a:solidFill>
                  <a:srgbClr val="292934"/>
                </a:solidFill>
                <a:latin typeface="Arial"/>
                <a:cs typeface="Arial"/>
              </a:rPr>
              <a:t>Nara,Taizo </a:t>
            </a:r>
            <a:r>
              <a:rPr sz="1900" dirty="0">
                <a:solidFill>
                  <a:srgbClr val="292934"/>
                </a:solidFill>
                <a:latin typeface="Arial"/>
                <a:cs typeface="Arial"/>
              </a:rPr>
              <a:t>Hogetsu, </a:t>
            </a:r>
            <a:r>
              <a:rPr sz="1900" spc="-5" dirty="0">
                <a:solidFill>
                  <a:srgbClr val="292934"/>
                </a:solidFill>
                <a:latin typeface="Arial"/>
                <a:cs typeface="Arial"/>
              </a:rPr>
              <a:t>Host </a:t>
            </a:r>
            <a:r>
              <a:rPr sz="1900" spc="-10" dirty="0">
                <a:solidFill>
                  <a:srgbClr val="292934"/>
                </a:solidFill>
                <a:latin typeface="Arial"/>
                <a:cs typeface="Arial"/>
              </a:rPr>
              <a:t>effects </a:t>
            </a:r>
            <a:r>
              <a:rPr sz="1900" spc="-5" dirty="0">
                <a:solidFill>
                  <a:srgbClr val="292934"/>
                </a:solidFill>
                <a:latin typeface="Arial"/>
                <a:cs typeface="Arial"/>
              </a:rPr>
              <a:t>on  </a:t>
            </a:r>
            <a:r>
              <a:rPr sz="1900" dirty="0">
                <a:solidFill>
                  <a:srgbClr val="292934"/>
                </a:solidFill>
                <a:latin typeface="Arial"/>
                <a:cs typeface="Arial"/>
              </a:rPr>
              <a:t>ectomycorrhizal fungal communities: insight from eight </a:t>
            </a:r>
            <a:r>
              <a:rPr sz="1900" spc="-5" dirty="0">
                <a:solidFill>
                  <a:srgbClr val="292934"/>
                </a:solidFill>
                <a:latin typeface="Arial"/>
                <a:cs typeface="Arial"/>
              </a:rPr>
              <a:t>host </a:t>
            </a:r>
            <a:r>
              <a:rPr sz="1900" dirty="0">
                <a:solidFill>
                  <a:srgbClr val="292934"/>
                </a:solidFill>
                <a:latin typeface="Arial"/>
                <a:cs typeface="Arial"/>
              </a:rPr>
              <a:t>species </a:t>
            </a:r>
            <a:r>
              <a:rPr sz="1900" spc="-10" dirty="0">
                <a:solidFill>
                  <a:srgbClr val="292934"/>
                </a:solidFill>
                <a:latin typeface="Arial"/>
                <a:cs typeface="Arial"/>
              </a:rPr>
              <a:t>in  </a:t>
            </a:r>
            <a:r>
              <a:rPr sz="1900" spc="-5" dirty="0">
                <a:solidFill>
                  <a:srgbClr val="292934"/>
                </a:solidFill>
                <a:latin typeface="Arial"/>
                <a:cs typeface="Arial"/>
              </a:rPr>
              <a:t>mixed conifer–broadleaf forests New Phytologist (2007) 174: 430</a:t>
            </a:r>
            <a:r>
              <a:rPr sz="1900" spc="315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292934"/>
                </a:solidFill>
                <a:latin typeface="Arial"/>
                <a:cs typeface="Arial"/>
              </a:rPr>
              <a:t>–440.</a:t>
            </a:r>
            <a:endParaRPr sz="1900">
              <a:latin typeface="Arial"/>
              <a:cs typeface="Arial"/>
            </a:endParaRPr>
          </a:p>
          <a:p>
            <a:pPr marL="194945" marR="215900" indent="-182880">
              <a:lnSpc>
                <a:spcPct val="80000"/>
              </a:lnSpc>
              <a:spcBef>
                <a:spcPts val="455"/>
              </a:spcBef>
              <a:buClr>
                <a:srgbClr val="92A199"/>
              </a:buClr>
              <a:buSzPct val="84210"/>
              <a:buChar char="•"/>
              <a:tabLst>
                <a:tab pos="195580" algn="l"/>
              </a:tabLst>
            </a:pPr>
            <a:r>
              <a:rPr sz="1900" spc="-5" dirty="0">
                <a:solidFill>
                  <a:srgbClr val="292934"/>
                </a:solidFill>
                <a:latin typeface="Arial"/>
                <a:cs typeface="Arial"/>
              </a:rPr>
              <a:t>Erik A. </a:t>
            </a:r>
            <a:r>
              <a:rPr sz="1900" spc="-20" dirty="0">
                <a:solidFill>
                  <a:srgbClr val="292934"/>
                </a:solidFill>
                <a:latin typeface="Arial"/>
                <a:cs typeface="Arial"/>
              </a:rPr>
              <a:t>Lilleskov, </a:t>
            </a:r>
            <a:r>
              <a:rPr sz="1900" spc="-15" dirty="0">
                <a:solidFill>
                  <a:srgbClr val="292934"/>
                </a:solidFill>
                <a:latin typeface="Arial"/>
                <a:cs typeface="Arial"/>
              </a:rPr>
              <a:t>Timothy </a:t>
            </a:r>
            <a:r>
              <a:rPr sz="1900" spc="-5" dirty="0">
                <a:solidFill>
                  <a:srgbClr val="292934"/>
                </a:solidFill>
                <a:latin typeface="Arial"/>
                <a:cs typeface="Arial"/>
              </a:rPr>
              <a:t>J. </a:t>
            </a:r>
            <a:r>
              <a:rPr sz="1900" spc="-25" dirty="0">
                <a:solidFill>
                  <a:srgbClr val="292934"/>
                </a:solidFill>
                <a:latin typeface="Arial"/>
                <a:cs typeface="Arial"/>
              </a:rPr>
              <a:t>Fahey, </a:t>
            </a:r>
            <a:r>
              <a:rPr sz="1900" spc="-5" dirty="0">
                <a:solidFill>
                  <a:srgbClr val="292934"/>
                </a:solidFill>
                <a:latin typeface="Arial"/>
                <a:cs typeface="Arial"/>
              </a:rPr>
              <a:t>Thomas R. Horton, Gary M. Lovett,  belowground ectomycorrhizal fungal community change over a nitrogen  deposition gradient in alaska, ecological society of america,</a:t>
            </a:r>
            <a:r>
              <a:rPr sz="1900" spc="295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1900" spc="-5" dirty="0">
                <a:solidFill>
                  <a:srgbClr val="292934"/>
                </a:solidFill>
                <a:latin typeface="Arial"/>
                <a:cs typeface="Arial"/>
              </a:rPr>
              <a:t>2002.</a:t>
            </a:r>
            <a:endParaRPr sz="1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00009" y="5740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32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97737"/>
            <a:ext cx="27178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95" dirty="0"/>
              <a:t>Community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8864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According </a:t>
            </a:r>
            <a:r>
              <a:rPr dirty="0"/>
              <a:t>to </a:t>
            </a:r>
            <a:r>
              <a:rPr spc="-5" dirty="0"/>
              <a:t>Whittaker</a:t>
            </a:r>
            <a:r>
              <a:rPr spc="10" dirty="0"/>
              <a:t> </a:t>
            </a:r>
            <a:r>
              <a:rPr spc="-5" dirty="0"/>
              <a:t>(1975)</a:t>
            </a:r>
          </a:p>
          <a:p>
            <a:pPr marL="194945" marR="5080" indent="-182880" algn="just">
              <a:lnSpc>
                <a:spcPct val="150000"/>
              </a:lnSpc>
              <a:spcBef>
                <a:spcPts val="580"/>
              </a:spcBef>
              <a:buClr>
                <a:srgbClr val="92A199"/>
              </a:buClr>
              <a:buSzPct val="85416"/>
              <a:buChar char="•"/>
              <a:tabLst>
                <a:tab pos="195580" algn="l"/>
              </a:tabLst>
            </a:pPr>
            <a:r>
              <a:rPr dirty="0"/>
              <a:t>“An assemblage </a:t>
            </a:r>
            <a:r>
              <a:rPr spc="-5" dirty="0"/>
              <a:t>of population </a:t>
            </a:r>
            <a:r>
              <a:rPr dirty="0"/>
              <a:t>of </a:t>
            </a:r>
            <a:r>
              <a:rPr spc="-5" dirty="0"/>
              <a:t>plants, animal bacteria,  and </a:t>
            </a:r>
            <a:r>
              <a:rPr dirty="0"/>
              <a:t>fungi that </a:t>
            </a:r>
            <a:r>
              <a:rPr spc="-5" dirty="0"/>
              <a:t>live in an </a:t>
            </a:r>
            <a:r>
              <a:rPr dirty="0"/>
              <a:t>environment </a:t>
            </a:r>
            <a:r>
              <a:rPr spc="-5" dirty="0"/>
              <a:t>and interact with </a:t>
            </a:r>
            <a:r>
              <a:rPr spc="-10" dirty="0"/>
              <a:t>one  </a:t>
            </a:r>
            <a:r>
              <a:rPr spc="-5" dirty="0"/>
              <a:t>another </a:t>
            </a:r>
            <a:r>
              <a:rPr dirty="0"/>
              <a:t>forming </a:t>
            </a:r>
            <a:r>
              <a:rPr spc="-5" dirty="0"/>
              <a:t>together </a:t>
            </a:r>
            <a:r>
              <a:rPr dirty="0"/>
              <a:t>a </a:t>
            </a:r>
            <a:r>
              <a:rPr spc="-5" dirty="0"/>
              <a:t>distinctive living </a:t>
            </a:r>
            <a:r>
              <a:rPr dirty="0"/>
              <a:t>system with  its </a:t>
            </a:r>
            <a:r>
              <a:rPr spc="-5" dirty="0"/>
              <a:t>own </a:t>
            </a:r>
            <a:r>
              <a:rPr dirty="0"/>
              <a:t>composition, </a:t>
            </a:r>
            <a:r>
              <a:rPr spc="-5" dirty="0"/>
              <a:t>structure, </a:t>
            </a:r>
            <a:r>
              <a:rPr dirty="0"/>
              <a:t>environmental relations,  </a:t>
            </a:r>
            <a:r>
              <a:rPr spc="-5" dirty="0"/>
              <a:t>development and</a:t>
            </a:r>
            <a:r>
              <a:rPr spc="45" dirty="0"/>
              <a:t> </a:t>
            </a:r>
            <a:r>
              <a:rPr spc="-5" dirty="0"/>
              <a:t>function”.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00009" y="57403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97737"/>
            <a:ext cx="43497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90" dirty="0"/>
              <a:t>Fungal</a:t>
            </a:r>
            <a:r>
              <a:rPr spc="-240" dirty="0"/>
              <a:t> </a:t>
            </a:r>
            <a:r>
              <a:rPr spc="-95" dirty="0"/>
              <a:t>community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767281"/>
            <a:ext cx="8074659" cy="39770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 indent="-182880" algn="just">
              <a:lnSpc>
                <a:spcPct val="100000"/>
              </a:lnSpc>
              <a:spcBef>
                <a:spcPts val="100"/>
              </a:spcBef>
              <a:buClr>
                <a:srgbClr val="92A199"/>
              </a:buClr>
              <a:buSzPct val="85416"/>
              <a:buChar char="•"/>
              <a:tabLst>
                <a:tab pos="195580" algn="l"/>
              </a:tabLst>
            </a:pP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The</a:t>
            </a:r>
            <a:r>
              <a:rPr sz="2400" spc="360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concept</a:t>
            </a:r>
            <a:r>
              <a:rPr sz="2400" spc="370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of</a:t>
            </a:r>
            <a:r>
              <a:rPr sz="2400" spc="355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a</a:t>
            </a:r>
            <a:r>
              <a:rPr sz="2400" spc="355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group</a:t>
            </a:r>
            <a:r>
              <a:rPr sz="2400" spc="355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of</a:t>
            </a:r>
            <a:r>
              <a:rPr sz="2400" spc="365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organisms</a:t>
            </a:r>
            <a:r>
              <a:rPr sz="2400" spc="350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growing</a:t>
            </a:r>
            <a:r>
              <a:rPr sz="2400" spc="350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in</a:t>
            </a:r>
            <a:r>
              <a:rPr sz="2400" spc="360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  <a:p>
            <a:pPr marL="194945" marR="6350" algn="just">
              <a:lnSpc>
                <a:spcPct val="160000"/>
              </a:lnSpc>
              <a:spcBef>
                <a:spcPts val="5"/>
              </a:spcBef>
            </a:pP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particular 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area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and 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requiring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similar 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conditions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is easier 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to 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apply 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some fungal habitats and groups 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fungi than 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to  others.</a:t>
            </a:r>
            <a:endParaRPr sz="2400">
              <a:latin typeface="Arial"/>
              <a:cs typeface="Arial"/>
            </a:endParaRPr>
          </a:p>
          <a:p>
            <a:pPr marL="194945" marR="5080" indent="-182880" algn="just">
              <a:lnSpc>
                <a:spcPct val="160000"/>
              </a:lnSpc>
              <a:spcBef>
                <a:spcPts val="575"/>
              </a:spcBef>
              <a:buClr>
                <a:srgbClr val="92A199"/>
              </a:buClr>
              <a:buSzPct val="85416"/>
              <a:buChar char="•"/>
              <a:tabLst>
                <a:tab pos="195580" algn="l"/>
              </a:tabLst>
            </a:pP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Fungal 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communities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are inextricably related 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to 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communities and populations 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plants and 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animals in  ecosystem.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00009" y="57403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729741"/>
            <a:ext cx="76117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95" dirty="0"/>
              <a:t>Ectomycorrhizal </a:t>
            </a:r>
            <a:r>
              <a:rPr sz="3600" spc="-85" dirty="0"/>
              <a:t>fungal</a:t>
            </a:r>
            <a:r>
              <a:rPr sz="3600" spc="-385" dirty="0"/>
              <a:t> </a:t>
            </a:r>
            <a:r>
              <a:rPr sz="3600" spc="-95" dirty="0"/>
              <a:t>communities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1552320"/>
            <a:ext cx="8042275" cy="207454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675"/>
              </a:spcBef>
              <a:buClr>
                <a:srgbClr val="92A199"/>
              </a:buClr>
              <a:buSzPct val="85416"/>
              <a:buChar char="•"/>
              <a:tabLst>
                <a:tab pos="195580" algn="l"/>
              </a:tabLst>
            </a:pP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Fungi forming ectomicorrhizal association with plant</a:t>
            </a:r>
            <a:r>
              <a:rPr sz="2400" spc="185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roots.</a:t>
            </a:r>
            <a:endParaRPr sz="2400">
              <a:latin typeface="Arial"/>
              <a:cs typeface="Arial"/>
            </a:endParaRPr>
          </a:p>
          <a:p>
            <a:pPr marL="194945" marR="142875" indent="-182880">
              <a:lnSpc>
                <a:spcPct val="100000"/>
              </a:lnSpc>
              <a:spcBef>
                <a:spcPts val="580"/>
              </a:spcBef>
              <a:buClr>
                <a:srgbClr val="92A199"/>
              </a:buClr>
              <a:buSzPct val="85416"/>
              <a:buChar char="•"/>
              <a:tabLst>
                <a:tab pos="195580" algn="l"/>
              </a:tabLst>
            </a:pP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These communities are present above ground and below  ground.</a:t>
            </a:r>
            <a:endParaRPr sz="2400">
              <a:latin typeface="Arial"/>
              <a:cs typeface="Arial"/>
            </a:endParaRPr>
          </a:p>
          <a:p>
            <a:pPr marL="194945" marR="373380" indent="-182880">
              <a:lnSpc>
                <a:spcPct val="100000"/>
              </a:lnSpc>
              <a:spcBef>
                <a:spcPts val="580"/>
              </a:spcBef>
              <a:buClr>
                <a:srgbClr val="92A199"/>
              </a:buClr>
              <a:buSzPct val="85416"/>
              <a:buChar char="•"/>
              <a:tabLst>
                <a:tab pos="195580" algn="l"/>
              </a:tabLst>
            </a:pP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Community 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structure may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be </a:t>
            </a:r>
            <a:r>
              <a:rPr sz="2400" spc="-10" dirty="0">
                <a:solidFill>
                  <a:srgbClr val="292934"/>
                </a:solidFill>
                <a:latin typeface="Arial"/>
                <a:cs typeface="Arial"/>
              </a:rPr>
              <a:t>different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above and below  ground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00009" y="57403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97737"/>
            <a:ext cx="75869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70" dirty="0"/>
              <a:t>ECM </a:t>
            </a:r>
            <a:r>
              <a:rPr spc="-95" dirty="0"/>
              <a:t>communities </a:t>
            </a:r>
            <a:r>
              <a:rPr spc="-85" dirty="0"/>
              <a:t>above</a:t>
            </a:r>
            <a:r>
              <a:rPr spc="-490" dirty="0"/>
              <a:t> </a:t>
            </a:r>
            <a:r>
              <a:rPr spc="-85" dirty="0"/>
              <a:t>ground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52320"/>
            <a:ext cx="8025765" cy="127000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675"/>
              </a:spcBef>
              <a:buClr>
                <a:srgbClr val="92A199"/>
              </a:buClr>
              <a:buSzPct val="85416"/>
              <a:buChar char="•"/>
              <a:tabLst>
                <a:tab pos="195580" algn="l"/>
              </a:tabLst>
            </a:pP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Epigeous fruiting bodies i.e </a:t>
            </a:r>
            <a:r>
              <a:rPr sz="2400" i="1" spc="-5" dirty="0">
                <a:solidFill>
                  <a:srgbClr val="292934"/>
                </a:solidFill>
                <a:latin typeface="Arial"/>
                <a:cs typeface="Arial"/>
              </a:rPr>
              <a:t>Russula, Cortinarius,</a:t>
            </a:r>
            <a:r>
              <a:rPr sz="2400" i="1" spc="195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292934"/>
                </a:solidFill>
                <a:latin typeface="Arial"/>
                <a:cs typeface="Arial"/>
              </a:rPr>
              <a:t>Inocybe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194945" marR="600710" indent="-182880">
              <a:lnSpc>
                <a:spcPct val="100000"/>
              </a:lnSpc>
              <a:spcBef>
                <a:spcPts val="580"/>
              </a:spcBef>
              <a:buClr>
                <a:srgbClr val="92A199"/>
              </a:buClr>
              <a:buSzPct val="85416"/>
              <a:buChar char="•"/>
              <a:tabLst>
                <a:tab pos="195580" algn="l"/>
              </a:tabLst>
            </a:pPr>
            <a:r>
              <a:rPr sz="2400" spc="-10" dirty="0">
                <a:solidFill>
                  <a:srgbClr val="292934"/>
                </a:solidFill>
                <a:latin typeface="Arial"/>
                <a:cs typeface="Arial"/>
              </a:rPr>
              <a:t>Different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areas have </a:t>
            </a:r>
            <a:r>
              <a:rPr sz="2400" spc="-10" dirty="0">
                <a:solidFill>
                  <a:srgbClr val="292934"/>
                </a:solidFill>
                <a:latin typeface="Arial"/>
                <a:cs typeface="Arial"/>
              </a:rPr>
              <a:t>different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community 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structures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in  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terms of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richness and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292934"/>
                </a:solidFill>
                <a:latin typeface="Arial"/>
                <a:cs typeface="Arial"/>
              </a:rPr>
              <a:t>diversity.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00009" y="57403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43000" y="3017520"/>
            <a:ext cx="3124200" cy="3200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19600" y="3017520"/>
            <a:ext cx="3276600" cy="3200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88237" y="6295135"/>
            <a:ext cx="1308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292934"/>
                </a:solidFill>
                <a:latin typeface="Arial"/>
                <a:cs typeface="Arial"/>
              </a:rPr>
              <a:t>Russula</a:t>
            </a:r>
            <a:r>
              <a:rPr sz="1800" b="1" i="1" spc="-60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292934"/>
                </a:solidFill>
                <a:latin typeface="Arial"/>
                <a:cs typeface="Arial"/>
              </a:rPr>
              <a:t>sp.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18990" y="6295135"/>
            <a:ext cx="1282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292934"/>
                </a:solidFill>
                <a:latin typeface="Arial"/>
                <a:cs typeface="Arial"/>
              </a:rPr>
              <a:t>Inocybe</a:t>
            </a:r>
            <a:r>
              <a:rPr sz="1800" b="1" i="1" spc="-70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292934"/>
                </a:solidFill>
                <a:latin typeface="Arial"/>
                <a:cs typeface="Arial"/>
              </a:rPr>
              <a:t>sp.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697737"/>
            <a:ext cx="755713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70" dirty="0"/>
              <a:t>ECM </a:t>
            </a:r>
            <a:r>
              <a:rPr spc="-95" dirty="0"/>
              <a:t>communities </a:t>
            </a:r>
            <a:r>
              <a:rPr spc="-85" dirty="0"/>
              <a:t>below</a:t>
            </a:r>
            <a:r>
              <a:rPr spc="-495" dirty="0"/>
              <a:t> </a:t>
            </a:r>
            <a:r>
              <a:rPr spc="-85" dirty="0"/>
              <a:t>ground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56465"/>
            <a:ext cx="8072755" cy="4014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marR="6350" indent="-182880" algn="just">
              <a:lnSpc>
                <a:spcPct val="150100"/>
              </a:lnSpc>
              <a:spcBef>
                <a:spcPts val="100"/>
              </a:spcBef>
              <a:buClr>
                <a:srgbClr val="92A199"/>
              </a:buClr>
              <a:buSzPct val="85416"/>
              <a:buChar char="•"/>
              <a:tabLst>
                <a:tab pos="195580" algn="l"/>
              </a:tabLst>
            </a:pP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Due to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some unfavorable conditions 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some fungi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do not  have 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chance to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make fruiting 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bodies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or 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they may </a:t>
            </a:r>
            <a:r>
              <a:rPr sz="2400" spc="-10" dirty="0">
                <a:solidFill>
                  <a:srgbClr val="292934"/>
                </a:solidFill>
                <a:latin typeface="Arial"/>
                <a:cs typeface="Arial"/>
              </a:rPr>
              <a:t>be 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hypgeous </a:t>
            </a:r>
            <a:r>
              <a:rPr sz="2400" spc="-15" dirty="0">
                <a:solidFill>
                  <a:srgbClr val="292934"/>
                </a:solidFill>
                <a:latin typeface="Arial"/>
                <a:cs typeface="Arial"/>
              </a:rPr>
              <a:t>(Tylospora, </a:t>
            </a:r>
            <a:r>
              <a:rPr sz="2400" spc="-30" dirty="0">
                <a:solidFill>
                  <a:srgbClr val="292934"/>
                </a:solidFill>
                <a:latin typeface="Arial"/>
                <a:cs typeface="Arial"/>
              </a:rPr>
              <a:t>Tomentella</a:t>
            </a:r>
            <a:r>
              <a:rPr sz="2400" spc="25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etc.).</a:t>
            </a:r>
            <a:endParaRPr sz="2400">
              <a:latin typeface="Arial"/>
              <a:cs typeface="Arial"/>
            </a:endParaRPr>
          </a:p>
          <a:p>
            <a:pPr marL="195580" indent="-182880" algn="just">
              <a:lnSpc>
                <a:spcPct val="100000"/>
              </a:lnSpc>
              <a:spcBef>
                <a:spcPts val="2020"/>
              </a:spcBef>
              <a:buClr>
                <a:srgbClr val="92A199"/>
              </a:buClr>
              <a:buSzPct val="85416"/>
              <a:buChar char="•"/>
              <a:tabLst>
                <a:tab pos="195580" algn="l"/>
              </a:tabLst>
            </a:pP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By 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this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observation 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we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cannot assume 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that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ECM 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fungi</a:t>
            </a:r>
            <a:r>
              <a:rPr sz="2400" spc="310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are</a:t>
            </a:r>
            <a:endParaRPr sz="2400">
              <a:latin typeface="Arial"/>
              <a:cs typeface="Arial"/>
            </a:endParaRPr>
          </a:p>
          <a:p>
            <a:pPr marL="194945">
              <a:lnSpc>
                <a:spcPct val="100000"/>
              </a:lnSpc>
              <a:spcBef>
                <a:spcPts val="1440"/>
              </a:spcBef>
            </a:pP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totally absent in 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that</a:t>
            </a:r>
            <a:r>
              <a:rPr sz="2400" spc="10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area.</a:t>
            </a:r>
            <a:endParaRPr sz="2400">
              <a:latin typeface="Arial"/>
              <a:cs typeface="Arial"/>
            </a:endParaRPr>
          </a:p>
          <a:p>
            <a:pPr marL="194945" marR="5080" indent="-182880" algn="just">
              <a:lnSpc>
                <a:spcPct val="150100"/>
              </a:lnSpc>
              <a:spcBef>
                <a:spcPts val="575"/>
              </a:spcBef>
              <a:buClr>
                <a:srgbClr val="92A199"/>
              </a:buClr>
              <a:buSzPct val="85416"/>
              <a:buChar char="•"/>
              <a:tabLst>
                <a:tab pos="195580" algn="l"/>
              </a:tabLst>
            </a:pP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There can be 65-80 ECM species with roots of mixed  coniferous </a:t>
            </a:r>
            <a:r>
              <a:rPr sz="2400" dirty="0">
                <a:solidFill>
                  <a:srgbClr val="292934"/>
                </a:solidFill>
                <a:latin typeface="Arial"/>
                <a:cs typeface="Arial"/>
              </a:rPr>
              <a:t>forests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in a single</a:t>
            </a:r>
            <a:r>
              <a:rPr sz="2400" spc="45" dirty="0">
                <a:solidFill>
                  <a:srgbClr val="292934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292934"/>
                </a:solidFill>
                <a:latin typeface="Arial"/>
                <a:cs typeface="Arial"/>
              </a:rPr>
              <a:t>hectare.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00009" y="57403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00009" y="5740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391668"/>
            <a:ext cx="9144000" cy="6448425"/>
            <a:chOff x="0" y="391668"/>
            <a:chExt cx="9144000" cy="6448425"/>
          </a:xfrm>
        </p:grpSpPr>
        <p:sp>
          <p:nvSpPr>
            <p:cNvPr id="4" name="object 4"/>
            <p:cNvSpPr/>
            <p:nvPr/>
          </p:nvSpPr>
          <p:spPr>
            <a:xfrm>
              <a:off x="0" y="391668"/>
              <a:ext cx="4514088" cy="644804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11040" y="391668"/>
              <a:ext cx="4632960" cy="644804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2397" y="418033"/>
            <a:ext cx="15659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FFFFFF"/>
                </a:solidFill>
                <a:latin typeface="Arial"/>
                <a:cs typeface="Arial"/>
              </a:rPr>
              <a:t>Tylospora</a:t>
            </a:r>
            <a:r>
              <a:rPr sz="1800" b="1" i="1" spc="40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FFFFFF"/>
                </a:solidFill>
                <a:latin typeface="Arial"/>
                <a:cs typeface="Arial"/>
              </a:rPr>
              <a:t>sp.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00702" y="3876547"/>
            <a:ext cx="15252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FFFFFF"/>
                </a:solidFill>
                <a:latin typeface="Arial"/>
                <a:cs typeface="Arial"/>
              </a:rPr>
              <a:t>Piloderma</a:t>
            </a:r>
            <a:r>
              <a:rPr sz="1800" b="1" i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FFFFFF"/>
                </a:solidFill>
                <a:latin typeface="Arial"/>
                <a:cs typeface="Arial"/>
              </a:rPr>
              <a:t>sp</a:t>
            </a:r>
            <a:r>
              <a:rPr sz="1800" i="1" spc="-5" dirty="0">
                <a:solidFill>
                  <a:srgbClr val="292934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00702" y="418033"/>
            <a:ext cx="17278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FFFFFF"/>
                </a:solidFill>
                <a:latin typeface="Arial"/>
                <a:cs typeface="Arial"/>
              </a:rPr>
              <a:t>Amphinema</a:t>
            </a:r>
            <a:r>
              <a:rPr sz="1800" b="1" i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i="1" spc="-5" dirty="0">
                <a:solidFill>
                  <a:srgbClr val="FFFFFF"/>
                </a:solidFill>
                <a:latin typeface="Arial"/>
                <a:cs typeface="Arial"/>
              </a:rPr>
              <a:t>sp.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397" y="3863085"/>
            <a:ext cx="16179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rgbClr val="FFFFFF"/>
                </a:solidFill>
                <a:latin typeface="Arial"/>
                <a:cs typeface="Arial"/>
              </a:rPr>
              <a:t>Tomentella</a:t>
            </a:r>
            <a:r>
              <a:rPr sz="1800" b="1" i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Arial"/>
                <a:cs typeface="Arial"/>
              </a:rPr>
              <a:t>sp.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Words>1041</Words>
  <Application>Microsoft Macintosh PowerPoint</Application>
  <PresentationFormat>On-screen Show (4:3)</PresentationFormat>
  <Paragraphs>188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Introduction</vt:lpstr>
      <vt:lpstr>ECM structructures</vt:lpstr>
      <vt:lpstr>Community</vt:lpstr>
      <vt:lpstr>Fungal community</vt:lpstr>
      <vt:lpstr>Ectomycorrhizal fungal communities</vt:lpstr>
      <vt:lpstr>ECM communities above ground</vt:lpstr>
      <vt:lpstr>ECM communities below ground</vt:lpstr>
      <vt:lpstr>PowerPoint Presentation</vt:lpstr>
      <vt:lpstr>Identification and characterization  of fungal community</vt:lpstr>
      <vt:lpstr>PowerPoint Presentation</vt:lpstr>
      <vt:lpstr>Factors effecting ECM  communities</vt:lpstr>
      <vt:lpstr>Significance</vt:lpstr>
      <vt:lpstr>Role in succession</vt:lpstr>
      <vt:lpstr>PowerPoint Presentation</vt:lpstr>
      <vt:lpstr>ECM Fungal Communities: Study in Pakistan</vt:lpstr>
      <vt:lpstr>PowerPoint Presentation</vt:lpstr>
      <vt:lpstr>PowerPoint Presentation</vt:lpstr>
      <vt:lpstr>Salix and Populus</vt:lpstr>
      <vt:lpstr>Himalayan Spruce (Picea smithiana)</vt:lpstr>
      <vt:lpstr>ECM with Eucalyptus</vt:lpstr>
      <vt:lpstr>Pinus spp.</vt:lpstr>
      <vt:lpstr>Recent discoveries</vt:lpstr>
      <vt:lpstr>Some ectomycorrhizal fungi reported from Pakistan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Sobia</cp:lastModifiedBy>
  <cp:revision>3</cp:revision>
  <dcterms:created xsi:type="dcterms:W3CDTF">2020-05-08T11:24:48Z</dcterms:created>
  <dcterms:modified xsi:type="dcterms:W3CDTF">2020-05-13T12:16:54Z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2017-07-07T00:00:00Z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2020-05-08T00:00:00Z</vt:filetime>
  </property>
</Properties>
</file>