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4"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8A22A19-20E3-46E5-883E-1FCDAE81C6E4}" type="datetimeFigureOut">
              <a:rPr lang="en-US" smtClean="0"/>
              <a:pPr/>
              <a:t>5/7/2015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7EEBA81-0C81-4FC3-9C58-BEAF992CC7F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A22A19-20E3-46E5-883E-1FCDAE81C6E4}"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EBA81-0C81-4FC3-9C58-BEAF992CC7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A22A19-20E3-46E5-883E-1FCDAE81C6E4}"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EBA81-0C81-4FC3-9C58-BEAF992CC7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8A22A19-20E3-46E5-883E-1FCDAE81C6E4}" type="datetimeFigureOut">
              <a:rPr lang="en-US" smtClean="0"/>
              <a:pPr/>
              <a:t>5/7/2015</a:t>
            </a:fld>
            <a:endParaRPr lang="en-US"/>
          </a:p>
        </p:txBody>
      </p:sp>
      <p:sp>
        <p:nvSpPr>
          <p:cNvPr id="9" name="Slide Number Placeholder 8"/>
          <p:cNvSpPr>
            <a:spLocks noGrp="1"/>
          </p:cNvSpPr>
          <p:nvPr>
            <p:ph type="sldNum" sz="quarter" idx="15"/>
          </p:nvPr>
        </p:nvSpPr>
        <p:spPr/>
        <p:txBody>
          <a:bodyPr rtlCol="0"/>
          <a:lstStyle/>
          <a:p>
            <a:fld id="{57EEBA81-0C81-4FC3-9C58-BEAF992CC7F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8A22A19-20E3-46E5-883E-1FCDAE81C6E4}" type="datetimeFigureOut">
              <a:rPr lang="en-US" smtClean="0"/>
              <a:pPr/>
              <a:t>5/7/2015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7EEBA81-0C81-4FC3-9C58-BEAF992CC7F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8A22A19-20E3-46E5-883E-1FCDAE81C6E4}" type="datetimeFigureOut">
              <a:rPr lang="en-US" smtClean="0"/>
              <a:pPr/>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EBA81-0C81-4FC3-9C58-BEAF992CC7F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8A22A19-20E3-46E5-883E-1FCDAE81C6E4}" type="datetimeFigureOut">
              <a:rPr lang="en-US" smtClean="0"/>
              <a:pPr/>
              <a:t>5/7/2015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EBA81-0C81-4FC3-9C58-BEAF992CC7F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8A22A19-20E3-46E5-883E-1FCDAE81C6E4}" type="datetimeFigureOut">
              <a:rPr lang="en-US" smtClean="0"/>
              <a:pPr/>
              <a:t>5/7/2015</a:t>
            </a:fld>
            <a:endParaRPr lang="en-US"/>
          </a:p>
        </p:txBody>
      </p:sp>
      <p:sp>
        <p:nvSpPr>
          <p:cNvPr id="7" name="Slide Number Placeholder 6"/>
          <p:cNvSpPr>
            <a:spLocks noGrp="1"/>
          </p:cNvSpPr>
          <p:nvPr>
            <p:ph type="sldNum" sz="quarter" idx="11"/>
          </p:nvPr>
        </p:nvSpPr>
        <p:spPr/>
        <p:txBody>
          <a:bodyPr rtlCol="0"/>
          <a:lstStyle/>
          <a:p>
            <a:fld id="{57EEBA81-0C81-4FC3-9C58-BEAF992CC7F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A22A19-20E3-46E5-883E-1FCDAE81C6E4}" type="datetimeFigureOut">
              <a:rPr lang="en-US" smtClean="0"/>
              <a:pPr/>
              <a:t>5/7/2015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EBA81-0C81-4FC3-9C58-BEAF992CC7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8A22A19-20E3-46E5-883E-1FCDAE81C6E4}" type="datetimeFigureOut">
              <a:rPr lang="en-US" smtClean="0"/>
              <a:pPr/>
              <a:t>5/7/2015</a:t>
            </a:fld>
            <a:endParaRPr lang="en-US"/>
          </a:p>
        </p:txBody>
      </p:sp>
      <p:sp>
        <p:nvSpPr>
          <p:cNvPr id="22" name="Slide Number Placeholder 21"/>
          <p:cNvSpPr>
            <a:spLocks noGrp="1"/>
          </p:cNvSpPr>
          <p:nvPr>
            <p:ph type="sldNum" sz="quarter" idx="15"/>
          </p:nvPr>
        </p:nvSpPr>
        <p:spPr/>
        <p:txBody>
          <a:bodyPr rtlCol="0"/>
          <a:lstStyle/>
          <a:p>
            <a:fld id="{57EEBA81-0C81-4FC3-9C58-BEAF992CC7F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8A22A19-20E3-46E5-883E-1FCDAE81C6E4}" type="datetimeFigureOut">
              <a:rPr lang="en-US" smtClean="0"/>
              <a:pPr/>
              <a:t>5/7/2015</a:t>
            </a:fld>
            <a:endParaRPr lang="en-US"/>
          </a:p>
        </p:txBody>
      </p:sp>
      <p:sp>
        <p:nvSpPr>
          <p:cNvPr id="18" name="Slide Number Placeholder 17"/>
          <p:cNvSpPr>
            <a:spLocks noGrp="1"/>
          </p:cNvSpPr>
          <p:nvPr>
            <p:ph type="sldNum" sz="quarter" idx="11"/>
          </p:nvPr>
        </p:nvSpPr>
        <p:spPr/>
        <p:txBody>
          <a:bodyPr rtlCol="0"/>
          <a:lstStyle/>
          <a:p>
            <a:fld id="{57EEBA81-0C81-4FC3-9C58-BEAF992CC7F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8A22A19-20E3-46E5-883E-1FCDAE81C6E4}" type="datetimeFigureOut">
              <a:rPr lang="en-US" smtClean="0"/>
              <a:pPr/>
              <a:t>5/7/2015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7EEBA81-0C81-4FC3-9C58-BEAF992CC7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aob.oupjournals.org/cgi/content/abstract/91/2/119?maxtoshow=&amp;HITS=10&amp;hits=10&amp;RESULTFORMAT=&amp;author1=Sachs&amp;searchid=1070379377816_468&amp;stored_search=&amp;FIRSTINDEX=0&amp;sortspec=relevance&amp;fdate=1/1/2002&amp;journalcode=annbo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133600"/>
            <a:ext cx="6172200" cy="1981200"/>
          </a:xfrm>
        </p:spPr>
        <p:txBody>
          <a:bodyPr>
            <a:noAutofit/>
          </a:bodyPr>
          <a:lstStyle/>
          <a:p>
            <a:r>
              <a:rPr lang="en-US" sz="5400" dirty="0" smtClean="0"/>
              <a:t>Water Logging</a:t>
            </a: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2952"/>
          </a:xfrm>
        </p:spPr>
        <p:txBody>
          <a:bodyPr/>
          <a:lstStyle/>
          <a:p>
            <a:r>
              <a:rPr lang="en-US" dirty="0" smtClean="0"/>
              <a:t>Warm temperatures and ample supplies of organic matter will inevitably accelerate the development of these potentially damaging soil conditions. If root tips survive oxygen shortage </a:t>
            </a:r>
            <a:r>
              <a:rPr lang="en-US" i="1" dirty="0" smtClean="0"/>
              <a:t>per se</a:t>
            </a:r>
            <a:r>
              <a:rPr lang="en-US" dirty="0" smtClean="0"/>
              <a:t>, they may be injured or killed by subsequent changes in soil biochemistry.</a:t>
            </a:r>
          </a:p>
          <a:p>
            <a:r>
              <a:rPr lang="en-US" dirty="0" smtClean="0"/>
              <a:t>These changes come about because of microbial respiration that utilizes inorganic ions as alternative electron acceptors to oxygen in order to sustain energy generation.</a:t>
            </a:r>
          </a:p>
          <a:p>
            <a:r>
              <a:rPr lang="en-US" dirty="0" smtClean="0"/>
              <a:t>Facultative anaerobes first chemically reduce nitrate, converting it to </a:t>
            </a:r>
            <a:r>
              <a:rPr lang="en-US" dirty="0" smtClean="0">
                <a:solidFill>
                  <a:srgbClr val="FF0000"/>
                </a:solidFill>
              </a:rPr>
              <a:t>nitrite</a:t>
            </a:r>
            <a:r>
              <a:rPr lang="en-US" dirty="0" smtClean="0"/>
              <a:t>, </a:t>
            </a:r>
            <a:r>
              <a:rPr lang="en-US" dirty="0" smtClean="0">
                <a:solidFill>
                  <a:srgbClr val="FF0000"/>
                </a:solidFill>
              </a:rPr>
              <a:t>nitrous oxide </a:t>
            </a:r>
            <a:r>
              <a:rPr lang="en-US" dirty="0" smtClean="0"/>
              <a:t>and </a:t>
            </a:r>
            <a:r>
              <a:rPr lang="en-US" dirty="0" smtClean="0">
                <a:solidFill>
                  <a:srgbClr val="FF0000"/>
                </a:solidFill>
              </a:rPr>
              <a:t>nitrogen gas (</a:t>
            </a:r>
            <a:r>
              <a:rPr lang="en-US" dirty="0" err="1" smtClean="0">
                <a:solidFill>
                  <a:srgbClr val="FF0000"/>
                </a:solidFill>
              </a:rPr>
              <a:t>denitrification</a:t>
            </a:r>
            <a:r>
              <a:rPr lang="en-US" dirty="0" smtClean="0">
                <a:solidFill>
                  <a:srgbClr val="FF0000"/>
                </a:solidFill>
              </a:rPr>
              <a:t>)</a:t>
            </a:r>
            <a:r>
              <a:rPr lang="en-US" dirty="0" smtClean="0"/>
              <a:t> rendering nitrate unavailable to roots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normAutofit/>
          </a:bodyPr>
          <a:lstStyle/>
          <a:p>
            <a:pPr algn="just"/>
            <a:r>
              <a:rPr lang="en-US" dirty="0" smtClean="0"/>
              <a:t>obligate anaerobes chemically reduce oxides of Mn</a:t>
            </a:r>
            <a:r>
              <a:rPr lang="en-US" baseline="30000" dirty="0" smtClean="0"/>
              <a:t>4+</a:t>
            </a:r>
            <a:r>
              <a:rPr lang="en-US" dirty="0" smtClean="0"/>
              <a:t>, and Fe</a:t>
            </a:r>
            <a:r>
              <a:rPr lang="en-US" baseline="30000" dirty="0" smtClean="0"/>
              <a:t>3+</a:t>
            </a:r>
            <a:r>
              <a:rPr lang="en-US" dirty="0" smtClean="0"/>
              <a:t> to form highly soluble </a:t>
            </a:r>
            <a:r>
              <a:rPr lang="en-US" dirty="0" smtClean="0">
                <a:solidFill>
                  <a:srgbClr val="FF0000"/>
                </a:solidFill>
              </a:rPr>
              <a:t>Mn</a:t>
            </a:r>
            <a:r>
              <a:rPr lang="en-US" baseline="30000" dirty="0" smtClean="0">
                <a:solidFill>
                  <a:srgbClr val="FF0000"/>
                </a:solidFill>
              </a:rPr>
              <a:t>2+</a:t>
            </a:r>
            <a:r>
              <a:rPr lang="en-US" dirty="0" smtClean="0"/>
              <a:t> and </a:t>
            </a:r>
            <a:r>
              <a:rPr lang="en-US" dirty="0" smtClean="0">
                <a:solidFill>
                  <a:srgbClr val="FF0000"/>
                </a:solidFill>
              </a:rPr>
              <a:t>Fe</a:t>
            </a:r>
            <a:r>
              <a:rPr lang="en-US" baseline="30000" dirty="0" smtClean="0">
                <a:solidFill>
                  <a:srgbClr val="FF0000"/>
                </a:solidFill>
              </a:rPr>
              <a:t>2+</a:t>
            </a:r>
            <a:r>
              <a:rPr lang="en-US" dirty="0" smtClean="0"/>
              <a:t> that may enter roots and interfere with enzyme activities and damage membranes.</a:t>
            </a:r>
          </a:p>
          <a:p>
            <a:pPr algn="just"/>
            <a:r>
              <a:rPr lang="en-US" dirty="0" smtClean="0"/>
              <a:t>If flooding is prolonged, further, anaerobic bacteria may then convert </a:t>
            </a:r>
            <a:r>
              <a:rPr lang="en-US" dirty="0" smtClean="0">
                <a:solidFill>
                  <a:srgbClr val="FF0000"/>
                </a:solidFill>
              </a:rPr>
              <a:t>SO</a:t>
            </a:r>
            <a:r>
              <a:rPr lang="en-US" baseline="-25000" dirty="0" smtClean="0">
                <a:solidFill>
                  <a:srgbClr val="FF0000"/>
                </a:solidFill>
              </a:rPr>
              <a:t>4</a:t>
            </a:r>
            <a:r>
              <a:rPr lang="en-US" baseline="30000" dirty="0" smtClean="0">
                <a:solidFill>
                  <a:srgbClr val="FF0000"/>
                </a:solidFill>
              </a:rPr>
              <a:t>2</a:t>
            </a:r>
            <a:r>
              <a:rPr lang="en-US" baseline="30000" dirty="0" smtClean="0"/>
              <a:t>- </a:t>
            </a:r>
            <a:r>
              <a:rPr lang="en-US" dirty="0" smtClean="0"/>
              <a:t>to </a:t>
            </a:r>
            <a:r>
              <a:rPr lang="en-US" dirty="0" smtClean="0">
                <a:solidFill>
                  <a:srgbClr val="FF0000"/>
                </a:solidFill>
              </a:rPr>
              <a:t>H</a:t>
            </a:r>
            <a:r>
              <a:rPr lang="en-US" baseline="-25000" dirty="0" smtClean="0">
                <a:solidFill>
                  <a:srgbClr val="FF0000"/>
                </a:solidFill>
              </a:rPr>
              <a:t>2</a:t>
            </a:r>
            <a:r>
              <a:rPr lang="en-US" dirty="0" smtClean="0">
                <a:solidFill>
                  <a:srgbClr val="FF0000"/>
                </a:solidFill>
              </a:rPr>
              <a:t>S, </a:t>
            </a:r>
            <a:r>
              <a:rPr lang="en-US" dirty="0" smtClean="0"/>
              <a:t>a poison of respiratory enzymes and non-respiratory </a:t>
            </a:r>
            <a:r>
              <a:rPr lang="en-US" dirty="0" err="1" smtClean="0"/>
              <a:t>oxidases</a:t>
            </a:r>
            <a:r>
              <a:rPr lang="en-US" dirty="0" smtClean="0"/>
              <a:t>.</a:t>
            </a:r>
          </a:p>
          <a:p>
            <a:pPr algn="just"/>
            <a:r>
              <a:rPr lang="en-US" dirty="0" smtClean="0"/>
              <a:t>In the most severely reducing soils, </a:t>
            </a:r>
            <a:r>
              <a:rPr lang="en-US" dirty="0" err="1" smtClean="0"/>
              <a:t>methogenic</a:t>
            </a:r>
            <a:r>
              <a:rPr lang="en-US" dirty="0" smtClean="0"/>
              <a:t> bacteria reduce carbon dioxide to </a:t>
            </a:r>
            <a:r>
              <a:rPr lang="en-US" dirty="0" smtClean="0">
                <a:solidFill>
                  <a:srgbClr val="FF0000"/>
                </a:solidFill>
              </a:rPr>
              <a:t>methane</a:t>
            </a:r>
            <a:r>
              <a:rPr lang="en-US" dirty="0" smtClean="0"/>
              <a:t>.  Although the gas is harmless to plants it is second in importance to carbon dioxide as a greenhouse gas contributing to </a:t>
            </a:r>
            <a:r>
              <a:rPr lang="en-US" dirty="0" smtClean="0">
                <a:solidFill>
                  <a:srgbClr val="FF0000"/>
                </a:solidFill>
              </a:rPr>
              <a:t>global warmi</a:t>
            </a:r>
            <a:r>
              <a:rPr lang="en-US" dirty="0" smtClean="0"/>
              <a:t>ng</a:t>
            </a:r>
          </a:p>
          <a:p>
            <a:pPr algn="just"/>
            <a:r>
              <a:rPr lang="en-US" dirty="0" smtClean="0"/>
              <a:t>Flooding may also increases the incidence of soil-borne </a:t>
            </a:r>
            <a:r>
              <a:rPr lang="en-US" dirty="0" smtClean="0">
                <a:solidFill>
                  <a:srgbClr val="FF0000"/>
                </a:solidFill>
              </a:rPr>
              <a:t>fungal diseases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467600" cy="990600"/>
          </a:xfrm>
        </p:spPr>
        <p:txBody>
          <a:bodyPr>
            <a:noAutofit/>
          </a:bodyPr>
          <a:lstStyle/>
          <a:p>
            <a:r>
              <a:rPr lang="en-US" sz="2000" b="1" dirty="0" smtClean="0"/>
              <a:t>Effect of flooding </a:t>
            </a:r>
            <a:endParaRPr lang="en-US" sz="2000" b="1" dirty="0"/>
          </a:p>
        </p:txBody>
      </p:sp>
      <p:pic>
        <p:nvPicPr>
          <p:cNvPr id="4" name="Content Placeholder 3"/>
          <p:cNvPicPr>
            <a:picLocks noGrp="1"/>
          </p:cNvPicPr>
          <p:nvPr>
            <p:ph sz="quarter" idx="1"/>
          </p:nvPr>
        </p:nvPicPr>
        <p:blipFill>
          <a:blip r:embed="rId2"/>
          <a:srcRect/>
          <a:stretch>
            <a:fillRect/>
          </a:stretch>
        </p:blipFill>
        <p:spPr bwMode="auto">
          <a:xfrm>
            <a:off x="533400" y="381000"/>
            <a:ext cx="7772400" cy="538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an absence of oxygen kills root tips?</a:t>
            </a:r>
            <a:endParaRPr lang="en-US" dirty="0"/>
          </a:p>
        </p:txBody>
      </p:sp>
      <p:sp>
        <p:nvSpPr>
          <p:cNvPr id="3" name="Content Placeholder 2"/>
          <p:cNvSpPr>
            <a:spLocks noGrp="1"/>
          </p:cNvSpPr>
          <p:nvPr>
            <p:ph sz="quarter" idx="1"/>
          </p:nvPr>
        </p:nvSpPr>
        <p:spPr/>
        <p:txBody>
          <a:bodyPr/>
          <a:lstStyle/>
          <a:p>
            <a:pPr>
              <a:buNone/>
            </a:pPr>
            <a:r>
              <a:rPr lang="en-US" dirty="0" smtClean="0"/>
              <a:t>Growth arrest and death arise principally because of</a:t>
            </a:r>
          </a:p>
          <a:p>
            <a:pPr>
              <a:buNone/>
            </a:pPr>
            <a:endParaRPr lang="en-US" dirty="0" smtClean="0"/>
          </a:p>
          <a:p>
            <a:pPr>
              <a:buNone/>
            </a:pPr>
            <a:endParaRPr lang="en-US" dirty="0" smtClean="0"/>
          </a:p>
          <a:p>
            <a:r>
              <a:rPr lang="en-US" dirty="0" smtClean="0"/>
              <a:t>demand for ATP exceeds the supply.</a:t>
            </a:r>
          </a:p>
          <a:p>
            <a:endParaRPr lang="en-US" dirty="0" smtClean="0"/>
          </a:p>
          <a:p>
            <a:r>
              <a:rPr lang="en-US" dirty="0" smtClean="0"/>
              <a:t>self-poisoning by products of anaerobic metabolism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ATP supply and demand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Anaerobic roots generate ATP mainly by </a:t>
            </a:r>
            <a:r>
              <a:rPr lang="en-US" dirty="0" err="1" smtClean="0"/>
              <a:t>glycolysis</a:t>
            </a:r>
            <a:r>
              <a:rPr lang="en-US" dirty="0" smtClean="0"/>
              <a:t>.</a:t>
            </a:r>
          </a:p>
          <a:p>
            <a:r>
              <a:rPr lang="en-US" dirty="0" smtClean="0"/>
              <a:t>This pathway also feeds </a:t>
            </a:r>
            <a:r>
              <a:rPr lang="en-US" dirty="0" err="1" smtClean="0"/>
              <a:t>pyruvic</a:t>
            </a:r>
            <a:r>
              <a:rPr lang="en-US" dirty="0" smtClean="0"/>
              <a:t> acid into </a:t>
            </a:r>
            <a:r>
              <a:rPr lang="en-US" dirty="0" err="1" smtClean="0"/>
              <a:t>ethanolic</a:t>
            </a:r>
            <a:r>
              <a:rPr lang="en-US" dirty="0" smtClean="0"/>
              <a:t> fermentation (and also into lactic acid fermentation, especially in the first hours of anoxia before the </a:t>
            </a:r>
            <a:r>
              <a:rPr lang="en-US" dirty="0" err="1" smtClean="0"/>
              <a:t>cytosol</a:t>
            </a:r>
            <a:r>
              <a:rPr lang="en-US" dirty="0" smtClean="0"/>
              <a:t> acidifies).</a:t>
            </a:r>
          </a:p>
          <a:p>
            <a:r>
              <a:rPr lang="en-US" dirty="0" smtClean="0"/>
              <a:t>only about 6 % of the ATP generated by </a:t>
            </a:r>
            <a:r>
              <a:rPr lang="en-US" dirty="0" err="1" smtClean="0"/>
              <a:t>glycolysis</a:t>
            </a:r>
            <a:r>
              <a:rPr lang="en-US" dirty="0" smtClean="0"/>
              <a:t>.</a:t>
            </a:r>
          </a:p>
          <a:p>
            <a:r>
              <a:rPr lang="en-US" dirty="0" smtClean="0"/>
              <a:t>Unless metabolic processes that consume ATP are simultaneously suppressed, the small yield of ATP in anaerobic cells is insufficient for survival beyond a few hours. </a:t>
            </a:r>
          </a:p>
          <a:p>
            <a:r>
              <a:rPr lang="en-US" dirty="0" smtClean="0"/>
              <a:t>Thus, an </a:t>
            </a:r>
            <a:r>
              <a:rPr lang="en-US" u="sng" dirty="0" smtClean="0">
                <a:solidFill>
                  <a:srgbClr val="FF0000"/>
                </a:solidFill>
              </a:rPr>
              <a:t>inability</a:t>
            </a:r>
            <a:r>
              <a:rPr lang="en-US" dirty="0" smtClean="0">
                <a:solidFill>
                  <a:srgbClr val="FF0000"/>
                </a:solidFill>
              </a:rPr>
              <a:t> to restrict ATP utilization </a:t>
            </a:r>
            <a:r>
              <a:rPr lang="en-US" dirty="0" smtClean="0"/>
              <a:t>to essential life-support processes may be at least as important a reason for death of flooded root tips as slow ATP production.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457200" y="457200"/>
            <a:ext cx="7467600" cy="6016752"/>
          </a:xfrm>
        </p:spPr>
        <p:txBody>
          <a:bodyPr/>
          <a:lstStyle/>
          <a:p>
            <a:pPr algn="just"/>
            <a:r>
              <a:rPr lang="en-US" dirty="0" smtClean="0"/>
              <a:t>early cell death can only be avoided if the small amounts of available energy are successfully re-diverted to permit synthesis of certain critical ‘</a:t>
            </a:r>
            <a:r>
              <a:rPr lang="en-US" dirty="0" smtClean="0">
                <a:solidFill>
                  <a:srgbClr val="FF0000"/>
                </a:solidFill>
              </a:rPr>
              <a:t>anaerobic’</a:t>
            </a:r>
            <a:r>
              <a:rPr lang="en-US" dirty="0" smtClean="0"/>
              <a:t> </a:t>
            </a:r>
            <a:r>
              <a:rPr lang="en-US" dirty="0" smtClean="0">
                <a:solidFill>
                  <a:srgbClr val="FF0000"/>
                </a:solidFill>
              </a:rPr>
              <a:t>proteins</a:t>
            </a:r>
            <a:r>
              <a:rPr lang="en-US" dirty="0" smtClean="0"/>
              <a:t> (e.g., alcoholic fermentation enzymes), that support </a:t>
            </a:r>
            <a:r>
              <a:rPr lang="en-US" dirty="0" err="1" smtClean="0"/>
              <a:t>glycolysis</a:t>
            </a:r>
            <a:r>
              <a:rPr lang="en-US" dirty="0" smtClean="0"/>
              <a:t> and fermentation and help to prevent excessive acidification of the cytoplasm and vacuole and maintain membrane integrity.</a:t>
            </a:r>
          </a:p>
          <a:p>
            <a:pPr algn="just"/>
            <a:r>
              <a:rPr lang="en-US" dirty="0" smtClean="0"/>
              <a:t>A marked decrease of membrane integrity may well be one of the most critical consequences of ATP imbalance for the viability of root cells It is a consequence of lipid hydrolysis that is probably mediated by </a:t>
            </a:r>
            <a:r>
              <a:rPr lang="en-US" dirty="0" err="1" smtClean="0"/>
              <a:t>lipolytic</a:t>
            </a:r>
            <a:r>
              <a:rPr lang="en-US" dirty="0" smtClean="0"/>
              <a:t> </a:t>
            </a:r>
            <a:r>
              <a:rPr lang="en-US" dirty="0" err="1" smtClean="0"/>
              <a:t>acyl</a:t>
            </a:r>
            <a:r>
              <a:rPr lang="en-US" dirty="0" smtClean="0"/>
              <a:t> </a:t>
            </a:r>
            <a:r>
              <a:rPr lang="en-US" dirty="0" err="1" smtClean="0"/>
              <a:t>hydrolase</a:t>
            </a: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924800" cy="6092952"/>
          </a:xfrm>
        </p:spPr>
        <p:txBody>
          <a:bodyPr/>
          <a:lstStyle/>
          <a:p>
            <a:pPr algn="just"/>
            <a:r>
              <a:rPr lang="en-US" dirty="0" smtClean="0"/>
              <a:t>The modest ATP generation capability of </a:t>
            </a:r>
            <a:r>
              <a:rPr lang="en-US" dirty="0" err="1" smtClean="0"/>
              <a:t>glycolysis</a:t>
            </a:r>
            <a:r>
              <a:rPr lang="en-US" dirty="0" smtClean="0"/>
              <a:t>/fermentation depends on a ready supply of glucose and its precursors.</a:t>
            </a:r>
          </a:p>
          <a:p>
            <a:pPr algn="just"/>
            <a:r>
              <a:rPr lang="en-US" dirty="0" smtClean="0"/>
              <a:t>Sugar shortage caused by anaerobic arrest of starch breakdown and sugar unloading in roots can thus shorten the duration of survival. </a:t>
            </a:r>
          </a:p>
          <a:p>
            <a:pPr algn="just"/>
            <a:r>
              <a:rPr lang="en-US" dirty="0" smtClean="0"/>
              <a:t>But, even when anoxic roots are given extra </a:t>
            </a:r>
            <a:r>
              <a:rPr lang="en-US" dirty="0" err="1" smtClean="0"/>
              <a:t>hexose</a:t>
            </a:r>
            <a:r>
              <a:rPr lang="en-US" dirty="0" smtClean="0"/>
              <a:t> they die eventually, indicating causes of death other than simply substrate-starved arrest of </a:t>
            </a:r>
            <a:r>
              <a:rPr lang="en-US" dirty="0" err="1" smtClean="0"/>
              <a:t>glycolysis</a:t>
            </a:r>
            <a:r>
              <a:rPr lang="en-US" b="1" dirty="0" smtClean="0"/>
              <a:t>.</a:t>
            </a:r>
            <a:r>
              <a:rPr lang="en-US" dirty="0" smtClean="0"/>
              <a:t> </a:t>
            </a:r>
          </a:p>
          <a:p>
            <a:pPr algn="just"/>
            <a:r>
              <a:rPr lang="en-US" dirty="0" smtClean="0"/>
              <a:t>This may be because rates of </a:t>
            </a:r>
            <a:r>
              <a:rPr lang="en-US" dirty="0" err="1" smtClean="0"/>
              <a:t>glycolysis</a:t>
            </a:r>
            <a:r>
              <a:rPr lang="en-US" dirty="0" smtClean="0"/>
              <a:t> cannot speed-up sufficiently to satisfy demand or because ATP demand is not sufficiently down-regulated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i="1" dirty="0" smtClean="0"/>
              <a:t>Self-poisoning</a:t>
            </a:r>
            <a:endParaRPr lang="en-US" dirty="0"/>
          </a:p>
        </p:txBody>
      </p:sp>
      <p:sp>
        <p:nvSpPr>
          <p:cNvPr id="3" name="Content Placeholder 2"/>
          <p:cNvSpPr>
            <a:spLocks noGrp="1"/>
          </p:cNvSpPr>
          <p:nvPr>
            <p:ph sz="quarter" idx="1"/>
          </p:nvPr>
        </p:nvSpPr>
        <p:spPr>
          <a:xfrm>
            <a:off x="457200" y="990600"/>
            <a:ext cx="7467600" cy="5483352"/>
          </a:xfrm>
        </p:spPr>
        <p:txBody>
          <a:bodyPr>
            <a:normAutofit fontScale="92500" lnSpcReduction="10000"/>
          </a:bodyPr>
          <a:lstStyle/>
          <a:p>
            <a:pPr>
              <a:buNone/>
            </a:pPr>
            <a:r>
              <a:rPr lang="en-US" dirty="0" smtClean="0"/>
              <a:t>Anaerobic roots may also die from self-poisoning by products of anaerobic metabolism</a:t>
            </a:r>
          </a:p>
          <a:p>
            <a:r>
              <a:rPr lang="en-US" dirty="0" smtClean="0">
                <a:solidFill>
                  <a:srgbClr val="FF0000"/>
                </a:solidFill>
              </a:rPr>
              <a:t>excess protons </a:t>
            </a:r>
            <a:r>
              <a:rPr lang="en-US" dirty="0" smtClean="0"/>
              <a:t>(acidify the cytoplasm and vacuole )</a:t>
            </a:r>
          </a:p>
          <a:p>
            <a:r>
              <a:rPr lang="en-US" dirty="0" smtClean="0">
                <a:solidFill>
                  <a:srgbClr val="FF0000"/>
                </a:solidFill>
              </a:rPr>
              <a:t>Acetaldehyde </a:t>
            </a:r>
            <a:r>
              <a:rPr lang="en-US" dirty="0" smtClean="0"/>
              <a:t>(In alcoholic fermentation, activity of the enzyme that converts acetaldehyde to ethanol (alcohol </a:t>
            </a:r>
            <a:r>
              <a:rPr lang="en-US" dirty="0" err="1" smtClean="0"/>
              <a:t>dehydrogenase</a:t>
            </a:r>
            <a:r>
              <a:rPr lang="en-US" dirty="0" smtClean="0"/>
              <a:t> - ADH) usually exceeds that of the enzyme that promotes acetaldehyde production from </a:t>
            </a:r>
            <a:r>
              <a:rPr lang="en-US" dirty="0" err="1" smtClean="0"/>
              <a:t>pyruvic</a:t>
            </a:r>
            <a:r>
              <a:rPr lang="en-US" dirty="0" smtClean="0"/>
              <a:t> acid (</a:t>
            </a:r>
            <a:r>
              <a:rPr lang="en-US" dirty="0" err="1" smtClean="0"/>
              <a:t>pyruvate</a:t>
            </a:r>
            <a:r>
              <a:rPr lang="en-US" dirty="0" smtClean="0"/>
              <a:t> </a:t>
            </a:r>
            <a:r>
              <a:rPr lang="en-US" dirty="0" err="1" smtClean="0"/>
              <a:t>decarboxylase</a:t>
            </a:r>
            <a:r>
              <a:rPr lang="en-US" dirty="0" smtClean="0"/>
              <a:t> - PDC). </a:t>
            </a:r>
          </a:p>
          <a:p>
            <a:r>
              <a:rPr lang="en-US" dirty="0" smtClean="0">
                <a:solidFill>
                  <a:srgbClr val="FF0000"/>
                </a:solidFill>
              </a:rPr>
              <a:t>nitric oxide </a:t>
            </a:r>
            <a:r>
              <a:rPr lang="en-US" dirty="0" smtClean="0"/>
              <a:t>This is a free radical gas that can be formed by the action of nitrate </a:t>
            </a:r>
            <a:r>
              <a:rPr lang="en-US" dirty="0" err="1" smtClean="0"/>
              <a:t>reductase</a:t>
            </a:r>
            <a:r>
              <a:rPr lang="en-US" dirty="0" smtClean="0"/>
              <a:t> (coded for by an </a:t>
            </a:r>
            <a:r>
              <a:rPr lang="en-US" dirty="0" err="1" smtClean="0"/>
              <a:t>anerobically</a:t>
            </a:r>
            <a:r>
              <a:rPr lang="en-US" dirty="0" smtClean="0"/>
              <a:t> inducible gene) and possesses the ability to kill cells,</a:t>
            </a:r>
            <a:r>
              <a:rPr lang="en-US" dirty="0" smtClean="0">
                <a:solidFill>
                  <a:srgbClr val="FF0000"/>
                </a:solidFill>
              </a:rPr>
              <a:t> </a:t>
            </a:r>
            <a:r>
              <a:rPr lang="en-US" dirty="0" smtClean="0"/>
              <a:t>However, the roles of this molecule are still very unclear and it has even been suggested that the beneficial impact of nitrate on survival of anoxia may be an outcome of increases in nitric oxide arising from the reduction of nitrate to nitrite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normAutofit/>
          </a:bodyPr>
          <a:lstStyle/>
          <a:p>
            <a:pPr algn="just"/>
            <a:r>
              <a:rPr lang="en-US" dirty="0" smtClean="0"/>
              <a:t>The conventional view is that death of the root-tip caused by one or more of the above-mentioned factors threatens the </a:t>
            </a:r>
            <a:r>
              <a:rPr lang="en-US" dirty="0" err="1" smtClean="0"/>
              <a:t>vigour</a:t>
            </a:r>
            <a:r>
              <a:rPr lang="en-US" dirty="0" smtClean="0"/>
              <a:t> and </a:t>
            </a:r>
            <a:r>
              <a:rPr lang="en-US" dirty="0" smtClean="0">
                <a:solidFill>
                  <a:srgbClr val="FF0000"/>
                </a:solidFill>
              </a:rPr>
              <a:t>survival of the</a:t>
            </a:r>
            <a:r>
              <a:rPr lang="en-US" dirty="0" smtClean="0"/>
              <a:t> </a:t>
            </a:r>
            <a:r>
              <a:rPr lang="en-US" dirty="0" smtClean="0">
                <a:solidFill>
                  <a:srgbClr val="FF0000"/>
                </a:solidFill>
              </a:rPr>
              <a:t>entire plant </a:t>
            </a:r>
            <a:r>
              <a:rPr lang="en-US" dirty="0" smtClean="0"/>
              <a:t>since fully functional root tips are required for soil exploration, uptake of water and mineral nutrients.</a:t>
            </a:r>
          </a:p>
          <a:p>
            <a:pPr algn="just"/>
            <a:r>
              <a:rPr lang="en-US" dirty="0" smtClean="0"/>
              <a:t>However, </a:t>
            </a:r>
            <a:r>
              <a:rPr lang="en-US" u="sng" dirty="0" err="1" smtClean="0">
                <a:hlinkClick r:id="rId2"/>
              </a:rPr>
              <a:t>Subiah</a:t>
            </a:r>
            <a:r>
              <a:rPr lang="en-US" u="sng" dirty="0" smtClean="0">
                <a:hlinkClick r:id="rId2"/>
              </a:rPr>
              <a:t> and Sachs, 2003</a:t>
            </a:r>
            <a:r>
              <a:rPr lang="en-US" dirty="0" smtClean="0"/>
              <a:t> take the view that rapid death of anoxic root tips is an adaptive response. They consider that loss of the root tip allows the remainder of the root (with its dormant lateral root </a:t>
            </a:r>
            <a:r>
              <a:rPr lang="en-US" dirty="0" err="1" smtClean="0"/>
              <a:t>primordia</a:t>
            </a:r>
            <a:r>
              <a:rPr lang="en-US" dirty="0" smtClean="0"/>
              <a:t>) to survive for longer, an interpretation supported by their finding that prior removal of root tips prolongs the life of anaerobic maize seedlings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lstStyle/>
          <a:p>
            <a:r>
              <a:rPr lang="en-US" dirty="0" smtClean="0"/>
              <a:t>Although not strictly self-poisoning, cell death arising from oxidative reactions following the re-introduction of oxygen cannot be excluded as a cause of </a:t>
            </a:r>
            <a:r>
              <a:rPr lang="en-US" dirty="0" err="1" smtClean="0"/>
              <a:t>waterlogging</a:t>
            </a:r>
            <a:r>
              <a:rPr lang="en-US" dirty="0" smtClean="0"/>
              <a:t> injury and death.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Definition</a:t>
            </a:r>
            <a:endParaRPr lang="en-US" b="1" dirty="0">
              <a:solidFill>
                <a:srgbClr val="C00000"/>
              </a:solidFill>
            </a:endParaRPr>
          </a:p>
        </p:txBody>
      </p:sp>
      <p:sp>
        <p:nvSpPr>
          <p:cNvPr id="3" name="Content Placeholder 2"/>
          <p:cNvSpPr>
            <a:spLocks noGrp="1"/>
          </p:cNvSpPr>
          <p:nvPr>
            <p:ph sz="quarter" idx="1"/>
          </p:nvPr>
        </p:nvSpPr>
        <p:spPr>
          <a:xfrm>
            <a:off x="457200" y="1447800"/>
            <a:ext cx="7696200" cy="5026152"/>
          </a:xfrm>
        </p:spPr>
        <p:txBody>
          <a:bodyPr>
            <a:normAutofit fontScale="85000" lnSpcReduction="20000"/>
          </a:bodyPr>
          <a:lstStyle/>
          <a:p>
            <a:pPr algn="just"/>
            <a:r>
              <a:rPr lang="en-US" sz="2800" dirty="0" smtClean="0"/>
              <a:t>When soil becomes poorly drained due to excessive rain and/  irrigation the condition is known as water logging.</a:t>
            </a:r>
          </a:p>
          <a:p>
            <a:pPr algn="just"/>
            <a:r>
              <a:rPr lang="en-US" sz="2800" dirty="0" smtClean="0"/>
              <a:t>This is the problem associated with </a:t>
            </a:r>
            <a:r>
              <a:rPr lang="en-US" sz="2800" b="1" dirty="0" smtClean="0">
                <a:solidFill>
                  <a:srgbClr val="7030A0"/>
                </a:solidFill>
              </a:rPr>
              <a:t>excessive irrigation on poorly drained soils is water logging.</a:t>
            </a:r>
            <a:r>
              <a:rPr lang="en-US" sz="2800" dirty="0" smtClean="0"/>
              <a:t> This occurs (as is common for </a:t>
            </a:r>
            <a:r>
              <a:rPr lang="en-US" sz="2800" dirty="0" err="1" smtClean="0"/>
              <a:t>salinization</a:t>
            </a:r>
            <a:r>
              <a:rPr lang="en-US" sz="2800" dirty="0" smtClean="0"/>
              <a:t>) in poorly drained soils where water can't penetrate deeply. For example, there may be an impermeable clay layer below the soil. It also occurs on areas that are poorly drained topographically. What happens is that the irrigation water (and/or seepage from canals) eventually raises the water table in the ground  the upper level of the groundwater  from beneath. Growers don't generally realize that water logging is happening until it is too late tests for water in soil are apparently very expensive.</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Major Problem in water logged soils</a:t>
            </a:r>
            <a:endParaRPr lang="en-US" b="1" dirty="0">
              <a:solidFill>
                <a:srgbClr val="C00000"/>
              </a:solidFill>
            </a:endParaRPr>
          </a:p>
        </p:txBody>
      </p:sp>
      <p:sp>
        <p:nvSpPr>
          <p:cNvPr id="3" name="Content Placeholder 2"/>
          <p:cNvSpPr>
            <a:spLocks noGrp="1"/>
          </p:cNvSpPr>
          <p:nvPr>
            <p:ph sz="quarter" idx="1"/>
          </p:nvPr>
        </p:nvSpPr>
        <p:spPr>
          <a:xfrm>
            <a:off x="457200" y="1905000"/>
            <a:ext cx="7467600" cy="4568952"/>
          </a:xfrm>
        </p:spPr>
        <p:txBody>
          <a:bodyPr/>
          <a:lstStyle/>
          <a:p>
            <a:pPr algn="ctr">
              <a:buNone/>
            </a:pPr>
            <a:r>
              <a:rPr lang="en-US" sz="3600" dirty="0" smtClean="0">
                <a:solidFill>
                  <a:srgbClr val="C00000"/>
                </a:solidFill>
              </a:rPr>
              <a:t>O</a:t>
            </a:r>
            <a:r>
              <a:rPr lang="en-US" sz="3600" baseline="-25000" dirty="0" smtClean="0">
                <a:solidFill>
                  <a:srgbClr val="C00000"/>
                </a:solidFill>
              </a:rPr>
              <a:t>2</a:t>
            </a:r>
            <a:r>
              <a:rPr lang="en-US" sz="3600" dirty="0" smtClean="0">
                <a:solidFill>
                  <a:srgbClr val="C00000"/>
                </a:solidFill>
              </a:rPr>
              <a:t> depletion</a:t>
            </a:r>
          </a:p>
          <a:p>
            <a:pPr>
              <a:buNone/>
            </a:pPr>
            <a:endParaRPr lang="en-US" dirty="0" smtClean="0">
              <a:solidFill>
                <a:srgbClr val="C00000"/>
              </a:solidFill>
            </a:endParaRPr>
          </a:p>
          <a:p>
            <a:r>
              <a:rPr lang="en-US" dirty="0" smtClean="0"/>
              <a:t>When plants are dormant or temperatures are low the consequences are usually harmless.</a:t>
            </a:r>
          </a:p>
          <a:p>
            <a:pPr>
              <a:buNone/>
            </a:pPr>
            <a:endParaRPr lang="en-US" dirty="0" smtClean="0"/>
          </a:p>
          <a:p>
            <a:r>
              <a:rPr lang="en-US" dirty="0" smtClean="0"/>
              <a:t>But when temperatures are higher (greater than 20 degree Celsius) Oxygen depletion can occur within 24 h.</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2">
                    <a:lumMod val="75000"/>
                  </a:schemeClr>
                </a:solidFill>
              </a:rPr>
              <a:t>Flooding Sensitive plants</a:t>
            </a:r>
            <a:endParaRPr lang="en-US" b="1" dirty="0">
              <a:solidFill>
                <a:schemeClr val="accent2">
                  <a:lumMod val="75000"/>
                </a:schemeClr>
              </a:solidFill>
            </a:endParaRPr>
          </a:p>
        </p:txBody>
      </p:sp>
      <p:sp>
        <p:nvSpPr>
          <p:cNvPr id="3" name="Content Placeholder 2"/>
          <p:cNvSpPr>
            <a:spLocks noGrp="1"/>
          </p:cNvSpPr>
          <p:nvPr>
            <p:ph sz="quarter" idx="1"/>
          </p:nvPr>
        </p:nvSpPr>
        <p:spPr/>
        <p:txBody>
          <a:bodyPr>
            <a:normAutofit/>
          </a:bodyPr>
          <a:lstStyle/>
          <a:p>
            <a:r>
              <a:rPr lang="en-US" sz="2800" dirty="0" smtClean="0"/>
              <a:t>The plants which are severely damaged within 24 h of anoxia.</a:t>
            </a:r>
          </a:p>
          <a:p>
            <a:endParaRPr lang="en-US" sz="2800" dirty="0" smtClean="0"/>
          </a:p>
          <a:p>
            <a:pPr>
              <a:buNone/>
            </a:pPr>
            <a:endParaRPr lang="en-US" sz="2800" dirty="0" smtClean="0"/>
          </a:p>
          <a:p>
            <a:r>
              <a:rPr lang="en-US" sz="2800" dirty="0" smtClean="0"/>
              <a:t>For example garden pea( yield becomes half by 24h of flooding).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2">
                    <a:lumMod val="75000"/>
                  </a:schemeClr>
                </a:solidFill>
              </a:rPr>
              <a:t>Flooding tolerant plants</a:t>
            </a:r>
            <a:endParaRPr lang="en-US" b="1" dirty="0">
              <a:solidFill>
                <a:schemeClr val="accent2">
                  <a:lumMod val="75000"/>
                </a:schemeClr>
              </a:solidFill>
            </a:endParaRPr>
          </a:p>
        </p:txBody>
      </p:sp>
      <p:sp>
        <p:nvSpPr>
          <p:cNvPr id="3" name="Content Placeholder 2"/>
          <p:cNvSpPr>
            <a:spLocks noGrp="1"/>
          </p:cNvSpPr>
          <p:nvPr>
            <p:ph sz="quarter" idx="1"/>
          </p:nvPr>
        </p:nvSpPr>
        <p:spPr>
          <a:xfrm>
            <a:off x="457200" y="1600200"/>
            <a:ext cx="8458200" cy="4873752"/>
          </a:xfrm>
        </p:spPr>
        <p:txBody>
          <a:bodyPr/>
          <a:lstStyle/>
          <a:p>
            <a:pPr algn="just"/>
            <a:r>
              <a:rPr lang="en-US" dirty="0" smtClean="0"/>
              <a:t>Plant which can withstand anoxia (lack of oxygen) temporarily  but not for prolonged period of time.</a:t>
            </a:r>
          </a:p>
          <a:p>
            <a:pPr algn="just"/>
            <a:endParaRPr lang="en-US" dirty="0" smtClean="0"/>
          </a:p>
          <a:p>
            <a:pPr algn="just"/>
            <a:r>
              <a:rPr lang="en-US" dirty="0" smtClean="0"/>
              <a:t>Specialized vegetation found naturally in wet lands such as marshes and swamps &amp; crops like </a:t>
            </a:r>
            <a:r>
              <a:rPr lang="en-US" b="1" dirty="0" smtClean="0">
                <a:solidFill>
                  <a:srgbClr val="00B050"/>
                </a:solidFill>
              </a:rPr>
              <a:t>Rice </a:t>
            </a:r>
            <a:r>
              <a:rPr lang="en-US" dirty="0" smtClean="0"/>
              <a:t> are well adopted to resist oxygen deficiency in root environment. (up to months).</a:t>
            </a:r>
          </a:p>
          <a:p>
            <a:pPr algn="just">
              <a:buNone/>
            </a:pPr>
            <a:endParaRPr lang="en-US" dirty="0" smtClean="0"/>
          </a:p>
          <a:p>
            <a:pPr algn="just"/>
            <a:r>
              <a:rPr lang="en-US" dirty="0" smtClean="0"/>
              <a:t>Practically all plants require oxygen when they are engaged in rapid metabolism.</a:t>
            </a:r>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417638"/>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dirty="0" smtClean="0"/>
              <a:t> </a:t>
            </a:r>
            <a:br>
              <a:rPr lang="en-US" dirty="0" smtClean="0"/>
            </a:br>
            <a:r>
              <a:rPr lang="en-US" b="1" dirty="0" smtClean="0"/>
              <a:t/>
            </a:r>
            <a:br>
              <a:rPr lang="en-US" b="1" dirty="0" smtClean="0"/>
            </a:br>
            <a:r>
              <a:rPr lang="en-US" b="1" dirty="0" smtClean="0"/>
              <a:t>FACTORS FAVOURING OCCURRENCE OF WATERLOGGING</a:t>
            </a:r>
            <a:endParaRPr lang="en-US" dirty="0"/>
          </a:p>
        </p:txBody>
      </p:sp>
      <p:sp>
        <p:nvSpPr>
          <p:cNvPr id="3" name="Content Placeholder 2"/>
          <p:cNvSpPr>
            <a:spLocks noGrp="1"/>
          </p:cNvSpPr>
          <p:nvPr>
            <p:ph sz="quarter" idx="1"/>
          </p:nvPr>
        </p:nvSpPr>
        <p:spPr/>
        <p:txBody>
          <a:bodyPr>
            <a:normAutofit fontScale="92500"/>
          </a:bodyPr>
          <a:lstStyle/>
          <a:p>
            <a:pPr algn="just"/>
            <a:r>
              <a:rPr lang="en-US" b="1" dirty="0" smtClean="0"/>
              <a:t>1-Increasing water input</a:t>
            </a:r>
          </a:p>
          <a:p>
            <a:pPr algn="just"/>
            <a:r>
              <a:rPr lang="en-US" dirty="0" smtClean="0"/>
              <a:t>There is mounting evidence that, in several parts of the World, inputs of water are growing. One cause may be </a:t>
            </a:r>
            <a:r>
              <a:rPr lang="en-US" dirty="0" smtClean="0">
                <a:solidFill>
                  <a:srgbClr val="FF0000"/>
                </a:solidFill>
              </a:rPr>
              <a:t>climate change</a:t>
            </a:r>
            <a:r>
              <a:rPr lang="en-US" dirty="0" smtClean="0"/>
              <a:t>. For example Excessive rainfall in northern and Western Europe.</a:t>
            </a:r>
          </a:p>
          <a:p>
            <a:pPr algn="just"/>
            <a:r>
              <a:rPr lang="en-US" dirty="0" smtClean="0"/>
              <a:t>Intensive and large-scale irrigation of farmland can also increase the incidence of </a:t>
            </a:r>
            <a:r>
              <a:rPr lang="en-US" dirty="0" err="1" smtClean="0"/>
              <a:t>waterlogging</a:t>
            </a:r>
            <a:r>
              <a:rPr lang="en-US" dirty="0" smtClean="0"/>
              <a:t> of the soil.</a:t>
            </a:r>
          </a:p>
          <a:p>
            <a:pPr algn="just"/>
            <a:r>
              <a:rPr lang="en-US" dirty="0" smtClean="0"/>
              <a:t>e.g. </a:t>
            </a:r>
            <a:r>
              <a:rPr lang="en-US" dirty="0" err="1" smtClean="0"/>
              <a:t>Sindh</a:t>
            </a:r>
            <a:r>
              <a:rPr lang="en-US" dirty="0" smtClean="0"/>
              <a:t> Province in the Indus valley of Pakistan.</a:t>
            </a:r>
          </a:p>
          <a:p>
            <a:pPr algn="just"/>
            <a:r>
              <a:rPr lang="en-US" dirty="0" smtClean="0"/>
              <a:t>A third contributory factor can be change of land use.</a:t>
            </a:r>
          </a:p>
          <a:p>
            <a:pPr algn="just">
              <a:buNone/>
            </a:pPr>
            <a:r>
              <a:rPr lang="en-US" dirty="0" smtClean="0"/>
              <a:t>e.g. Expanding urbanization of the landscape also creates large expanses of non-absorbing hard surface that concentrates rainwater to its periphery via surface run-off or underground drainage systems.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Slow drainage through the soil profile</a:t>
            </a:r>
            <a:endParaRPr lang="en-US"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solidFill>
                  <a:srgbClr val="FF0000"/>
                </a:solidFill>
              </a:rPr>
              <a:t>Topography:</a:t>
            </a:r>
          </a:p>
          <a:p>
            <a:pPr algn="just"/>
            <a:r>
              <a:rPr lang="en-US" dirty="0" smtClean="0"/>
              <a:t>plays an important part in determining the speed of lateral flow within and above the soil. Obviously, it will be slower on the plains than on sloping land.</a:t>
            </a:r>
          </a:p>
          <a:p>
            <a:pPr algn="just">
              <a:buNone/>
            </a:pPr>
            <a:endParaRPr lang="en-US" dirty="0" smtClean="0"/>
          </a:p>
          <a:p>
            <a:pPr algn="just">
              <a:buNone/>
            </a:pPr>
            <a:r>
              <a:rPr lang="en-US" b="1" dirty="0" smtClean="0">
                <a:solidFill>
                  <a:srgbClr val="FF0000"/>
                </a:solidFill>
              </a:rPr>
              <a:t>soil structure:</a:t>
            </a:r>
          </a:p>
          <a:p>
            <a:pPr algn="just"/>
            <a:r>
              <a:rPr lang="en-US" dirty="0" smtClean="0"/>
              <a:t>Small pores hold water more strongly by capillary forces than do larger ones.</a:t>
            </a:r>
          </a:p>
          <a:p>
            <a:pPr algn="just"/>
            <a:r>
              <a:rPr lang="en-US" dirty="0" smtClean="0"/>
              <a:t>It will take relatively little extra water for a clay soil to become waterlogged from field capacity compared to a sandy loam soil.</a:t>
            </a:r>
          </a:p>
          <a:p>
            <a:pPr algn="just"/>
            <a:r>
              <a:rPr lang="en-US" dirty="0" smtClean="0"/>
              <a:t>The ease of movement of water under gravity from pore to pore is quantified as the soil’s </a:t>
            </a:r>
            <a:r>
              <a:rPr lang="en-US" dirty="0" smtClean="0">
                <a:solidFill>
                  <a:srgbClr val="FF0000"/>
                </a:solidFill>
              </a:rPr>
              <a:t>hydraulic conductance .</a:t>
            </a:r>
            <a:r>
              <a:rPr lang="en-US" dirty="0" smtClean="0"/>
              <a:t>The pores of clay soils are less well connected than those of sandier soils and thus drain more slowly because hydraulic conductance is low</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Oxygen shortage and other damaging features of waterlogged soil</a:t>
            </a:r>
            <a:br>
              <a:rPr lang="en-US" b="1" dirty="0" smtClean="0"/>
            </a:br>
            <a:endParaRPr lang="en-US" dirty="0"/>
          </a:p>
        </p:txBody>
      </p:sp>
      <p:sp>
        <p:nvSpPr>
          <p:cNvPr id="3" name="Content Placeholder 2"/>
          <p:cNvSpPr>
            <a:spLocks noGrp="1"/>
          </p:cNvSpPr>
          <p:nvPr>
            <p:ph sz="quarter" idx="1"/>
          </p:nvPr>
        </p:nvSpPr>
        <p:spPr/>
        <p:txBody>
          <a:bodyPr/>
          <a:lstStyle/>
          <a:p>
            <a:r>
              <a:rPr lang="en-US" dirty="0" smtClean="0"/>
              <a:t>In waterlogged soil, diffusion of gases through soil pores is so strongly inhibited by their water content that it fails to match the needs of growing roots.</a:t>
            </a:r>
          </a:p>
          <a:p>
            <a:r>
              <a:rPr lang="en-US" dirty="0" smtClean="0"/>
              <a:t>A slowing of </a:t>
            </a:r>
            <a:r>
              <a:rPr lang="en-US" dirty="0" smtClean="0">
                <a:solidFill>
                  <a:srgbClr val="FF0000"/>
                </a:solidFill>
              </a:rPr>
              <a:t>oxygen influx </a:t>
            </a:r>
            <a:r>
              <a:rPr lang="en-US" dirty="0" smtClean="0"/>
              <a:t>is the principal cause of injury to roots and the shoots they support.</a:t>
            </a:r>
          </a:p>
          <a:p>
            <a:r>
              <a:rPr lang="en-US" dirty="0" smtClean="0"/>
              <a:t>The maximum amount of oxygen dissolved in the floodwater in equilibrium with the air is a little over 3 % of that in a similar volume of air itself.</a:t>
            </a:r>
          </a:p>
          <a:p>
            <a:r>
              <a:rPr lang="en-US" dirty="0" smtClean="0"/>
              <a:t>This small amount is quickly consumed during the early stages of flooding by aerobic micro-organisms and roots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2952"/>
          </a:xfrm>
        </p:spPr>
        <p:txBody>
          <a:bodyPr/>
          <a:lstStyle/>
          <a:p>
            <a:pPr algn="just"/>
            <a:r>
              <a:rPr lang="en-US" dirty="0" smtClean="0"/>
              <a:t>In addition to imposing oxygen shortage, flooding also impedes the diffusive escape and/or oxidative breakdown of gases such as </a:t>
            </a:r>
            <a:r>
              <a:rPr lang="en-US" dirty="0" smtClean="0">
                <a:solidFill>
                  <a:srgbClr val="FF0000"/>
                </a:solidFill>
              </a:rPr>
              <a:t>ethylene </a:t>
            </a:r>
            <a:r>
              <a:rPr lang="en-US" dirty="0" smtClean="0"/>
              <a:t>and or </a:t>
            </a:r>
            <a:r>
              <a:rPr lang="en-US" dirty="0" smtClean="0">
                <a:solidFill>
                  <a:srgbClr val="FF0000"/>
                </a:solidFill>
              </a:rPr>
              <a:t>carbon dioxide </a:t>
            </a:r>
            <a:r>
              <a:rPr lang="en-US" dirty="0" smtClean="0"/>
              <a:t>that are produced by roots and soil micro-organisms. This leads to accumulations that can influence root growth and function. For example, accumulated ethylene may slow root extension, while carbon dioxide in the soil can severely damage roots of certain species.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1713113</TotalTime>
  <Words>1484</Words>
  <Application>Microsoft Office PowerPoint</Application>
  <PresentationFormat>On-screen Show (4:3)</PresentationFormat>
  <Paragraphs>77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Water Logging</vt:lpstr>
      <vt:lpstr>Definition</vt:lpstr>
      <vt:lpstr>Major Problem in water logged soils</vt:lpstr>
      <vt:lpstr>Flooding Sensitive plants</vt:lpstr>
      <vt:lpstr>Flooding tolerant plants</vt:lpstr>
      <vt:lpstr>                          FACTORS FAVOURING OCCURRENCE OF WATERLOGGING</vt:lpstr>
      <vt:lpstr>2- Slow drainage through the soil profile</vt:lpstr>
      <vt:lpstr>Oxygen shortage and other damaging features of waterlogged soil </vt:lpstr>
      <vt:lpstr>PowerPoint Presentation</vt:lpstr>
      <vt:lpstr>PowerPoint Presentation</vt:lpstr>
      <vt:lpstr>PowerPoint Presentation</vt:lpstr>
      <vt:lpstr>Effect of flooding </vt:lpstr>
      <vt:lpstr>How an absence of oxygen kills root tips?</vt:lpstr>
      <vt:lpstr>ATP supply and demand</vt:lpstr>
      <vt:lpstr>PowerPoint Presentation</vt:lpstr>
      <vt:lpstr>PowerPoint Presentation</vt:lpstr>
      <vt:lpstr>Self-poisoning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Logging</dc:title>
  <dc:creator>Ahmed</dc:creator>
  <cp:lastModifiedBy>Behzad</cp:lastModifiedBy>
  <cp:revision>153</cp:revision>
  <dcterms:created xsi:type="dcterms:W3CDTF">2007-12-31T19:09:51Z</dcterms:created>
  <dcterms:modified xsi:type="dcterms:W3CDTF">2015-05-07T04:58:40Z</dcterms:modified>
</cp:coreProperties>
</file>