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1"/>
  </p:sldMasterIdLst>
  <p:sldIdLst>
    <p:sldId id="278" r:id="rId2"/>
    <p:sldId id="256" r:id="rId3"/>
    <p:sldId id="257" r:id="rId4"/>
    <p:sldId id="258" r:id="rId5"/>
    <p:sldId id="270" r:id="rId6"/>
    <p:sldId id="273" r:id="rId7"/>
    <p:sldId id="276" r:id="rId8"/>
    <p:sldId id="274" r:id="rId9"/>
    <p:sldId id="275" r:id="rId10"/>
    <p:sldId id="259" r:id="rId11"/>
    <p:sldId id="261" r:id="rId12"/>
    <p:sldId id="268" r:id="rId13"/>
    <p:sldId id="269" r:id="rId14"/>
    <p:sldId id="262" r:id="rId15"/>
    <p:sldId id="265" r:id="rId16"/>
    <p:sldId id="266" r:id="rId17"/>
    <p:sldId id="263" r:id="rId18"/>
    <p:sldId id="264" r:id="rId19"/>
    <p:sldId id="267" r:id="rId20"/>
    <p:sldId id="277"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6FD246-1237-4F1B-8CB6-347ED8D4FFBA}"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650A4-8F53-42DB-BE32-1E17FDCE72DB}" type="slidenum">
              <a:rPr lang="en-US" smtClean="0"/>
              <a:t>‹#›</a:t>
            </a:fld>
            <a:endParaRPr lang="en-US"/>
          </a:p>
        </p:txBody>
      </p:sp>
    </p:spTree>
    <p:extLst>
      <p:ext uri="{BB962C8B-B14F-4D97-AF65-F5344CB8AC3E}">
        <p14:creationId xmlns:p14="http://schemas.microsoft.com/office/powerpoint/2010/main" val="502120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6FD246-1237-4F1B-8CB6-347ED8D4FFBA}"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650A4-8F53-42DB-BE32-1E17FDCE72DB}" type="slidenum">
              <a:rPr lang="en-US" smtClean="0"/>
              <a:t>‹#›</a:t>
            </a:fld>
            <a:endParaRPr lang="en-US"/>
          </a:p>
        </p:txBody>
      </p:sp>
    </p:spTree>
    <p:extLst>
      <p:ext uri="{BB962C8B-B14F-4D97-AF65-F5344CB8AC3E}">
        <p14:creationId xmlns:p14="http://schemas.microsoft.com/office/powerpoint/2010/main" val="3840356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6FD246-1237-4F1B-8CB6-347ED8D4FFBA}"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650A4-8F53-42DB-BE32-1E17FDCE72DB}" type="slidenum">
              <a:rPr lang="en-US" smtClean="0"/>
              <a:t>‹#›</a:t>
            </a:fld>
            <a:endParaRPr lang="en-US"/>
          </a:p>
        </p:txBody>
      </p:sp>
    </p:spTree>
    <p:extLst>
      <p:ext uri="{BB962C8B-B14F-4D97-AF65-F5344CB8AC3E}">
        <p14:creationId xmlns:p14="http://schemas.microsoft.com/office/powerpoint/2010/main" val="1031087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6FD246-1237-4F1B-8CB6-347ED8D4FFBA}"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650A4-8F53-42DB-BE32-1E17FDCE72DB}"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37492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6FD246-1237-4F1B-8CB6-347ED8D4FFBA}"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650A4-8F53-42DB-BE32-1E17FDCE72DB}" type="slidenum">
              <a:rPr lang="en-US" smtClean="0"/>
              <a:t>‹#›</a:t>
            </a:fld>
            <a:endParaRPr lang="en-US"/>
          </a:p>
        </p:txBody>
      </p:sp>
    </p:spTree>
    <p:extLst>
      <p:ext uri="{BB962C8B-B14F-4D97-AF65-F5344CB8AC3E}">
        <p14:creationId xmlns:p14="http://schemas.microsoft.com/office/powerpoint/2010/main" val="3829879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16FD246-1237-4F1B-8CB6-347ED8D4FFBA}" type="datetimeFigureOut">
              <a:rPr lang="en-US" smtClean="0"/>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2650A4-8F53-42DB-BE32-1E17FDCE72DB}" type="slidenum">
              <a:rPr lang="en-US" smtClean="0"/>
              <a:t>‹#›</a:t>
            </a:fld>
            <a:endParaRPr lang="en-US"/>
          </a:p>
        </p:txBody>
      </p:sp>
    </p:spTree>
    <p:extLst>
      <p:ext uri="{BB962C8B-B14F-4D97-AF65-F5344CB8AC3E}">
        <p14:creationId xmlns:p14="http://schemas.microsoft.com/office/powerpoint/2010/main" val="822733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16FD246-1237-4F1B-8CB6-347ED8D4FFBA}" type="datetimeFigureOut">
              <a:rPr lang="en-US" smtClean="0"/>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2650A4-8F53-42DB-BE32-1E17FDCE72DB}" type="slidenum">
              <a:rPr lang="en-US" smtClean="0"/>
              <a:t>‹#›</a:t>
            </a:fld>
            <a:endParaRPr lang="en-US"/>
          </a:p>
        </p:txBody>
      </p:sp>
    </p:spTree>
    <p:extLst>
      <p:ext uri="{BB962C8B-B14F-4D97-AF65-F5344CB8AC3E}">
        <p14:creationId xmlns:p14="http://schemas.microsoft.com/office/powerpoint/2010/main" val="2066617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6FD246-1237-4F1B-8CB6-347ED8D4FFBA}"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650A4-8F53-42DB-BE32-1E17FDCE72DB}" type="slidenum">
              <a:rPr lang="en-US" smtClean="0"/>
              <a:t>‹#›</a:t>
            </a:fld>
            <a:endParaRPr lang="en-US"/>
          </a:p>
        </p:txBody>
      </p:sp>
    </p:spTree>
    <p:extLst>
      <p:ext uri="{BB962C8B-B14F-4D97-AF65-F5344CB8AC3E}">
        <p14:creationId xmlns:p14="http://schemas.microsoft.com/office/powerpoint/2010/main" val="3012509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6FD246-1237-4F1B-8CB6-347ED8D4FFBA}"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650A4-8F53-42DB-BE32-1E17FDCE72DB}" type="slidenum">
              <a:rPr lang="en-US" smtClean="0"/>
              <a:t>‹#›</a:t>
            </a:fld>
            <a:endParaRPr lang="en-US"/>
          </a:p>
        </p:txBody>
      </p:sp>
    </p:spTree>
    <p:extLst>
      <p:ext uri="{BB962C8B-B14F-4D97-AF65-F5344CB8AC3E}">
        <p14:creationId xmlns:p14="http://schemas.microsoft.com/office/powerpoint/2010/main" val="3700365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6FD246-1237-4F1B-8CB6-347ED8D4FFBA}"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650A4-8F53-42DB-BE32-1E17FDCE72DB}" type="slidenum">
              <a:rPr lang="en-US" smtClean="0"/>
              <a:t>‹#›</a:t>
            </a:fld>
            <a:endParaRPr lang="en-US"/>
          </a:p>
        </p:txBody>
      </p:sp>
    </p:spTree>
    <p:extLst>
      <p:ext uri="{BB962C8B-B14F-4D97-AF65-F5344CB8AC3E}">
        <p14:creationId xmlns:p14="http://schemas.microsoft.com/office/powerpoint/2010/main" val="3497802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6FD246-1237-4F1B-8CB6-347ED8D4FFBA}"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650A4-8F53-42DB-BE32-1E17FDCE72DB}" type="slidenum">
              <a:rPr lang="en-US" smtClean="0"/>
              <a:t>‹#›</a:t>
            </a:fld>
            <a:endParaRPr lang="en-US"/>
          </a:p>
        </p:txBody>
      </p:sp>
    </p:spTree>
    <p:extLst>
      <p:ext uri="{BB962C8B-B14F-4D97-AF65-F5344CB8AC3E}">
        <p14:creationId xmlns:p14="http://schemas.microsoft.com/office/powerpoint/2010/main" val="3868431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6FD246-1237-4F1B-8CB6-347ED8D4FFBA}"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650A4-8F53-42DB-BE32-1E17FDCE72DB}" type="slidenum">
              <a:rPr lang="en-US" smtClean="0"/>
              <a:t>‹#›</a:t>
            </a:fld>
            <a:endParaRPr lang="en-US"/>
          </a:p>
        </p:txBody>
      </p:sp>
    </p:spTree>
    <p:extLst>
      <p:ext uri="{BB962C8B-B14F-4D97-AF65-F5344CB8AC3E}">
        <p14:creationId xmlns:p14="http://schemas.microsoft.com/office/powerpoint/2010/main" val="3880254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6FD246-1237-4F1B-8CB6-347ED8D4FFBA}" type="datetimeFigureOut">
              <a:rPr lang="en-US" smtClean="0"/>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2650A4-8F53-42DB-BE32-1E17FDCE72DB}" type="slidenum">
              <a:rPr lang="en-US" smtClean="0"/>
              <a:t>‹#›</a:t>
            </a:fld>
            <a:endParaRPr lang="en-US"/>
          </a:p>
        </p:txBody>
      </p:sp>
    </p:spTree>
    <p:extLst>
      <p:ext uri="{BB962C8B-B14F-4D97-AF65-F5344CB8AC3E}">
        <p14:creationId xmlns:p14="http://schemas.microsoft.com/office/powerpoint/2010/main" val="69470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6FD246-1237-4F1B-8CB6-347ED8D4FFBA}" type="datetimeFigureOut">
              <a:rPr lang="en-US" smtClean="0"/>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2650A4-8F53-42DB-BE32-1E17FDCE72DB}" type="slidenum">
              <a:rPr lang="en-US" smtClean="0"/>
              <a:t>‹#›</a:t>
            </a:fld>
            <a:endParaRPr lang="en-US"/>
          </a:p>
        </p:txBody>
      </p:sp>
    </p:spTree>
    <p:extLst>
      <p:ext uri="{BB962C8B-B14F-4D97-AF65-F5344CB8AC3E}">
        <p14:creationId xmlns:p14="http://schemas.microsoft.com/office/powerpoint/2010/main" val="2219198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6FD246-1237-4F1B-8CB6-347ED8D4FFBA}" type="datetimeFigureOut">
              <a:rPr lang="en-US" smtClean="0"/>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2650A4-8F53-42DB-BE32-1E17FDCE72DB}" type="slidenum">
              <a:rPr lang="en-US" smtClean="0"/>
              <a:t>‹#›</a:t>
            </a:fld>
            <a:endParaRPr lang="en-US"/>
          </a:p>
        </p:txBody>
      </p:sp>
    </p:spTree>
    <p:extLst>
      <p:ext uri="{BB962C8B-B14F-4D97-AF65-F5344CB8AC3E}">
        <p14:creationId xmlns:p14="http://schemas.microsoft.com/office/powerpoint/2010/main" val="1598089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6FD246-1237-4F1B-8CB6-347ED8D4FFBA}"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650A4-8F53-42DB-BE32-1E17FDCE72DB}" type="slidenum">
              <a:rPr lang="en-US" smtClean="0"/>
              <a:t>‹#›</a:t>
            </a:fld>
            <a:endParaRPr lang="en-US"/>
          </a:p>
        </p:txBody>
      </p:sp>
    </p:spTree>
    <p:extLst>
      <p:ext uri="{BB962C8B-B14F-4D97-AF65-F5344CB8AC3E}">
        <p14:creationId xmlns:p14="http://schemas.microsoft.com/office/powerpoint/2010/main" val="772547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6FD246-1237-4F1B-8CB6-347ED8D4FFBA}"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650A4-8F53-42DB-BE32-1E17FDCE72DB}" type="slidenum">
              <a:rPr lang="en-US" smtClean="0"/>
              <a:t>‹#›</a:t>
            </a:fld>
            <a:endParaRPr lang="en-US"/>
          </a:p>
        </p:txBody>
      </p:sp>
    </p:spTree>
    <p:extLst>
      <p:ext uri="{BB962C8B-B14F-4D97-AF65-F5344CB8AC3E}">
        <p14:creationId xmlns:p14="http://schemas.microsoft.com/office/powerpoint/2010/main" val="1262665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16FD246-1237-4F1B-8CB6-347ED8D4FFBA}" type="datetimeFigureOut">
              <a:rPr lang="en-US" smtClean="0"/>
              <a:t>5/13/2020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C2650A4-8F53-42DB-BE32-1E17FDCE72DB}" type="slidenum">
              <a:rPr lang="en-US" smtClean="0"/>
              <a:t>‹#›</a:t>
            </a:fld>
            <a:endParaRPr lang="en-US"/>
          </a:p>
        </p:txBody>
      </p:sp>
    </p:spTree>
    <p:extLst>
      <p:ext uri="{BB962C8B-B14F-4D97-AF65-F5344CB8AC3E}">
        <p14:creationId xmlns:p14="http://schemas.microsoft.com/office/powerpoint/2010/main" val="850263571"/>
      </p:ext>
    </p:extLst>
  </p:cSld>
  <p:clrMap bg1="dk1" tx1="lt1" bg2="dk2" tx2="lt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 id="2147483859" r:id="rId15"/>
    <p:sldLayoutId id="2147483860" r:id="rId16"/>
    <p:sldLayoutId id="2147483861"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Paleobotany"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biologyboom.com/fossil-and-fossilization/" TargetMode="Externa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hyperlink" Target="https://biologyboom.com/fossil-and-fossilizat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biologyboom.com/fossil-and-fossilization/"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biologyboom.com/fossil-and-fossilizatio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234461"/>
            <a:ext cx="9001462" cy="1184031"/>
          </a:xfrm>
        </p:spPr>
        <p:txBody>
          <a:bodyPr>
            <a:normAutofit/>
          </a:bodyPr>
          <a:lstStyle/>
          <a:p>
            <a:r>
              <a:rPr lang="en-US" sz="3600" dirty="0" smtClean="0"/>
              <a:t>SOURCES OF DATA AND METHODS OF STUDY</a:t>
            </a:r>
            <a:endParaRPr lang="en-US" sz="3600" dirty="0"/>
          </a:p>
        </p:txBody>
      </p:sp>
      <p:sp>
        <p:nvSpPr>
          <p:cNvPr id="3" name="Subtitle 2"/>
          <p:cNvSpPr>
            <a:spLocks noGrp="1"/>
          </p:cNvSpPr>
          <p:nvPr>
            <p:ph type="subTitle" idx="1"/>
          </p:nvPr>
        </p:nvSpPr>
        <p:spPr>
          <a:xfrm>
            <a:off x="1465385" y="1699846"/>
            <a:ext cx="9131346" cy="4161692"/>
          </a:xfrm>
        </p:spPr>
        <p:txBody>
          <a:bodyPr>
            <a:normAutofit lnSpcReduction="10000"/>
          </a:bodyPr>
          <a:lstStyle/>
          <a:p>
            <a:r>
              <a:rPr lang="en-US" b="1" dirty="0" smtClean="0"/>
              <a:t>Class: MS		Semester II</a:t>
            </a:r>
          </a:p>
          <a:p>
            <a:r>
              <a:rPr lang="en-US" b="1" dirty="0" smtClean="0"/>
              <a:t>Course Title: Recent Trends in </a:t>
            </a:r>
            <a:r>
              <a:rPr lang="en-US" b="1" dirty="0" err="1" smtClean="0"/>
              <a:t>Ethnobotany</a:t>
            </a:r>
            <a:endParaRPr lang="en-US" b="1" dirty="0" smtClean="0"/>
          </a:p>
          <a:p>
            <a:endParaRPr lang="en-US" sz="3200" b="1" dirty="0" smtClean="0"/>
          </a:p>
          <a:p>
            <a:r>
              <a:rPr lang="en-US" sz="3200" b="1" dirty="0" smtClean="0"/>
              <a:t>Instructor: Dr. ARUSA AFTAB</a:t>
            </a:r>
          </a:p>
          <a:p>
            <a:endParaRPr lang="en-US" b="1" dirty="0" smtClean="0"/>
          </a:p>
          <a:p>
            <a:r>
              <a:rPr lang="en-US" b="1" dirty="0" smtClean="0"/>
              <a:t>Department of Botany</a:t>
            </a:r>
          </a:p>
          <a:p>
            <a:r>
              <a:rPr lang="en-US" b="1" dirty="0" smtClean="0"/>
              <a:t>LAHORE COLLEGE FOR WOMEN UNIVERSITY LAHORE</a:t>
            </a:r>
            <a:endParaRPr lang="en-US" b="1" dirty="0"/>
          </a:p>
        </p:txBody>
      </p:sp>
    </p:spTree>
    <p:extLst>
      <p:ext uri="{BB962C8B-B14F-4D97-AF65-F5344CB8AC3E}">
        <p14:creationId xmlns:p14="http://schemas.microsoft.com/office/powerpoint/2010/main" val="21383993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8B1685-41D6-4524-86DB-AA381F701E21}"/>
              </a:ext>
            </a:extLst>
          </p:cNvPr>
          <p:cNvSpPr>
            <a:spLocks noGrp="1"/>
          </p:cNvSpPr>
          <p:nvPr>
            <p:ph type="ctrTitle"/>
          </p:nvPr>
        </p:nvSpPr>
        <p:spPr>
          <a:xfrm>
            <a:off x="1524000" y="715617"/>
            <a:ext cx="9144000" cy="887896"/>
          </a:xfrm>
        </p:spPr>
        <p:txBody>
          <a:bodyPr>
            <a:normAutofit fontScale="90000"/>
          </a:bodyPr>
          <a:lstStyle/>
          <a:p>
            <a:r>
              <a:rPr lang="en-US" sz="5400" dirty="0">
                <a:latin typeface="Times New Roman" panose="02020603050405020304" pitchFamily="18" charset="0"/>
                <a:cs typeface="Times New Roman" panose="02020603050405020304" pitchFamily="18" charset="0"/>
              </a:rPr>
              <a:t>2.Archaeological resources</a:t>
            </a:r>
          </a:p>
        </p:txBody>
      </p:sp>
      <p:sp>
        <p:nvSpPr>
          <p:cNvPr id="3" name="Subtitle 2">
            <a:extLst>
              <a:ext uri="{FF2B5EF4-FFF2-40B4-BE49-F238E27FC236}">
                <a16:creationId xmlns="" xmlns:a16="http://schemas.microsoft.com/office/drawing/2014/main" id="{C37D17EF-366E-45A5-955F-B6E4351C41C6}"/>
              </a:ext>
            </a:extLst>
          </p:cNvPr>
          <p:cNvSpPr>
            <a:spLocks noGrp="1"/>
          </p:cNvSpPr>
          <p:nvPr>
            <p:ph type="subTitle" idx="1"/>
          </p:nvPr>
        </p:nvSpPr>
        <p:spPr>
          <a:xfrm>
            <a:off x="1524000" y="2226365"/>
            <a:ext cx="9727096" cy="4240696"/>
          </a:xfrm>
        </p:spPr>
        <p:txBody>
          <a:bodyPr>
            <a:normAutofit fontScale="85000" lnSpcReduction="10000"/>
          </a:bodyPr>
          <a:lstStyle/>
          <a:p>
            <a:pPr marL="342900" indent="-34290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India has a rich treasure of archaeological sculptures. Writings on the  stones or on the stupas of different periods are also available.</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These sculptures and writings are sometimes having  depiction of plants and provide indication of their uses in ancient times. Recently an attempt has been  made by </a:t>
            </a:r>
            <a:r>
              <a:rPr lang="en-US" b="1" dirty="0">
                <a:latin typeface="Times New Roman" panose="02020603050405020304" pitchFamily="18" charset="0"/>
                <a:cs typeface="Times New Roman" panose="02020603050405020304" pitchFamily="18" charset="0"/>
              </a:rPr>
              <a:t>Sitholey (1976) </a:t>
            </a:r>
            <a:r>
              <a:rPr lang="en-US" dirty="0">
                <a:latin typeface="Times New Roman" panose="02020603050405020304" pitchFamily="18" charset="0"/>
                <a:cs typeface="Times New Roman" panose="02020603050405020304" pitchFamily="18" charset="0"/>
              </a:rPr>
              <a:t>to describe some plants from archeological material of gateways of the </a:t>
            </a:r>
            <a:r>
              <a:rPr lang="en-US" b="1" dirty="0">
                <a:latin typeface="Times New Roman" panose="02020603050405020304" pitchFamily="18" charset="0"/>
                <a:cs typeface="Times New Roman" panose="02020603050405020304" pitchFamily="18" charset="0"/>
              </a:rPr>
              <a:t>Great Stupa of Sanchi (100 B.C) </a:t>
            </a:r>
            <a:r>
              <a:rPr lang="en-US" dirty="0">
                <a:latin typeface="Times New Roman" panose="02020603050405020304" pitchFamily="18" charset="0"/>
                <a:cs typeface="Times New Roman" panose="02020603050405020304" pitchFamily="18" charset="0"/>
              </a:rPr>
              <a:t>and railing of </a:t>
            </a:r>
            <a:r>
              <a:rPr lang="en-US" b="1" dirty="0">
                <a:latin typeface="Times New Roman" panose="02020603050405020304" pitchFamily="18" charset="0"/>
                <a:cs typeface="Times New Roman" panose="02020603050405020304" pitchFamily="18" charset="0"/>
              </a:rPr>
              <a:t>Bharhut Stupa (200B.C.)</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His work deals with about 40 representation of plants. Archaeological survey of India can be the best source for procuring such materials. These studies are helpful in identification and documentation of plants in historical perspectives .studies on carvings of plants,temples,on rocks in caves are  also interesting aspects .</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747755"/>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3F4402-DBD9-4287-A713-CF7538D04260}"/>
              </a:ext>
            </a:extLst>
          </p:cNvPr>
          <p:cNvSpPr>
            <a:spLocks noGrp="1"/>
          </p:cNvSpPr>
          <p:nvPr>
            <p:ph type="ctrTitle"/>
          </p:nvPr>
        </p:nvSpPr>
        <p:spPr>
          <a:xfrm>
            <a:off x="1524000" y="304801"/>
            <a:ext cx="9144000" cy="1179443"/>
          </a:xfrm>
        </p:spPr>
        <p:txBody>
          <a:bodyPr>
            <a:normAutofit fontScale="90000"/>
          </a:bodyPr>
          <a:lstStyle/>
          <a:p>
            <a:pPr algn="just"/>
            <a:r>
              <a:rPr lang="en-US" sz="4400" dirty="0">
                <a:latin typeface="Times New Roman" panose="02020603050405020304" pitchFamily="18" charset="0"/>
                <a:cs typeface="Times New Roman" panose="02020603050405020304" pitchFamily="18" charset="0"/>
              </a:rPr>
              <a:t>3</a:t>
            </a:r>
            <a:r>
              <a:rPr lang="en-US" sz="4400" dirty="0" smtClean="0">
                <a:latin typeface="Times New Roman" panose="02020603050405020304" pitchFamily="18" charset="0"/>
                <a:cs typeface="Times New Roman" panose="02020603050405020304" pitchFamily="18" charset="0"/>
              </a:rPr>
              <a:t>. Obsolete </a:t>
            </a:r>
            <a:r>
              <a:rPr lang="en-US" sz="4400" dirty="0">
                <a:latin typeface="Times New Roman" panose="02020603050405020304" pitchFamily="18" charset="0"/>
                <a:cs typeface="Times New Roman" panose="02020603050405020304" pitchFamily="18" charset="0"/>
              </a:rPr>
              <a:t>literature and travelogues </a:t>
            </a:r>
          </a:p>
        </p:txBody>
      </p:sp>
      <p:sp>
        <p:nvSpPr>
          <p:cNvPr id="3" name="Subtitle 2">
            <a:extLst>
              <a:ext uri="{FF2B5EF4-FFF2-40B4-BE49-F238E27FC236}">
                <a16:creationId xmlns="" xmlns:a16="http://schemas.microsoft.com/office/drawing/2014/main" id="{2DE29A2F-5747-43A1-8BBE-EBD0ACC4A62F}"/>
              </a:ext>
            </a:extLst>
          </p:cNvPr>
          <p:cNvSpPr>
            <a:spLocks noGrp="1"/>
          </p:cNvSpPr>
          <p:nvPr>
            <p:ph type="subTitle" idx="1"/>
          </p:nvPr>
        </p:nvSpPr>
        <p:spPr>
          <a:xfrm>
            <a:off x="1524000" y="1547447"/>
            <a:ext cx="9144000" cy="4614814"/>
          </a:xfrm>
        </p:spPr>
        <p:txBody>
          <a:bodyPr>
            <a:normAutofit fontScale="92500" lnSpcReduction="10000"/>
          </a:bodyPr>
          <a:lstStyle/>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A number of published or handwritten documents lie in the holdings of libraries ,museums and individuals and actually remains neglected for a long time. Such literature is sometimes called  as </a:t>
            </a:r>
            <a:r>
              <a:rPr lang="en-US" b="1" dirty="0">
                <a:latin typeface="Times New Roman" panose="02020603050405020304" pitchFamily="18" charset="0"/>
                <a:cs typeface="Times New Roman" panose="02020603050405020304" pitchFamily="18" charset="0"/>
              </a:rPr>
              <a:t>grey literature.</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Sometimes information in such documents  is very vague. Mostly local names are mentioned ,spellings are wrong and often lack phonetics  indications.</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These provide valuable information as to how some plants species influenced the social and cultural lifestyle of tribes .If proper studies are initiated on ancient literature ,vast data on plants and their different uses can be known</a:t>
            </a:r>
            <a:r>
              <a:rPr lang="en-US" sz="1400" dirty="0">
                <a:latin typeface="Times New Roman" panose="02020603050405020304" pitchFamily="18" charset="0"/>
                <a:cs typeface="Times New Roman" panose="02020603050405020304" pitchFamily="18" charset="0"/>
              </a:rPr>
              <a:t>(</a:t>
            </a:r>
            <a:r>
              <a:rPr lang="en-US" sz="1400" b="1" dirty="0">
                <a:latin typeface="Times New Roman" panose="02020603050405020304" pitchFamily="18" charset="0"/>
                <a:cs typeface="Times New Roman" panose="02020603050405020304" pitchFamily="18" charset="0"/>
              </a:rPr>
              <a:t>University Botany- Iii : (Plant Taxonomy, Plant Embryology, Plant ..., Volume 3</a:t>
            </a:r>
          </a:p>
          <a:p>
            <a:pPr algn="just"/>
            <a:r>
              <a:rPr lang="en-US" sz="1600" dirty="0">
                <a:latin typeface="Times New Roman" panose="02020603050405020304" pitchFamily="18" charset="0"/>
                <a:cs typeface="Times New Roman" panose="02020603050405020304" pitchFamily="18" charset="0"/>
              </a:rPr>
              <a:t>By S.M. Reddy)</a:t>
            </a:r>
          </a:p>
          <a:p>
            <a:pPr marL="342900" indent="-342900" algn="just">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a:p>
            <a:pPr algn="just"/>
            <a:endParaRPr lang="en-US" sz="16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5124197"/>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002C74-364E-4AF5-8FAF-4E86D3F4C3D3}"/>
              </a:ext>
            </a:extLst>
          </p:cNvPr>
          <p:cNvSpPr>
            <a:spLocks noGrp="1"/>
          </p:cNvSpPr>
          <p:nvPr>
            <p:ph type="ctrTitle"/>
          </p:nvPr>
        </p:nvSpPr>
        <p:spPr>
          <a:xfrm>
            <a:off x="1524000" y="650117"/>
            <a:ext cx="9144000" cy="950083"/>
          </a:xfrm>
        </p:spPr>
        <p:txBody>
          <a:bodyPr>
            <a:normAutofit/>
          </a:bodyPr>
          <a:lstStyle/>
          <a:p>
            <a:r>
              <a:rPr lang="en-US" sz="5400" dirty="0">
                <a:latin typeface="Times New Roman" panose="02020603050405020304" pitchFamily="18" charset="0"/>
                <a:cs typeface="Times New Roman" panose="02020603050405020304" pitchFamily="18" charset="0"/>
              </a:rPr>
              <a:t>Travelogues cont.…</a:t>
            </a:r>
          </a:p>
        </p:txBody>
      </p:sp>
      <p:sp>
        <p:nvSpPr>
          <p:cNvPr id="3" name="Subtitle 2">
            <a:extLst>
              <a:ext uri="{FF2B5EF4-FFF2-40B4-BE49-F238E27FC236}">
                <a16:creationId xmlns="" xmlns:a16="http://schemas.microsoft.com/office/drawing/2014/main" id="{F4B1CFB8-0138-49A6-8D52-032DEF42501E}"/>
              </a:ext>
            </a:extLst>
          </p:cNvPr>
          <p:cNvSpPr>
            <a:spLocks noGrp="1"/>
          </p:cNvSpPr>
          <p:nvPr>
            <p:ph type="subTitle" idx="1"/>
          </p:nvPr>
        </p:nvSpPr>
        <p:spPr>
          <a:xfrm>
            <a:off x="1524000" y="2252870"/>
            <a:ext cx="9144000" cy="3004930"/>
          </a:xfrm>
        </p:spPr>
        <p:txBody>
          <a:bodyPr/>
          <a:lstStyle/>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Travellers mentioned local uses of plants in their writings  or travel accounts.</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Although travelogues don’t use exhaustive list of plants,  but they use sometimes names of dominant plants ,medicinal plant species and other economically imp species. </a:t>
            </a:r>
          </a:p>
        </p:txBody>
      </p:sp>
    </p:spTree>
    <p:extLst>
      <p:ext uri="{BB962C8B-B14F-4D97-AF65-F5344CB8AC3E}">
        <p14:creationId xmlns:p14="http://schemas.microsoft.com/office/powerpoint/2010/main" val="1490264885"/>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C54D67-239C-4E9A-BD5F-31D81A67D8D7}"/>
              </a:ext>
            </a:extLst>
          </p:cNvPr>
          <p:cNvSpPr>
            <a:spLocks noGrp="1"/>
          </p:cNvSpPr>
          <p:nvPr>
            <p:ph type="ctrTitle"/>
          </p:nvPr>
        </p:nvSpPr>
        <p:spPr>
          <a:xfrm>
            <a:off x="1524000" y="1122363"/>
            <a:ext cx="9144000" cy="878715"/>
          </a:xfrm>
        </p:spPr>
        <p:txBody>
          <a:bodyPr>
            <a:normAutofit/>
          </a:bodyPr>
          <a:lstStyle/>
          <a:p>
            <a:r>
              <a:rPr lang="en-US" sz="5400" dirty="0">
                <a:latin typeface="Times New Roman" panose="02020603050405020304" pitchFamily="18" charset="0"/>
                <a:cs typeface="Times New Roman" panose="02020603050405020304" pitchFamily="18" charset="0"/>
              </a:rPr>
              <a:t>4.Sanskrit literature</a:t>
            </a:r>
          </a:p>
        </p:txBody>
      </p:sp>
      <p:sp>
        <p:nvSpPr>
          <p:cNvPr id="3" name="Subtitle 2">
            <a:extLst>
              <a:ext uri="{FF2B5EF4-FFF2-40B4-BE49-F238E27FC236}">
                <a16:creationId xmlns="" xmlns:a16="http://schemas.microsoft.com/office/drawing/2014/main" id="{43EC5EEE-43C4-4D01-8C00-C9A67A0323A8}"/>
              </a:ext>
            </a:extLst>
          </p:cNvPr>
          <p:cNvSpPr>
            <a:spLocks noGrp="1"/>
          </p:cNvSpPr>
          <p:nvPr>
            <p:ph type="subTitle" idx="1"/>
          </p:nvPr>
        </p:nvSpPr>
        <p:spPr>
          <a:xfrm>
            <a:off x="1524000" y="2332383"/>
            <a:ext cx="9144000" cy="2925417"/>
          </a:xfrm>
        </p:spPr>
        <p:txBody>
          <a:bodyPr>
            <a:normAutofit fontScale="85000" lnSpcReduction="10000"/>
          </a:bodyPr>
          <a:lstStyle/>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Sanskrit literature can be said to present tradition of Indian culture through ages </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Preliminary studies on some floras in Sanskrit literature have recently been made by Banerjee and Sensarma.</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They have listed more than 1000 plants names are mentioned in Ramayana, Rigveda,Mahabaharta, and various Puranas and Sastras etc.</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But the identification of various sp.is not easy because sometimes only names are given without mentioning even a single character.</a:t>
            </a:r>
          </a:p>
        </p:txBody>
      </p:sp>
    </p:spTree>
    <p:extLst>
      <p:ext uri="{BB962C8B-B14F-4D97-AF65-F5344CB8AC3E}">
        <p14:creationId xmlns:p14="http://schemas.microsoft.com/office/powerpoint/2010/main" val="2438994575"/>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5775E0-20BA-4901-9D48-38165E1BC7EE}"/>
              </a:ext>
            </a:extLst>
          </p:cNvPr>
          <p:cNvSpPr>
            <a:spLocks noGrp="1"/>
          </p:cNvSpPr>
          <p:nvPr>
            <p:ph type="ctrTitle"/>
          </p:nvPr>
        </p:nvSpPr>
        <p:spPr>
          <a:xfrm>
            <a:off x="1524000" y="477078"/>
            <a:ext cx="9144000" cy="1179444"/>
          </a:xfrm>
        </p:spPr>
        <p:txBody>
          <a:bodyPr>
            <a:normAutofit fontScale="90000"/>
          </a:bodyPr>
          <a:lstStyle/>
          <a:p>
            <a:r>
              <a:rPr lang="en-US" sz="5400" dirty="0">
                <a:latin typeface="Times New Roman" panose="02020603050405020304" pitchFamily="18" charset="0"/>
                <a:cs typeface="Times New Roman" panose="02020603050405020304" pitchFamily="18" charset="0"/>
              </a:rPr>
              <a:t>5.Sculptures on temples </a:t>
            </a:r>
          </a:p>
        </p:txBody>
      </p:sp>
      <p:sp>
        <p:nvSpPr>
          <p:cNvPr id="3" name="Subtitle 2">
            <a:extLst>
              <a:ext uri="{FF2B5EF4-FFF2-40B4-BE49-F238E27FC236}">
                <a16:creationId xmlns="" xmlns:a16="http://schemas.microsoft.com/office/drawing/2014/main" id="{F9836A7F-8F24-4305-A5B6-B7EB23B26F64}"/>
              </a:ext>
            </a:extLst>
          </p:cNvPr>
          <p:cNvSpPr>
            <a:spLocks noGrp="1"/>
          </p:cNvSpPr>
          <p:nvPr>
            <p:ph type="subTitle" idx="1"/>
          </p:nvPr>
        </p:nvSpPr>
        <p:spPr>
          <a:xfrm>
            <a:off x="1152939" y="1802296"/>
            <a:ext cx="9515061" cy="3843129"/>
          </a:xfrm>
        </p:spPr>
        <p:txBody>
          <a:bodyPr>
            <a:normAutofit fontScale="92500" lnSpcReduction="10000"/>
          </a:bodyPr>
          <a:lstStyle/>
          <a:p>
            <a:pPr marL="342900" indent="-34290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For the ethnobotanical studies the sculptures on temples and also on other religious monuments are good source of information. The arts and paintings depict number of plants species known during those times. </a:t>
            </a:r>
          </a:p>
          <a:p>
            <a:pPr marL="342900" indent="-34290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Shakti gupta (1986) of Delhi university conducted an extensive survey on the sculptures on temples of India .she unfolded many interesting details on the relationships between the tribal and plants shown in  sculptures.</a:t>
            </a:r>
            <a:r>
              <a:rPr lang="en-US" b="1" dirty="0"/>
              <a:t> </a:t>
            </a:r>
          </a:p>
          <a:p>
            <a:pPr algn="just"/>
            <a:endParaRPr lang="en-US" b="1" dirty="0"/>
          </a:p>
          <a:p>
            <a:pPr algn="just"/>
            <a:r>
              <a:rPr lang="en-US" sz="1600" b="1" dirty="0">
                <a:latin typeface="Times New Roman" panose="02020603050405020304" pitchFamily="18" charset="0"/>
                <a:cs typeface="Times New Roman" panose="02020603050405020304" pitchFamily="18" charset="0"/>
              </a:rPr>
              <a:t>University Botany- Iii : (Plant Taxonomy, Plant Embryology, Plant ..., Volume 3</a:t>
            </a:r>
          </a:p>
          <a:p>
            <a:pPr algn="just"/>
            <a:r>
              <a:rPr lang="en-US" sz="1600" dirty="0">
                <a:latin typeface="Times New Roman" panose="02020603050405020304" pitchFamily="18" charset="0"/>
                <a:cs typeface="Times New Roman" panose="02020603050405020304" pitchFamily="18" charset="0"/>
              </a:rPr>
              <a:t>By S.M. Reddy</a:t>
            </a:r>
          </a:p>
        </p:txBody>
      </p:sp>
    </p:spTree>
    <p:extLst>
      <p:ext uri="{BB962C8B-B14F-4D97-AF65-F5344CB8AC3E}">
        <p14:creationId xmlns:p14="http://schemas.microsoft.com/office/powerpoint/2010/main" val="1852603916"/>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119F41-0299-47BD-99C9-CE9A1CFED6E7}"/>
              </a:ext>
            </a:extLst>
          </p:cNvPr>
          <p:cNvSpPr>
            <a:spLocks noGrp="1"/>
          </p:cNvSpPr>
          <p:nvPr>
            <p:ph type="ctrTitle"/>
          </p:nvPr>
        </p:nvSpPr>
        <p:spPr>
          <a:xfrm>
            <a:off x="1524000" y="1122363"/>
            <a:ext cx="9144000" cy="958228"/>
          </a:xfrm>
        </p:spPr>
        <p:txBody>
          <a:bodyPr>
            <a:normAutofit/>
          </a:bodyPr>
          <a:lstStyle/>
          <a:p>
            <a:r>
              <a:rPr lang="en-US" sz="5400" dirty="0">
                <a:latin typeface="Times New Roman" panose="02020603050405020304" pitchFamily="18" charset="0"/>
                <a:cs typeface="Times New Roman" panose="02020603050405020304" pitchFamily="18" charset="0"/>
              </a:rPr>
              <a:t>6.Ethnographies </a:t>
            </a:r>
          </a:p>
        </p:txBody>
      </p:sp>
      <p:sp>
        <p:nvSpPr>
          <p:cNvPr id="3" name="Subtitle 2">
            <a:extLst>
              <a:ext uri="{FF2B5EF4-FFF2-40B4-BE49-F238E27FC236}">
                <a16:creationId xmlns="" xmlns:a16="http://schemas.microsoft.com/office/drawing/2014/main" id="{58F38B1F-9077-4291-860B-82DA4C18E5BB}"/>
              </a:ext>
            </a:extLst>
          </p:cNvPr>
          <p:cNvSpPr>
            <a:spLocks noGrp="1"/>
          </p:cNvSpPr>
          <p:nvPr>
            <p:ph type="subTitle" idx="1"/>
          </p:nvPr>
        </p:nvSpPr>
        <p:spPr>
          <a:xfrm>
            <a:off x="1524000" y="2478157"/>
            <a:ext cx="9144000" cy="2779643"/>
          </a:xfrm>
        </p:spPr>
        <p:txBody>
          <a:bodyPr>
            <a:normAutofit lnSpcReduction="10000"/>
          </a:bodyPr>
          <a:lstStyle/>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Some ethnographers have extensively dealt with the plants used by tribals for various purposes and their ethnographies are useful for ethnobotanical studies</a:t>
            </a:r>
            <a:r>
              <a:rPr lang="en-US" dirty="0"/>
              <a:t>.</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Advantage of ethnographies is that such works are written by qualified anthropologists and the relationship is usually dealt in an exhaustive and scientific manners .</a:t>
            </a:r>
          </a:p>
          <a:p>
            <a:pPr algn="just"/>
            <a:endParaRPr lang="en-US" dirty="0"/>
          </a:p>
        </p:txBody>
      </p:sp>
    </p:spTree>
    <p:extLst>
      <p:ext uri="{BB962C8B-B14F-4D97-AF65-F5344CB8AC3E}">
        <p14:creationId xmlns:p14="http://schemas.microsoft.com/office/powerpoint/2010/main" val="4157066968"/>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CD5F74-6E4F-4879-BFBE-1B4944A900B7}"/>
              </a:ext>
            </a:extLst>
          </p:cNvPr>
          <p:cNvSpPr>
            <a:spLocks noGrp="1"/>
          </p:cNvSpPr>
          <p:nvPr>
            <p:ph type="ctrTitle"/>
          </p:nvPr>
        </p:nvSpPr>
        <p:spPr>
          <a:xfrm>
            <a:off x="1524000" y="1122363"/>
            <a:ext cx="9144000" cy="1064246"/>
          </a:xfrm>
        </p:spPr>
        <p:txBody>
          <a:bodyPr>
            <a:normAutofit fontScale="90000"/>
          </a:bodyPr>
          <a:lstStyle/>
          <a:p>
            <a:pPr algn="just"/>
            <a:r>
              <a:rPr lang="en-US" sz="5400" dirty="0">
                <a:latin typeface="Times New Roman" panose="02020603050405020304" pitchFamily="18" charset="0"/>
                <a:cs typeface="Times New Roman" panose="02020603050405020304" pitchFamily="18" charset="0"/>
              </a:rPr>
              <a:t>7.Gazetteers</a:t>
            </a:r>
            <a:r>
              <a:rPr lang="en-US" dirty="0"/>
              <a:t/>
            </a:r>
            <a:br>
              <a:rPr lang="en-US" dirty="0"/>
            </a:br>
            <a:endParaRPr lang="en-US" dirty="0"/>
          </a:p>
        </p:txBody>
      </p:sp>
      <p:sp>
        <p:nvSpPr>
          <p:cNvPr id="3" name="Subtitle 2">
            <a:extLst>
              <a:ext uri="{FF2B5EF4-FFF2-40B4-BE49-F238E27FC236}">
                <a16:creationId xmlns="" xmlns:a16="http://schemas.microsoft.com/office/drawing/2014/main" id="{8E9CA8E7-2F24-44FC-965A-1E78FC66591A}"/>
              </a:ext>
            </a:extLst>
          </p:cNvPr>
          <p:cNvSpPr>
            <a:spLocks noGrp="1"/>
          </p:cNvSpPr>
          <p:nvPr>
            <p:ph type="subTitle" idx="1"/>
          </p:nvPr>
        </p:nvSpPr>
        <p:spPr>
          <a:xfrm>
            <a:off x="1524000" y="2014331"/>
            <a:ext cx="9144000" cy="3243470"/>
          </a:xfrm>
        </p:spPr>
        <p:txBody>
          <a:bodyPr>
            <a:normAutofit/>
          </a:bodyPr>
          <a:lstStyle/>
          <a:p>
            <a:pPr marL="342900" indent="-342900"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Important plants of a particular region are usually highlighted ,sometimes comparison of the data in very old and the recent gazetteers provides interesting information on change in uses and occurrence of a plant .</a:t>
            </a:r>
          </a:p>
        </p:txBody>
      </p:sp>
    </p:spTree>
    <p:extLst>
      <p:ext uri="{BB962C8B-B14F-4D97-AF65-F5344CB8AC3E}">
        <p14:creationId xmlns:p14="http://schemas.microsoft.com/office/powerpoint/2010/main" val="1894561350"/>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A54A4E-B36D-4886-94B1-1361CA19BBC4}"/>
              </a:ext>
            </a:extLst>
          </p:cNvPr>
          <p:cNvSpPr>
            <a:spLocks noGrp="1"/>
          </p:cNvSpPr>
          <p:nvPr>
            <p:ph type="ctrTitle"/>
          </p:nvPr>
        </p:nvSpPr>
        <p:spPr>
          <a:xfrm>
            <a:off x="1524000" y="437323"/>
            <a:ext cx="9144000" cy="1162877"/>
          </a:xfrm>
        </p:spPr>
        <p:txBody>
          <a:bodyPr>
            <a:normAutofit fontScale="90000"/>
          </a:bodyPr>
          <a:lstStyle/>
          <a:p>
            <a:r>
              <a:rPr lang="en-US" sz="5400" dirty="0">
                <a:latin typeface="Times New Roman" panose="02020603050405020304" pitchFamily="18" charset="0"/>
                <a:cs typeface="Times New Roman" panose="02020603050405020304" pitchFamily="18" charset="0"/>
              </a:rPr>
              <a:t>8.Herbaria and Museum</a:t>
            </a:r>
          </a:p>
        </p:txBody>
      </p:sp>
      <p:sp>
        <p:nvSpPr>
          <p:cNvPr id="3" name="Subtitle 2">
            <a:extLst>
              <a:ext uri="{FF2B5EF4-FFF2-40B4-BE49-F238E27FC236}">
                <a16:creationId xmlns="" xmlns:a16="http://schemas.microsoft.com/office/drawing/2014/main" id="{36BF7ADD-C553-4DB9-8185-C5D420A5C48B}"/>
              </a:ext>
            </a:extLst>
          </p:cNvPr>
          <p:cNvSpPr>
            <a:spLocks noGrp="1"/>
          </p:cNvSpPr>
          <p:nvPr>
            <p:ph type="subTitle" idx="1"/>
          </p:nvPr>
        </p:nvSpPr>
        <p:spPr>
          <a:xfrm>
            <a:off x="1524000" y="2173357"/>
            <a:ext cx="9144000" cy="3988904"/>
          </a:xfrm>
        </p:spPr>
        <p:txBody>
          <a:bodyPr>
            <a:normAutofit fontScale="70000" lnSpcReduction="20000"/>
          </a:bodyPr>
          <a:lstStyle/>
          <a:p>
            <a:pPr marL="342900" indent="-342900"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Herbarium is collection or preservation of pressed labeled and dried plant specimens arranged specimens by a classification scheme.</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Museum is preservation of dead and decaying plants and animals.</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plants collectors notes on labels of herbarium sheets and museum specimens are understood to be one of the best sources for collection of valuable ethnobotanical information. </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Both these sources contain plant collections  from various parts of the world. These collection provide useful data on the place (locality) of collection along with date, time of flowering and fruiting.</a:t>
            </a:r>
            <a:r>
              <a:rPr lang="en-US" b="1" dirty="0"/>
              <a:t> </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These herbaria sheets also information on vernacular name and economic importance.</a:t>
            </a:r>
            <a:r>
              <a:rPr lang="en-US" b="1" dirty="0"/>
              <a:t> </a:t>
            </a:r>
          </a:p>
          <a:p>
            <a:pPr algn="just"/>
            <a:r>
              <a:rPr lang="en-US" sz="1700" b="1" dirty="0"/>
              <a:t>University Botany- Iii : (Plant Taxonomy, Plant Embryology, Plant ..., Volume 3</a:t>
            </a:r>
          </a:p>
          <a:p>
            <a:pPr algn="just"/>
            <a:r>
              <a:rPr lang="en-US" sz="1700" dirty="0"/>
              <a:t>By S.M. Reddy</a:t>
            </a:r>
            <a:endParaRPr lang="en-US" sz="1700"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6820638"/>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146B95-DE37-4AEC-B23A-077C9346676B}"/>
              </a:ext>
            </a:extLst>
          </p:cNvPr>
          <p:cNvSpPr>
            <a:spLocks noGrp="1"/>
          </p:cNvSpPr>
          <p:nvPr>
            <p:ph type="ctrTitle"/>
          </p:nvPr>
        </p:nvSpPr>
        <p:spPr>
          <a:xfrm>
            <a:off x="1524000" y="610361"/>
            <a:ext cx="9144000" cy="1085917"/>
          </a:xfrm>
        </p:spPr>
        <p:txBody>
          <a:bodyPr>
            <a:normAutofit fontScale="90000"/>
          </a:bodyPr>
          <a:lstStyle/>
          <a:p>
            <a:r>
              <a:rPr lang="en-US" sz="5400" dirty="0">
                <a:latin typeface="Times New Roman" panose="02020603050405020304" pitchFamily="18" charset="0"/>
                <a:cs typeface="Times New Roman" panose="02020603050405020304" pitchFamily="18" charset="0"/>
              </a:rPr>
              <a:t>Herbaria and museum cont.…</a:t>
            </a:r>
          </a:p>
        </p:txBody>
      </p:sp>
      <p:sp>
        <p:nvSpPr>
          <p:cNvPr id="3" name="Subtitle 2">
            <a:extLst>
              <a:ext uri="{FF2B5EF4-FFF2-40B4-BE49-F238E27FC236}">
                <a16:creationId xmlns="" xmlns:a16="http://schemas.microsoft.com/office/drawing/2014/main" id="{CD801658-4041-4E4B-BB97-742220E0324E}"/>
              </a:ext>
            </a:extLst>
          </p:cNvPr>
          <p:cNvSpPr>
            <a:spLocks noGrp="1"/>
          </p:cNvSpPr>
          <p:nvPr>
            <p:ph type="subTitle" idx="1"/>
          </p:nvPr>
        </p:nvSpPr>
        <p:spPr>
          <a:xfrm>
            <a:off x="1524000" y="2107097"/>
            <a:ext cx="9462052" cy="3604590"/>
          </a:xfrm>
        </p:spPr>
        <p:txBody>
          <a:bodyPr>
            <a:normAutofit/>
          </a:bodyPr>
          <a:lstStyle/>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This information has more value than from other sources. It is  the first hand information ,the data concerning locality ,people and time are also noted along collectors notes on herbarium sheets or museum specimens and the botanical identity of the plant is fixed.</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biggest and the oldest herbarium of India is Central National Herbarium of Botanical Survey of India.</a:t>
            </a:r>
          </a:p>
        </p:txBody>
      </p:sp>
    </p:spTree>
    <p:extLst>
      <p:ext uri="{BB962C8B-B14F-4D97-AF65-F5344CB8AC3E}">
        <p14:creationId xmlns:p14="http://schemas.microsoft.com/office/powerpoint/2010/main" val="181454299"/>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74CCBC-2191-4C03-90C0-E56FDA7B9D66}"/>
              </a:ext>
            </a:extLst>
          </p:cNvPr>
          <p:cNvSpPr>
            <a:spLocks noGrp="1"/>
          </p:cNvSpPr>
          <p:nvPr>
            <p:ph type="ctrTitle"/>
          </p:nvPr>
        </p:nvSpPr>
        <p:spPr>
          <a:xfrm>
            <a:off x="1524000" y="1122363"/>
            <a:ext cx="9144000" cy="944976"/>
          </a:xfrm>
        </p:spPr>
        <p:txBody>
          <a:bodyPr>
            <a:normAutofit fontScale="90000"/>
          </a:bodyPr>
          <a:lstStyle/>
          <a:p>
            <a:r>
              <a:rPr lang="en-US" sz="5400" dirty="0">
                <a:latin typeface="Times New Roman" panose="02020603050405020304" pitchFamily="18" charset="0"/>
                <a:cs typeface="Times New Roman" panose="02020603050405020304" pitchFamily="18" charset="0"/>
              </a:rPr>
              <a:t>9.Reports of forest departments </a:t>
            </a:r>
          </a:p>
        </p:txBody>
      </p:sp>
      <p:sp>
        <p:nvSpPr>
          <p:cNvPr id="3" name="Subtitle 2">
            <a:extLst>
              <a:ext uri="{FF2B5EF4-FFF2-40B4-BE49-F238E27FC236}">
                <a16:creationId xmlns="" xmlns:a16="http://schemas.microsoft.com/office/drawing/2014/main" id="{54BD3921-1CAD-4DD1-B202-C76D1EF2548C}"/>
              </a:ext>
            </a:extLst>
          </p:cNvPr>
          <p:cNvSpPr>
            <a:spLocks noGrp="1"/>
          </p:cNvSpPr>
          <p:nvPr>
            <p:ph type="subTitle" idx="1"/>
          </p:nvPr>
        </p:nvSpPr>
        <p:spPr>
          <a:xfrm>
            <a:off x="1524000" y="2690191"/>
            <a:ext cx="9144000" cy="2567609"/>
          </a:xfrm>
        </p:spPr>
        <p:txBody>
          <a:bodyPr>
            <a:normAutofit fontScale="92500" lnSpcReduction="10000"/>
          </a:bodyPr>
          <a:lstStyle/>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Various units of the forest departments usually prepare annual reports and working plants for the extraction of major and minor forest produce.</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Through these reports a number of useful  information can be gathered by scrutiny of old and new reports .</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These reports contains botanical or well-known commercial names which help much in identification of plants species .</a:t>
            </a:r>
          </a:p>
        </p:txBody>
      </p:sp>
    </p:spTree>
    <p:extLst>
      <p:ext uri="{BB962C8B-B14F-4D97-AF65-F5344CB8AC3E}">
        <p14:creationId xmlns:p14="http://schemas.microsoft.com/office/powerpoint/2010/main" val="3361569250"/>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D52EE6-0A73-40F0-A826-4AA32C253FB2}"/>
              </a:ext>
            </a:extLst>
          </p:cNvPr>
          <p:cNvSpPr>
            <a:spLocks noGrp="1"/>
          </p:cNvSpPr>
          <p:nvPr>
            <p:ph type="ctrTitle"/>
          </p:nvPr>
        </p:nvSpPr>
        <p:spPr>
          <a:xfrm>
            <a:off x="1524000" y="848140"/>
            <a:ext cx="9144000" cy="1364973"/>
          </a:xfrm>
        </p:spPr>
        <p:txBody>
          <a:bodyPr>
            <a:normAutofit/>
          </a:bodyPr>
          <a:lstStyle/>
          <a:p>
            <a:r>
              <a:rPr lang="en-US" sz="4000" dirty="0">
                <a:latin typeface="Times New Roman" panose="02020603050405020304" pitchFamily="18" charset="0"/>
                <a:cs typeface="Times New Roman" panose="02020603050405020304" pitchFamily="18" charset="0"/>
              </a:rPr>
              <a:t>SOURCES OF DATA AND METHODS OF STUDY</a:t>
            </a:r>
          </a:p>
        </p:txBody>
      </p:sp>
      <p:sp>
        <p:nvSpPr>
          <p:cNvPr id="3" name="Subtitle 2">
            <a:extLst>
              <a:ext uri="{FF2B5EF4-FFF2-40B4-BE49-F238E27FC236}">
                <a16:creationId xmlns="" xmlns:a16="http://schemas.microsoft.com/office/drawing/2014/main" id="{B45DC09A-1CBA-4736-8F86-1BE548BEE62F}"/>
              </a:ext>
            </a:extLst>
          </p:cNvPr>
          <p:cNvSpPr>
            <a:spLocks noGrp="1"/>
          </p:cNvSpPr>
          <p:nvPr>
            <p:ph type="subTitle" idx="1"/>
          </p:nvPr>
        </p:nvSpPr>
        <p:spPr>
          <a:xfrm>
            <a:off x="1524000" y="2584174"/>
            <a:ext cx="9144000" cy="2673626"/>
          </a:xfrm>
        </p:spPr>
        <p:txBody>
          <a:bodyPr>
            <a:normAutofit fontScale="92500" lnSpcReduction="10000"/>
          </a:bodyPr>
          <a:lstStyle/>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Sources of information depicting past and present relationship of plants and human beings are the major tools of study of ethnobotany.</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Schultes (1962) and Jain (1964) mentioned the sources are archaeological, literary, herbarium and field resources.</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These sources may vary and depending upon the interests, training and objective of investigator.</a:t>
            </a:r>
          </a:p>
        </p:txBody>
      </p:sp>
    </p:spTree>
    <p:custDataLst>
      <p:tags r:id="rId1"/>
    </p:custDataLst>
    <p:extLst>
      <p:ext uri="{BB962C8B-B14F-4D97-AF65-F5344CB8AC3E}">
        <p14:creationId xmlns:p14="http://schemas.microsoft.com/office/powerpoint/2010/main" val="6852142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7E8F3D-3394-499F-8C96-17B1EE8FA80B}"/>
              </a:ext>
            </a:extLst>
          </p:cNvPr>
          <p:cNvSpPr>
            <a:spLocks noGrp="1"/>
          </p:cNvSpPr>
          <p:nvPr>
            <p:ph type="ctrTitle"/>
          </p:nvPr>
        </p:nvSpPr>
        <p:spPr>
          <a:xfrm>
            <a:off x="1524000" y="1122363"/>
            <a:ext cx="9144000" cy="838959"/>
          </a:xfrm>
        </p:spPr>
        <p:txBody>
          <a:bodyPr>
            <a:normAutofit/>
          </a:bodyPr>
          <a:lstStyle/>
          <a:p>
            <a:r>
              <a:rPr lang="en-US" sz="5400" dirty="0">
                <a:latin typeface="Times New Roman" panose="02020603050405020304" pitchFamily="18" charset="0"/>
                <a:cs typeface="Times New Roman" panose="02020603050405020304" pitchFamily="18" charset="0"/>
              </a:rPr>
              <a:t>10.Field Studies</a:t>
            </a:r>
          </a:p>
        </p:txBody>
      </p:sp>
      <p:sp>
        <p:nvSpPr>
          <p:cNvPr id="3" name="Subtitle 2">
            <a:extLst>
              <a:ext uri="{FF2B5EF4-FFF2-40B4-BE49-F238E27FC236}">
                <a16:creationId xmlns="" xmlns:a16="http://schemas.microsoft.com/office/drawing/2014/main" id="{CE942C72-7244-4820-84ED-0235F0153E35}"/>
              </a:ext>
            </a:extLst>
          </p:cNvPr>
          <p:cNvSpPr>
            <a:spLocks noGrp="1"/>
          </p:cNvSpPr>
          <p:nvPr>
            <p:ph type="subTitle" idx="1"/>
          </p:nvPr>
        </p:nvSpPr>
        <p:spPr>
          <a:xfrm>
            <a:off x="1524000" y="2464904"/>
            <a:ext cx="9144000" cy="3617844"/>
          </a:xfrm>
        </p:spPr>
        <p:txBody>
          <a:bodyPr>
            <a:normAutofit fontScale="70000" lnSpcReduction="20000"/>
          </a:bodyPr>
          <a:lstStyle/>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By field visits and field studies valuable data can be generated in from tribals areas in ethnobotany. </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Through field visits one can observe the way they use various plants and plants products  for different purposes and obtained data can be used for producing food,medicines,textiles.</a:t>
            </a:r>
          </a:p>
          <a:p>
            <a:pPr algn="just"/>
            <a:r>
              <a:rPr lang="en-US" dirty="0">
                <a:latin typeface="Times New Roman" panose="02020603050405020304" pitchFamily="18" charset="0"/>
                <a:cs typeface="Times New Roman" panose="02020603050405020304" pitchFamily="18" charset="0"/>
              </a:rPr>
              <a:t>Field observation comprises of 2 stages.</a:t>
            </a:r>
          </a:p>
          <a:p>
            <a:pPr marL="457200" indent="-457200" algn="just">
              <a:buFont typeface="+mj-lt"/>
              <a:buAutoNum type="arabicPeriod"/>
            </a:pPr>
            <a:r>
              <a:rPr lang="en-US" dirty="0">
                <a:latin typeface="Times New Roman" panose="02020603050405020304" pitchFamily="18" charset="0"/>
                <a:cs typeface="Times New Roman" panose="02020603050405020304" pitchFamily="18" charset="0"/>
              </a:rPr>
              <a:t>involvement of tribals who are well known with use of that area plants </a:t>
            </a:r>
          </a:p>
          <a:p>
            <a:pPr marL="457200" indent="-457200" algn="just">
              <a:buFont typeface="+mj-lt"/>
              <a:buAutoNum type="arabicPeriod"/>
            </a:pPr>
            <a:r>
              <a:rPr lang="en-US" dirty="0">
                <a:latin typeface="Times New Roman" panose="02020603050405020304" pitchFamily="18" charset="0"/>
                <a:cs typeface="Times New Roman" panose="02020603050405020304" pitchFamily="18" charset="0"/>
              </a:rPr>
              <a:t>Collection of useful plants of a specific area and then showing these plants to tribals to get additional information on their importance.</a:t>
            </a:r>
          </a:p>
          <a:p>
            <a:pPr algn="just"/>
            <a:r>
              <a:rPr lang="en-US" dirty="0">
                <a:latin typeface="Times New Roman" panose="02020603050405020304" pitchFamily="18" charset="0"/>
                <a:cs typeface="Times New Roman" panose="02020603050405020304" pitchFamily="18" charset="0"/>
              </a:rPr>
              <a:t>Through these two stages vernacular names of plants will  also be recorded.</a:t>
            </a:r>
          </a:p>
          <a:p>
            <a:pPr algn="just"/>
            <a:r>
              <a:rPr lang="en-US" sz="1900" dirty="0">
                <a:latin typeface="Times New Roman" panose="02020603050405020304" pitchFamily="18" charset="0"/>
                <a:cs typeface="Times New Roman" panose="02020603050405020304" pitchFamily="18" charset="0"/>
              </a:rPr>
              <a:t>(</a:t>
            </a:r>
            <a:r>
              <a:rPr lang="en-US" sz="1900" b="1" dirty="0">
                <a:latin typeface="Times New Roman" panose="02020603050405020304" pitchFamily="18" charset="0"/>
                <a:cs typeface="Times New Roman" panose="02020603050405020304" pitchFamily="18" charset="0"/>
              </a:rPr>
              <a:t>University Botany- Iii : (Plant Taxonomy, Plant Embryology, Plant ..., Volume 3</a:t>
            </a:r>
          </a:p>
          <a:p>
            <a:pPr algn="just"/>
            <a:r>
              <a:rPr lang="en-US" sz="1900" dirty="0">
                <a:latin typeface="Times New Roman" panose="02020603050405020304" pitchFamily="18" charset="0"/>
                <a:cs typeface="Times New Roman" panose="02020603050405020304" pitchFamily="18" charset="0"/>
              </a:rPr>
              <a:t>By S.M. Reddy)</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8875438"/>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BOOKS</a:t>
            </a:r>
            <a:endParaRPr lang="en-US" dirty="0"/>
          </a:p>
        </p:txBody>
      </p:sp>
      <p:sp>
        <p:nvSpPr>
          <p:cNvPr id="3" name="Content Placeholder 2"/>
          <p:cNvSpPr>
            <a:spLocks noGrp="1"/>
          </p:cNvSpPr>
          <p:nvPr>
            <p:ph idx="1"/>
          </p:nvPr>
        </p:nvSpPr>
        <p:spPr/>
        <p:txBody>
          <a:bodyPr/>
          <a:lstStyle/>
          <a:p>
            <a:pPr lvl="0"/>
            <a:r>
              <a:rPr lang="en-US" dirty="0" err="1" smtClean="0">
                <a:effectLst/>
              </a:rPr>
              <a:t>S.K.Jain</a:t>
            </a:r>
            <a:r>
              <a:rPr lang="en-US" dirty="0" smtClean="0">
                <a:effectLst/>
              </a:rPr>
              <a:t> &amp; V. </a:t>
            </a:r>
            <a:r>
              <a:rPr lang="en-US" dirty="0" err="1" smtClean="0">
                <a:effectLst/>
              </a:rPr>
              <a:t>Mudgal</a:t>
            </a:r>
            <a:r>
              <a:rPr lang="en-US" dirty="0" smtClean="0">
                <a:effectLst/>
              </a:rPr>
              <a:t> </a:t>
            </a:r>
            <a:r>
              <a:rPr lang="en-US" dirty="0">
                <a:effectLst/>
              </a:rPr>
              <a:t>(1999) - A hand book of </a:t>
            </a:r>
            <a:r>
              <a:rPr lang="en-US" dirty="0" err="1">
                <a:effectLst/>
              </a:rPr>
              <a:t>Ethnobotany</a:t>
            </a:r>
            <a:r>
              <a:rPr lang="en-US" dirty="0">
                <a:effectLst/>
              </a:rPr>
              <a:t>, </a:t>
            </a:r>
            <a:r>
              <a:rPr lang="en-US" dirty="0" err="1">
                <a:effectLst/>
              </a:rPr>
              <a:t>Bishen</a:t>
            </a:r>
            <a:r>
              <a:rPr lang="en-US" dirty="0">
                <a:effectLst/>
              </a:rPr>
              <a:t> Singh </a:t>
            </a:r>
            <a:r>
              <a:rPr lang="en-US" dirty="0" err="1">
                <a:effectLst/>
              </a:rPr>
              <a:t>Mahendra</a:t>
            </a:r>
            <a:r>
              <a:rPr lang="en-US" dirty="0">
                <a:effectLst/>
              </a:rPr>
              <a:t> Pal Singh, Dehra Dun, India.</a:t>
            </a:r>
          </a:p>
          <a:p>
            <a:pPr lvl="0"/>
            <a:r>
              <a:rPr lang="en-US" dirty="0" err="1">
                <a:effectLst/>
              </a:rPr>
              <a:t>Zebta</a:t>
            </a:r>
            <a:r>
              <a:rPr lang="en-US" dirty="0">
                <a:effectLst/>
              </a:rPr>
              <a:t> Khan, Alan Hamilton and </a:t>
            </a:r>
            <a:r>
              <a:rPr lang="en-US" dirty="0" err="1">
                <a:effectLst/>
              </a:rPr>
              <a:t>Ashiq</a:t>
            </a:r>
            <a:r>
              <a:rPr lang="en-US" dirty="0">
                <a:effectLst/>
              </a:rPr>
              <a:t> Ahmad Khan, (2002), Curriculum Development in Applied </a:t>
            </a:r>
            <a:r>
              <a:rPr lang="en-US" dirty="0" err="1">
                <a:effectLst/>
              </a:rPr>
              <a:t>Ethnobotany</a:t>
            </a:r>
            <a:r>
              <a:rPr lang="en-US" dirty="0">
                <a:effectLst/>
              </a:rPr>
              <a:t>, WWF. Pakistan.</a:t>
            </a:r>
          </a:p>
          <a:p>
            <a:endParaRPr lang="en-US" dirty="0"/>
          </a:p>
        </p:txBody>
      </p:sp>
    </p:spTree>
    <p:extLst>
      <p:ext uri="{BB962C8B-B14F-4D97-AF65-F5344CB8AC3E}">
        <p14:creationId xmlns:p14="http://schemas.microsoft.com/office/powerpoint/2010/main" val="35741203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52DD36-EDF6-4681-ABC7-C3E16BD18799}"/>
              </a:ext>
            </a:extLst>
          </p:cNvPr>
          <p:cNvSpPr>
            <a:spLocks noGrp="1"/>
          </p:cNvSpPr>
          <p:nvPr>
            <p:ph type="ctrTitle"/>
          </p:nvPr>
        </p:nvSpPr>
        <p:spPr>
          <a:xfrm>
            <a:off x="2782957" y="1122363"/>
            <a:ext cx="5380383" cy="905220"/>
          </a:xfrm>
        </p:spPr>
        <p:txBody>
          <a:bodyPr>
            <a:normAutofit/>
          </a:bodyPr>
          <a:lstStyle/>
          <a:p>
            <a:pPr marL="1143000" indent="-1143000" algn="just">
              <a:buFont typeface="+mj-lt"/>
              <a:buAutoNum type="arabicPeriod"/>
            </a:pPr>
            <a:r>
              <a:rPr lang="en-US" sz="5400" dirty="0">
                <a:latin typeface="Times New Roman" panose="02020603050405020304" pitchFamily="18" charset="0"/>
                <a:cs typeface="Times New Roman" panose="02020603050405020304" pitchFamily="18" charset="0"/>
              </a:rPr>
              <a:t>Fossils </a:t>
            </a:r>
          </a:p>
        </p:txBody>
      </p:sp>
      <p:sp>
        <p:nvSpPr>
          <p:cNvPr id="3" name="Subtitle 2">
            <a:extLst>
              <a:ext uri="{FF2B5EF4-FFF2-40B4-BE49-F238E27FC236}">
                <a16:creationId xmlns="" xmlns:a16="http://schemas.microsoft.com/office/drawing/2014/main" id="{48E67C63-062C-45BA-A156-CFEDAA154D68}"/>
              </a:ext>
            </a:extLst>
          </p:cNvPr>
          <p:cNvSpPr>
            <a:spLocks noGrp="1"/>
          </p:cNvSpPr>
          <p:nvPr>
            <p:ph type="subTitle" idx="1"/>
          </p:nvPr>
        </p:nvSpPr>
        <p:spPr>
          <a:xfrm>
            <a:off x="1524000" y="2120347"/>
            <a:ext cx="9144000" cy="4022545"/>
          </a:xfrm>
        </p:spPr>
        <p:txBody>
          <a:bodyPr>
            <a:normAutofit fontScale="92500"/>
          </a:bodyPr>
          <a:lstStyle/>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Different kind of plant remains of the past seen  to be the only major tool for the collection ,identification and documentation of plants used by people of pre- and pro-historic periods.</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Such type of specialized studies are generally known as paleo-ethnobotanical studies.</a:t>
            </a:r>
          </a:p>
          <a:p>
            <a:pPr marL="342900" indent="-342900" algn="just">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Paleobotany </a:t>
            </a:r>
            <a:r>
              <a:rPr lang="en-US" dirty="0">
                <a:latin typeface="Times New Roman" panose="02020603050405020304" pitchFamily="18" charset="0"/>
                <a:cs typeface="Times New Roman" panose="02020603050405020304" pitchFamily="18" charset="0"/>
              </a:rPr>
              <a:t>is the branch of botany  dealing with the recovery and identification of plant remains from geological contexts, and their use for the biological reconstruction of past environment , and the evolutionary history of pants…..</a:t>
            </a:r>
            <a:r>
              <a:rPr lang="en-US" dirty="0">
                <a:hlinkClick r:id="rId2"/>
              </a:rPr>
              <a:t> https://en.wikipedia.org/wiki/Paleobotany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7477796"/>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048906-69E3-411B-81D9-C566457A8003}"/>
              </a:ext>
            </a:extLst>
          </p:cNvPr>
          <p:cNvSpPr>
            <a:spLocks noGrp="1"/>
          </p:cNvSpPr>
          <p:nvPr>
            <p:ph type="ctrTitle"/>
          </p:nvPr>
        </p:nvSpPr>
        <p:spPr>
          <a:xfrm>
            <a:off x="1524000" y="596348"/>
            <a:ext cx="9144000" cy="887895"/>
          </a:xfrm>
        </p:spPr>
        <p:txBody>
          <a:bodyPr>
            <a:normAutofit/>
          </a:bodyPr>
          <a:lstStyle/>
          <a:p>
            <a:r>
              <a:rPr lang="en-US" dirty="0">
                <a:latin typeface="Times New Roman" panose="02020603050405020304" pitchFamily="18" charset="0"/>
                <a:cs typeface="Times New Roman" panose="02020603050405020304" pitchFamily="18" charset="0"/>
              </a:rPr>
              <a:t>Types of plant fossils </a:t>
            </a:r>
          </a:p>
        </p:txBody>
      </p:sp>
      <p:sp>
        <p:nvSpPr>
          <p:cNvPr id="3" name="Subtitle 2">
            <a:extLst>
              <a:ext uri="{FF2B5EF4-FFF2-40B4-BE49-F238E27FC236}">
                <a16:creationId xmlns="" xmlns:a16="http://schemas.microsoft.com/office/drawing/2014/main" id="{A928722F-9C69-46AD-8BEF-775884CA09D7}"/>
              </a:ext>
            </a:extLst>
          </p:cNvPr>
          <p:cNvSpPr>
            <a:spLocks noGrp="1"/>
          </p:cNvSpPr>
          <p:nvPr>
            <p:ph type="subTitle" idx="1"/>
          </p:nvPr>
        </p:nvSpPr>
        <p:spPr>
          <a:xfrm>
            <a:off x="1351721" y="1418491"/>
            <a:ext cx="9144000" cy="4407877"/>
          </a:xfrm>
        </p:spPr>
        <p:txBody>
          <a:bodyPr>
            <a:normAutofit fontScale="85000" lnSpcReduction="20000"/>
          </a:bodyPr>
          <a:lstStyle/>
          <a:p>
            <a:pPr marL="342900" indent="-342900" algn="just">
              <a:buFont typeface="Wingdings" panose="05000000000000000000" pitchFamily="2" charset="2"/>
              <a:buChar char="q"/>
            </a:pPr>
            <a:r>
              <a:rPr lang="en-US" b="1" dirty="0">
                <a:latin typeface="Times New Roman" panose="02020603050405020304" pitchFamily="18" charset="0"/>
                <a:cs typeface="Times New Roman" panose="02020603050405020304" pitchFamily="18" charset="0"/>
              </a:rPr>
              <a:t>Coprolites</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These are fossilized  droppings of animals provide another tool ;they are analyzed  what feed were being consumed by animals in ancient times.</a:t>
            </a:r>
          </a:p>
          <a:p>
            <a:pPr algn="just"/>
            <a:r>
              <a:rPr lang="en-US" dirty="0">
                <a:latin typeface="Times New Roman" panose="02020603050405020304" pitchFamily="18" charset="0"/>
                <a:cs typeface="Times New Roman" panose="02020603050405020304" pitchFamily="18" charset="0"/>
              </a:rPr>
              <a:t>Birbal Sahni institute of Paleobotany, Lucknow is one of the  best institute for such studies in India.</a:t>
            </a:r>
          </a:p>
          <a:p>
            <a:pPr marL="342900" indent="-342900" algn="just">
              <a:buFont typeface="Wingdings" panose="05000000000000000000" pitchFamily="2" charset="2"/>
              <a:buChar char="q"/>
            </a:pPr>
            <a:r>
              <a:rPr lang="en-US" b="1" dirty="0"/>
              <a:t> </a:t>
            </a:r>
            <a:r>
              <a:rPr lang="en-US" b="1" dirty="0">
                <a:latin typeface="Times New Roman" panose="02020603050405020304" pitchFamily="18" charset="0"/>
                <a:cs typeface="Times New Roman" panose="02020603050405020304" pitchFamily="18" charset="0"/>
              </a:rPr>
              <a:t>Petrifactions or Mineralized plants</a:t>
            </a:r>
          </a:p>
          <a:p>
            <a:pPr marL="342900" indent="-342900" algn="just">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original cell of the plant tissue is retained by means of some minerals like, silica etc. </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These mineral has infiltrated the tissues. </a:t>
            </a:r>
          </a:p>
          <a:p>
            <a:pPr marL="342900" indent="-342900"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sometimes the material of original plant may be preserved e.g. coal balls, Silicified wood etc.(</a:t>
            </a:r>
            <a:r>
              <a:rPr lang="en-US" dirty="0">
                <a:hlinkClick r:id="rId3"/>
              </a:rPr>
              <a:t>https://biologyboom.com/fossil-and-fossilization/</a:t>
            </a:r>
            <a:r>
              <a:rPr lang="en-US" dirty="0"/>
              <a:t>)</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4474403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736FAAB7-E361-4F15-9D5B-68A37A2EC2D7}"/>
              </a:ext>
            </a:extLst>
          </p:cNvPr>
          <p:cNvSpPr>
            <a:spLocks noGrp="1"/>
          </p:cNvSpPr>
          <p:nvPr>
            <p:ph type="subTitle" idx="1"/>
          </p:nvPr>
        </p:nvSpPr>
        <p:spPr>
          <a:xfrm>
            <a:off x="1524000" y="1125415"/>
            <a:ext cx="9144000" cy="4132385"/>
          </a:xfrm>
        </p:spPr>
        <p:txBody>
          <a:bodyPr>
            <a:normAutofit/>
          </a:bodyPr>
          <a:lstStyle/>
          <a:p>
            <a:pPr marL="342900" indent="-342900" algn="just">
              <a:buFont typeface="Wingdings" panose="05000000000000000000" pitchFamily="2" charset="2"/>
              <a:buChar char="q"/>
            </a:pPr>
            <a:r>
              <a:rPr lang="en-US" b="1" dirty="0">
                <a:latin typeface="Times New Roman" panose="02020603050405020304" pitchFamily="18" charset="0"/>
                <a:cs typeface="Times New Roman" panose="02020603050405020304" pitchFamily="18" charset="0"/>
              </a:rPr>
              <a:t> Cast on incrustations:</a:t>
            </a:r>
          </a:p>
          <a:p>
            <a:pPr algn="just"/>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this type of plant fossil, the form of plant is preserved as a </a:t>
            </a:r>
            <a:r>
              <a:rPr lang="en-US" b="1" dirty="0">
                <a:latin typeface="Times New Roman" panose="02020603050405020304" pitchFamily="18" charset="0"/>
                <a:cs typeface="Times New Roman" panose="02020603050405020304" pitchFamily="18" charset="0"/>
              </a:rPr>
              <a:t>cast. </a:t>
            </a:r>
            <a:r>
              <a:rPr lang="en-US" dirty="0">
                <a:latin typeface="Times New Roman" panose="02020603050405020304" pitchFamily="18" charset="0"/>
                <a:cs typeface="Times New Roman" panose="02020603050405020304" pitchFamily="18" charset="0"/>
              </a:rPr>
              <a:t>The cast result from the liking of a cavity formed by decay of tissues of plant  part. </a:t>
            </a:r>
          </a:p>
          <a:p>
            <a:pPr marL="342900" indent="-342900" algn="just">
              <a:buFont typeface="Wingdings" panose="05000000000000000000" pitchFamily="2" charset="2"/>
              <a:buChar char="q"/>
            </a:pPr>
            <a:r>
              <a:rPr lang="en-US" b="1" dirty="0">
                <a:latin typeface="Times New Roman" panose="02020603050405020304" pitchFamily="18" charset="0"/>
                <a:cs typeface="Times New Roman" panose="02020603050405020304" pitchFamily="18" charset="0"/>
              </a:rPr>
              <a:t>Compressions: </a:t>
            </a:r>
            <a:r>
              <a:rPr lang="en-US" dirty="0">
                <a:latin typeface="Times New Roman" panose="02020603050405020304" pitchFamily="18" charset="0"/>
                <a:cs typeface="Times New Roman" panose="02020603050405020304" pitchFamily="18" charset="0"/>
              </a:rPr>
              <a:t>In this type of plant fossil, the external form of plant modifies and leaves impressions on the sediment which over lie it.(</a:t>
            </a:r>
            <a:r>
              <a:rPr lang="en-US" dirty="0">
                <a:hlinkClick r:id="rId2"/>
              </a:rPr>
              <a:t>https://biologyboom.com/fossil-and-fossilization/</a:t>
            </a:r>
            <a:r>
              <a:rPr lang="en-US" dirty="0"/>
              <a:t>)</a:t>
            </a:r>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ctrTitle"/>
          </p:nvPr>
        </p:nvSpPr>
        <p:spPr>
          <a:xfrm>
            <a:off x="1595269" y="1122363"/>
            <a:ext cx="9001462" cy="45719"/>
          </a:xfrm>
        </p:spPr>
        <p:txBody>
          <a:bodyPr>
            <a:normAutofit fontScale="90000"/>
          </a:bodyPr>
          <a:lstStyle/>
          <a:p>
            <a:endParaRPr lang="en-US" dirty="0"/>
          </a:p>
        </p:txBody>
      </p:sp>
    </p:spTree>
    <p:extLst>
      <p:ext uri="{BB962C8B-B14F-4D97-AF65-F5344CB8AC3E}">
        <p14:creationId xmlns:p14="http://schemas.microsoft.com/office/powerpoint/2010/main" val="234204995"/>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5FCADEA0-DA71-4052-8042-6D533834D795}"/>
              </a:ext>
            </a:extLst>
          </p:cNvPr>
          <p:cNvSpPr>
            <a:spLocks noGrp="1"/>
          </p:cNvSpPr>
          <p:nvPr>
            <p:ph type="subTitle" idx="1"/>
          </p:nvPr>
        </p:nvSpPr>
        <p:spPr>
          <a:xfrm>
            <a:off x="1524000" y="644769"/>
            <a:ext cx="9144000" cy="4613031"/>
          </a:xfrm>
        </p:spPr>
        <p:txBody>
          <a:bodyPr>
            <a:normAutofit/>
          </a:bodyPr>
          <a:lstStyle/>
          <a:p>
            <a:pPr marL="342900" indent="-342900" algn="just">
              <a:buFont typeface="Wingdings" panose="05000000000000000000" pitchFamily="2" charset="2"/>
              <a:buChar char="q"/>
            </a:pPr>
            <a:r>
              <a:rPr lang="en-US" b="1" dirty="0">
                <a:latin typeface="Times New Roman" panose="02020603050405020304" pitchFamily="18" charset="0"/>
                <a:cs typeface="Times New Roman" panose="02020603050405020304" pitchFamily="18" charset="0"/>
              </a:rPr>
              <a:t>  Compaction or Mummified plants:</a:t>
            </a:r>
          </a:p>
          <a:p>
            <a:pPr algn="just"/>
            <a:r>
              <a:rPr lang="en-US" dirty="0">
                <a:latin typeface="Times New Roman" panose="02020603050405020304" pitchFamily="18" charset="0"/>
                <a:cs typeface="Times New Roman" panose="02020603050405020304" pitchFamily="18" charset="0"/>
              </a:rPr>
              <a:t>the plants or their parts get compressed by vertical pressure against one another. </a:t>
            </a:r>
          </a:p>
          <a:p>
            <a:pPr algn="just"/>
            <a:r>
              <a:rPr lang="en-US" dirty="0">
                <a:latin typeface="Times New Roman" panose="02020603050405020304" pitchFamily="18" charset="0"/>
                <a:cs typeface="Times New Roman" panose="02020603050405020304" pitchFamily="18" charset="0"/>
              </a:rPr>
              <a:t>Mostly plant rudiments found in pea and coal as compactions. Coal or coal balls are the important sources of plant fossils. Coals are irregular or sub spherical mass of calcium or magnesium carbonates (or some other mineral matter.</a:t>
            </a:r>
          </a:p>
          <a:p>
            <a:pPr algn="just"/>
            <a:r>
              <a:rPr lang="en-US" dirty="0">
                <a:latin typeface="Times New Roman" panose="02020603050405020304" pitchFamily="18" charset="0"/>
                <a:cs typeface="Times New Roman" panose="02020603050405020304" pitchFamily="18" charset="0"/>
              </a:rPr>
              <a:t>(</a:t>
            </a:r>
            <a:r>
              <a:rPr lang="en-US" dirty="0">
                <a:hlinkClick r:id="rId2"/>
              </a:rPr>
              <a:t>https://biologyboom.com/fossil-and-fossilization/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1333136"/>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scan0003">
            <a:extLst>
              <a:ext uri="{FF2B5EF4-FFF2-40B4-BE49-F238E27FC236}">
                <a16:creationId xmlns="" xmlns:a16="http://schemas.microsoft.com/office/drawing/2014/main" id="{9D9D9ED5-4321-43D4-B332-72B0966FBF8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20478" y="1171238"/>
            <a:ext cx="7009396" cy="4509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421933"/>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0D61D5B1-FC00-4FCB-A460-06D68634A157}"/>
              </a:ext>
            </a:extLst>
          </p:cNvPr>
          <p:cNvSpPr>
            <a:spLocks noGrp="1"/>
          </p:cNvSpPr>
          <p:nvPr>
            <p:ph type="subTitle" idx="1"/>
          </p:nvPr>
        </p:nvSpPr>
        <p:spPr>
          <a:xfrm>
            <a:off x="1477108" y="808892"/>
            <a:ext cx="9144000" cy="4484077"/>
          </a:xfrm>
        </p:spPr>
        <p:txBody>
          <a:bodyPr>
            <a:normAutofit fontScale="92500" lnSpcReduction="20000"/>
          </a:bodyPr>
          <a:lstStyle/>
          <a:p>
            <a:pPr marL="342900" indent="-342900" algn="just" fontAlgn="base">
              <a:buFont typeface="Wingdings" panose="05000000000000000000" pitchFamily="2" charset="2"/>
              <a:buChar char="q"/>
            </a:pPr>
            <a:r>
              <a:rPr lang="en-US" b="1" dirty="0">
                <a:latin typeface="Times New Roman" panose="02020603050405020304" pitchFamily="18" charset="0"/>
                <a:cs typeface="Times New Roman" panose="02020603050405020304" pitchFamily="18" charset="0"/>
              </a:rPr>
              <a:t>  Impressions:</a:t>
            </a:r>
          </a:p>
          <a:p>
            <a:pPr algn="just" fontAlgn="base"/>
            <a:r>
              <a:rPr lang="en-US" dirty="0">
                <a:latin typeface="Times New Roman" panose="02020603050405020304" pitchFamily="18" charset="0"/>
                <a:cs typeface="Times New Roman" panose="02020603050405020304" pitchFamily="18" charset="0"/>
              </a:rPr>
              <a:t>In this type of fossil, the roots, stems, leaves, fruits and seeds are preserved as impressions in such a fashion that they seem to be the actual dried specimens laid on the stone.</a:t>
            </a:r>
          </a:p>
          <a:p>
            <a:pPr marL="342900" indent="-342900" algn="just" fontAlgn="base">
              <a:buFont typeface="Wingdings" panose="05000000000000000000" pitchFamily="2" charset="2"/>
              <a:buChar char="q"/>
            </a:pPr>
            <a:r>
              <a:rPr lang="en-US" b="1" dirty="0">
                <a:latin typeface="Times New Roman" panose="02020603050405020304" pitchFamily="18" charset="0"/>
                <a:cs typeface="Times New Roman" panose="02020603050405020304" pitchFamily="18" charset="0"/>
              </a:rPr>
              <a:t>  Amber:</a:t>
            </a:r>
          </a:p>
          <a:p>
            <a:pPr algn="just" fontAlgn="base"/>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Coniferous plants exudates resinous substance. </a:t>
            </a:r>
          </a:p>
          <a:p>
            <a:pPr algn="just" fontAlgn="base"/>
            <a:r>
              <a:rPr lang="en-US" dirty="0">
                <a:latin typeface="Times New Roman" panose="02020603050405020304" pitchFamily="18" charset="0"/>
                <a:cs typeface="Times New Roman" panose="02020603050405020304" pitchFamily="18" charset="0"/>
              </a:rPr>
              <a:t>It drops on the floor of forests. It accumulates and hardened over ages. </a:t>
            </a:r>
          </a:p>
          <a:p>
            <a:pPr algn="just" fontAlgn="base"/>
            <a:r>
              <a:rPr lang="en-US" dirty="0">
                <a:latin typeface="Times New Roman" panose="02020603050405020304" pitchFamily="18" charset="0"/>
                <a:cs typeface="Times New Roman" panose="02020603050405020304" pitchFamily="18" charset="0"/>
              </a:rPr>
              <a:t>Insects, fragments of plants and other animals get preserved in it and become fossilized. It is called ambers.</a:t>
            </a:r>
          </a:p>
          <a:p>
            <a:pPr algn="just" fontAlgn="base"/>
            <a:r>
              <a:rPr lang="en-US" dirty="0">
                <a:latin typeface="Times New Roman" panose="02020603050405020304" pitchFamily="18" charset="0"/>
                <a:cs typeface="Times New Roman" panose="02020603050405020304" pitchFamily="18" charset="0"/>
              </a:rPr>
              <a:t>(</a:t>
            </a:r>
            <a:r>
              <a:rPr lang="en-US" dirty="0">
                <a:hlinkClick r:id="rId2"/>
              </a:rPr>
              <a:t>https://biologyboom.com/fossil-and-fossilization/</a:t>
            </a:r>
            <a:r>
              <a:rPr lang="en-US" dirty="0"/>
              <a:t>)</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9077880"/>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scan0004">
            <a:extLst>
              <a:ext uri="{FF2B5EF4-FFF2-40B4-BE49-F238E27FC236}">
                <a16:creationId xmlns="" xmlns:a16="http://schemas.microsoft.com/office/drawing/2014/main" id="{59029CF1-280C-4AD0-9C81-A68A9807961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20478" y="1720307"/>
            <a:ext cx="7009396" cy="3411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6306307"/>
      </p:ext>
    </p:extLst>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68.7"/>
</p:tagLst>
</file>

<file path=ppt/tags/tag2.xml><?xml version="1.0" encoding="utf-8"?>
<p:tagLst xmlns:a="http://schemas.openxmlformats.org/drawingml/2006/main" xmlns:r="http://schemas.openxmlformats.org/officeDocument/2006/relationships" xmlns:p="http://schemas.openxmlformats.org/presentationml/2006/main">
  <p:tag name="TIMING" val="|2.2|1.1|0.4|0.6|0.4|0.5|41.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6D8C60"/>
      </a:dk2>
      <a:lt2>
        <a:srgbClr val="B1D7A1"/>
      </a:lt2>
      <a:accent1>
        <a:srgbClr val="81B992"/>
      </a:accent1>
      <a:accent2>
        <a:srgbClr val="9ABC65"/>
      </a:accent2>
      <a:accent3>
        <a:srgbClr val="BDB564"/>
      </a:accent3>
      <a:accent4>
        <a:srgbClr val="BD8964"/>
      </a:accent4>
      <a:accent5>
        <a:srgbClr val="BD6466"/>
      </a:accent5>
      <a:accent6>
        <a:srgbClr val="64A4BD"/>
      </a:accent6>
      <a:hlink>
        <a:srgbClr val="8CCC71"/>
      </a:hlink>
      <a:folHlink>
        <a:srgbClr val="A4C795"/>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 xmlns:thm15="http://schemas.microsoft.com/office/thememl/2012/main" name="Damask" id="{F9A299A0-33D0-4E0F-9F3F-7163E3744208}" vid="{4539428D-6454-4FE6-B992-2D59F0AC2F89}"/>
    </a:ext>
  </a:extLst>
</a:theme>
</file>

<file path=docProps/app.xml><?xml version="1.0" encoding="utf-8"?>
<Properties xmlns="http://schemas.openxmlformats.org/officeDocument/2006/extended-properties" xmlns:vt="http://schemas.openxmlformats.org/officeDocument/2006/docPropsVTypes">
  <Template>TM04033921[[fn=Damask]]</Template>
  <TotalTime>155</TotalTime>
  <Words>1172</Words>
  <Application>Microsoft Office PowerPoint</Application>
  <PresentationFormat>Custom</PresentationFormat>
  <Paragraphs>97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Damask</vt:lpstr>
      <vt:lpstr>SOURCES OF DATA AND METHODS OF STUDY</vt:lpstr>
      <vt:lpstr>SOURCES OF DATA AND METHODS OF STUDY</vt:lpstr>
      <vt:lpstr>Fossils </vt:lpstr>
      <vt:lpstr>Types of plant fossils </vt:lpstr>
      <vt:lpstr>PowerPoint Presentation</vt:lpstr>
      <vt:lpstr>PowerPoint Presentation</vt:lpstr>
      <vt:lpstr>PowerPoint Presentation</vt:lpstr>
      <vt:lpstr>PowerPoint Presentation</vt:lpstr>
      <vt:lpstr>PowerPoint Presentation</vt:lpstr>
      <vt:lpstr>2.Archaeological resources</vt:lpstr>
      <vt:lpstr>3. Obsolete literature and travelogues </vt:lpstr>
      <vt:lpstr>Travelogues cont.…</vt:lpstr>
      <vt:lpstr>4.Sanskrit literature</vt:lpstr>
      <vt:lpstr>5.Sculptures on temples </vt:lpstr>
      <vt:lpstr>6.Ethnographies </vt:lpstr>
      <vt:lpstr>7.Gazetteers </vt:lpstr>
      <vt:lpstr>8.Herbaria and Museum</vt:lpstr>
      <vt:lpstr>Herbaria and museum cont.…</vt:lpstr>
      <vt:lpstr>9.Reports of forest departments </vt:lpstr>
      <vt:lpstr>10.Field Studies</vt:lpstr>
      <vt:lpstr>RECOMMENDED BOOKS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DATA AND METHODS OF STUDY</dc:title>
  <dc:creator>Iqra Hussain</dc:creator>
  <cp:lastModifiedBy>User</cp:lastModifiedBy>
  <cp:revision>35</cp:revision>
  <dcterms:created xsi:type="dcterms:W3CDTF">2020-05-04T17:46:29Z</dcterms:created>
  <dcterms:modified xsi:type="dcterms:W3CDTF">2020-05-13T18:01:25Z</dcterms:modified>
</cp:coreProperties>
</file>