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58" r:id="rId3"/>
    <p:sldId id="278" r:id="rId4"/>
    <p:sldId id="259" r:id="rId5"/>
    <p:sldId id="260" r:id="rId6"/>
    <p:sldId id="279" r:id="rId7"/>
    <p:sldId id="261" r:id="rId8"/>
    <p:sldId id="262" r:id="rId9"/>
    <p:sldId id="280" r:id="rId10"/>
    <p:sldId id="263" r:id="rId11"/>
    <p:sldId id="264" r:id="rId12"/>
    <p:sldId id="265" r:id="rId13"/>
    <p:sldId id="266" r:id="rId14"/>
    <p:sldId id="267" r:id="rId15"/>
    <p:sldId id="268" r:id="rId16"/>
    <p:sldId id="281" r:id="rId17"/>
    <p:sldId id="269" r:id="rId18"/>
    <p:sldId id="270" r:id="rId19"/>
    <p:sldId id="271" r:id="rId20"/>
    <p:sldId id="272" r:id="rId21"/>
    <p:sldId id="273" r:id="rId22"/>
    <p:sldId id="274" r:id="rId23"/>
    <p:sldId id="275" r:id="rId24"/>
    <p:sldId id="277" r:id="rId25"/>
    <p:sldId id="282" r:id="rId26"/>
    <p:sldId id="28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89DFF9B-2CA1-4E2B-9D53-0D0415D11D02}">
          <p14:sldIdLst>
            <p14:sldId id="257"/>
            <p14:sldId id="258"/>
            <p14:sldId id="278"/>
            <p14:sldId id="259"/>
            <p14:sldId id="260"/>
            <p14:sldId id="279"/>
            <p14:sldId id="261"/>
            <p14:sldId id="262"/>
            <p14:sldId id="280"/>
            <p14:sldId id="263"/>
            <p14:sldId id="264"/>
            <p14:sldId id="265"/>
            <p14:sldId id="266"/>
            <p14:sldId id="267"/>
            <p14:sldId id="268"/>
            <p14:sldId id="281"/>
            <p14:sldId id="269"/>
            <p14:sldId id="270"/>
            <p14:sldId id="271"/>
            <p14:sldId id="272"/>
          </p14:sldIdLst>
        </p14:section>
        <p14:section name="Untitled Section" id="{94148186-F012-4B51-A2CD-07C873466C5C}">
          <p14:sldIdLst>
            <p14:sldId id="273"/>
            <p14:sldId id="274"/>
            <p14:sldId id="275"/>
            <p14:sldId id="277"/>
            <p14:sldId id="282"/>
            <p14:sldId id="28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F3A36947-845E-487B-86D1-6BDC12A5CF3A}" type="datetimeFigureOut">
              <a:rPr lang="en-US" smtClean="0"/>
              <a:t>12/11/2019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FB442-0131-401E-9E6D-26F9BF9E67D1}"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A36947-845E-487B-86D1-6BDC12A5CF3A}" type="datetimeFigureOut">
              <a:rPr lang="en-US" smtClean="0"/>
              <a:t>12/11/2019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FB442-0131-401E-9E6D-26F9BF9E67D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A36947-845E-487B-86D1-6BDC12A5CF3A}" type="datetimeFigureOut">
              <a:rPr lang="en-US" smtClean="0"/>
              <a:t>12/11/2019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FB442-0131-401E-9E6D-26F9BF9E67D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F3A36947-845E-487B-86D1-6BDC12A5CF3A}" type="datetimeFigureOut">
              <a:rPr lang="en-US" smtClean="0"/>
              <a:t>12/11/2019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FB442-0131-401E-9E6D-26F9BF9E67D1}"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A36947-845E-487B-86D1-6BDC12A5CF3A}" type="datetimeFigureOut">
              <a:rPr lang="en-US" smtClean="0"/>
              <a:t>12/11/2019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FB442-0131-401E-9E6D-26F9BF9E67D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F3A36947-845E-487B-86D1-6BDC12A5CF3A}" type="datetimeFigureOut">
              <a:rPr lang="en-US" smtClean="0"/>
              <a:t>12/11/2019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1FB442-0131-401E-9E6D-26F9BF9E67D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3A36947-845E-487B-86D1-6BDC12A5CF3A}" type="datetimeFigureOut">
              <a:rPr lang="en-US" smtClean="0"/>
              <a:t>12/11/2019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1FB442-0131-401E-9E6D-26F9BF9E67D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3A36947-845E-487B-86D1-6BDC12A5CF3A}" type="datetimeFigureOut">
              <a:rPr lang="en-US" smtClean="0"/>
              <a:t>12/11/2019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1FB442-0131-401E-9E6D-26F9BF9E67D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A36947-845E-487B-86D1-6BDC12A5CF3A}" type="datetimeFigureOut">
              <a:rPr lang="en-US" smtClean="0"/>
              <a:t>12/11/2019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1FB442-0131-401E-9E6D-26F9BF9E67D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A36947-845E-487B-86D1-6BDC12A5CF3A}" type="datetimeFigureOut">
              <a:rPr lang="en-US" smtClean="0"/>
              <a:t>12/11/2019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1FB442-0131-401E-9E6D-26F9BF9E67D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A36947-845E-487B-86D1-6BDC12A5CF3A}" type="datetimeFigureOut">
              <a:rPr lang="en-US" smtClean="0"/>
              <a:t>12/11/2019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1FB442-0131-401E-9E6D-26F9BF9E67D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F3A36947-845E-487B-86D1-6BDC12A5CF3A}" type="datetimeFigureOut">
              <a:rPr lang="en-US" smtClean="0"/>
              <a:t>12/11/2019</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EE1FB442-0131-401E-9E6D-26F9BF9E67D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753600" cy="1554162"/>
          </a:xfrm>
        </p:spPr>
        <p:txBody>
          <a:bodyPr/>
          <a:lstStyle/>
          <a:p>
            <a:r>
              <a:rPr lang="en-US" sz="4400" b="1" dirty="0" smtClean="0"/>
              <a:t>             Community ecology </a:t>
            </a:r>
            <a:endParaRPr lang="en-US" sz="4400" b="1" dirty="0"/>
          </a:p>
        </p:txBody>
      </p:sp>
      <p:sp>
        <p:nvSpPr>
          <p:cNvPr id="3" name="Content Placeholder 2"/>
          <p:cNvSpPr>
            <a:spLocks noGrp="1"/>
          </p:cNvSpPr>
          <p:nvPr>
            <p:ph sz="quarter" idx="13"/>
          </p:nvPr>
        </p:nvSpPr>
        <p:spPr>
          <a:xfrm>
            <a:off x="0" y="1600200"/>
            <a:ext cx="9144000" cy="5257800"/>
          </a:xfrm>
        </p:spPr>
        <p:txBody>
          <a:bodyPr/>
          <a:lstStyle/>
          <a:p>
            <a:pPr marL="137160" indent="0">
              <a:buNone/>
            </a:pPr>
            <a:endParaRPr lang="en-US" cap="all" dirty="0" smtClean="0"/>
          </a:p>
          <a:p>
            <a:pPr marL="137160" indent="0">
              <a:buNone/>
            </a:pPr>
            <a:r>
              <a:rPr lang="en-US" sz="4000" b="1" cap="all" dirty="0" smtClean="0"/>
              <a:t>      </a:t>
            </a:r>
            <a:endParaRPr lang="en-US" dirty="0"/>
          </a:p>
        </p:txBody>
      </p:sp>
    </p:spTree>
    <p:extLst>
      <p:ext uri="{BB962C8B-B14F-4D97-AF65-F5344CB8AC3E}">
        <p14:creationId xmlns:p14="http://schemas.microsoft.com/office/powerpoint/2010/main" val="610260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927"/>
            <a:ext cx="8229600" cy="1143000"/>
          </a:xfrm>
        </p:spPr>
        <p:txBody>
          <a:bodyPr/>
          <a:lstStyle/>
          <a:p>
            <a:pPr algn="ctr"/>
            <a:r>
              <a:rPr lang="en-US" sz="4000" b="1" dirty="0" smtClean="0"/>
              <a:t>Predation </a:t>
            </a:r>
            <a:endParaRPr lang="en-US" sz="4000" b="1" dirty="0"/>
          </a:p>
        </p:txBody>
      </p:sp>
      <p:sp>
        <p:nvSpPr>
          <p:cNvPr id="3" name="Content Placeholder 2"/>
          <p:cNvSpPr>
            <a:spLocks noGrp="1"/>
          </p:cNvSpPr>
          <p:nvPr>
            <p:ph sz="quarter" idx="13"/>
          </p:nvPr>
        </p:nvSpPr>
        <p:spPr>
          <a:xfrm>
            <a:off x="0" y="1295400"/>
            <a:ext cx="9220200" cy="5410200"/>
          </a:xfrm>
        </p:spPr>
        <p:txBody>
          <a:bodyPr>
            <a:normAutofit/>
          </a:bodyPr>
          <a:lstStyle/>
          <a:p>
            <a:pPr marL="137160" indent="0">
              <a:buNone/>
            </a:pPr>
            <a:r>
              <a:rPr lang="en-US" sz="2400" b="1" dirty="0" err="1" smtClean="0"/>
              <a:t>Defiinition</a:t>
            </a:r>
            <a:r>
              <a:rPr lang="en-US" sz="2400" b="1" dirty="0" smtClean="0"/>
              <a:t> </a:t>
            </a:r>
            <a:endParaRPr lang="en-US" sz="2400" b="1" dirty="0"/>
          </a:p>
          <a:p>
            <a:r>
              <a:rPr lang="en-US" sz="2000" dirty="0" smtClean="0"/>
              <a:t>Predation </a:t>
            </a:r>
            <a:r>
              <a:rPr lang="en-US" sz="2000" dirty="0"/>
              <a:t>is the consumption of one living organism (prey, plant or host) by another (predator, grazers or parasite). The key idea is that one member (the predator) benefits to the detriment of the other (the prey).  </a:t>
            </a:r>
            <a:endParaRPr lang="en-US" sz="2000" dirty="0" smtClean="0"/>
          </a:p>
          <a:p>
            <a:r>
              <a:rPr lang="en-US" sz="2000" b="1" dirty="0"/>
              <a:t>CLASSES OF PREDATION INTERACTION</a:t>
            </a:r>
            <a:r>
              <a:rPr lang="en-US" sz="2000" dirty="0"/>
              <a:t>:</a:t>
            </a:r>
          </a:p>
          <a:p>
            <a:r>
              <a:rPr lang="en-US" sz="2800" b="1" dirty="0" err="1" smtClean="0"/>
              <a:t>Herbivory</a:t>
            </a:r>
            <a:r>
              <a:rPr lang="en-US" sz="2800" b="1" dirty="0"/>
              <a:t>: </a:t>
            </a:r>
            <a:endParaRPr lang="en-US" sz="2800" dirty="0"/>
          </a:p>
          <a:p>
            <a:r>
              <a:rPr lang="en-US" sz="2000" dirty="0" err="1"/>
              <a:t>Herbivory</a:t>
            </a:r>
            <a:r>
              <a:rPr lang="en-US" sz="2000" dirty="0"/>
              <a:t> is the consumption of plant material by plant eating animals (</a:t>
            </a:r>
            <a:r>
              <a:rPr lang="en-US" sz="2000" dirty="0" smtClean="0"/>
              <a:t>herbivores</a:t>
            </a:r>
          </a:p>
          <a:p>
            <a:pPr marL="0" indent="0">
              <a:buNone/>
            </a:pPr>
            <a:r>
              <a:rPr lang="en-US" sz="2000" b="1" dirty="0" smtClean="0"/>
              <a:t>       </a:t>
            </a:r>
            <a:r>
              <a:rPr lang="en-US" sz="2800" b="1" dirty="0" smtClean="0"/>
              <a:t>Parasitism</a:t>
            </a:r>
            <a:r>
              <a:rPr lang="en-US" sz="2800" b="1" dirty="0"/>
              <a:t>:  </a:t>
            </a:r>
            <a:endParaRPr lang="en-US" sz="2800" dirty="0"/>
          </a:p>
          <a:p>
            <a:r>
              <a:rPr lang="en-US" dirty="0"/>
              <a:t>Parasites are generally much smaller than their host and grow and/or reproduce </a:t>
            </a:r>
            <a:r>
              <a:rPr lang="en-US" dirty="0" smtClean="0"/>
              <a:t>inside</a:t>
            </a:r>
          </a:p>
          <a:p>
            <a:r>
              <a:rPr lang="en-US" dirty="0" smtClean="0"/>
              <a:t>(</a:t>
            </a:r>
            <a:r>
              <a:rPr lang="en-US" dirty="0" err="1"/>
              <a:t>endoparasites</a:t>
            </a:r>
            <a:r>
              <a:rPr lang="en-US" dirty="0"/>
              <a:t>) </a:t>
            </a:r>
          </a:p>
          <a:p>
            <a:r>
              <a:rPr lang="en-US" dirty="0" smtClean="0"/>
              <a:t>(</a:t>
            </a:r>
            <a:r>
              <a:rPr lang="en-US" dirty="0" err="1" smtClean="0"/>
              <a:t>ectoparasites</a:t>
            </a:r>
            <a:r>
              <a:rPr lang="en-US" dirty="0"/>
              <a:t>) of the living host. </a:t>
            </a:r>
            <a:endParaRPr lang="en-US" dirty="0" smtClean="0"/>
          </a:p>
          <a:p>
            <a:pPr marL="137160" indent="0">
              <a:buNone/>
            </a:pPr>
            <a:endParaRPr lang="en-US" dirty="0"/>
          </a:p>
          <a:p>
            <a:endParaRPr lang="en-US" dirty="0"/>
          </a:p>
        </p:txBody>
      </p:sp>
    </p:spTree>
    <p:extLst>
      <p:ext uri="{BB962C8B-B14F-4D97-AF65-F5344CB8AC3E}">
        <p14:creationId xmlns:p14="http://schemas.microsoft.com/office/powerpoint/2010/main" val="850145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dirty="0" smtClean="0"/>
              <a:t>Mutualism </a:t>
            </a:r>
            <a:endParaRPr lang="en-US" sz="4400" b="1" dirty="0"/>
          </a:p>
        </p:txBody>
      </p:sp>
      <p:sp>
        <p:nvSpPr>
          <p:cNvPr id="3" name="Content Placeholder 2"/>
          <p:cNvSpPr>
            <a:spLocks noGrp="1"/>
          </p:cNvSpPr>
          <p:nvPr>
            <p:ph sz="quarter" idx="13"/>
          </p:nvPr>
        </p:nvSpPr>
        <p:spPr>
          <a:xfrm>
            <a:off x="0" y="1524000"/>
            <a:ext cx="9144000" cy="5334000"/>
          </a:xfrm>
        </p:spPr>
        <p:txBody>
          <a:bodyPr>
            <a:normAutofit/>
          </a:bodyPr>
          <a:lstStyle/>
          <a:p>
            <a:r>
              <a:rPr lang="en-US" sz="2800" dirty="0" smtClean="0"/>
              <a:t>Mutualism </a:t>
            </a:r>
            <a:r>
              <a:rPr lang="en-US" sz="2800" dirty="0"/>
              <a:t>occurs when both populations/individuals benefit from the presence of each other. </a:t>
            </a:r>
            <a:endParaRPr lang="en-US" sz="2800" dirty="0" smtClean="0"/>
          </a:p>
          <a:p>
            <a:r>
              <a:rPr lang="en-US" sz="3600" b="1" dirty="0" smtClean="0"/>
              <a:t>Example </a:t>
            </a:r>
            <a:endParaRPr lang="en-US" sz="2800" dirty="0"/>
          </a:p>
          <a:p>
            <a:r>
              <a:rPr lang="en-US" sz="2800" dirty="0" smtClean="0"/>
              <a:t> </a:t>
            </a:r>
            <a:r>
              <a:rPr lang="en-US" sz="2800" dirty="0"/>
              <a:t>mutualistic interaction with </a:t>
            </a:r>
            <a:r>
              <a:rPr lang="en-US" sz="2800" dirty="0" err="1"/>
              <a:t>mycorrhizal</a:t>
            </a:r>
            <a:r>
              <a:rPr lang="en-US" sz="2800" dirty="0"/>
              <a:t> fungi which live </a:t>
            </a:r>
            <a:r>
              <a:rPr lang="en-US" sz="2800" dirty="0" smtClean="0"/>
              <a:t>on or in the </a:t>
            </a:r>
            <a:r>
              <a:rPr lang="en-US" sz="2800" dirty="0"/>
              <a:t>root surface</a:t>
            </a:r>
            <a:r>
              <a:rPr lang="en-US" sz="2800" dirty="0" smtClean="0"/>
              <a:t>.</a:t>
            </a:r>
          </a:p>
          <a:p>
            <a:r>
              <a:rPr lang="en-US" sz="2800" b="1" dirty="0"/>
              <a:t>pairwise </a:t>
            </a:r>
            <a:r>
              <a:rPr lang="en-US" sz="2800" b="1" dirty="0" smtClean="0"/>
              <a:t>interaction</a:t>
            </a:r>
          </a:p>
          <a:p>
            <a:r>
              <a:rPr lang="en-US" sz="2800" b="1" dirty="0"/>
              <a:t>multi-species interactions</a:t>
            </a:r>
            <a:endParaRPr lang="en-US" sz="2800" dirty="0"/>
          </a:p>
        </p:txBody>
      </p:sp>
    </p:spTree>
    <p:extLst>
      <p:ext uri="{BB962C8B-B14F-4D97-AF65-F5344CB8AC3E}">
        <p14:creationId xmlns:p14="http://schemas.microsoft.com/office/powerpoint/2010/main" val="4263015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715962"/>
          </a:xfrm>
        </p:spPr>
        <p:txBody>
          <a:bodyPr>
            <a:normAutofit/>
          </a:bodyPr>
          <a:lstStyle/>
          <a:p>
            <a:pPr algn="ctr"/>
            <a:r>
              <a:rPr lang="en-US" sz="3600" b="1" dirty="0" smtClean="0"/>
              <a:t>Do communities exist?</a:t>
            </a:r>
            <a:endParaRPr lang="en-US" sz="3600" b="1" dirty="0"/>
          </a:p>
        </p:txBody>
      </p:sp>
      <p:sp>
        <p:nvSpPr>
          <p:cNvPr id="3" name="Content Placeholder 2"/>
          <p:cNvSpPr>
            <a:spLocks noGrp="1"/>
          </p:cNvSpPr>
          <p:nvPr>
            <p:ph sz="quarter" idx="13"/>
          </p:nvPr>
        </p:nvSpPr>
        <p:spPr>
          <a:xfrm>
            <a:off x="0" y="1143000"/>
            <a:ext cx="9144000" cy="5638800"/>
          </a:xfrm>
        </p:spPr>
        <p:txBody>
          <a:bodyPr/>
          <a:lstStyle/>
          <a:p>
            <a:pPr marL="0" indent="0">
              <a:buNone/>
            </a:pPr>
            <a:endParaRPr lang="en-US" dirty="0"/>
          </a:p>
          <a:p>
            <a:r>
              <a:rPr lang="en-US" sz="2400" dirty="0"/>
              <a:t>The question of whether communities have properties of their own which are more than the sum of their parts has been debated for a long time</a:t>
            </a:r>
            <a:r>
              <a:rPr lang="en-US" sz="2400" dirty="0" smtClean="0"/>
              <a:t>.</a:t>
            </a:r>
          </a:p>
          <a:p>
            <a:pPr marL="0" indent="0">
              <a:buNone/>
            </a:pPr>
            <a:endParaRPr lang="en-US" sz="2400" dirty="0" smtClean="0"/>
          </a:p>
          <a:p>
            <a:pPr marL="0" indent="0">
              <a:buNone/>
            </a:pPr>
            <a:r>
              <a:rPr lang="en-US" sz="2400" dirty="0" smtClean="0"/>
              <a:t>originally </a:t>
            </a:r>
            <a:r>
              <a:rPr lang="en-US" sz="2400" dirty="0"/>
              <a:t>attributed to </a:t>
            </a:r>
            <a:r>
              <a:rPr lang="en-US" sz="2400" b="1" dirty="0"/>
              <a:t>Gleason (1926)</a:t>
            </a:r>
            <a:r>
              <a:rPr lang="en-US" sz="2400" dirty="0"/>
              <a:t>.  Under this view, communities are not tightly structured, but are merely coincidences resulting from chance </a:t>
            </a:r>
            <a:r>
              <a:rPr lang="en-US" sz="2400" dirty="0" smtClean="0"/>
              <a:t>dispersal</a:t>
            </a:r>
          </a:p>
          <a:p>
            <a:r>
              <a:rPr lang="en-US" sz="2400" b="1" dirty="0"/>
              <a:t>Communities with internal purpose</a:t>
            </a:r>
            <a:r>
              <a:rPr lang="en-US" sz="2400" dirty="0"/>
              <a:t> </a:t>
            </a:r>
            <a:r>
              <a:rPr lang="en-US" sz="2400" b="1" dirty="0"/>
              <a:t>exist to take care of themselves</a:t>
            </a:r>
            <a:r>
              <a:rPr lang="en-US" sz="2400" dirty="0" smtClean="0"/>
              <a:t>.</a:t>
            </a:r>
          </a:p>
          <a:p>
            <a:endParaRPr lang="en-US" sz="2400" dirty="0"/>
          </a:p>
          <a:p>
            <a:r>
              <a:rPr lang="en-US" sz="2400" b="1" dirty="0"/>
              <a:t>Communities with external purpose</a:t>
            </a:r>
            <a:r>
              <a:rPr lang="en-US" sz="2400" dirty="0"/>
              <a:t> exist to pursue an external goal.</a:t>
            </a:r>
            <a:endParaRPr lang="en-US" sz="2400" dirty="0" smtClean="0"/>
          </a:p>
          <a:p>
            <a:endParaRPr lang="en-US" sz="2400" dirty="0" smtClean="0"/>
          </a:p>
          <a:p>
            <a:endParaRPr lang="en-US" sz="2400" dirty="0"/>
          </a:p>
        </p:txBody>
      </p:sp>
    </p:spTree>
    <p:extLst>
      <p:ext uri="{BB962C8B-B14F-4D97-AF65-F5344CB8AC3E}">
        <p14:creationId xmlns:p14="http://schemas.microsoft.com/office/powerpoint/2010/main" val="2345524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What is ‘community structure’?  </a:t>
            </a:r>
            <a:r>
              <a:rPr lang="en-US" dirty="0"/>
              <a:t/>
            </a:r>
            <a:br>
              <a:rPr lang="en-US" dirty="0"/>
            </a:br>
            <a:endParaRPr lang="en-US" dirty="0"/>
          </a:p>
        </p:txBody>
      </p:sp>
      <p:sp>
        <p:nvSpPr>
          <p:cNvPr id="3" name="Content Placeholder 2"/>
          <p:cNvSpPr>
            <a:spLocks noGrp="1"/>
          </p:cNvSpPr>
          <p:nvPr>
            <p:ph sz="quarter" idx="13"/>
          </p:nvPr>
        </p:nvSpPr>
        <p:spPr>
          <a:xfrm>
            <a:off x="304800" y="914400"/>
            <a:ext cx="8839200" cy="5791200"/>
          </a:xfrm>
        </p:spPr>
        <p:txBody>
          <a:bodyPr>
            <a:normAutofit/>
          </a:bodyPr>
          <a:lstStyle/>
          <a:p>
            <a:pPr marL="137160" indent="0">
              <a:buNone/>
            </a:pPr>
            <a:endParaRPr lang="en-US" b="1" dirty="0" smtClean="0"/>
          </a:p>
          <a:p>
            <a:pPr marL="137160" indent="0">
              <a:buNone/>
            </a:pPr>
            <a:endParaRPr lang="en-US" sz="2400" b="1" dirty="0"/>
          </a:p>
          <a:p>
            <a:pPr marL="137160" indent="0">
              <a:buNone/>
            </a:pPr>
            <a:r>
              <a:rPr lang="en-US" sz="2400" b="1" dirty="0" smtClean="0"/>
              <a:t>Community </a:t>
            </a:r>
            <a:r>
              <a:rPr lang="en-US" sz="2400" b="1" dirty="0"/>
              <a:t>structure in general:</a:t>
            </a:r>
            <a:endParaRPr lang="en-US" sz="2400" dirty="0"/>
          </a:p>
          <a:p>
            <a:r>
              <a:rPr lang="en-US" sz="2000" dirty="0" smtClean="0"/>
              <a:t>wide </a:t>
            </a:r>
            <a:r>
              <a:rPr lang="en-US" sz="2000" dirty="0"/>
              <a:t>range of phenomenon resulting from the formation of ecological communities. </a:t>
            </a:r>
            <a:endParaRPr lang="en-US" sz="2000" dirty="0" smtClean="0"/>
          </a:p>
          <a:p>
            <a:endParaRPr lang="en-US" sz="2000" dirty="0" smtClean="0"/>
          </a:p>
          <a:p>
            <a:r>
              <a:rPr lang="en-US" sz="2000" dirty="0"/>
              <a:t>In ecology ,</a:t>
            </a:r>
            <a:r>
              <a:rPr lang="en-US" sz="2000" dirty="0" smtClean="0"/>
              <a:t> </a:t>
            </a:r>
            <a:r>
              <a:rPr lang="en-US" sz="2000" dirty="0"/>
              <a:t>limitations set by species interactions on which species can coexist with which </a:t>
            </a:r>
            <a:r>
              <a:rPr lang="en-US" sz="2000" dirty="0" smtClean="0"/>
              <a:t>others.</a:t>
            </a:r>
          </a:p>
          <a:p>
            <a:endParaRPr lang="en-US" sz="2000" dirty="0" smtClean="0"/>
          </a:p>
          <a:p>
            <a:r>
              <a:rPr lang="en-US" sz="2000" dirty="0"/>
              <a:t>‘Community structure’ is also used to describe the physical arrangement of species in a community, such as the vertical arrangement of species in a forest (trees, shrubs and ground growing herbaceous (non-woody) plants. </a:t>
            </a:r>
            <a:r>
              <a:rPr lang="en-US" sz="2000" dirty="0" smtClean="0"/>
              <a:t> </a:t>
            </a:r>
            <a:endParaRPr lang="en-US" sz="2000" dirty="0"/>
          </a:p>
          <a:p>
            <a:endParaRPr lang="en-US" sz="2000" dirty="0"/>
          </a:p>
        </p:txBody>
      </p:sp>
    </p:spTree>
    <p:extLst>
      <p:ext uri="{BB962C8B-B14F-4D97-AF65-F5344CB8AC3E}">
        <p14:creationId xmlns:p14="http://schemas.microsoft.com/office/powerpoint/2010/main" val="2575535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WAYS </a:t>
            </a:r>
            <a:r>
              <a:rPr lang="en-US" b="1" dirty="0"/>
              <a:t>OF GROUPING SPECIES:</a:t>
            </a:r>
            <a:r>
              <a:rPr lang="en-US" dirty="0"/>
              <a:t/>
            </a:r>
            <a:br>
              <a:rPr lang="en-US" dirty="0"/>
            </a:br>
            <a:r>
              <a:rPr lang="en-US" dirty="0" smtClean="0"/>
              <a:t>    </a:t>
            </a:r>
            <a:endParaRPr lang="en-US" dirty="0"/>
          </a:p>
        </p:txBody>
      </p:sp>
      <p:sp>
        <p:nvSpPr>
          <p:cNvPr id="3" name="Content Placeholder 2"/>
          <p:cNvSpPr>
            <a:spLocks noGrp="1"/>
          </p:cNvSpPr>
          <p:nvPr>
            <p:ph sz="quarter" idx="13"/>
          </p:nvPr>
        </p:nvSpPr>
        <p:spPr>
          <a:xfrm>
            <a:off x="0" y="838200"/>
            <a:ext cx="9144000" cy="6019800"/>
          </a:xfrm>
        </p:spPr>
        <p:txBody>
          <a:bodyPr>
            <a:normAutofit/>
          </a:bodyPr>
          <a:lstStyle/>
          <a:p>
            <a:pPr marL="0" indent="0">
              <a:buNone/>
            </a:pPr>
            <a:r>
              <a:rPr lang="en-US" b="1" dirty="0"/>
              <a:t> </a:t>
            </a:r>
            <a:endParaRPr lang="en-US" dirty="0"/>
          </a:p>
          <a:p>
            <a:r>
              <a:rPr lang="en-US" sz="2800" b="1" dirty="0"/>
              <a:t>Guilds:  </a:t>
            </a:r>
            <a:endParaRPr lang="en-US" sz="2800" dirty="0"/>
          </a:p>
          <a:p>
            <a:r>
              <a:rPr lang="en-US" sz="1800" dirty="0"/>
              <a:t>A guild is a group of species which </a:t>
            </a:r>
            <a:r>
              <a:rPr lang="en-US" sz="1800" dirty="0" err="1"/>
              <a:t>utilise</a:t>
            </a:r>
            <a:r>
              <a:rPr lang="en-US" sz="1800" dirty="0"/>
              <a:t> resources in a similar way (Root 1967).  </a:t>
            </a:r>
          </a:p>
          <a:p>
            <a:r>
              <a:rPr lang="en-US" sz="1800" b="1" dirty="0"/>
              <a:t>EXAMPLES:</a:t>
            </a:r>
            <a:r>
              <a:rPr lang="en-US" sz="1800" dirty="0"/>
              <a:t> For example, a group of fruit eating birds in a rainforest, a guild of forest-floor dwelling herbs.  </a:t>
            </a:r>
          </a:p>
          <a:p>
            <a:r>
              <a:rPr lang="en-US" sz="1800" dirty="0"/>
              <a:t>Note that because species within a guild </a:t>
            </a:r>
            <a:r>
              <a:rPr lang="en-US" sz="1800" dirty="0" err="1"/>
              <a:t>utilise</a:t>
            </a:r>
            <a:r>
              <a:rPr lang="en-US" sz="1800" dirty="0"/>
              <a:t> the same resources, </a:t>
            </a:r>
            <a:endParaRPr lang="en-US" sz="1800" dirty="0" smtClean="0"/>
          </a:p>
          <a:p>
            <a:r>
              <a:rPr lang="en-US" sz="2400" b="1" dirty="0" smtClean="0"/>
              <a:t>Functional </a:t>
            </a:r>
            <a:r>
              <a:rPr lang="en-US" sz="2400" b="1" dirty="0"/>
              <a:t>types:  </a:t>
            </a:r>
          </a:p>
          <a:p>
            <a:r>
              <a:rPr lang="en-US" sz="1800" dirty="0"/>
              <a:t>Functional types are groupings of organisms which respond similarly to a particular disturbance </a:t>
            </a:r>
            <a:r>
              <a:rPr lang="en-US" sz="1800" dirty="0" smtClean="0"/>
              <a:t>.</a:t>
            </a:r>
          </a:p>
          <a:p>
            <a:r>
              <a:rPr lang="en-US" sz="1800" dirty="0" smtClean="0"/>
              <a:t>  </a:t>
            </a:r>
            <a:r>
              <a:rPr lang="en-US" sz="1800" dirty="0"/>
              <a:t>The groupings can include species, or subspecies, or phenotypes which differentially respond to the disturbance, or even different stages in the life history of the same species.  </a:t>
            </a:r>
          </a:p>
          <a:p>
            <a:r>
              <a:rPr lang="en-US" sz="3200" b="1" dirty="0"/>
              <a:t>Trophic levels:  </a:t>
            </a:r>
          </a:p>
          <a:p>
            <a:r>
              <a:rPr lang="en-US" sz="1800" dirty="0" smtClean="0"/>
              <a:t> </a:t>
            </a:r>
            <a:r>
              <a:rPr lang="en-US" sz="1800" dirty="0"/>
              <a:t>food </a:t>
            </a:r>
            <a:r>
              <a:rPr lang="en-US" sz="1800" dirty="0" smtClean="0"/>
              <a:t>webs</a:t>
            </a:r>
            <a:r>
              <a:rPr lang="en-US" sz="1800" dirty="0"/>
              <a:t> </a:t>
            </a:r>
            <a:r>
              <a:rPr lang="en-US" sz="1800" dirty="0" smtClean="0"/>
              <a:t>are included in it.</a:t>
            </a:r>
          </a:p>
          <a:p>
            <a:r>
              <a:rPr lang="en-US" sz="1800" dirty="0" smtClean="0"/>
              <a:t> </a:t>
            </a:r>
            <a:r>
              <a:rPr lang="en-US" sz="1800" dirty="0"/>
              <a:t>A </a:t>
            </a:r>
            <a:r>
              <a:rPr lang="en-US" sz="1800" b="1" dirty="0"/>
              <a:t>food web</a:t>
            </a:r>
            <a:r>
              <a:rPr lang="en-US" sz="1800" dirty="0"/>
              <a:t> is a graph of the various trophic levels in a community (carnivores, herbivores, producers) and the links between them.  </a:t>
            </a:r>
          </a:p>
          <a:p>
            <a:endParaRPr lang="en-US" dirty="0"/>
          </a:p>
        </p:txBody>
      </p:sp>
    </p:spTree>
    <p:extLst>
      <p:ext uri="{BB962C8B-B14F-4D97-AF65-F5344CB8AC3E}">
        <p14:creationId xmlns:p14="http://schemas.microsoft.com/office/powerpoint/2010/main" val="1358270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a:r>
              <a:rPr lang="en-US" sz="3100" b="1" dirty="0">
                <a:effectLst/>
              </a:rPr>
              <a:t>Mechanisms structuring ecological communities </a:t>
            </a:r>
            <a:r>
              <a:rPr lang="en-US" dirty="0">
                <a:effectLst/>
              </a:rPr>
              <a:t/>
            </a:r>
            <a:br>
              <a:rPr lang="en-US" dirty="0">
                <a:effectLst/>
              </a:rPr>
            </a:br>
            <a:endParaRPr lang="en-US" dirty="0"/>
          </a:p>
        </p:txBody>
      </p:sp>
      <p:sp>
        <p:nvSpPr>
          <p:cNvPr id="3" name="Content Placeholder 2"/>
          <p:cNvSpPr>
            <a:spLocks noGrp="1"/>
          </p:cNvSpPr>
          <p:nvPr>
            <p:ph sz="quarter" idx="13"/>
          </p:nvPr>
        </p:nvSpPr>
        <p:spPr>
          <a:xfrm>
            <a:off x="0" y="1066800"/>
            <a:ext cx="9144000" cy="5791200"/>
          </a:xfrm>
        </p:spPr>
        <p:txBody>
          <a:bodyPr>
            <a:normAutofit fontScale="92500" lnSpcReduction="10000"/>
          </a:bodyPr>
          <a:lstStyle/>
          <a:p>
            <a:pPr marL="0" indent="0">
              <a:buNone/>
            </a:pPr>
            <a:r>
              <a:rPr lang="en-US" sz="2800" b="1" dirty="0"/>
              <a:t>The ecological niche: </a:t>
            </a:r>
            <a:endParaRPr lang="en-US" sz="2800" dirty="0"/>
          </a:p>
          <a:p>
            <a:r>
              <a:rPr lang="en-US" sz="2800" dirty="0" smtClean="0"/>
              <a:t>multidimensional </a:t>
            </a:r>
            <a:r>
              <a:rPr lang="en-US" sz="2800" dirty="0"/>
              <a:t>description </a:t>
            </a:r>
          </a:p>
          <a:p>
            <a:r>
              <a:rPr lang="en-US" sz="2800" dirty="0" smtClean="0"/>
              <a:t>resource needs </a:t>
            </a:r>
          </a:p>
          <a:p>
            <a:r>
              <a:rPr lang="en-US" sz="2800" dirty="0" smtClean="0"/>
              <a:t>habitat </a:t>
            </a:r>
            <a:r>
              <a:rPr lang="en-US" sz="2800" dirty="0"/>
              <a:t>requirements </a:t>
            </a:r>
          </a:p>
          <a:p>
            <a:r>
              <a:rPr lang="en-US" sz="2800" dirty="0" smtClean="0"/>
              <a:t>environmental </a:t>
            </a:r>
            <a:r>
              <a:rPr lang="en-US" sz="2800" dirty="0"/>
              <a:t>tolerances (Hutchinson 1957). </a:t>
            </a:r>
          </a:p>
          <a:p>
            <a:pPr marL="0" indent="0">
              <a:buNone/>
            </a:pPr>
            <a:r>
              <a:rPr lang="en-US" sz="2800" dirty="0"/>
              <a:t>The </a:t>
            </a:r>
            <a:r>
              <a:rPr lang="en-US" sz="2800" b="1" dirty="0"/>
              <a:t>fundamental niche</a:t>
            </a:r>
            <a:r>
              <a:rPr lang="en-US" sz="2800" dirty="0"/>
              <a:t> is the potential set of conditions which a species can occupy. </a:t>
            </a:r>
            <a:endParaRPr lang="en-US" sz="2800" dirty="0" smtClean="0"/>
          </a:p>
          <a:p>
            <a:r>
              <a:rPr lang="en-US" sz="2800" dirty="0" smtClean="0"/>
              <a:t> </a:t>
            </a:r>
            <a:r>
              <a:rPr lang="en-US" sz="2800" dirty="0"/>
              <a:t>It can be determined experimentally.  </a:t>
            </a:r>
          </a:p>
          <a:p>
            <a:r>
              <a:rPr lang="en-US" sz="2800" b="1" dirty="0"/>
              <a:t>The niche concept can be further split into two distinct aspects. </a:t>
            </a:r>
            <a:endParaRPr lang="en-US" sz="2800" dirty="0"/>
          </a:p>
          <a:p>
            <a:r>
              <a:rPr lang="en-US" sz="2800" b="1" dirty="0"/>
              <a:t>(</a:t>
            </a:r>
            <a:r>
              <a:rPr lang="en-US" sz="2800" dirty="0"/>
              <a:t>I)</a:t>
            </a:r>
            <a:r>
              <a:rPr lang="en-US" sz="2800" b="1" dirty="0"/>
              <a:t>Geographic niche, Conditions niche or Beta niche:  </a:t>
            </a:r>
            <a:r>
              <a:rPr lang="en-US" sz="2800" dirty="0"/>
              <a:t>This simply states that some species live in different places due to differences in environmental tolerances. </a:t>
            </a:r>
            <a:endParaRPr lang="en-US" sz="2800" dirty="0" smtClean="0"/>
          </a:p>
          <a:p>
            <a:pPr marL="0" indent="0">
              <a:buNone/>
            </a:pPr>
            <a:endParaRPr lang="en-US" sz="2800" b="1" dirty="0" smtClean="0"/>
          </a:p>
          <a:p>
            <a:endParaRPr lang="en-US" b="1" dirty="0"/>
          </a:p>
          <a:p>
            <a:endParaRPr lang="en-US" dirty="0"/>
          </a:p>
        </p:txBody>
      </p:sp>
    </p:spTree>
    <p:extLst>
      <p:ext uri="{BB962C8B-B14F-4D97-AF65-F5344CB8AC3E}">
        <p14:creationId xmlns:p14="http://schemas.microsoft.com/office/powerpoint/2010/main" val="2545040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28600" y="228600"/>
            <a:ext cx="8686800" cy="6324600"/>
          </a:xfrm>
        </p:spPr>
      </p:pic>
    </p:spTree>
    <p:extLst>
      <p:ext uri="{BB962C8B-B14F-4D97-AF65-F5344CB8AC3E}">
        <p14:creationId xmlns:p14="http://schemas.microsoft.com/office/powerpoint/2010/main" val="32477594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534400" cy="1752600"/>
          </a:xfrm>
        </p:spPr>
        <p:txBody>
          <a:bodyPr>
            <a:normAutofit/>
          </a:bodyPr>
          <a:lstStyle/>
          <a:p>
            <a:pPr algn="ctr"/>
            <a:r>
              <a:rPr lang="en-US" b="1" u="sng" dirty="0">
                <a:effectLst/>
              </a:rPr>
              <a:t>The relationship between the ecological niche and species coexistence: </a:t>
            </a:r>
            <a:r>
              <a:rPr lang="en-US" dirty="0">
                <a:effectLst/>
              </a:rPr>
              <a:t/>
            </a:r>
            <a:br>
              <a:rPr lang="en-US" dirty="0">
                <a:effectLst/>
              </a:rPr>
            </a:br>
            <a:endParaRPr lang="en-US" dirty="0"/>
          </a:p>
        </p:txBody>
      </p:sp>
      <p:sp>
        <p:nvSpPr>
          <p:cNvPr id="3" name="Content Placeholder 2"/>
          <p:cNvSpPr>
            <a:spLocks noGrp="1"/>
          </p:cNvSpPr>
          <p:nvPr>
            <p:ph sz="quarter" idx="13"/>
          </p:nvPr>
        </p:nvSpPr>
        <p:spPr>
          <a:xfrm>
            <a:off x="381000" y="1524000"/>
            <a:ext cx="8610600" cy="4800600"/>
          </a:xfrm>
        </p:spPr>
        <p:txBody>
          <a:bodyPr/>
          <a:lstStyle/>
          <a:p>
            <a:r>
              <a:rPr lang="en-US" sz="3200" dirty="0"/>
              <a:t>The principle of </a:t>
            </a:r>
            <a:r>
              <a:rPr lang="en-US" sz="3200" b="1" dirty="0"/>
              <a:t>competitive exclusion</a:t>
            </a:r>
            <a:r>
              <a:rPr lang="en-US" sz="3200" dirty="0"/>
              <a:t>, also known as </a:t>
            </a:r>
            <a:r>
              <a:rPr lang="en-US" sz="3200" b="1" dirty="0"/>
              <a:t>Gauss’s </a:t>
            </a:r>
            <a:r>
              <a:rPr lang="en-US" sz="3200" b="1" dirty="0" smtClean="0"/>
              <a:t>principle</a:t>
            </a:r>
            <a:r>
              <a:rPr lang="en-US" sz="3200" dirty="0" smtClean="0"/>
              <a:t>, states </a:t>
            </a:r>
            <a:r>
              <a:rPr lang="en-US" sz="3200" dirty="0"/>
              <a:t>no two species which share the </a:t>
            </a:r>
            <a:r>
              <a:rPr lang="en-US" sz="3200" dirty="0" smtClean="0"/>
              <a:t>same </a:t>
            </a:r>
            <a:r>
              <a:rPr lang="en-US" sz="3200" dirty="0"/>
              <a:t>niche can permanently </a:t>
            </a:r>
            <a:r>
              <a:rPr lang="en-US" sz="3200" dirty="0" smtClean="0"/>
              <a:t>coexist.</a:t>
            </a:r>
          </a:p>
          <a:p>
            <a:r>
              <a:rPr lang="en-US" sz="3200" dirty="0" smtClean="0"/>
              <a:t>superior </a:t>
            </a:r>
            <a:r>
              <a:rPr lang="en-US" sz="3200" dirty="0"/>
              <a:t>competitor will </a:t>
            </a:r>
            <a:r>
              <a:rPr lang="en-US" sz="3200" dirty="0" smtClean="0"/>
              <a:t>eventually exclude the weaker competitor.  </a:t>
            </a:r>
            <a:r>
              <a:rPr lang="en-US" sz="3200" dirty="0"/>
              <a:t>Coexistence between competitors is therefore related to </a:t>
            </a:r>
            <a:r>
              <a:rPr lang="en-US" sz="3200" dirty="0" smtClean="0"/>
              <a:t>the overlap between similar species.</a:t>
            </a:r>
            <a:endParaRPr lang="en-US" dirty="0"/>
          </a:p>
        </p:txBody>
      </p:sp>
    </p:spTree>
    <p:extLst>
      <p:ext uri="{BB962C8B-B14F-4D97-AF65-F5344CB8AC3E}">
        <p14:creationId xmlns:p14="http://schemas.microsoft.com/office/powerpoint/2010/main" val="32122001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b="1" u="sng" dirty="0">
                <a:effectLst/>
              </a:rPr>
              <a:t>MECHANISMS OF INTERCROP ADVANTAGE:</a:t>
            </a:r>
            <a:r>
              <a:rPr lang="en-US" dirty="0">
                <a:effectLst/>
              </a:rPr>
              <a:t/>
            </a:r>
            <a:br>
              <a:rPr lang="en-US" dirty="0">
                <a:effectLst/>
              </a:rPr>
            </a:br>
            <a:endParaRPr lang="en-US" dirty="0"/>
          </a:p>
        </p:txBody>
      </p:sp>
      <p:sp>
        <p:nvSpPr>
          <p:cNvPr id="3" name="Content Placeholder 2"/>
          <p:cNvSpPr>
            <a:spLocks noGrp="1"/>
          </p:cNvSpPr>
          <p:nvPr>
            <p:ph sz="quarter" idx="13"/>
          </p:nvPr>
        </p:nvSpPr>
        <p:spPr>
          <a:xfrm>
            <a:off x="609600" y="1600200"/>
            <a:ext cx="8534400" cy="5257800"/>
          </a:xfrm>
        </p:spPr>
        <p:txBody>
          <a:bodyPr>
            <a:noAutofit/>
          </a:bodyPr>
          <a:lstStyle/>
          <a:p>
            <a:r>
              <a:rPr lang="en-US" sz="3200" b="1" dirty="0" smtClean="0"/>
              <a:t>1)Firstly</a:t>
            </a:r>
          </a:p>
          <a:p>
            <a:r>
              <a:rPr lang="en-US" sz="3200" dirty="0" smtClean="0"/>
              <a:t> </a:t>
            </a:r>
            <a:r>
              <a:rPr lang="en-US" sz="3200" dirty="0"/>
              <a:t>the various crop species in the mixture can be chosen so that they do not compete strongly with each </a:t>
            </a:r>
            <a:r>
              <a:rPr lang="en-US" sz="3200" dirty="0" smtClean="0"/>
              <a:t>other.</a:t>
            </a:r>
          </a:p>
          <a:p>
            <a:r>
              <a:rPr lang="en-US" sz="3200" dirty="0" smtClean="0"/>
              <a:t> </a:t>
            </a:r>
            <a:r>
              <a:rPr lang="en-US" sz="3200" dirty="0"/>
              <a:t>i.e. their niche overlap is sufficiently low.  </a:t>
            </a:r>
          </a:p>
          <a:p>
            <a:r>
              <a:rPr lang="en-US" sz="3200" b="1" dirty="0" smtClean="0"/>
              <a:t>2)Secondly</a:t>
            </a:r>
            <a:endParaRPr lang="en-US" sz="3200" dirty="0"/>
          </a:p>
          <a:p>
            <a:r>
              <a:rPr lang="en-US" sz="3200" dirty="0" smtClean="0"/>
              <a:t>an </a:t>
            </a:r>
            <a:r>
              <a:rPr lang="en-US" sz="3200" dirty="0"/>
              <a:t>increase in crop performance can </a:t>
            </a:r>
            <a:r>
              <a:rPr lang="en-US" sz="3200" dirty="0" smtClean="0"/>
              <a:t>arise</a:t>
            </a:r>
          </a:p>
          <a:p>
            <a:r>
              <a:rPr lang="en-US" sz="3200" dirty="0" smtClean="0"/>
              <a:t>Modifies the environment in a positive way </a:t>
            </a:r>
            <a:endParaRPr lang="en-US" sz="3200" dirty="0"/>
          </a:p>
        </p:txBody>
      </p:sp>
    </p:spTree>
    <p:extLst>
      <p:ext uri="{BB962C8B-B14F-4D97-AF65-F5344CB8AC3E}">
        <p14:creationId xmlns:p14="http://schemas.microsoft.com/office/powerpoint/2010/main" val="37627768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Methods used to describe ecological communities:</a:t>
            </a:r>
            <a:br>
              <a:rPr lang="en-US" dirty="0"/>
            </a:br>
            <a:endParaRPr lang="en-US" dirty="0"/>
          </a:p>
        </p:txBody>
      </p:sp>
      <p:sp>
        <p:nvSpPr>
          <p:cNvPr id="3" name="Content Placeholder 2"/>
          <p:cNvSpPr>
            <a:spLocks noGrp="1"/>
          </p:cNvSpPr>
          <p:nvPr>
            <p:ph sz="quarter" idx="13"/>
          </p:nvPr>
        </p:nvSpPr>
        <p:spPr>
          <a:xfrm>
            <a:off x="228600" y="1600200"/>
            <a:ext cx="8305800" cy="5029200"/>
          </a:xfrm>
        </p:spPr>
        <p:txBody>
          <a:bodyPr>
            <a:normAutofit lnSpcReduction="10000"/>
          </a:bodyPr>
          <a:lstStyle/>
          <a:p>
            <a:pPr marL="137160" lvl="0" indent="0">
              <a:buNone/>
            </a:pPr>
            <a:endParaRPr lang="en-US" dirty="0"/>
          </a:p>
          <a:p>
            <a:r>
              <a:rPr lang="en-US" sz="2400" b="1" dirty="0"/>
              <a:t>Spatial patterns, mosaics, gradients and </a:t>
            </a:r>
            <a:r>
              <a:rPr lang="en-US" sz="2400" b="1" dirty="0" err="1"/>
              <a:t>ecotones</a:t>
            </a:r>
            <a:r>
              <a:rPr lang="en-US" sz="2400" b="1" dirty="0"/>
              <a:t> </a:t>
            </a:r>
            <a:endParaRPr lang="en-US" sz="2400" dirty="0"/>
          </a:p>
          <a:p>
            <a:r>
              <a:rPr lang="en-US" sz="2400" dirty="0"/>
              <a:t>Community composition changes in space.  The way in which this happens is the spatial pattern.  Community composition also changes in time.  We can describe the </a:t>
            </a:r>
            <a:r>
              <a:rPr lang="en-US" sz="2400" b="1" dirty="0"/>
              <a:t>spatial pattern</a:t>
            </a:r>
            <a:r>
              <a:rPr lang="en-US" sz="2400" dirty="0"/>
              <a:t> with respect to any of the following: </a:t>
            </a:r>
          </a:p>
          <a:p>
            <a:r>
              <a:rPr lang="en-US" sz="2400" b="1" dirty="0"/>
              <a:t>Mosaic: </a:t>
            </a:r>
            <a:endParaRPr lang="en-US" sz="2400" dirty="0"/>
          </a:p>
          <a:p>
            <a:r>
              <a:rPr lang="en-US" sz="2400" dirty="0"/>
              <a:t>Mosaic patterns occur when there is a patchwork of communities with different compositions.   </a:t>
            </a:r>
          </a:p>
          <a:p>
            <a:r>
              <a:rPr lang="en-US" sz="2400" b="1" dirty="0"/>
              <a:t>Gradients:  </a:t>
            </a:r>
            <a:endParaRPr lang="en-US" sz="2400" dirty="0"/>
          </a:p>
          <a:p>
            <a:r>
              <a:rPr lang="en-US" sz="2400" dirty="0"/>
              <a:t>Gradients are encountered when there is a gradual change in space of some environmental factor. </a:t>
            </a:r>
          </a:p>
        </p:txBody>
      </p:sp>
    </p:spTree>
    <p:extLst>
      <p:ext uri="{BB962C8B-B14F-4D97-AF65-F5344CB8AC3E}">
        <p14:creationId xmlns:p14="http://schemas.microsoft.com/office/powerpoint/2010/main" val="2439493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a:t>COMMUNITY ECOLOGY:</a:t>
            </a:r>
            <a:r>
              <a:rPr lang="en-US" dirty="0"/>
              <a:t/>
            </a:r>
            <a:br>
              <a:rPr lang="en-US" dirty="0"/>
            </a:br>
            <a:endParaRPr lang="en-US" dirty="0"/>
          </a:p>
        </p:txBody>
      </p:sp>
      <p:sp>
        <p:nvSpPr>
          <p:cNvPr id="3" name="Content Placeholder 2"/>
          <p:cNvSpPr>
            <a:spLocks noGrp="1"/>
          </p:cNvSpPr>
          <p:nvPr>
            <p:ph sz="quarter" idx="13"/>
          </p:nvPr>
        </p:nvSpPr>
        <p:spPr>
          <a:xfrm>
            <a:off x="152400" y="990600"/>
            <a:ext cx="8839200" cy="5791200"/>
          </a:xfrm>
        </p:spPr>
        <p:txBody>
          <a:bodyPr>
            <a:normAutofit lnSpcReduction="10000"/>
          </a:bodyPr>
          <a:lstStyle/>
          <a:p>
            <a:pPr lvl="0"/>
            <a:r>
              <a:rPr lang="en-US" sz="3600" b="1" dirty="0" smtClean="0"/>
              <a:t>       What </a:t>
            </a:r>
            <a:r>
              <a:rPr lang="en-US" sz="3600" b="1" dirty="0"/>
              <a:t>are ecological communities?  </a:t>
            </a:r>
            <a:endParaRPr lang="en-US" sz="3600" dirty="0"/>
          </a:p>
          <a:p>
            <a:r>
              <a:rPr lang="en-US" sz="2800" b="1" u="sng" dirty="0"/>
              <a:t>Definition:</a:t>
            </a:r>
            <a:endParaRPr lang="en-US" sz="2800" u="sng" dirty="0"/>
          </a:p>
          <a:p>
            <a:r>
              <a:rPr lang="en-US" sz="2800" b="1" u="sng" dirty="0"/>
              <a:t>COMMUNITY:</a:t>
            </a:r>
            <a:endParaRPr lang="en-US" sz="2800" u="sng" dirty="0"/>
          </a:p>
          <a:p>
            <a:r>
              <a:rPr lang="en-US" sz="2800" dirty="0"/>
              <a:t>A community is a collection of populations of all the organisms which occur together in a given place and time</a:t>
            </a:r>
            <a:r>
              <a:rPr lang="en-US" sz="2800" dirty="0" smtClean="0"/>
              <a:t>.</a:t>
            </a:r>
          </a:p>
          <a:p>
            <a:r>
              <a:rPr lang="en-US" sz="2800" b="1" dirty="0"/>
              <a:t> </a:t>
            </a:r>
            <a:r>
              <a:rPr lang="en-US" sz="2800" b="1" u="sng" dirty="0"/>
              <a:t>COMMUNITY ECOLOGY:</a:t>
            </a:r>
          </a:p>
          <a:p>
            <a:r>
              <a:rPr lang="en-US" sz="2800" dirty="0"/>
              <a:t>Community ecology is the study of the interactions between these organisms, and the interactions between the organisms and their environment.</a:t>
            </a:r>
          </a:p>
          <a:p>
            <a:r>
              <a:rPr lang="en-US" sz="2800" dirty="0"/>
              <a:t>Communities can have </a:t>
            </a:r>
            <a:r>
              <a:rPr lang="en-US" sz="2800" dirty="0" smtClean="0"/>
              <a:t>emergent properties </a:t>
            </a:r>
            <a:r>
              <a:rPr lang="en-US" sz="2800" dirty="0"/>
              <a:t>which could not be predicted by studying the individual populations in isolation. </a:t>
            </a:r>
            <a:endParaRPr lang="en-US" sz="2800" dirty="0" smtClean="0"/>
          </a:p>
          <a:p>
            <a:endParaRPr lang="en-US" sz="1800" dirty="0"/>
          </a:p>
          <a:p>
            <a:endParaRPr lang="en-US" dirty="0" smtClean="0"/>
          </a:p>
          <a:p>
            <a:pPr marL="137160" indent="0">
              <a:buNone/>
            </a:pPr>
            <a:endParaRPr lang="en-US" dirty="0"/>
          </a:p>
          <a:p>
            <a:endParaRPr lang="en-US" dirty="0"/>
          </a:p>
        </p:txBody>
      </p:sp>
    </p:spTree>
    <p:extLst>
      <p:ext uri="{BB962C8B-B14F-4D97-AF65-F5344CB8AC3E}">
        <p14:creationId xmlns:p14="http://schemas.microsoft.com/office/powerpoint/2010/main" val="16635831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153400" cy="1570038"/>
          </a:xfrm>
        </p:spPr>
        <p:txBody>
          <a:bodyPr>
            <a:normAutofit/>
          </a:bodyPr>
          <a:lstStyle/>
          <a:p>
            <a:pPr algn="ctr"/>
            <a:r>
              <a:rPr lang="en-US" sz="3200" b="1" u="sng" dirty="0"/>
              <a:t>Field surveys and multi-</a:t>
            </a:r>
            <a:r>
              <a:rPr lang="en-US" sz="3200" b="1" u="sng" dirty="0" err="1"/>
              <a:t>variate</a:t>
            </a:r>
            <a:r>
              <a:rPr lang="en-US" sz="3200" b="1" u="sng" dirty="0"/>
              <a:t> methods </a:t>
            </a:r>
            <a:br>
              <a:rPr lang="en-US" sz="3200" b="1" u="sng" dirty="0"/>
            </a:br>
            <a:endParaRPr lang="en-US" sz="2000" b="1" u="sng" dirty="0"/>
          </a:p>
        </p:txBody>
      </p:sp>
      <p:sp>
        <p:nvSpPr>
          <p:cNvPr id="3" name="Content Placeholder 2"/>
          <p:cNvSpPr>
            <a:spLocks noGrp="1"/>
          </p:cNvSpPr>
          <p:nvPr>
            <p:ph sz="quarter" idx="13"/>
          </p:nvPr>
        </p:nvSpPr>
        <p:spPr/>
        <p:txBody>
          <a:bodyPr>
            <a:normAutofit/>
          </a:bodyPr>
          <a:lstStyle/>
          <a:p>
            <a:pPr marL="137160" indent="0">
              <a:buNone/>
            </a:pPr>
            <a:endParaRPr lang="en-US" sz="2000" dirty="0"/>
          </a:p>
          <a:p>
            <a:pPr marL="0" indent="0">
              <a:buNone/>
            </a:pPr>
            <a:r>
              <a:rPr lang="en-US" sz="2800" dirty="0" smtClean="0"/>
              <a:t>These </a:t>
            </a:r>
            <a:r>
              <a:rPr lang="en-US" sz="2800" dirty="0"/>
              <a:t>are statistical tools which allow us to identify species groupings according to their patterns of co-occurrence.  An Ordination is a map which groups sampling units together on the basis of their similarity of species composition and abundance. </a:t>
            </a:r>
          </a:p>
        </p:txBody>
      </p:sp>
    </p:spTree>
    <p:extLst>
      <p:ext uri="{BB962C8B-B14F-4D97-AF65-F5344CB8AC3E}">
        <p14:creationId xmlns:p14="http://schemas.microsoft.com/office/powerpoint/2010/main" val="42599698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924800" cy="1143000"/>
          </a:xfrm>
        </p:spPr>
        <p:txBody>
          <a:bodyPr>
            <a:normAutofit/>
          </a:bodyPr>
          <a:lstStyle/>
          <a:p>
            <a:pPr lvl="0"/>
            <a:r>
              <a:rPr lang="en-US" sz="3600" b="1" u="sng" dirty="0"/>
              <a:t>What is (bio)diversity? </a:t>
            </a:r>
            <a:r>
              <a:rPr lang="en-US" dirty="0"/>
              <a:t/>
            </a:r>
            <a:br>
              <a:rPr lang="en-US" dirty="0"/>
            </a:br>
            <a:endParaRPr lang="en-US" dirty="0"/>
          </a:p>
        </p:txBody>
      </p:sp>
      <p:sp>
        <p:nvSpPr>
          <p:cNvPr id="3" name="Content Placeholder 2"/>
          <p:cNvSpPr>
            <a:spLocks noGrp="1"/>
          </p:cNvSpPr>
          <p:nvPr>
            <p:ph sz="quarter" idx="13"/>
          </p:nvPr>
        </p:nvSpPr>
        <p:spPr>
          <a:xfrm>
            <a:off x="76200" y="1143000"/>
            <a:ext cx="9067800" cy="5715000"/>
          </a:xfrm>
        </p:spPr>
        <p:txBody>
          <a:bodyPr>
            <a:normAutofit/>
          </a:bodyPr>
          <a:lstStyle/>
          <a:p>
            <a:pPr marL="137160" indent="0">
              <a:buNone/>
            </a:pPr>
            <a:endParaRPr lang="en-US" dirty="0"/>
          </a:p>
          <a:p>
            <a:r>
              <a:rPr lang="en-US" sz="2000" b="1" dirty="0"/>
              <a:t>Definition:</a:t>
            </a:r>
            <a:endParaRPr lang="en-US" sz="2000" dirty="0"/>
          </a:p>
          <a:p>
            <a:pPr marL="0" indent="0">
              <a:buNone/>
            </a:pPr>
            <a:r>
              <a:rPr lang="en-US" sz="2000" dirty="0"/>
              <a:t>“Biological Diversity </a:t>
            </a:r>
            <a:r>
              <a:rPr lang="en-US" sz="2000" dirty="0" smtClean="0"/>
              <a:t>is</a:t>
            </a:r>
          </a:p>
          <a:p>
            <a:r>
              <a:rPr lang="en-US" sz="2000" dirty="0" smtClean="0"/>
              <a:t> </a:t>
            </a:r>
            <a:r>
              <a:rPr lang="en-US" sz="2000" dirty="0"/>
              <a:t>the variety of all life </a:t>
            </a:r>
            <a:r>
              <a:rPr lang="en-US" sz="2000" dirty="0" smtClean="0"/>
              <a:t>forms of different plant</a:t>
            </a:r>
          </a:p>
          <a:p>
            <a:r>
              <a:rPr lang="en-US" sz="2000" dirty="0" smtClean="0"/>
              <a:t> animals</a:t>
            </a:r>
          </a:p>
          <a:p>
            <a:r>
              <a:rPr lang="en-US" sz="2000" dirty="0" smtClean="0"/>
              <a:t>micro-organism</a:t>
            </a:r>
          </a:p>
          <a:p>
            <a:r>
              <a:rPr lang="en-US" sz="2000" dirty="0" smtClean="0"/>
              <a:t> </a:t>
            </a:r>
            <a:r>
              <a:rPr lang="en-US" sz="2000" dirty="0"/>
              <a:t>the genes they contain and the ecosystems they form</a:t>
            </a:r>
            <a:r>
              <a:rPr lang="en-US" sz="2000" dirty="0" smtClean="0"/>
              <a:t>”.</a:t>
            </a:r>
          </a:p>
          <a:p>
            <a:endParaRPr lang="en-US" sz="2000" dirty="0"/>
          </a:p>
          <a:p>
            <a:r>
              <a:rPr lang="en-US" sz="2000" dirty="0" smtClean="0"/>
              <a:t>Note </a:t>
            </a:r>
            <a:r>
              <a:rPr lang="en-US" sz="2000" dirty="0"/>
              <a:t>the breadth of this definition; it covers not only diversity in terms of the number of species, but also the genetic information contained within individual organisms, as well as the diversity of habitats, natural communities and ecological processes in the biosphere. </a:t>
            </a:r>
          </a:p>
          <a:p>
            <a:endParaRPr lang="en-US" sz="2000" dirty="0"/>
          </a:p>
        </p:txBody>
      </p:sp>
    </p:spTree>
    <p:extLst>
      <p:ext uri="{BB962C8B-B14F-4D97-AF65-F5344CB8AC3E}">
        <p14:creationId xmlns:p14="http://schemas.microsoft.com/office/powerpoint/2010/main" val="16453599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Genetic diversity </a:t>
            </a:r>
            <a:endParaRPr lang="en-US" sz="4000" b="1" dirty="0"/>
          </a:p>
        </p:txBody>
      </p:sp>
      <p:sp>
        <p:nvSpPr>
          <p:cNvPr id="3" name="Content Placeholder 2"/>
          <p:cNvSpPr>
            <a:spLocks noGrp="1"/>
          </p:cNvSpPr>
          <p:nvPr>
            <p:ph sz="quarter" idx="13"/>
          </p:nvPr>
        </p:nvSpPr>
        <p:spPr>
          <a:xfrm>
            <a:off x="0" y="1143000"/>
            <a:ext cx="8686800" cy="5715000"/>
          </a:xfrm>
        </p:spPr>
        <p:txBody>
          <a:bodyPr>
            <a:normAutofit lnSpcReduction="10000"/>
          </a:bodyPr>
          <a:lstStyle/>
          <a:p>
            <a:pPr marL="0" lvl="0" indent="0">
              <a:buNone/>
            </a:pPr>
            <a:endParaRPr lang="en-US" dirty="0"/>
          </a:p>
          <a:p>
            <a:r>
              <a:rPr lang="en-US" b="1" dirty="0"/>
              <a:t>Definition:</a:t>
            </a:r>
            <a:endParaRPr lang="en-US" dirty="0"/>
          </a:p>
          <a:p>
            <a:r>
              <a:rPr lang="en-US" dirty="0"/>
              <a:t>Strictly speaking, genetic diversity refers to the diversity of </a:t>
            </a:r>
            <a:r>
              <a:rPr lang="en-US" b="1" dirty="0"/>
              <a:t>genotypes </a:t>
            </a:r>
            <a:r>
              <a:rPr lang="en-US" dirty="0"/>
              <a:t>within a population or species</a:t>
            </a:r>
            <a:r>
              <a:rPr lang="en-US" dirty="0" smtClean="0"/>
              <a:t>.</a:t>
            </a:r>
          </a:p>
          <a:p>
            <a:pPr marL="0" indent="0">
              <a:buNone/>
            </a:pPr>
            <a:r>
              <a:rPr lang="en-US" b="1" dirty="0"/>
              <a:t>Methods to measure genetic diversity</a:t>
            </a:r>
            <a:endParaRPr lang="en-US" dirty="0"/>
          </a:p>
          <a:p>
            <a:r>
              <a:rPr lang="en-US" sz="2400" b="1" dirty="0"/>
              <a:t>Morphological studies:  </a:t>
            </a:r>
            <a:endParaRPr lang="en-US" sz="2400" dirty="0"/>
          </a:p>
          <a:p>
            <a:r>
              <a:rPr lang="en-US" sz="2000" dirty="0"/>
              <a:t>If a trait has a simple genetic determinism (i.e. it is determined by one or a few genes</a:t>
            </a:r>
            <a:r>
              <a:rPr lang="en-US" sz="2000" dirty="0" smtClean="0"/>
              <a:t>)</a:t>
            </a:r>
          </a:p>
          <a:p>
            <a:r>
              <a:rPr lang="en-US" sz="2000" dirty="0" smtClean="0"/>
              <a:t> </a:t>
            </a:r>
            <a:r>
              <a:rPr lang="en-US" sz="2000" dirty="0"/>
              <a:t>it is possible to study genetic diversity by simply measuring the frequencies </a:t>
            </a:r>
            <a:r>
              <a:rPr lang="en-US" sz="2000" dirty="0" smtClean="0"/>
              <a:t>.</a:t>
            </a:r>
            <a:endParaRPr lang="en-US" sz="2000" dirty="0"/>
          </a:p>
          <a:p>
            <a:r>
              <a:rPr lang="en-US" sz="2800" b="1" dirty="0" smtClean="0"/>
              <a:t>phenotypes </a:t>
            </a:r>
            <a:endParaRPr lang="en-US" sz="2800" b="1" dirty="0"/>
          </a:p>
          <a:p>
            <a:r>
              <a:rPr lang="en-US" dirty="0" smtClean="0"/>
              <a:t>  </a:t>
            </a:r>
            <a:r>
              <a:rPr lang="en-US" dirty="0"/>
              <a:t>The existence of two or more phenotypes in a population is called</a:t>
            </a:r>
            <a:r>
              <a:rPr lang="en-US" b="1" dirty="0"/>
              <a:t> polymorphism</a:t>
            </a:r>
            <a:r>
              <a:rPr lang="en-US" dirty="0"/>
              <a:t>. </a:t>
            </a:r>
          </a:p>
          <a:p>
            <a:r>
              <a:rPr lang="en-US" b="1" dirty="0"/>
              <a:t> </a:t>
            </a:r>
            <a:r>
              <a:rPr lang="en-US" sz="2600" b="1" dirty="0" smtClean="0"/>
              <a:t>Electrophoresis</a:t>
            </a:r>
            <a:endParaRPr lang="en-US" sz="2600" dirty="0"/>
          </a:p>
          <a:p>
            <a:r>
              <a:rPr lang="en-US" dirty="0"/>
              <a:t>This is a chemical technique which allows the range of different forms of the same protein within a population to be measured. </a:t>
            </a:r>
          </a:p>
          <a:p>
            <a:endParaRPr lang="en-US" dirty="0" smtClean="0"/>
          </a:p>
          <a:p>
            <a:endParaRPr lang="en-US" dirty="0"/>
          </a:p>
        </p:txBody>
      </p:sp>
    </p:spTree>
    <p:extLst>
      <p:ext uri="{BB962C8B-B14F-4D97-AF65-F5344CB8AC3E}">
        <p14:creationId xmlns:p14="http://schemas.microsoft.com/office/powerpoint/2010/main" val="14445128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t>Why is genetic diversity important?  </a:t>
            </a:r>
            <a:r>
              <a:rPr lang="en-US" dirty="0"/>
              <a:t/>
            </a:r>
            <a:br>
              <a:rPr lang="en-US" dirty="0"/>
            </a:br>
            <a:endParaRPr lang="en-US" dirty="0"/>
          </a:p>
        </p:txBody>
      </p:sp>
      <p:sp>
        <p:nvSpPr>
          <p:cNvPr id="3" name="Content Placeholder 2"/>
          <p:cNvSpPr>
            <a:spLocks noGrp="1"/>
          </p:cNvSpPr>
          <p:nvPr>
            <p:ph sz="quarter" idx="13"/>
          </p:nvPr>
        </p:nvSpPr>
        <p:spPr/>
        <p:txBody>
          <a:bodyPr>
            <a:normAutofit/>
          </a:bodyPr>
          <a:lstStyle/>
          <a:p>
            <a:r>
              <a:rPr lang="en-US" sz="3200" dirty="0" smtClean="0"/>
              <a:t>for </a:t>
            </a:r>
            <a:r>
              <a:rPr lang="en-US" sz="3200" b="1" dirty="0"/>
              <a:t>evolutionary change</a:t>
            </a:r>
            <a:r>
              <a:rPr lang="en-US" sz="3200" dirty="0"/>
              <a:t> </a:t>
            </a:r>
            <a:endParaRPr lang="en-US" sz="3200" dirty="0" smtClean="0"/>
          </a:p>
          <a:p>
            <a:r>
              <a:rPr lang="en-US" sz="3200" dirty="0" smtClean="0"/>
              <a:t> </a:t>
            </a:r>
            <a:r>
              <a:rPr lang="en-US" sz="3200" dirty="0"/>
              <a:t>it is effectively the species 'life insurance' against environmental change, accidental reductions in population size and attack from enemies such as disease and herbivores. </a:t>
            </a:r>
            <a:endParaRPr lang="en-US" sz="3200" dirty="0" smtClean="0"/>
          </a:p>
          <a:p>
            <a:pPr marL="0" indent="0">
              <a:buNone/>
            </a:pPr>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95950" y="4477182"/>
            <a:ext cx="3448050" cy="2124075"/>
          </a:xfrm>
          <a:prstGeom prst="rect">
            <a:avLst/>
          </a:prstGeom>
        </p:spPr>
      </p:pic>
    </p:spTree>
    <p:extLst>
      <p:ext uri="{BB962C8B-B14F-4D97-AF65-F5344CB8AC3E}">
        <p14:creationId xmlns:p14="http://schemas.microsoft.com/office/powerpoint/2010/main" val="21580142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763000" cy="1295400"/>
          </a:xfrm>
        </p:spPr>
        <p:txBody>
          <a:bodyPr>
            <a:normAutofit fontScale="90000"/>
          </a:bodyPr>
          <a:lstStyle/>
          <a:p>
            <a:pPr algn="ctr"/>
            <a:r>
              <a:rPr lang="en-US" sz="2200" b="1" dirty="0" smtClean="0"/>
              <a:t/>
            </a:r>
            <a:br>
              <a:rPr lang="en-US" sz="2200" b="1" dirty="0" smtClean="0"/>
            </a:br>
            <a:r>
              <a:rPr lang="en-US" sz="3100" b="1" u="sng" dirty="0" smtClean="0"/>
              <a:t>Patterns </a:t>
            </a:r>
            <a:r>
              <a:rPr lang="en-US" sz="3100" b="1" u="sng" dirty="0"/>
              <a:t>of species diversity</a:t>
            </a:r>
            <a:r>
              <a:rPr lang="en-US" sz="3100" u="sng" dirty="0"/>
              <a:t>:  </a:t>
            </a:r>
            <a:r>
              <a:rPr lang="en-US" sz="3200" dirty="0"/>
              <a:t/>
            </a:r>
            <a:br>
              <a:rPr lang="en-US" sz="3200" dirty="0"/>
            </a:br>
            <a:endParaRPr lang="en-US" dirty="0"/>
          </a:p>
        </p:txBody>
      </p:sp>
      <p:sp>
        <p:nvSpPr>
          <p:cNvPr id="3" name="Content Placeholder 2"/>
          <p:cNvSpPr>
            <a:spLocks noGrp="1"/>
          </p:cNvSpPr>
          <p:nvPr>
            <p:ph sz="quarter" idx="13"/>
          </p:nvPr>
        </p:nvSpPr>
        <p:spPr>
          <a:xfrm>
            <a:off x="0" y="685800"/>
            <a:ext cx="9067800" cy="6080760"/>
          </a:xfrm>
        </p:spPr>
        <p:txBody>
          <a:bodyPr>
            <a:normAutofit fontScale="62500" lnSpcReduction="20000"/>
          </a:bodyPr>
          <a:lstStyle/>
          <a:p>
            <a:r>
              <a:rPr lang="en-US" sz="3600" b="1" dirty="0"/>
              <a:t>Patterns of species diversity</a:t>
            </a:r>
            <a:r>
              <a:rPr lang="en-US" sz="3600" dirty="0"/>
              <a:t>:  </a:t>
            </a:r>
          </a:p>
          <a:p>
            <a:pPr marL="0" indent="0">
              <a:buNone/>
            </a:pPr>
            <a:r>
              <a:rPr lang="en-US" sz="2500" dirty="0" smtClean="0"/>
              <a:t>  </a:t>
            </a:r>
            <a:r>
              <a:rPr lang="en-US" sz="2500" dirty="0"/>
              <a:t>There are </a:t>
            </a:r>
            <a:r>
              <a:rPr lang="en-US" sz="2500" b="1" dirty="0"/>
              <a:t>geographic factors</a:t>
            </a:r>
            <a:r>
              <a:rPr lang="en-US" sz="2500" dirty="0"/>
              <a:t> such </a:t>
            </a:r>
            <a:r>
              <a:rPr lang="en-US" sz="2500" dirty="0" smtClean="0"/>
              <a:t>as</a:t>
            </a:r>
          </a:p>
          <a:p>
            <a:r>
              <a:rPr lang="en-US" sz="4400" dirty="0" smtClean="0"/>
              <a:t> altitude </a:t>
            </a:r>
          </a:p>
          <a:p>
            <a:r>
              <a:rPr lang="en-US" sz="2500" b="1" dirty="0" smtClean="0"/>
              <a:t>latitude </a:t>
            </a:r>
            <a:r>
              <a:rPr lang="en-US" sz="2500" dirty="0"/>
              <a:t>and depth for aquatic </a:t>
            </a:r>
            <a:r>
              <a:rPr lang="en-US" sz="2500" dirty="0" smtClean="0"/>
              <a:t>environments</a:t>
            </a:r>
          </a:p>
          <a:p>
            <a:r>
              <a:rPr lang="en-US" sz="2500" dirty="0" smtClean="0"/>
              <a:t>Climate variability </a:t>
            </a:r>
          </a:p>
          <a:p>
            <a:r>
              <a:rPr lang="en-US" sz="3300" dirty="0" smtClean="0"/>
              <a:t>Finally</a:t>
            </a:r>
            <a:r>
              <a:rPr lang="en-US" sz="3300" b="1" dirty="0"/>
              <a:t>, biotic factors</a:t>
            </a:r>
            <a:r>
              <a:rPr lang="en-US" sz="3300" dirty="0"/>
              <a:t> also influence diversity.  These include the amount of predation or competition, or the complexity of the vertical structure of the community</a:t>
            </a:r>
          </a:p>
          <a:p>
            <a:r>
              <a:rPr lang="en-US" sz="3300" b="1" dirty="0"/>
              <a:t>Diversity and Stability:</a:t>
            </a:r>
            <a:endParaRPr lang="en-US" sz="3300" dirty="0"/>
          </a:p>
          <a:p>
            <a:r>
              <a:rPr lang="en-US" sz="3300" dirty="0"/>
              <a:t>Ecologists have long been interested in community </a:t>
            </a:r>
            <a:r>
              <a:rPr lang="en-US" sz="3300" dirty="0" smtClean="0"/>
              <a:t>stability</a:t>
            </a:r>
          </a:p>
          <a:p>
            <a:r>
              <a:rPr lang="en-US" sz="3300" dirty="0" smtClean="0"/>
              <a:t>Unfortunately</a:t>
            </a:r>
            <a:r>
              <a:rPr lang="en-US" sz="3300" dirty="0"/>
              <a:t>, the evidence from natural communities is both sparse and inconclusive. the results from two recent studies, both of which imply that the species-rich plant communities studied were more resistant to disturbance than comparable species-poor communities, suggesting that preservation of biodiversity is essential for the maintenance of these communities. To conclude, the relationship between complexity and stability cannot be conveniently </a:t>
            </a:r>
            <a:r>
              <a:rPr lang="en-US" sz="3300" dirty="0" err="1"/>
              <a:t>generalised</a:t>
            </a:r>
            <a:r>
              <a:rPr lang="en-US" sz="3300" dirty="0"/>
              <a:t>, as was originally hoped. It depends on the type of disturbance applied, and the particular characteristics of the community to which it is applied. </a:t>
            </a:r>
          </a:p>
          <a:p>
            <a:pPr marL="0" indent="0">
              <a:buNone/>
            </a:pPr>
            <a:endParaRPr lang="en-US" sz="2500" dirty="0"/>
          </a:p>
          <a:p>
            <a:endParaRPr lang="en-US" dirty="0"/>
          </a:p>
        </p:txBody>
      </p:sp>
    </p:spTree>
    <p:extLst>
      <p:ext uri="{BB962C8B-B14F-4D97-AF65-F5344CB8AC3E}">
        <p14:creationId xmlns:p14="http://schemas.microsoft.com/office/powerpoint/2010/main" val="26020169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304800" y="533400"/>
            <a:ext cx="8416440" cy="6172200"/>
          </a:xfrm>
        </p:spPr>
      </p:pic>
    </p:spTree>
    <p:extLst>
      <p:ext uri="{BB962C8B-B14F-4D97-AF65-F5344CB8AC3E}">
        <p14:creationId xmlns:p14="http://schemas.microsoft.com/office/powerpoint/2010/main" val="15948521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0" indent="0">
              <a:buNone/>
            </a:pPr>
            <a:r>
              <a:rPr lang="en-US" sz="16600" b="1" dirty="0" smtClean="0"/>
              <a:t>THANKS</a:t>
            </a:r>
            <a:endParaRPr lang="en-US" sz="16600" b="1" dirty="0"/>
          </a:p>
        </p:txBody>
      </p:sp>
    </p:spTree>
    <p:extLst>
      <p:ext uri="{BB962C8B-B14F-4D97-AF65-F5344CB8AC3E}">
        <p14:creationId xmlns:p14="http://schemas.microsoft.com/office/powerpoint/2010/main" val="3159346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3"/>
          </p:nvPr>
        </p:nvPicPr>
        <p:blipFill>
          <a:blip r:embed="rId2" cstate="print">
            <a:extLst>
              <a:ext uri="{28A0092B-C50C-407E-A947-70E740481C1C}">
                <a14:useLocalDpi xmlns:a14="http://schemas.microsoft.com/office/drawing/2010/main" val="0"/>
              </a:ext>
            </a:extLst>
          </a:blip>
          <a:stretch>
            <a:fillRect/>
          </a:stretch>
        </p:blipFill>
        <p:spPr>
          <a:xfrm>
            <a:off x="190536" y="381000"/>
            <a:ext cx="8798350" cy="5867400"/>
          </a:xfrm>
        </p:spPr>
      </p:pic>
    </p:spTree>
    <p:extLst>
      <p:ext uri="{BB962C8B-B14F-4D97-AF65-F5344CB8AC3E}">
        <p14:creationId xmlns:p14="http://schemas.microsoft.com/office/powerpoint/2010/main" val="2007652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Community ecology</a:t>
            </a:r>
            <a:endParaRPr lang="en-US" b="1" dirty="0"/>
          </a:p>
        </p:txBody>
      </p:sp>
      <p:sp>
        <p:nvSpPr>
          <p:cNvPr id="3" name="Content Placeholder 2"/>
          <p:cNvSpPr>
            <a:spLocks noGrp="1"/>
          </p:cNvSpPr>
          <p:nvPr>
            <p:ph sz="quarter" idx="13"/>
          </p:nvPr>
        </p:nvSpPr>
        <p:spPr/>
        <p:txBody>
          <a:bodyPr/>
          <a:lstStyle/>
          <a:p>
            <a:r>
              <a:rPr lang="en-US" sz="3200" dirty="0"/>
              <a:t>The term ‘community’ is also commonly used to refer to a subset of populations within the whole community, for example we talk about plant communities, insect communities, arthropod communities, small mammal communities, etc. </a:t>
            </a:r>
          </a:p>
          <a:p>
            <a:endParaRPr lang="en-US" dirty="0"/>
          </a:p>
        </p:txBody>
      </p:sp>
    </p:spTree>
    <p:extLst>
      <p:ext uri="{BB962C8B-B14F-4D97-AF65-F5344CB8AC3E}">
        <p14:creationId xmlns:p14="http://schemas.microsoft.com/office/powerpoint/2010/main" val="1377933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Species interaction </a:t>
            </a:r>
            <a:r>
              <a:rPr lang="en-US" b="1" u="sng" dirty="0" smtClean="0"/>
              <a:t/>
            </a:r>
            <a:br>
              <a:rPr lang="en-US" b="1" u="sng" dirty="0" smtClean="0"/>
            </a:br>
            <a:endParaRPr lang="en-US" b="1" u="sng" dirty="0"/>
          </a:p>
        </p:txBody>
      </p:sp>
      <p:sp>
        <p:nvSpPr>
          <p:cNvPr id="3" name="Content Placeholder 2"/>
          <p:cNvSpPr>
            <a:spLocks noGrp="1"/>
          </p:cNvSpPr>
          <p:nvPr>
            <p:ph sz="quarter" idx="13"/>
          </p:nvPr>
        </p:nvSpPr>
        <p:spPr>
          <a:xfrm>
            <a:off x="457200" y="1371600"/>
            <a:ext cx="8382000" cy="4953000"/>
          </a:xfrm>
        </p:spPr>
        <p:txBody>
          <a:bodyPr/>
          <a:lstStyle/>
          <a:p>
            <a:r>
              <a:rPr lang="en-US" sz="3600" dirty="0" smtClean="0"/>
              <a:t>Species </a:t>
            </a:r>
            <a:r>
              <a:rPr lang="en-US" sz="3600" dirty="0"/>
              <a:t>interactions Within communities there are a variety of ways in which organisms can interact with each other.  There are also a variety of ways in which these interactions have been classified by ecologists. </a:t>
            </a:r>
          </a:p>
          <a:p>
            <a:endParaRPr lang="en-US" dirty="0"/>
          </a:p>
        </p:txBody>
      </p:sp>
    </p:spTree>
    <p:extLst>
      <p:ext uri="{BB962C8B-B14F-4D97-AF65-F5344CB8AC3E}">
        <p14:creationId xmlns:p14="http://schemas.microsoft.com/office/powerpoint/2010/main" val="3571227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3"/>
          </p:nvPr>
        </p:nvPicPr>
        <p:blipFill>
          <a:blip r:embed="rId2" cstate="print">
            <a:extLst>
              <a:ext uri="{28A0092B-C50C-407E-A947-70E740481C1C}">
                <a14:useLocalDpi xmlns:a14="http://schemas.microsoft.com/office/drawing/2010/main" val="0"/>
              </a:ext>
            </a:extLst>
          </a:blip>
          <a:stretch>
            <a:fillRect/>
          </a:stretch>
        </p:blipFill>
        <p:spPr>
          <a:xfrm>
            <a:off x="76200" y="304800"/>
            <a:ext cx="8915400" cy="6400800"/>
          </a:xfrm>
        </p:spPr>
      </p:pic>
    </p:spTree>
    <p:extLst>
      <p:ext uri="{BB962C8B-B14F-4D97-AF65-F5344CB8AC3E}">
        <p14:creationId xmlns:p14="http://schemas.microsoft.com/office/powerpoint/2010/main" val="1552936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400" b="1" u="sng" dirty="0"/>
              <a:t>COMPETITION: </a:t>
            </a:r>
            <a:r>
              <a:rPr lang="en-US" dirty="0"/>
              <a:t/>
            </a:r>
            <a:br>
              <a:rPr lang="en-US" dirty="0"/>
            </a:br>
            <a:endParaRPr lang="en-US" dirty="0"/>
          </a:p>
        </p:txBody>
      </p:sp>
      <p:sp>
        <p:nvSpPr>
          <p:cNvPr id="3" name="Content Placeholder 2"/>
          <p:cNvSpPr>
            <a:spLocks noGrp="1"/>
          </p:cNvSpPr>
          <p:nvPr>
            <p:ph sz="quarter" idx="13"/>
          </p:nvPr>
        </p:nvSpPr>
        <p:spPr>
          <a:xfrm>
            <a:off x="0" y="1066800"/>
            <a:ext cx="8686800" cy="5242560"/>
          </a:xfrm>
        </p:spPr>
        <p:txBody>
          <a:bodyPr>
            <a:normAutofit fontScale="92500" lnSpcReduction="20000"/>
          </a:bodyPr>
          <a:lstStyle/>
          <a:p>
            <a:pPr marL="137160" indent="0" algn="ctr">
              <a:buNone/>
            </a:pPr>
            <a:r>
              <a:rPr lang="en-US" sz="2000" b="1" dirty="0" smtClean="0"/>
              <a:t>Definition :</a:t>
            </a:r>
          </a:p>
          <a:p>
            <a:pPr marL="137160" indent="0">
              <a:buNone/>
            </a:pPr>
            <a:r>
              <a:rPr lang="en-US" sz="2400" dirty="0" smtClean="0"/>
              <a:t>Competition </a:t>
            </a:r>
            <a:r>
              <a:rPr lang="en-US" sz="2400" dirty="0"/>
              <a:t>occurs when the interaction between organisms results in a reduction of growth, survival or reproduction for both partners of the interaction. </a:t>
            </a:r>
          </a:p>
          <a:p>
            <a:pPr marL="137160" indent="0">
              <a:buNone/>
            </a:pPr>
            <a:endParaRPr lang="en-US" sz="2400" dirty="0" smtClean="0"/>
          </a:p>
          <a:p>
            <a:pPr marL="0" lvl="0" indent="0">
              <a:buNone/>
            </a:pPr>
            <a:r>
              <a:rPr lang="en-US" sz="2400" b="1" dirty="0" smtClean="0"/>
              <a:t>1    EXPLOITATION </a:t>
            </a:r>
            <a:r>
              <a:rPr lang="en-US" sz="2400" b="1" dirty="0"/>
              <a:t>COMPETITION</a:t>
            </a:r>
            <a:r>
              <a:rPr lang="en-US" sz="2400" dirty="0"/>
              <a:t>:</a:t>
            </a:r>
          </a:p>
          <a:p>
            <a:r>
              <a:rPr lang="en-US" sz="2400" dirty="0" smtClean="0"/>
              <a:t> </a:t>
            </a:r>
            <a:r>
              <a:rPr lang="en-US" sz="2400" dirty="0"/>
              <a:t>involves the use of a limiting </a:t>
            </a:r>
            <a:r>
              <a:rPr lang="en-US" sz="2400" dirty="0" smtClean="0"/>
              <a:t>resource</a:t>
            </a:r>
          </a:p>
          <a:p>
            <a:r>
              <a:rPr lang="en-US" sz="2400" dirty="0" smtClean="0"/>
              <a:t>Limiting </a:t>
            </a:r>
            <a:r>
              <a:rPr lang="en-US" sz="2400" dirty="0"/>
              <a:t>resources for plants include light, water and nutrients, for animals they include food, shelter and nesting sites. </a:t>
            </a:r>
          </a:p>
          <a:p>
            <a:pPr marL="0" lvl="0" indent="0">
              <a:buNone/>
            </a:pPr>
            <a:r>
              <a:rPr lang="en-US" sz="2400" b="1" dirty="0" smtClean="0"/>
              <a:t>2     INTERFERENCE </a:t>
            </a:r>
            <a:r>
              <a:rPr lang="en-US" sz="2400" b="1" dirty="0"/>
              <a:t>COMPITITION:</a:t>
            </a:r>
            <a:endParaRPr lang="en-US" sz="2400" dirty="0"/>
          </a:p>
          <a:p>
            <a:r>
              <a:rPr lang="en-US" sz="2400" dirty="0" smtClean="0"/>
              <a:t> </a:t>
            </a:r>
            <a:r>
              <a:rPr lang="en-US" sz="2400" dirty="0"/>
              <a:t>occurs when individuals directly </a:t>
            </a:r>
            <a:r>
              <a:rPr lang="en-US" sz="2400" dirty="0" smtClean="0"/>
              <a:t>interact</a:t>
            </a:r>
          </a:p>
          <a:p>
            <a:r>
              <a:rPr lang="en-US" sz="2400" dirty="0" smtClean="0"/>
              <a:t> </a:t>
            </a:r>
            <a:r>
              <a:rPr lang="en-US" sz="2400" dirty="0"/>
              <a:t>such as two animals fighting for a territory, or </a:t>
            </a:r>
            <a:r>
              <a:rPr lang="en-US" sz="2400" dirty="0" err="1"/>
              <a:t>allelopathy</a:t>
            </a:r>
            <a:r>
              <a:rPr lang="en-US" sz="2400" dirty="0"/>
              <a:t> - the production of chemicals by one organism which are toxic to another. </a:t>
            </a:r>
          </a:p>
          <a:p>
            <a:pPr marL="137160" indent="0">
              <a:buNone/>
            </a:pPr>
            <a:r>
              <a:rPr lang="en-US" sz="2400" dirty="0" smtClean="0"/>
              <a:t> </a:t>
            </a:r>
            <a:endParaRPr lang="en-US" sz="2400" dirty="0"/>
          </a:p>
          <a:p>
            <a:endParaRPr lang="en-US" dirty="0"/>
          </a:p>
        </p:txBody>
      </p:sp>
    </p:spTree>
    <p:extLst>
      <p:ext uri="{BB962C8B-B14F-4D97-AF65-F5344CB8AC3E}">
        <p14:creationId xmlns:p14="http://schemas.microsoft.com/office/powerpoint/2010/main" val="1710015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t>TYPES OF COMPETITION:</a:t>
            </a:r>
            <a:r>
              <a:rPr lang="en-US" dirty="0"/>
              <a:t/>
            </a:r>
            <a:br>
              <a:rPr lang="en-US" dirty="0"/>
            </a:br>
            <a:endParaRPr lang="en-US" dirty="0"/>
          </a:p>
        </p:txBody>
      </p:sp>
      <p:sp>
        <p:nvSpPr>
          <p:cNvPr id="3" name="Content Placeholder 2"/>
          <p:cNvSpPr>
            <a:spLocks noGrp="1"/>
          </p:cNvSpPr>
          <p:nvPr>
            <p:ph sz="quarter" idx="13"/>
          </p:nvPr>
        </p:nvSpPr>
        <p:spPr>
          <a:xfrm>
            <a:off x="152400" y="1371600"/>
            <a:ext cx="8534400" cy="4937760"/>
          </a:xfrm>
        </p:spPr>
        <p:txBody>
          <a:bodyPr>
            <a:normAutofit/>
          </a:bodyPr>
          <a:lstStyle/>
          <a:p>
            <a:pPr marL="137160" indent="0">
              <a:buNone/>
            </a:pPr>
            <a:r>
              <a:rPr lang="en-US" dirty="0" smtClean="0"/>
              <a:t>Competition </a:t>
            </a:r>
            <a:r>
              <a:rPr lang="en-US" dirty="0"/>
              <a:t>can be of two types; </a:t>
            </a:r>
          </a:p>
          <a:p>
            <a:pPr lvl="0"/>
            <a:r>
              <a:rPr lang="en-US" sz="2400" b="1" dirty="0"/>
              <a:t>INTRASPECIFIC </a:t>
            </a:r>
            <a:r>
              <a:rPr lang="en-US" sz="2400" b="1" dirty="0" smtClean="0"/>
              <a:t>COMPETITION</a:t>
            </a:r>
            <a:r>
              <a:rPr lang="en-US" sz="2400" dirty="0"/>
              <a:t>:</a:t>
            </a:r>
          </a:p>
          <a:p>
            <a:r>
              <a:rPr lang="en-US" sz="1800" dirty="0"/>
              <a:t>Intraspecific competition occurs between individuals of the same species/population  </a:t>
            </a:r>
            <a:r>
              <a:rPr lang="en-US" sz="1800" b="1" dirty="0"/>
              <a:t>EXAMPLES:</a:t>
            </a:r>
            <a:endParaRPr lang="en-US" sz="1800" dirty="0"/>
          </a:p>
          <a:p>
            <a:r>
              <a:rPr lang="en-US" sz="1800" dirty="0"/>
              <a:t>self-thinning in crops or forest plantations, competition for females among kangaroo males.  </a:t>
            </a:r>
          </a:p>
          <a:p>
            <a:pPr lvl="0"/>
            <a:r>
              <a:rPr lang="en-US" sz="2400" b="1" dirty="0"/>
              <a:t>INTERSPECIFC </a:t>
            </a:r>
            <a:r>
              <a:rPr lang="en-US" sz="2400" b="1" dirty="0" smtClean="0"/>
              <a:t>COMPETITION</a:t>
            </a:r>
            <a:r>
              <a:rPr lang="en-US" sz="2400" dirty="0"/>
              <a:t>:</a:t>
            </a:r>
          </a:p>
          <a:p>
            <a:r>
              <a:rPr lang="en-US" sz="1800" dirty="0"/>
              <a:t>Interspecific competition involves individuals from different species/populations </a:t>
            </a:r>
          </a:p>
          <a:p>
            <a:r>
              <a:rPr lang="en-US" sz="1800" b="1" dirty="0"/>
              <a:t>EXAMPLES:</a:t>
            </a:r>
            <a:endParaRPr lang="en-US" sz="1800" dirty="0"/>
          </a:p>
          <a:p>
            <a:r>
              <a:rPr lang="en-US" sz="1800" dirty="0"/>
              <a:t>weeds and the crop in an agricultural field, marsupials and birds competing for nesting sites in dead trees.  </a:t>
            </a:r>
          </a:p>
          <a:p>
            <a:endParaRPr lang="en-US" dirty="0"/>
          </a:p>
          <a:p>
            <a:endParaRPr lang="en-US" dirty="0"/>
          </a:p>
        </p:txBody>
      </p:sp>
    </p:spTree>
    <p:extLst>
      <p:ext uri="{BB962C8B-B14F-4D97-AF65-F5344CB8AC3E}">
        <p14:creationId xmlns:p14="http://schemas.microsoft.com/office/powerpoint/2010/main" val="2430028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0" y="152400"/>
            <a:ext cx="9144000" cy="6477000"/>
          </a:xfrm>
        </p:spPr>
      </p:pic>
    </p:spTree>
    <p:extLst>
      <p:ext uri="{BB962C8B-B14F-4D97-AF65-F5344CB8AC3E}">
        <p14:creationId xmlns:p14="http://schemas.microsoft.com/office/powerpoint/2010/main" val="2002526463"/>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115</TotalTime>
  <Words>1315</Words>
  <Application>Microsoft Office PowerPoint</Application>
  <PresentationFormat>On-screen Show (4:3)</PresentationFormat>
  <Paragraphs>150</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Arial Narrow</vt:lpstr>
      <vt:lpstr>Horizon</vt:lpstr>
      <vt:lpstr>             Community ecology </vt:lpstr>
      <vt:lpstr>COMMUNITY ECOLOGY: </vt:lpstr>
      <vt:lpstr>PowerPoint Presentation</vt:lpstr>
      <vt:lpstr>                    Community ecology</vt:lpstr>
      <vt:lpstr>                 Species interaction  </vt:lpstr>
      <vt:lpstr>PowerPoint Presentation</vt:lpstr>
      <vt:lpstr>COMPETITION:  </vt:lpstr>
      <vt:lpstr>TYPES OF COMPETITION: </vt:lpstr>
      <vt:lpstr>PowerPoint Presentation</vt:lpstr>
      <vt:lpstr>Predation </vt:lpstr>
      <vt:lpstr>Mutualism </vt:lpstr>
      <vt:lpstr>Do communities exist?</vt:lpstr>
      <vt:lpstr>What is ‘community structure’?   </vt:lpstr>
      <vt:lpstr>            WAYS OF GROUPING SPECIES:     </vt:lpstr>
      <vt:lpstr>Mechanisms structuring ecological communities  </vt:lpstr>
      <vt:lpstr>PowerPoint Presentation</vt:lpstr>
      <vt:lpstr>The relationship between the ecological niche and species coexistence:  </vt:lpstr>
      <vt:lpstr>MECHANISMS OF INTERCROP ADVANTAGE: </vt:lpstr>
      <vt:lpstr>Methods used to describe ecological communities: </vt:lpstr>
      <vt:lpstr>Field surveys and multi-variate methods  </vt:lpstr>
      <vt:lpstr>What is (bio)diversity?  </vt:lpstr>
      <vt:lpstr>Genetic diversity </vt:lpstr>
      <vt:lpstr>Why is genetic diversity important?   </vt:lpstr>
      <vt:lpstr> Patterns of species diversity: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ecology</dc:title>
  <dc:creator>Bilal Tahir</dc:creator>
  <cp:lastModifiedBy>Dr. Saiqa</cp:lastModifiedBy>
  <cp:revision>16</cp:revision>
  <dcterms:created xsi:type="dcterms:W3CDTF">2019-10-21T18:14:13Z</dcterms:created>
  <dcterms:modified xsi:type="dcterms:W3CDTF">2019-12-11T07:26:52Z</dcterms:modified>
</cp:coreProperties>
</file>