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96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7" r:id="rId3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5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310" y="629158"/>
            <a:ext cx="1067937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310" y="18999"/>
            <a:ext cx="6805295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310" y="1309496"/>
            <a:ext cx="10679379" cy="3371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9600" y="1659077"/>
            <a:ext cx="10287000" cy="20704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4400" b="1" dirty="0" smtClean="0">
                <a:solidFill>
                  <a:srgbClr val="6C911D"/>
                </a:solidFill>
                <a:latin typeface="Trebuchet MS"/>
                <a:cs typeface="Trebuchet MS"/>
              </a:rPr>
              <a:t>Environment</a:t>
            </a:r>
            <a:r>
              <a:rPr lang="en-US" sz="4400" b="1" dirty="0">
                <a:solidFill>
                  <a:srgbClr val="6C911D"/>
                </a:solidFill>
                <a:latin typeface="Trebuchet MS"/>
                <a:cs typeface="Trebuchet MS"/>
              </a:rPr>
              <a:t>,</a:t>
            </a:r>
            <a:endParaRPr lang="en-US" sz="4400" b="1" dirty="0" smtClean="0">
              <a:solidFill>
                <a:srgbClr val="6C911D"/>
              </a:solidFill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4400" b="1" spc="-75" dirty="0" smtClean="0">
                <a:solidFill>
                  <a:srgbClr val="6C911D"/>
                </a:solidFill>
                <a:latin typeface="Trebuchet MS"/>
                <a:cs typeface="Trebuchet MS"/>
              </a:rPr>
              <a:t>Types </a:t>
            </a:r>
            <a:r>
              <a:rPr sz="4400" b="1" spc="-5" dirty="0">
                <a:solidFill>
                  <a:srgbClr val="6C911D"/>
                </a:solidFill>
                <a:latin typeface="Trebuchet MS"/>
                <a:cs typeface="Trebuchet MS"/>
              </a:rPr>
              <a:t>of  </a:t>
            </a:r>
            <a:r>
              <a:rPr sz="4400" b="1" dirty="0" smtClean="0">
                <a:solidFill>
                  <a:srgbClr val="6C911D"/>
                </a:solidFill>
                <a:latin typeface="Trebuchet MS"/>
                <a:cs typeface="Trebuchet MS"/>
              </a:rPr>
              <a:t>Environment</a:t>
            </a:r>
            <a:r>
              <a:rPr lang="en-US" sz="4400" b="1" dirty="0" smtClean="0">
                <a:solidFill>
                  <a:srgbClr val="6C911D"/>
                </a:solidFill>
                <a:latin typeface="Trebuchet MS"/>
                <a:cs typeface="Trebuchet MS"/>
              </a:rPr>
              <a:t> &amp;</a:t>
            </a:r>
            <a:r>
              <a:rPr sz="4400" b="1" dirty="0" smtClean="0">
                <a:solidFill>
                  <a:srgbClr val="6C911D"/>
                </a:solidFill>
                <a:latin typeface="Trebuchet MS"/>
                <a:cs typeface="Trebuchet MS"/>
              </a:rPr>
              <a:t> </a:t>
            </a:r>
            <a:endParaRPr lang="en-US" sz="4400" b="1" dirty="0" smtClean="0">
              <a:solidFill>
                <a:srgbClr val="6C911D"/>
              </a:solidFill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4400" b="1" dirty="0" smtClean="0">
                <a:solidFill>
                  <a:srgbClr val="6C911D"/>
                </a:solidFill>
                <a:latin typeface="Trebuchet MS"/>
                <a:cs typeface="Trebuchet MS"/>
              </a:rPr>
              <a:t>factors </a:t>
            </a:r>
            <a:r>
              <a:rPr lang="en-US" sz="4400" b="1" dirty="0" smtClean="0">
                <a:solidFill>
                  <a:srgbClr val="6C911D"/>
                </a:solidFill>
                <a:latin typeface="Trebuchet MS"/>
                <a:cs typeface="Trebuchet MS"/>
              </a:rPr>
              <a:t>influencing</a:t>
            </a:r>
            <a:r>
              <a:rPr lang="en-US" sz="4400" b="1" dirty="0">
                <a:solidFill>
                  <a:srgbClr val="6C911D"/>
                </a:solidFill>
                <a:latin typeface="Trebuchet MS"/>
                <a:cs typeface="Trebuchet MS"/>
              </a:rPr>
              <a:t> </a:t>
            </a:r>
            <a:r>
              <a:rPr sz="4400" b="1" dirty="0" smtClean="0">
                <a:solidFill>
                  <a:srgbClr val="6C911D"/>
                </a:solidFill>
                <a:latin typeface="Trebuchet MS"/>
                <a:cs typeface="Trebuchet MS"/>
              </a:rPr>
              <a:t>Environment</a:t>
            </a:r>
            <a:endParaRPr sz="4400" b="1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44761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1.Abiotic</a:t>
            </a:r>
            <a:r>
              <a:rPr spc="-65" dirty="0"/>
              <a:t> </a:t>
            </a:r>
            <a:r>
              <a:rPr spc="-5" dirty="0"/>
              <a:t>components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515237"/>
            <a:ext cx="8323580" cy="4181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890269" indent="-342900">
              <a:lnSpc>
                <a:spcPct val="100000"/>
              </a:lnSpc>
              <a:spcBef>
                <a:spcPts val="105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</a:t>
            </a:r>
            <a:r>
              <a:rPr sz="2550" spc="-250" dirty="0">
                <a:solidFill>
                  <a:srgbClr val="90C225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the components which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surround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us </a:t>
            </a:r>
            <a:r>
              <a:rPr sz="3200" spc="-235" dirty="0">
                <a:solidFill>
                  <a:srgbClr val="404040"/>
                </a:solidFill>
                <a:latin typeface="Trebuchet MS"/>
                <a:cs typeface="Trebuchet MS"/>
              </a:rPr>
              <a:t>but 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these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are non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living.</a:t>
            </a:r>
            <a:endParaRPr sz="3200" dirty="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995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Abiotic components are non </a:t>
            </a:r>
            <a:r>
              <a:rPr sz="3200" dirty="0" smtClean="0">
                <a:solidFill>
                  <a:srgbClr val="404040"/>
                </a:solidFill>
                <a:latin typeface="Trebuchet MS"/>
                <a:cs typeface="Trebuchet MS"/>
              </a:rPr>
              <a:t>living</a:t>
            </a:r>
            <a:r>
              <a:rPr lang="en-US" sz="3200" dirty="0" smtClean="0">
                <a:solidFill>
                  <a:srgbClr val="404040"/>
                </a:solidFill>
                <a:latin typeface="Trebuchet MS"/>
                <a:cs typeface="Trebuchet MS"/>
              </a:rPr>
              <a:t> chemical</a:t>
            </a:r>
            <a:r>
              <a:rPr sz="3200" spc="-690" dirty="0" smtClean="0">
                <a:solidFill>
                  <a:srgbClr val="404040"/>
                </a:solidFill>
                <a:latin typeface="Trebuchet MS"/>
                <a:cs typeface="Trebuchet MS"/>
              </a:rPr>
              <a:t> 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physical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factors in the environment,  which affect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ecosystems.</a:t>
            </a:r>
            <a:endParaRPr sz="3200" dirty="0">
              <a:latin typeface="Trebuchet MS"/>
              <a:cs typeface="Trebuchet MS"/>
            </a:endParaRPr>
          </a:p>
          <a:p>
            <a:pPr marL="355600" marR="459740" indent="-342900" algn="just">
              <a:lnSpc>
                <a:spcPct val="100000"/>
              </a:lnSpc>
              <a:spcBef>
                <a:spcPts val="994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abiotic components of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an </a:t>
            </a:r>
            <a:r>
              <a:rPr sz="3200" spc="-204" dirty="0">
                <a:solidFill>
                  <a:srgbClr val="404040"/>
                </a:solidFill>
                <a:latin typeface="Trebuchet MS"/>
                <a:cs typeface="Trebuchet MS"/>
              </a:rPr>
              <a:t>ecosystem 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can be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listed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through </a:t>
            </a:r>
            <a:r>
              <a:rPr sz="3200" spc="-105" dirty="0">
                <a:solidFill>
                  <a:srgbClr val="006FC0"/>
                </a:solidFill>
                <a:latin typeface="Trebuchet MS"/>
                <a:cs typeface="Trebuchet MS"/>
              </a:rPr>
              <a:t>SWATS</a:t>
            </a:r>
            <a:r>
              <a:rPr sz="3200" spc="-105" dirty="0">
                <a:solidFill>
                  <a:srgbClr val="404040"/>
                </a:solidFill>
                <a:latin typeface="Trebuchet MS"/>
                <a:cs typeface="Trebuchet MS"/>
              </a:rPr>
              <a:t>: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Soil, </a:t>
            </a:r>
            <a:r>
              <a:rPr sz="3200" spc="-110" dirty="0">
                <a:solidFill>
                  <a:srgbClr val="404040"/>
                </a:solidFill>
                <a:latin typeface="Trebuchet MS"/>
                <a:cs typeface="Trebuchet MS"/>
              </a:rPr>
              <a:t>Water,  </a:t>
            </a:r>
            <a:r>
              <a:rPr sz="3200" spc="-114" dirty="0">
                <a:solidFill>
                  <a:srgbClr val="404040"/>
                </a:solidFill>
                <a:latin typeface="Trebuchet MS"/>
                <a:cs typeface="Trebuchet MS"/>
              </a:rPr>
              <a:t>Air, </a:t>
            </a:r>
            <a:r>
              <a:rPr sz="3200" spc="-40" dirty="0">
                <a:solidFill>
                  <a:srgbClr val="404040"/>
                </a:solidFill>
                <a:latin typeface="Trebuchet MS"/>
                <a:cs typeface="Trebuchet MS"/>
              </a:rPr>
              <a:t>Temperature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3200" spc="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Sunlight.</a:t>
            </a:r>
            <a:endParaRPr sz="32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42557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2.Biotic</a:t>
            </a:r>
            <a:r>
              <a:rPr spc="-80" dirty="0"/>
              <a:t> </a:t>
            </a:r>
            <a:r>
              <a:rPr spc="-5" dirty="0"/>
              <a:t>Components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589277"/>
            <a:ext cx="6710045" cy="3460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components which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surround </a:t>
            </a:r>
            <a:r>
              <a:rPr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us</a:t>
            </a:r>
            <a:r>
              <a:rPr lang="en-US"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 but</a:t>
            </a:r>
            <a:r>
              <a:rPr sz="3200" spc="-700" dirty="0" smtClean="0">
                <a:solidFill>
                  <a:srgbClr val="404040"/>
                </a:solidFill>
                <a:latin typeface="Trebuchet MS"/>
                <a:cs typeface="Trebuchet MS"/>
              </a:rPr>
              <a:t> 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includes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living</a:t>
            </a:r>
            <a:r>
              <a:rPr sz="32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components.</a:t>
            </a:r>
            <a:endParaRPr sz="32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</a:t>
            </a:r>
            <a:r>
              <a:rPr sz="2550" spc="-300" dirty="0">
                <a:solidFill>
                  <a:srgbClr val="90C225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Biotic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components include:</a:t>
            </a:r>
            <a:endParaRPr sz="3200" dirty="0">
              <a:latin typeface="Trebuchet MS"/>
              <a:cs typeface="Trebuchet MS"/>
            </a:endParaRPr>
          </a:p>
          <a:p>
            <a:pPr marL="598805" indent="-586105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79687"/>
              <a:buAutoNum type="alphaLcParenR"/>
              <a:tabLst>
                <a:tab pos="598805" algn="l"/>
                <a:tab pos="599440" algn="l"/>
              </a:tabLst>
            </a:pP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producers</a:t>
            </a:r>
            <a:endParaRPr sz="3200" dirty="0">
              <a:latin typeface="Trebuchet MS"/>
              <a:cs typeface="Trebuchet MS"/>
            </a:endParaRPr>
          </a:p>
          <a:p>
            <a:pPr marL="598805" indent="-586105">
              <a:lnSpc>
                <a:spcPct val="100000"/>
              </a:lnSpc>
              <a:spcBef>
                <a:spcPts val="1010"/>
              </a:spcBef>
              <a:buClr>
                <a:srgbClr val="90C225"/>
              </a:buClr>
              <a:buSzPct val="79687"/>
              <a:buAutoNum type="alphaLcParenR"/>
              <a:tabLst>
                <a:tab pos="598805" algn="l"/>
                <a:tab pos="599440" algn="l"/>
              </a:tabLst>
            </a:pP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Consumers</a:t>
            </a:r>
            <a:endParaRPr sz="3200" dirty="0">
              <a:latin typeface="Trebuchet MS"/>
              <a:cs typeface="Trebuchet MS"/>
            </a:endParaRPr>
          </a:p>
          <a:p>
            <a:pPr marL="598805" indent="-586105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79687"/>
              <a:buAutoNum type="alphaLcParenR"/>
              <a:tabLst>
                <a:tab pos="598805" algn="l"/>
                <a:tab pos="599440" algn="l"/>
              </a:tabLst>
            </a:pP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Decomposers</a:t>
            </a:r>
            <a:endParaRPr sz="32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53174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3.Biophysical</a:t>
            </a:r>
            <a:r>
              <a:rPr spc="-65" dirty="0"/>
              <a:t> </a:t>
            </a:r>
            <a:r>
              <a:rPr spc="-5" dirty="0"/>
              <a:t>components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550365"/>
            <a:ext cx="8310880" cy="5412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30504" indent="-342900">
              <a:lnSpc>
                <a:spcPct val="100000"/>
              </a:lnSpc>
              <a:spcBef>
                <a:spcPts val="105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Living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and non living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components </a:t>
            </a:r>
            <a:r>
              <a:rPr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both</a:t>
            </a:r>
            <a:r>
              <a:rPr lang="en-US"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 are </a:t>
            </a:r>
            <a:r>
              <a:rPr sz="3200" spc="-69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when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combined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they form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biophysical  components.</a:t>
            </a:r>
            <a:endParaRPr sz="3200" dirty="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1000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It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includes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all the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factors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that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have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an  influence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on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3200" u="sng" dirty="0">
                <a:solidFill>
                  <a:srgbClr val="404040"/>
                </a:solidFill>
                <a:latin typeface="Trebuchet MS"/>
                <a:cs typeface="Trebuchet MS"/>
              </a:rPr>
              <a:t>survival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, </a:t>
            </a:r>
            <a:r>
              <a:rPr sz="3200" u="sng" dirty="0">
                <a:solidFill>
                  <a:srgbClr val="404040"/>
                </a:solidFill>
                <a:latin typeface="Trebuchet MS"/>
                <a:cs typeface="Trebuchet MS"/>
              </a:rPr>
              <a:t>development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and  </a:t>
            </a:r>
            <a:r>
              <a:rPr sz="3200" u="sng" spc="-5" dirty="0">
                <a:solidFill>
                  <a:srgbClr val="404040"/>
                </a:solidFill>
                <a:latin typeface="Trebuchet MS"/>
                <a:cs typeface="Trebuchet MS"/>
              </a:rPr>
              <a:t>evolution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of organisms. For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example these  components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form</a:t>
            </a:r>
            <a:endParaRPr sz="32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79687"/>
              <a:buAutoNum type="alphaLcParenR"/>
              <a:tabLst>
                <a:tab pos="355600" algn="l"/>
              </a:tabLst>
            </a:pP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Marine environment</a:t>
            </a:r>
            <a:endParaRPr sz="32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005"/>
              </a:spcBef>
              <a:buClr>
                <a:srgbClr val="90C225"/>
              </a:buClr>
              <a:buSzPct val="79687"/>
              <a:buAutoNum type="alphaLcParenR"/>
              <a:tabLst>
                <a:tab pos="355600" algn="l"/>
              </a:tabLst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Atmospheric</a:t>
            </a:r>
            <a:r>
              <a:rPr sz="32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environment</a:t>
            </a:r>
            <a:endParaRPr sz="32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79687"/>
              <a:buAutoNum type="alphaLcParenR"/>
              <a:tabLst>
                <a:tab pos="355600" algn="l"/>
              </a:tabLst>
            </a:pPr>
            <a:r>
              <a:rPr sz="3200" spc="-40" dirty="0">
                <a:solidFill>
                  <a:srgbClr val="404040"/>
                </a:solidFill>
                <a:latin typeface="Trebuchet MS"/>
                <a:cs typeface="Trebuchet MS"/>
              </a:rPr>
              <a:t>Terrestrial</a:t>
            </a:r>
            <a:r>
              <a:rPr sz="32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environment</a:t>
            </a:r>
            <a:endParaRPr sz="32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56310" y="629158"/>
            <a:ext cx="44126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90C225"/>
                </a:solidFill>
                <a:latin typeface="Trebuchet MS"/>
                <a:cs typeface="Trebuchet MS"/>
              </a:rPr>
              <a:t>4.Energy</a:t>
            </a:r>
            <a:r>
              <a:rPr sz="3600" spc="-85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3600" spc="-5" dirty="0">
                <a:solidFill>
                  <a:srgbClr val="90C225"/>
                </a:solidFill>
                <a:latin typeface="Trebuchet MS"/>
                <a:cs typeface="Trebuchet MS"/>
              </a:rPr>
              <a:t>components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310" y="1525270"/>
            <a:ext cx="7932420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lang="en-US" sz="3200" spc="-5" dirty="0">
                <a:solidFill>
                  <a:srgbClr val="404040"/>
                </a:solidFill>
                <a:latin typeface="Trebuchet MS"/>
                <a:cs typeface="Arial"/>
              </a:rPr>
              <a:t>I</a:t>
            </a:r>
            <a:r>
              <a:rPr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t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include </a:t>
            </a:r>
            <a:r>
              <a:rPr sz="3200" u="sng" dirty="0">
                <a:solidFill>
                  <a:srgbClr val="404040"/>
                </a:solidFill>
                <a:latin typeface="Trebuchet MS"/>
                <a:cs typeface="Trebuchet MS"/>
              </a:rPr>
              <a:t>solar </a:t>
            </a:r>
            <a:r>
              <a:rPr sz="3200" u="sng" spc="-55" dirty="0">
                <a:solidFill>
                  <a:srgbClr val="404040"/>
                </a:solidFill>
                <a:latin typeface="Trebuchet MS"/>
                <a:cs typeface="Trebuchet MS"/>
              </a:rPr>
              <a:t>energy,</a:t>
            </a:r>
            <a:r>
              <a:rPr sz="3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u="sng" dirty="0">
                <a:solidFill>
                  <a:srgbClr val="404040"/>
                </a:solidFill>
                <a:latin typeface="Trebuchet MS"/>
                <a:cs typeface="Trebuchet MS"/>
              </a:rPr>
              <a:t>geo </a:t>
            </a:r>
            <a:r>
              <a:rPr sz="3200" u="sng" spc="-5" dirty="0">
                <a:solidFill>
                  <a:srgbClr val="404040"/>
                </a:solidFill>
                <a:latin typeface="Trebuchet MS"/>
                <a:cs typeface="Trebuchet MS"/>
              </a:rPr>
              <a:t>chemical  </a:t>
            </a:r>
            <a:r>
              <a:rPr sz="3200" u="sng" spc="-55" dirty="0">
                <a:solidFill>
                  <a:srgbClr val="404040"/>
                </a:solidFill>
                <a:latin typeface="Trebuchet MS"/>
                <a:cs typeface="Trebuchet MS"/>
              </a:rPr>
              <a:t>energy,</a:t>
            </a:r>
            <a:r>
              <a:rPr sz="3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u="sng" spc="-5" dirty="0">
                <a:solidFill>
                  <a:srgbClr val="404040"/>
                </a:solidFill>
                <a:latin typeface="Trebuchet MS"/>
                <a:cs typeface="Trebuchet MS"/>
              </a:rPr>
              <a:t>thermo electrical </a:t>
            </a:r>
            <a:r>
              <a:rPr sz="3200" u="sng" spc="-55" dirty="0">
                <a:solidFill>
                  <a:srgbClr val="404040"/>
                </a:solidFill>
                <a:latin typeface="Trebuchet MS"/>
                <a:cs typeface="Trebuchet MS"/>
              </a:rPr>
              <a:t>energy,</a:t>
            </a:r>
            <a:r>
              <a:rPr sz="3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u="sng" spc="-5" dirty="0">
                <a:solidFill>
                  <a:srgbClr val="404040"/>
                </a:solidFill>
                <a:latin typeface="Trebuchet MS"/>
                <a:cs typeface="Trebuchet MS"/>
              </a:rPr>
              <a:t>nuclear  </a:t>
            </a:r>
            <a:r>
              <a:rPr sz="3200" u="sng" dirty="0">
                <a:solidFill>
                  <a:srgbClr val="404040"/>
                </a:solidFill>
                <a:latin typeface="Trebuchet MS"/>
                <a:cs typeface="Trebuchet MS"/>
              </a:rPr>
              <a:t>energy</a:t>
            </a:r>
            <a:r>
              <a:rPr sz="3200" u="sng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etc.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" y="3047999"/>
            <a:ext cx="8432292" cy="380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59512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Common abiotic</a:t>
            </a:r>
            <a:r>
              <a:rPr spc="-55" dirty="0"/>
              <a:t> </a:t>
            </a:r>
            <a:r>
              <a:rPr spc="-5" dirty="0"/>
              <a:t>components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281319"/>
            <a:ext cx="5218430" cy="309943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1100"/>
              </a:spcBef>
              <a:buClr>
                <a:srgbClr val="90C225"/>
              </a:buClr>
              <a:buSzPct val="79687"/>
              <a:buAutoNum type="alphaLcParenR"/>
              <a:tabLst>
                <a:tab pos="527685" algn="l"/>
                <a:tab pos="528320" algn="l"/>
              </a:tabLst>
            </a:pP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Atmosphere</a:t>
            </a:r>
            <a:endParaRPr sz="3200"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79687"/>
              <a:buAutoNum type="alphaLcParenR"/>
              <a:tabLst>
                <a:tab pos="527685" algn="l"/>
                <a:tab pos="528320" algn="l"/>
              </a:tabLst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water</a:t>
            </a:r>
            <a:endParaRPr sz="3200"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79687"/>
              <a:buAutoNum type="alphaLcParenR"/>
              <a:tabLst>
                <a:tab pos="527685" algn="l"/>
                <a:tab pos="528320" algn="l"/>
              </a:tabLst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Air or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wind</a:t>
            </a:r>
            <a:endParaRPr sz="3200"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1005"/>
              </a:spcBef>
              <a:buClr>
                <a:srgbClr val="90C225"/>
              </a:buClr>
              <a:buSzPct val="79687"/>
              <a:buAutoNum type="alphaLcParenR"/>
              <a:tabLst>
                <a:tab pos="527685" algn="l"/>
                <a:tab pos="528320" algn="l"/>
              </a:tabLst>
            </a:pPr>
            <a:r>
              <a:rPr sz="3200" spc="-35" dirty="0">
                <a:solidFill>
                  <a:srgbClr val="404040"/>
                </a:solidFill>
                <a:latin typeface="Trebuchet MS"/>
                <a:cs typeface="Trebuchet MS"/>
              </a:rPr>
              <a:t>Temperature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32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sunlight</a:t>
            </a:r>
            <a:endParaRPr sz="3200"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79687"/>
              <a:buAutoNum type="alphaLcParenR"/>
              <a:tabLst>
                <a:tab pos="527685" algn="l"/>
                <a:tab pos="528320" algn="l"/>
              </a:tabLst>
            </a:pP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Chemical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elements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24682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Atmosphere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382649"/>
            <a:ext cx="8326120" cy="383984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ts val="3460"/>
              </a:lnSpc>
              <a:spcBef>
                <a:spcPts val="535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atmosphere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the earth is the  </a:t>
            </a:r>
            <a:r>
              <a:rPr sz="3200" spc="-75" dirty="0">
                <a:solidFill>
                  <a:srgbClr val="404040"/>
                </a:solidFill>
                <a:latin typeface="Trebuchet MS"/>
                <a:cs typeface="Trebuchet MS"/>
              </a:rPr>
              <a:t>envelop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which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surround</a:t>
            </a:r>
            <a:r>
              <a:rPr sz="3200" spc="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us.</a:t>
            </a:r>
            <a:endParaRPr sz="3200">
              <a:latin typeface="Trebuchet MS"/>
              <a:cs typeface="Trebuchet MS"/>
            </a:endParaRPr>
          </a:p>
          <a:p>
            <a:pPr marL="355600" marR="461009" indent="-342900">
              <a:lnSpc>
                <a:spcPct val="90000"/>
              </a:lnSpc>
              <a:spcBef>
                <a:spcPts val="940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Animals and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other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creatures breathe 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oxygen or filter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it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from </a:t>
            </a:r>
            <a:r>
              <a:rPr sz="3200" spc="-80" dirty="0">
                <a:solidFill>
                  <a:srgbClr val="404040"/>
                </a:solidFill>
                <a:latin typeface="Trebuchet MS"/>
                <a:cs typeface="Trebuchet MS"/>
              </a:rPr>
              <a:t>water,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and plants 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grow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because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the presence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carbon  dioxide.</a:t>
            </a:r>
            <a:endParaRPr sz="3200">
              <a:latin typeface="Trebuchet MS"/>
              <a:cs typeface="Trebuchet MS"/>
            </a:endParaRPr>
          </a:p>
          <a:p>
            <a:pPr marL="355600" marR="1687830" indent="-342900">
              <a:lnSpc>
                <a:spcPts val="3460"/>
              </a:lnSpc>
              <a:spcBef>
                <a:spcPts val="1045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It protects the earth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from  </a:t>
            </a:r>
            <a:r>
              <a:rPr sz="3200" spc="-90" dirty="0">
                <a:solidFill>
                  <a:srgbClr val="404040"/>
                </a:solidFill>
                <a:latin typeface="Trebuchet MS"/>
                <a:cs typeface="Trebuchet MS"/>
              </a:rPr>
              <a:t>harmful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ultraviolet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rays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coming  from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sun.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265252"/>
            <a:ext cx="12395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4" dirty="0"/>
              <a:t>W</a:t>
            </a:r>
            <a:r>
              <a:rPr spc="-5" dirty="0"/>
              <a:t>at</a:t>
            </a:r>
            <a:r>
              <a:rPr spc="5" dirty="0"/>
              <a:t>e</a:t>
            </a:r>
            <a:r>
              <a:rPr dirty="0"/>
              <a:t>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798702"/>
            <a:ext cx="8224520" cy="6132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All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living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organisms needs some water 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intake. </a:t>
            </a:r>
            <a:r>
              <a:rPr sz="3200" u="sng" spc="-40" dirty="0">
                <a:solidFill>
                  <a:srgbClr val="404040"/>
                </a:solidFill>
                <a:latin typeface="Trebuchet MS"/>
                <a:cs typeface="Trebuchet MS"/>
              </a:rPr>
              <a:t>Water </a:t>
            </a:r>
            <a:r>
              <a:rPr sz="3200" u="sng" spc="-5" dirty="0">
                <a:solidFill>
                  <a:srgbClr val="404040"/>
                </a:solidFill>
                <a:latin typeface="Trebuchet MS"/>
                <a:cs typeface="Trebuchet MS"/>
              </a:rPr>
              <a:t>covers </a:t>
            </a:r>
            <a:r>
              <a:rPr sz="3200" u="sng" dirty="0">
                <a:solidFill>
                  <a:srgbClr val="404040"/>
                </a:solidFill>
                <a:latin typeface="Trebuchet MS"/>
                <a:cs typeface="Trebuchet MS"/>
              </a:rPr>
              <a:t>70% </a:t>
            </a:r>
            <a:r>
              <a:rPr sz="3200" u="sng" spc="-5" dirty="0">
                <a:solidFill>
                  <a:srgbClr val="404040"/>
                </a:solidFill>
                <a:latin typeface="Trebuchet MS"/>
                <a:cs typeface="Trebuchet MS"/>
              </a:rPr>
              <a:t>of the </a:t>
            </a:r>
            <a:r>
              <a:rPr sz="3200" u="sng" spc="-35" dirty="0">
                <a:solidFill>
                  <a:srgbClr val="404040"/>
                </a:solidFill>
                <a:latin typeface="Trebuchet MS"/>
                <a:cs typeface="Trebuchet MS"/>
              </a:rPr>
              <a:t>earth’s  </a:t>
            </a:r>
            <a:r>
              <a:rPr sz="3200" u="sng" dirty="0">
                <a:solidFill>
                  <a:srgbClr val="404040"/>
                </a:solidFill>
                <a:latin typeface="Trebuchet MS"/>
                <a:cs typeface="Trebuchet MS"/>
              </a:rPr>
              <a:t>surface </a:t>
            </a:r>
            <a:r>
              <a:rPr sz="3200" u="sng" spc="-5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3200" u="sng" dirty="0">
                <a:solidFill>
                  <a:srgbClr val="404040"/>
                </a:solidFill>
                <a:latin typeface="Trebuchet MS"/>
                <a:cs typeface="Trebuchet MS"/>
              </a:rPr>
              <a:t>falls </a:t>
            </a:r>
            <a:r>
              <a:rPr sz="3200" u="sng" spc="-5" dirty="0">
                <a:solidFill>
                  <a:srgbClr val="404040"/>
                </a:solidFill>
                <a:latin typeface="Trebuchet MS"/>
                <a:cs typeface="Trebuchet MS"/>
              </a:rPr>
              <a:t>as </a:t>
            </a:r>
            <a:r>
              <a:rPr sz="3200" u="sng" dirty="0">
                <a:solidFill>
                  <a:srgbClr val="404040"/>
                </a:solidFill>
                <a:latin typeface="Trebuchet MS"/>
                <a:cs typeface="Trebuchet MS"/>
              </a:rPr>
              <a:t>rain or snow over</a:t>
            </a:r>
            <a:r>
              <a:rPr sz="3200" u="sng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u="sng" dirty="0">
                <a:solidFill>
                  <a:srgbClr val="404040"/>
                </a:solidFill>
                <a:latin typeface="Trebuchet MS"/>
                <a:cs typeface="Trebuchet MS"/>
              </a:rPr>
              <a:t>land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3200" dirty="0">
              <a:latin typeface="Trebuchet MS"/>
              <a:cs typeface="Trebuchet MS"/>
            </a:endParaRPr>
          </a:p>
          <a:p>
            <a:pPr marL="355600" marR="139065" indent="-342900">
              <a:lnSpc>
                <a:spcPct val="100000"/>
              </a:lnSpc>
              <a:spcBef>
                <a:spcPts val="994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In an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environment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with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little </a:t>
            </a:r>
            <a:r>
              <a:rPr sz="3200" spc="-80" dirty="0">
                <a:solidFill>
                  <a:srgbClr val="404040"/>
                </a:solidFill>
                <a:latin typeface="Trebuchet MS"/>
                <a:cs typeface="Trebuchet MS"/>
              </a:rPr>
              <a:t>water,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only 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organisms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requiring a small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percentage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of  water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can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survive. Other organisms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thrive  in conditions with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large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amounts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3200" spc="-80" dirty="0">
                <a:solidFill>
                  <a:srgbClr val="404040"/>
                </a:solidFill>
                <a:latin typeface="Trebuchet MS"/>
                <a:cs typeface="Trebuchet MS"/>
              </a:rPr>
              <a:t>water, 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such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as marine animals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and plants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in 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oceans.</a:t>
            </a:r>
            <a:endParaRPr sz="3200" dirty="0">
              <a:latin typeface="Trebuchet MS"/>
              <a:cs typeface="Trebuchet MS"/>
            </a:endParaRPr>
          </a:p>
          <a:p>
            <a:pPr marL="355600" marR="621030" indent="-342900">
              <a:lnSpc>
                <a:spcPct val="100000"/>
              </a:lnSpc>
              <a:spcBef>
                <a:spcPts val="1000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spc="-40" dirty="0">
                <a:solidFill>
                  <a:srgbClr val="404040"/>
                </a:solidFill>
                <a:latin typeface="Trebuchet MS"/>
                <a:cs typeface="Trebuchet MS"/>
              </a:rPr>
              <a:t>Water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is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essential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to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survival,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but  </a:t>
            </a:r>
            <a:r>
              <a:rPr sz="3200" spc="-114" dirty="0">
                <a:solidFill>
                  <a:srgbClr val="404040"/>
                </a:solidFill>
                <a:latin typeface="Trebuchet MS"/>
                <a:cs typeface="Trebuchet MS"/>
              </a:rPr>
              <a:t>every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organisms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needs a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different  amount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75" dirty="0">
                <a:solidFill>
                  <a:srgbClr val="404040"/>
                </a:solidFill>
                <a:latin typeface="Trebuchet MS"/>
                <a:cs typeface="Trebuchet MS"/>
              </a:rPr>
              <a:t>water.</a:t>
            </a:r>
            <a:endParaRPr sz="32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23234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Air or</a:t>
            </a:r>
            <a:r>
              <a:rPr spc="-80" dirty="0"/>
              <a:t> </a:t>
            </a:r>
            <a:r>
              <a:rPr spc="-15" dirty="0"/>
              <a:t>Wind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281430"/>
            <a:ext cx="8356600" cy="383984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84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Often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biotic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factors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are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affected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by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other  factors. Air or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wind is consist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many 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gases, some of these gases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are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essential for  living like oxygen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and carbon</a:t>
            </a:r>
            <a:r>
              <a:rPr sz="32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dioxide.</a:t>
            </a:r>
            <a:endParaRPr sz="3200">
              <a:latin typeface="Trebuchet MS"/>
              <a:cs typeface="Trebuchet MS"/>
            </a:endParaRPr>
          </a:p>
          <a:p>
            <a:pPr marL="355600" marR="468630" indent="-342900">
              <a:lnSpc>
                <a:spcPts val="3460"/>
              </a:lnSpc>
              <a:spcBef>
                <a:spcPts val="1045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wind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speed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and direction affects </a:t>
            </a:r>
            <a:r>
              <a:rPr sz="3200" spc="-690" dirty="0">
                <a:solidFill>
                  <a:srgbClr val="404040"/>
                </a:solidFill>
                <a:latin typeface="Trebuchet MS"/>
                <a:cs typeface="Trebuchet MS"/>
              </a:rPr>
              <a:t>the 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temperature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humidity of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an</a:t>
            </a:r>
            <a:r>
              <a:rPr sz="32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area.</a:t>
            </a:r>
            <a:endParaRPr sz="3200">
              <a:latin typeface="Trebuchet MS"/>
              <a:cs typeface="Trebuchet MS"/>
            </a:endParaRPr>
          </a:p>
          <a:p>
            <a:pPr marL="355600" marR="544830" indent="-342900">
              <a:lnSpc>
                <a:spcPts val="3460"/>
              </a:lnSpc>
              <a:spcBef>
                <a:spcPts val="990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It also carries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seeds and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aids  </a:t>
            </a:r>
            <a:r>
              <a:rPr sz="3200" spc="-40" dirty="0">
                <a:solidFill>
                  <a:srgbClr val="404040"/>
                </a:solidFill>
                <a:latin typeface="Trebuchet MS"/>
                <a:cs typeface="Trebuchet MS"/>
              </a:rPr>
              <a:t>pollination,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spreading</a:t>
            </a:r>
            <a:r>
              <a:rPr sz="32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life.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0544" y="0"/>
            <a:ext cx="5307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" dirty="0"/>
              <a:t>Temperature </a:t>
            </a:r>
            <a:r>
              <a:rPr dirty="0"/>
              <a:t>and</a:t>
            </a:r>
            <a:r>
              <a:rPr spc="-25" dirty="0"/>
              <a:t> </a:t>
            </a:r>
            <a:r>
              <a:rPr spc="-5" dirty="0"/>
              <a:t>Sunlight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692912"/>
            <a:ext cx="8427085" cy="6260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78460" indent="-342900">
              <a:lnSpc>
                <a:spcPct val="100000"/>
              </a:lnSpc>
              <a:spcBef>
                <a:spcPts val="105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u="sng" spc="-40" dirty="0">
                <a:solidFill>
                  <a:srgbClr val="404040"/>
                </a:solidFill>
                <a:latin typeface="Trebuchet MS"/>
                <a:cs typeface="Trebuchet MS"/>
              </a:rPr>
              <a:t>Temperature </a:t>
            </a:r>
            <a:r>
              <a:rPr sz="3200" u="sng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3200" u="sng" spc="-5" dirty="0">
                <a:solidFill>
                  <a:srgbClr val="404040"/>
                </a:solidFill>
                <a:latin typeface="Trebuchet MS"/>
                <a:cs typeface="Trebuchet MS"/>
              </a:rPr>
              <a:t>the air and </a:t>
            </a:r>
            <a:r>
              <a:rPr sz="3200" u="sng" dirty="0">
                <a:solidFill>
                  <a:srgbClr val="404040"/>
                </a:solidFill>
                <a:latin typeface="Trebuchet MS"/>
                <a:cs typeface="Trebuchet MS"/>
              </a:rPr>
              <a:t>water affect  </a:t>
            </a:r>
            <a:r>
              <a:rPr sz="3200" u="sng" spc="-5" dirty="0">
                <a:solidFill>
                  <a:srgbClr val="404040"/>
                </a:solidFill>
                <a:latin typeface="Trebuchet MS"/>
                <a:cs typeface="Trebuchet MS"/>
              </a:rPr>
              <a:t>animals, plants and </a:t>
            </a:r>
            <a:r>
              <a:rPr sz="3200" u="sng" dirty="0">
                <a:solidFill>
                  <a:srgbClr val="404040"/>
                </a:solidFill>
                <a:latin typeface="Trebuchet MS"/>
                <a:cs typeface="Trebuchet MS"/>
              </a:rPr>
              <a:t>human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32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ecosystems.</a:t>
            </a:r>
            <a:endParaRPr sz="3200" dirty="0">
              <a:latin typeface="Trebuchet MS"/>
              <a:cs typeface="Trebuchet MS"/>
            </a:endParaRPr>
          </a:p>
          <a:p>
            <a:pPr marL="355600" marR="266065" indent="-342900">
              <a:lnSpc>
                <a:spcPct val="100000"/>
              </a:lnSpc>
              <a:spcBef>
                <a:spcPts val="995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</a:t>
            </a:r>
            <a:r>
              <a:rPr sz="2550" spc="-420" dirty="0">
                <a:solidFill>
                  <a:srgbClr val="90C225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 rise in temperature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has the potential to  change the way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 living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thing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develops, 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because it changes </a:t>
            </a:r>
            <a:r>
              <a:rPr sz="3200" u="sng" spc="-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3200" u="sng" dirty="0">
                <a:solidFill>
                  <a:srgbClr val="404040"/>
                </a:solidFill>
                <a:latin typeface="Trebuchet MS"/>
                <a:cs typeface="Trebuchet MS"/>
              </a:rPr>
              <a:t>metabolic </a:t>
            </a:r>
            <a:r>
              <a:rPr sz="3200" u="sng" spc="-5" dirty="0">
                <a:solidFill>
                  <a:srgbClr val="404040"/>
                </a:solidFill>
                <a:latin typeface="Trebuchet MS"/>
                <a:cs typeface="Trebuchet MS"/>
              </a:rPr>
              <a:t>activites 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organism.</a:t>
            </a:r>
            <a:endParaRPr sz="3200" dirty="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1000"/>
              </a:spcBef>
              <a:tabLst>
                <a:tab pos="2313940" algn="l"/>
              </a:tabLst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All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living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organisms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have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tolerance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level  of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temperature.e.g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 human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would die if he 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stood out	in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minus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50 degree</a:t>
            </a:r>
            <a:r>
              <a:rPr sz="32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temperature.</a:t>
            </a:r>
            <a:endParaRPr sz="3200" dirty="0">
              <a:latin typeface="Trebuchet MS"/>
              <a:cs typeface="Trebuchet MS"/>
            </a:endParaRPr>
          </a:p>
          <a:p>
            <a:pPr marL="355600" marR="100965" indent="-342900">
              <a:lnSpc>
                <a:spcPct val="100000"/>
              </a:lnSpc>
              <a:spcBef>
                <a:spcPts val="1010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u="sng" spc="-5" dirty="0">
                <a:solidFill>
                  <a:srgbClr val="404040"/>
                </a:solidFill>
                <a:latin typeface="Trebuchet MS"/>
                <a:cs typeface="Trebuchet MS"/>
              </a:rPr>
              <a:t>Light </a:t>
            </a:r>
            <a:r>
              <a:rPr sz="3200" u="sng" dirty="0">
                <a:solidFill>
                  <a:srgbClr val="404040"/>
                </a:solidFill>
                <a:latin typeface="Trebuchet MS"/>
                <a:cs typeface="Trebuchet MS"/>
              </a:rPr>
              <a:t>exposure often </a:t>
            </a:r>
            <a:r>
              <a:rPr sz="3200" u="sng" spc="-5" dirty="0">
                <a:solidFill>
                  <a:srgbClr val="404040"/>
                </a:solidFill>
                <a:latin typeface="Trebuchet MS"/>
                <a:cs typeface="Trebuchet MS"/>
              </a:rPr>
              <a:t>affects the  temperature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.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Areas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with direct sunlight are  </a:t>
            </a:r>
            <a:r>
              <a:rPr sz="3200" spc="-65" dirty="0">
                <a:solidFill>
                  <a:srgbClr val="404040"/>
                </a:solidFill>
                <a:latin typeface="Trebuchet MS"/>
                <a:cs typeface="Trebuchet MS"/>
              </a:rPr>
              <a:t>warmer.</a:t>
            </a:r>
            <a:endParaRPr sz="32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39236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Chemical</a:t>
            </a:r>
            <a:r>
              <a:rPr spc="-85" dirty="0"/>
              <a:t> </a:t>
            </a:r>
            <a:r>
              <a:rPr spc="-5" dirty="0"/>
              <a:t>elements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2431" y="1443608"/>
            <a:ext cx="8424545" cy="4181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431925" indent="-342900">
              <a:lnSpc>
                <a:spcPct val="100000"/>
              </a:lnSpc>
              <a:spcBef>
                <a:spcPts val="105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Chemical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elements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act within the  environment to impact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what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type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of  organism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can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grow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in the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area.</a:t>
            </a:r>
            <a:endParaRPr sz="3200" dirty="0">
              <a:latin typeface="Trebuchet MS"/>
              <a:cs typeface="Trebuchet MS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994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chemical composition, </a:t>
            </a:r>
            <a:r>
              <a:rPr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including</a:t>
            </a:r>
            <a:r>
              <a:rPr lang="en-US"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 acidity</a:t>
            </a:r>
            <a:r>
              <a:rPr sz="3200" spc="-53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level,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has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 large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impact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on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the plants in an  area.</a:t>
            </a:r>
            <a:endParaRPr sz="3200" dirty="0">
              <a:latin typeface="Trebuchet MS"/>
              <a:cs typeface="Trebuchet MS"/>
            </a:endParaRPr>
          </a:p>
          <a:p>
            <a:pPr marL="355600" marR="868044" indent="-342900">
              <a:lnSpc>
                <a:spcPct val="100000"/>
              </a:lnSpc>
              <a:spcBef>
                <a:spcPts val="1000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</a:t>
            </a:r>
            <a:r>
              <a:rPr sz="2550" spc="-235" dirty="0">
                <a:solidFill>
                  <a:srgbClr val="90C225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Chemical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elements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make up all </a:t>
            </a:r>
            <a:r>
              <a:rPr sz="3200" spc="-165" dirty="0">
                <a:solidFill>
                  <a:srgbClr val="404040"/>
                </a:solidFill>
                <a:latin typeface="Trebuchet MS"/>
                <a:cs typeface="Trebuchet MS"/>
              </a:rPr>
              <a:t>matter, 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including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other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abiotic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factors.</a:t>
            </a:r>
            <a:endParaRPr sz="32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328676"/>
            <a:ext cx="44272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 </a:t>
            </a:r>
            <a:r>
              <a:rPr spc="-5" dirty="0"/>
              <a:t>is</a:t>
            </a:r>
            <a:r>
              <a:rPr spc="-125" dirty="0"/>
              <a:t> </a:t>
            </a:r>
            <a:r>
              <a:rPr dirty="0"/>
              <a:t>Environment?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226261"/>
            <a:ext cx="7994650" cy="371704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43560" indent="-342900">
              <a:lnSpc>
                <a:spcPct val="100000"/>
              </a:lnSpc>
              <a:spcBef>
                <a:spcPts val="105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term environment comes </a:t>
            </a:r>
            <a:r>
              <a:rPr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from</a:t>
            </a:r>
            <a:r>
              <a:rPr lang="en-US"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 the</a:t>
            </a:r>
            <a:r>
              <a:rPr sz="3200" spc="-710" dirty="0" smtClean="0">
                <a:solidFill>
                  <a:srgbClr val="404040"/>
                </a:solidFill>
                <a:latin typeface="Trebuchet MS"/>
                <a:cs typeface="Trebuchet MS"/>
              </a:rPr>
              <a:t> 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French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word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“</a:t>
            </a:r>
            <a:r>
              <a:rPr sz="3200" dirty="0">
                <a:solidFill>
                  <a:srgbClr val="006FC0"/>
                </a:solidFill>
                <a:latin typeface="Trebuchet MS"/>
                <a:cs typeface="Trebuchet MS"/>
              </a:rPr>
              <a:t>environ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”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means  everything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that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surround</a:t>
            </a:r>
            <a:r>
              <a:rPr sz="32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us.</a:t>
            </a:r>
            <a:endParaRPr sz="3200" dirty="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1000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totality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3200" dirty="0" smtClean="0">
                <a:solidFill>
                  <a:srgbClr val="404040"/>
                </a:solidFill>
                <a:latin typeface="Trebuchet MS"/>
                <a:cs typeface="Trebuchet MS"/>
              </a:rPr>
              <a:t>surrounding</a:t>
            </a:r>
            <a:r>
              <a:rPr lang="en-US" sz="3200" dirty="0" smtClean="0">
                <a:solidFill>
                  <a:srgbClr val="404040"/>
                </a:solidFill>
                <a:latin typeface="Trebuchet MS"/>
                <a:cs typeface="Trebuchet MS"/>
              </a:rPr>
              <a:t> conditions </a:t>
            </a:r>
            <a:r>
              <a:rPr sz="3200" spc="-68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 smtClean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lang="en-US" sz="3200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comfortable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living of organism.</a:t>
            </a:r>
            <a:endParaRPr sz="32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</a:t>
            </a:r>
            <a:r>
              <a:rPr sz="2550" spc="-250" dirty="0">
                <a:solidFill>
                  <a:srgbClr val="90C225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Environment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is the area in which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we </a:t>
            </a:r>
            <a:r>
              <a:rPr sz="3200" spc="-60" dirty="0">
                <a:solidFill>
                  <a:srgbClr val="404040"/>
                </a:solidFill>
                <a:latin typeface="Trebuchet MS"/>
                <a:cs typeface="Trebuchet MS"/>
              </a:rPr>
              <a:t>live.</a:t>
            </a:r>
            <a:endParaRPr sz="32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57086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Common biotic</a:t>
            </a:r>
            <a:r>
              <a:rPr spc="-75" dirty="0"/>
              <a:t> </a:t>
            </a:r>
            <a:r>
              <a:rPr spc="-5" dirty="0"/>
              <a:t>components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560017"/>
            <a:ext cx="9606890" cy="58150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105"/>
              </a:spcBef>
              <a:buClr>
                <a:srgbClr val="90C225"/>
              </a:buClr>
              <a:buSzPct val="79687"/>
              <a:buAutoNum type="alphaLcParenR"/>
              <a:tabLst>
                <a:tab pos="527685" algn="l"/>
                <a:tab pos="528320" algn="l"/>
              </a:tabLst>
            </a:pPr>
            <a:r>
              <a:rPr sz="3200" spc="-15" dirty="0">
                <a:solidFill>
                  <a:srgbClr val="404040"/>
                </a:solidFill>
                <a:latin typeface="Trebuchet MS"/>
                <a:cs typeface="Trebuchet MS"/>
              </a:rPr>
              <a:t>Producers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(autotrophs</a:t>
            </a:r>
            <a:r>
              <a:rPr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endParaRPr sz="3200" dirty="0" smtClean="0">
              <a:latin typeface="Trebuchet MS"/>
              <a:cs typeface="Trebuchet MS"/>
            </a:endParaRPr>
          </a:p>
          <a:p>
            <a:pPr>
              <a:spcBef>
                <a:spcPts val="25"/>
              </a:spcBef>
              <a:buClr>
                <a:srgbClr val="90C225"/>
              </a:buClr>
            </a:pPr>
            <a:r>
              <a:rPr lang="en-US" sz="4800" spc="445" dirty="0" smtClean="0">
                <a:solidFill>
                  <a:srgbClr val="90C225"/>
                </a:solidFill>
                <a:latin typeface="Arial"/>
                <a:cs typeface="Arial"/>
              </a:rPr>
              <a:t></a:t>
            </a:r>
            <a:r>
              <a:rPr lang="en-US" sz="4800" spc="-280" dirty="0" smtClean="0">
                <a:solidFill>
                  <a:srgbClr val="90C225"/>
                </a:solidFill>
                <a:latin typeface="Arial"/>
                <a:cs typeface="Arial"/>
              </a:rPr>
              <a:t> </a:t>
            </a:r>
            <a:r>
              <a:rPr lang="en-US" sz="3200" dirty="0" smtClean="0">
                <a:solidFill>
                  <a:srgbClr val="404040"/>
                </a:solidFill>
                <a:latin typeface="Trebuchet MS"/>
                <a:cs typeface="Trebuchet MS"/>
              </a:rPr>
              <a:t>For </a:t>
            </a:r>
            <a:r>
              <a:rPr lang="en-US"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example; plants</a:t>
            </a:r>
            <a:endParaRPr lang="en-US" sz="3200" dirty="0" smtClean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0C225"/>
              </a:buClr>
              <a:buFont typeface="Trebuchet MS"/>
              <a:buAutoNum type="alphaLcParenR"/>
            </a:pPr>
            <a:endParaRPr sz="5050" dirty="0">
              <a:latin typeface="Times New Roman"/>
              <a:cs typeface="Times New Roman"/>
            </a:endParaRPr>
          </a:p>
          <a:p>
            <a:pPr marL="12701">
              <a:lnSpc>
                <a:spcPct val="100000"/>
              </a:lnSpc>
              <a:spcBef>
                <a:spcPts val="5"/>
              </a:spcBef>
              <a:buClr>
                <a:srgbClr val="90C225"/>
              </a:buClr>
              <a:buSzPct val="79687"/>
              <a:tabLst>
                <a:tab pos="527685" algn="l"/>
                <a:tab pos="528320" algn="l"/>
              </a:tabLst>
            </a:pPr>
            <a:r>
              <a:rPr lang="en-US"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b) </a:t>
            </a:r>
            <a:r>
              <a:rPr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Consumers</a:t>
            </a:r>
            <a:r>
              <a:rPr sz="3200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(heterotrophs)</a:t>
            </a:r>
            <a:endParaRPr sz="3200" dirty="0">
              <a:latin typeface="Trebuchet MS"/>
              <a:cs typeface="Trebuchet MS"/>
            </a:endParaRPr>
          </a:p>
          <a:p>
            <a:pPr>
              <a:spcBef>
                <a:spcPts val="35"/>
              </a:spcBef>
              <a:buClr>
                <a:srgbClr val="90C225"/>
              </a:buClr>
            </a:pPr>
            <a:r>
              <a:rPr lang="en-US" sz="3200" spc="445" dirty="0">
                <a:solidFill>
                  <a:srgbClr val="90C2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</a:t>
            </a:r>
            <a:r>
              <a:rPr lang="en-US" sz="3200" spc="-280" dirty="0">
                <a:solidFill>
                  <a:srgbClr val="90C2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3600" spc="-5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example; animals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0C225"/>
              </a:buClr>
            </a:pPr>
            <a:endParaRPr sz="5050" dirty="0">
              <a:latin typeface="Times New Roman"/>
              <a:cs typeface="Times New Roman"/>
            </a:endParaRPr>
          </a:p>
          <a:p>
            <a:pPr marL="12701">
              <a:lnSpc>
                <a:spcPct val="100000"/>
              </a:lnSpc>
              <a:buClr>
                <a:srgbClr val="90C225"/>
              </a:buClr>
              <a:buSzPct val="79687"/>
              <a:tabLst>
                <a:tab pos="527685" algn="l"/>
                <a:tab pos="528320" algn="l"/>
              </a:tabLst>
            </a:pPr>
            <a:r>
              <a:rPr lang="en-US"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c) </a:t>
            </a:r>
            <a:r>
              <a:rPr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Decomposers</a:t>
            </a:r>
            <a:r>
              <a:rPr sz="3200" spc="-3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(detritivores</a:t>
            </a:r>
            <a:r>
              <a:rPr sz="3200" dirty="0" smtClean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endParaRPr lang="en-US" sz="3200" dirty="0" smtClean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marL="12701">
              <a:buClr>
                <a:srgbClr val="90C225"/>
              </a:buClr>
              <a:buSzPct val="79687"/>
              <a:tabLst>
                <a:tab pos="527685" algn="l"/>
                <a:tab pos="528320" algn="l"/>
              </a:tabLst>
            </a:pPr>
            <a:r>
              <a:rPr lang="en-US"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lang="en-US" sz="3200" dirty="0">
                <a:solidFill>
                  <a:srgbClr val="404040"/>
                </a:solidFill>
                <a:latin typeface="Trebuchet MS"/>
                <a:cs typeface="Trebuchet MS"/>
              </a:rPr>
              <a:t>For </a:t>
            </a:r>
            <a:r>
              <a:rPr lang="en-US" sz="3200" spc="-5" dirty="0">
                <a:solidFill>
                  <a:srgbClr val="404040"/>
                </a:solidFill>
                <a:latin typeface="Trebuchet MS"/>
                <a:cs typeface="Trebuchet MS"/>
              </a:rPr>
              <a:t>example; </a:t>
            </a:r>
            <a:r>
              <a:rPr lang="en-US" sz="3200" dirty="0">
                <a:solidFill>
                  <a:srgbClr val="404040"/>
                </a:solidFill>
                <a:latin typeface="Trebuchet MS"/>
                <a:cs typeface="Trebuchet MS"/>
              </a:rPr>
              <a:t>micro-organisms </a:t>
            </a:r>
            <a:r>
              <a:rPr lang="en-US" sz="3200" spc="-5" dirty="0">
                <a:solidFill>
                  <a:srgbClr val="404040"/>
                </a:solidFill>
                <a:latin typeface="Trebuchet MS"/>
                <a:cs typeface="Trebuchet MS"/>
              </a:rPr>
              <a:t>(fungi </a:t>
            </a:r>
            <a:r>
              <a:rPr lang="en-US" sz="3200" spc="-685" dirty="0" smtClean="0">
                <a:solidFill>
                  <a:srgbClr val="404040"/>
                </a:solidFill>
                <a:latin typeface="Trebuchet MS"/>
                <a:cs typeface="Trebuchet MS"/>
              </a:rPr>
              <a:t>&amp;     </a:t>
            </a:r>
            <a:r>
              <a:rPr lang="en-US"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bacteria</a:t>
            </a:r>
            <a:r>
              <a:rPr lang="en-US" sz="3200" spc="-5" dirty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endParaRPr lang="en-US" sz="3200" dirty="0">
              <a:latin typeface="Trebuchet MS"/>
              <a:cs typeface="Trebuchet MS"/>
            </a:endParaRPr>
          </a:p>
          <a:p>
            <a:pPr marL="12701">
              <a:lnSpc>
                <a:spcPct val="100000"/>
              </a:lnSpc>
              <a:buClr>
                <a:srgbClr val="90C225"/>
              </a:buClr>
              <a:buSzPct val="79687"/>
              <a:tabLst>
                <a:tab pos="527685" algn="l"/>
                <a:tab pos="528320" algn="l"/>
              </a:tabLst>
            </a:pPr>
            <a:endParaRPr lang="en-US" sz="3200" dirty="0" smtClean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marL="12701">
              <a:lnSpc>
                <a:spcPct val="100000"/>
              </a:lnSpc>
              <a:buClr>
                <a:srgbClr val="90C225"/>
              </a:buClr>
              <a:buSzPct val="79687"/>
              <a:tabLst>
                <a:tab pos="527685" algn="l"/>
                <a:tab pos="528320" algn="l"/>
              </a:tabLst>
            </a:pPr>
            <a:endParaRPr sz="32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711898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Common biophysical</a:t>
            </a:r>
            <a:r>
              <a:rPr spc="-40" dirty="0"/>
              <a:t> </a:t>
            </a:r>
            <a:r>
              <a:rPr spc="-5" dirty="0"/>
              <a:t>Environments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463014"/>
            <a:ext cx="4850765" cy="125476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1095"/>
              </a:spcBef>
              <a:buClr>
                <a:srgbClr val="90C225"/>
              </a:buClr>
              <a:buSzPct val="79687"/>
              <a:buAutoNum type="alphaLcParenR"/>
              <a:tabLst>
                <a:tab pos="527685" algn="l"/>
                <a:tab pos="528320" algn="l"/>
              </a:tabLst>
            </a:pP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Marine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environment</a:t>
            </a:r>
            <a:endParaRPr sz="3200"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79687"/>
              <a:buAutoNum type="alphaLcParenR"/>
              <a:tabLst>
                <a:tab pos="527685" algn="l"/>
                <a:tab pos="528320" algn="l"/>
              </a:tabLst>
            </a:pPr>
            <a:r>
              <a:rPr sz="3200" spc="-40" dirty="0">
                <a:solidFill>
                  <a:srgbClr val="404040"/>
                </a:solidFill>
                <a:latin typeface="Trebuchet MS"/>
                <a:cs typeface="Trebuchet MS"/>
              </a:rPr>
              <a:t>Terrestrial</a:t>
            </a:r>
            <a:r>
              <a:rPr sz="32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environment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41192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Marine</a:t>
            </a:r>
            <a:r>
              <a:rPr spc="-85" dirty="0"/>
              <a:t> </a:t>
            </a:r>
            <a:r>
              <a:rPr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7380" y="1460753"/>
            <a:ext cx="8328659" cy="2591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65125" indent="-342900">
              <a:lnSpc>
                <a:spcPct val="100000"/>
              </a:lnSpc>
              <a:spcBef>
                <a:spcPts val="105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</a:t>
            </a:r>
            <a:r>
              <a:rPr sz="2550" spc="-270" dirty="0">
                <a:solidFill>
                  <a:srgbClr val="90C225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Saline water present on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the earth covers  approximately </a:t>
            </a:r>
            <a:r>
              <a:rPr sz="3200" spc="-5" dirty="0">
                <a:solidFill>
                  <a:srgbClr val="006FC0"/>
                </a:solidFill>
                <a:latin typeface="Trebuchet MS"/>
                <a:cs typeface="Trebuchet MS"/>
              </a:rPr>
              <a:t>72%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planet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surface. The  ocean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contains </a:t>
            </a:r>
            <a:r>
              <a:rPr sz="3200" spc="-5" dirty="0">
                <a:solidFill>
                  <a:srgbClr val="006FC0"/>
                </a:solidFill>
                <a:latin typeface="Trebuchet MS"/>
                <a:cs typeface="Trebuchet MS"/>
              </a:rPr>
              <a:t>97%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3200" spc="-35" dirty="0">
                <a:solidFill>
                  <a:srgbClr val="404040"/>
                </a:solidFill>
                <a:latin typeface="Trebuchet MS"/>
                <a:cs typeface="Trebuchet MS"/>
              </a:rPr>
              <a:t>earth’s</a:t>
            </a:r>
            <a:r>
              <a:rPr sz="32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75" dirty="0">
                <a:solidFill>
                  <a:srgbClr val="404040"/>
                </a:solidFill>
                <a:latin typeface="Trebuchet MS"/>
                <a:cs typeface="Trebuchet MS"/>
              </a:rPr>
              <a:t>water.</a:t>
            </a:r>
            <a:endParaRPr sz="32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It is the habitat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3200" spc="-5" dirty="0">
                <a:solidFill>
                  <a:srgbClr val="006FC0"/>
                </a:solidFill>
                <a:latin typeface="Trebuchet MS"/>
                <a:cs typeface="Trebuchet MS"/>
              </a:rPr>
              <a:t>230000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known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species </a:t>
            </a:r>
            <a:r>
              <a:rPr sz="3200" spc="-685" dirty="0">
                <a:solidFill>
                  <a:srgbClr val="404040"/>
                </a:solidFill>
                <a:latin typeface="Trebuchet MS"/>
                <a:cs typeface="Trebuchet MS"/>
              </a:rPr>
              <a:t>of 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animals and aquatic</a:t>
            </a:r>
            <a:r>
              <a:rPr sz="32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plants.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48615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" dirty="0"/>
              <a:t>Terrestrial</a:t>
            </a:r>
            <a:r>
              <a:rPr spc="-105" dirty="0"/>
              <a:t> </a:t>
            </a:r>
            <a:r>
              <a:rPr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419859"/>
            <a:ext cx="8398510" cy="371704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12115" indent="-342900">
              <a:lnSpc>
                <a:spcPct val="100000"/>
              </a:lnSpc>
              <a:spcBef>
                <a:spcPts val="105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The environment belonging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to the </a:t>
            </a:r>
            <a:r>
              <a:rPr sz="3200" dirty="0" smtClean="0">
                <a:solidFill>
                  <a:srgbClr val="404040"/>
                </a:solidFill>
                <a:latin typeface="Trebuchet MS"/>
                <a:cs typeface="Trebuchet MS"/>
              </a:rPr>
              <a:t>land</a:t>
            </a:r>
            <a:r>
              <a:rPr lang="en-US" sz="3200" dirty="0" smtClean="0">
                <a:solidFill>
                  <a:srgbClr val="404040"/>
                </a:solidFill>
                <a:latin typeface="Trebuchet MS"/>
                <a:cs typeface="Trebuchet MS"/>
              </a:rPr>
              <a:t> as</a:t>
            </a:r>
            <a:r>
              <a:rPr sz="3200" spc="-710" dirty="0" smtClean="0">
                <a:solidFill>
                  <a:srgbClr val="404040"/>
                </a:solidFill>
                <a:latin typeface="Trebuchet MS"/>
                <a:cs typeface="Trebuchet MS"/>
              </a:rPr>
              <a:t> 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opposed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to the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sea or </a:t>
            </a:r>
            <a:r>
              <a:rPr sz="3200" spc="-114" dirty="0">
                <a:solidFill>
                  <a:srgbClr val="404040"/>
                </a:solidFill>
                <a:latin typeface="Trebuchet MS"/>
                <a:cs typeface="Trebuchet MS"/>
              </a:rPr>
              <a:t>air.</a:t>
            </a:r>
            <a:endParaRPr sz="3200" dirty="0">
              <a:latin typeface="Trebuchet MS"/>
              <a:cs typeface="Trebuchet MS"/>
            </a:endParaRPr>
          </a:p>
          <a:p>
            <a:pPr marL="355600" marR="465455" indent="-342900">
              <a:lnSpc>
                <a:spcPct val="100000"/>
              </a:lnSpc>
              <a:spcBef>
                <a:spcPts val="994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It include all the plants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animals</a:t>
            </a:r>
            <a:r>
              <a:rPr lang="en-US"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 grow</a:t>
            </a:r>
            <a:r>
              <a:rPr sz="3200" spc="-700" dirty="0" smtClean="0">
                <a:solidFill>
                  <a:srgbClr val="404040"/>
                </a:solidFill>
                <a:latin typeface="Trebuchet MS"/>
                <a:cs typeface="Trebuchet MS"/>
              </a:rPr>
              <a:t> 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up and develop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on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surface of</a:t>
            </a:r>
            <a:r>
              <a:rPr sz="32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earth.</a:t>
            </a:r>
            <a:endParaRPr sz="3200" dirty="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For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example: human, animals,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plants</a:t>
            </a:r>
            <a:r>
              <a:rPr sz="3200" dirty="0" smtClean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lang="en-US" sz="3200" dirty="0" smtClean="0">
                <a:solidFill>
                  <a:srgbClr val="404040"/>
                </a:solidFill>
                <a:latin typeface="Trebuchet MS"/>
                <a:cs typeface="Trebuchet MS"/>
              </a:rPr>
              <a:t> crops</a:t>
            </a:r>
            <a:r>
              <a:rPr sz="3200" spc="-695" dirty="0" smtClean="0">
                <a:solidFill>
                  <a:srgbClr val="404040"/>
                </a:solidFill>
                <a:latin typeface="Trebuchet MS"/>
                <a:cs typeface="Trebuchet MS"/>
              </a:rPr>
              <a:t> 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etc.</a:t>
            </a:r>
            <a:endParaRPr sz="32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Factors </a:t>
            </a:r>
            <a:r>
              <a:rPr spc="-5" dirty="0"/>
              <a:t>responsible for change in  </a:t>
            </a:r>
            <a:r>
              <a:rPr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0207" y="1051306"/>
            <a:ext cx="8296909" cy="53482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40005" indent="-514984">
              <a:lnSpc>
                <a:spcPct val="100000"/>
              </a:lnSpc>
              <a:spcBef>
                <a:spcPts val="105"/>
              </a:spcBef>
              <a:buClr>
                <a:srgbClr val="90C225"/>
              </a:buClr>
              <a:buSzPct val="79687"/>
              <a:buAutoNum type="arabicPeriod"/>
              <a:tabLst>
                <a:tab pos="527685" algn="l"/>
                <a:tab pos="528320" algn="l"/>
              </a:tabLst>
            </a:pP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Deforestation for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wood and bringing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land  under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cultivation this cause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erosion of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the 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soil. This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activity has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been going on from 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the past thousand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30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years.</a:t>
            </a:r>
            <a:endParaRPr sz="3000" dirty="0">
              <a:latin typeface="Trebuchet MS"/>
              <a:cs typeface="Trebuchet MS"/>
            </a:endParaRPr>
          </a:p>
          <a:p>
            <a:pPr marL="527685" marR="755650" indent="-514984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79687"/>
              <a:buAutoNum type="arabicPeriod"/>
              <a:tabLst>
                <a:tab pos="527685" algn="l"/>
                <a:tab pos="528320" algn="l"/>
              </a:tabLst>
            </a:pPr>
            <a:r>
              <a:rPr sz="3000" spc="-20" dirty="0">
                <a:solidFill>
                  <a:srgbClr val="404040"/>
                </a:solidFill>
                <a:latin typeface="Trebuchet MS"/>
                <a:cs typeface="Trebuchet MS"/>
              </a:rPr>
              <a:t>Killing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gentle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animals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for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food and 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fierce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animals due to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safety</a:t>
            </a:r>
            <a:r>
              <a:rPr sz="30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reasons.</a:t>
            </a:r>
            <a:endParaRPr sz="3000" dirty="0">
              <a:latin typeface="Trebuchet MS"/>
              <a:cs typeface="Trebuchet MS"/>
            </a:endParaRPr>
          </a:p>
          <a:p>
            <a:pPr marL="527685" marR="5080" indent="-514984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79687"/>
              <a:buAutoNum type="arabicPeriod"/>
              <a:tabLst>
                <a:tab pos="527685" algn="l"/>
                <a:tab pos="528320" algn="l"/>
              </a:tabLst>
            </a:pP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The industrial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scientific revolution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in  the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recent past has the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tremendous affect 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on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environment.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This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aspect is mainly 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responsible for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polluting the water bodies  with the chemicals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from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industries</a:t>
            </a:r>
            <a:r>
              <a:rPr sz="30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waste.</a:t>
            </a:r>
            <a:endParaRPr sz="30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313436"/>
            <a:ext cx="7617461" cy="26980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510">
              <a:lnSpc>
                <a:spcPct val="150000"/>
              </a:lnSpc>
              <a:spcBef>
                <a:spcPts val="100"/>
              </a:spcBef>
              <a:buAutoNum type="arabicPeriod" startAt="4"/>
              <a:tabLst>
                <a:tab pos="474345" algn="l"/>
              </a:tabLst>
            </a:pPr>
            <a:r>
              <a:rPr lang="en-US" sz="3000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dirty="0" smtClean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large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number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episodes  have affected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the environment.  The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most important is </a:t>
            </a:r>
            <a:r>
              <a:rPr sz="3000" spc="-5" dirty="0">
                <a:solidFill>
                  <a:srgbClr val="006FC0"/>
                </a:solidFill>
                <a:latin typeface="Trebuchet MS"/>
                <a:cs typeface="Trebuchet MS"/>
              </a:rPr>
              <a:t>London  </a:t>
            </a:r>
            <a:r>
              <a:rPr sz="3000" dirty="0">
                <a:solidFill>
                  <a:srgbClr val="006FC0"/>
                </a:solidFill>
                <a:latin typeface="Trebuchet MS"/>
                <a:cs typeface="Trebuchet MS"/>
              </a:rPr>
              <a:t>smog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that kill </a:t>
            </a:r>
            <a:r>
              <a:rPr sz="3000" dirty="0">
                <a:solidFill>
                  <a:srgbClr val="006FC0"/>
                </a:solidFill>
                <a:latin typeface="Trebuchet MS"/>
                <a:cs typeface="Trebuchet MS"/>
              </a:rPr>
              <a:t>4000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people in </a:t>
            </a:r>
            <a:r>
              <a:rPr sz="3000" spc="-5" dirty="0">
                <a:solidFill>
                  <a:srgbClr val="006FC0"/>
                </a:solidFill>
                <a:latin typeface="Trebuchet MS"/>
                <a:cs typeface="Trebuchet MS"/>
              </a:rPr>
              <a:t> 1952</a:t>
            </a:r>
            <a:r>
              <a:rPr sz="3000" spc="-5" dirty="0" smtClean="0">
                <a:solidFill>
                  <a:srgbClr val="006FC0"/>
                </a:solidFill>
                <a:latin typeface="Trebuchet MS"/>
                <a:cs typeface="Trebuchet MS"/>
              </a:rPr>
              <a:t>.</a:t>
            </a:r>
            <a:endParaRPr sz="30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77114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Effect of </a:t>
            </a:r>
            <a:r>
              <a:rPr spc="-5" dirty="0"/>
              <a:t>insecticides </a:t>
            </a:r>
            <a:r>
              <a:rPr dirty="0"/>
              <a:t>on</a:t>
            </a:r>
            <a:r>
              <a:rPr spc="-55" dirty="0"/>
              <a:t> </a:t>
            </a:r>
            <a:r>
              <a:rPr spc="-5"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320164"/>
            <a:ext cx="8157209" cy="3678554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55600" marR="5080" indent="-342900" algn="just">
              <a:lnSpc>
                <a:spcPts val="2780"/>
              </a:lnSpc>
              <a:spcBef>
                <a:spcPts val="780"/>
              </a:spcBef>
            </a:pPr>
            <a:r>
              <a:rPr sz="2300" spc="41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2900" spc="-5" dirty="0">
                <a:solidFill>
                  <a:srgbClr val="404040"/>
                </a:solidFill>
                <a:latin typeface="Trebuchet MS"/>
                <a:cs typeface="Trebuchet MS"/>
              </a:rPr>
              <a:t>Insecticides can accumulated in fatty tissue</a:t>
            </a:r>
            <a:r>
              <a:rPr sz="2900" spc="-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900" dirty="0">
                <a:solidFill>
                  <a:srgbClr val="404040"/>
                </a:solidFill>
                <a:latin typeface="Trebuchet MS"/>
                <a:cs typeface="Trebuchet MS"/>
              </a:rPr>
              <a:t>of  </a:t>
            </a:r>
            <a:r>
              <a:rPr sz="2900" spc="-5" dirty="0">
                <a:solidFill>
                  <a:srgbClr val="404040"/>
                </a:solidFill>
                <a:latin typeface="Trebuchet MS"/>
                <a:cs typeface="Trebuchet MS"/>
              </a:rPr>
              <a:t>organism through plants and </a:t>
            </a:r>
            <a:r>
              <a:rPr sz="2900" dirty="0">
                <a:solidFill>
                  <a:srgbClr val="404040"/>
                </a:solidFill>
                <a:latin typeface="Trebuchet MS"/>
                <a:cs typeface="Trebuchet MS"/>
              </a:rPr>
              <a:t>vegetables, </a:t>
            </a:r>
            <a:r>
              <a:rPr sz="2900" spc="-5" dirty="0">
                <a:solidFill>
                  <a:srgbClr val="404040"/>
                </a:solidFill>
                <a:latin typeface="Trebuchet MS"/>
                <a:cs typeface="Trebuchet MS"/>
              </a:rPr>
              <a:t>which  has disaster</a:t>
            </a:r>
            <a:r>
              <a:rPr sz="29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900" spc="-5" dirty="0">
                <a:solidFill>
                  <a:srgbClr val="404040"/>
                </a:solidFill>
                <a:latin typeface="Trebuchet MS"/>
                <a:cs typeface="Trebuchet MS"/>
              </a:rPr>
              <a:t>effect.</a:t>
            </a:r>
            <a:endParaRPr sz="2900" dirty="0">
              <a:latin typeface="Trebuchet MS"/>
              <a:cs typeface="Trebuchet MS"/>
            </a:endParaRPr>
          </a:p>
          <a:p>
            <a:pPr marL="355600" marR="517525" indent="-342900">
              <a:lnSpc>
                <a:spcPct val="80000"/>
              </a:lnSpc>
              <a:spcBef>
                <a:spcPts val="1030"/>
              </a:spcBef>
            </a:pPr>
            <a:r>
              <a:rPr sz="2300" spc="41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2900" spc="-5" dirty="0">
                <a:solidFill>
                  <a:srgbClr val="404040"/>
                </a:solidFill>
                <a:latin typeface="Trebuchet MS"/>
                <a:cs typeface="Trebuchet MS"/>
              </a:rPr>
              <a:t>The target insert develop </a:t>
            </a:r>
            <a:r>
              <a:rPr sz="2900" dirty="0">
                <a:solidFill>
                  <a:srgbClr val="404040"/>
                </a:solidFill>
                <a:latin typeface="Trebuchet MS"/>
                <a:cs typeface="Trebuchet MS"/>
              </a:rPr>
              <a:t>resistance </a:t>
            </a:r>
            <a:r>
              <a:rPr sz="2900" spc="-615" dirty="0">
                <a:solidFill>
                  <a:srgbClr val="404040"/>
                </a:solidFill>
                <a:latin typeface="Trebuchet MS"/>
                <a:cs typeface="Trebuchet MS"/>
              </a:rPr>
              <a:t>against  </a:t>
            </a:r>
            <a:r>
              <a:rPr sz="2900" spc="-5" dirty="0">
                <a:solidFill>
                  <a:srgbClr val="404040"/>
                </a:solidFill>
                <a:latin typeface="Trebuchet MS"/>
                <a:cs typeface="Trebuchet MS"/>
              </a:rPr>
              <a:t>insecticides after </a:t>
            </a:r>
            <a:r>
              <a:rPr sz="29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900" spc="-5" dirty="0">
                <a:solidFill>
                  <a:srgbClr val="404040"/>
                </a:solidFill>
                <a:latin typeface="Trebuchet MS"/>
                <a:cs typeface="Trebuchet MS"/>
              </a:rPr>
              <a:t>period </a:t>
            </a:r>
            <a:r>
              <a:rPr sz="29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29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900" spc="-5" dirty="0">
                <a:solidFill>
                  <a:srgbClr val="404040"/>
                </a:solidFill>
                <a:latin typeface="Trebuchet MS"/>
                <a:cs typeface="Trebuchet MS"/>
              </a:rPr>
              <a:t>time.</a:t>
            </a:r>
            <a:endParaRPr sz="2900" dirty="0">
              <a:latin typeface="Trebuchet MS"/>
              <a:cs typeface="Trebuchet MS"/>
            </a:endParaRPr>
          </a:p>
          <a:p>
            <a:pPr marL="355600" marR="228600" indent="-342900">
              <a:lnSpc>
                <a:spcPts val="2790"/>
              </a:lnSpc>
              <a:spcBef>
                <a:spcPts val="970"/>
              </a:spcBef>
            </a:pPr>
            <a:r>
              <a:rPr sz="2300" spc="41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2900" spc="-5" dirty="0">
                <a:solidFill>
                  <a:srgbClr val="404040"/>
                </a:solidFill>
                <a:latin typeface="Trebuchet MS"/>
                <a:cs typeface="Trebuchet MS"/>
              </a:rPr>
              <a:t>The effectiveness </a:t>
            </a:r>
            <a:r>
              <a:rPr sz="29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900" spc="-5" dirty="0">
                <a:solidFill>
                  <a:srgbClr val="404040"/>
                </a:solidFill>
                <a:latin typeface="Trebuchet MS"/>
                <a:cs typeface="Trebuchet MS"/>
              </a:rPr>
              <a:t>insecticides decreases </a:t>
            </a:r>
            <a:r>
              <a:rPr sz="2900" spc="-575" dirty="0">
                <a:solidFill>
                  <a:srgbClr val="404040"/>
                </a:solidFill>
                <a:latin typeface="Trebuchet MS"/>
                <a:cs typeface="Trebuchet MS"/>
              </a:rPr>
              <a:t>in  </a:t>
            </a:r>
            <a:r>
              <a:rPr sz="2900" spc="-5" dirty="0">
                <a:solidFill>
                  <a:srgbClr val="404040"/>
                </a:solidFill>
                <a:latin typeface="Trebuchet MS"/>
                <a:cs typeface="Trebuchet MS"/>
              </a:rPr>
              <a:t>manufacturing industries</a:t>
            </a:r>
            <a:r>
              <a:rPr sz="29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900" spc="-5" dirty="0">
                <a:solidFill>
                  <a:srgbClr val="404040"/>
                </a:solidFill>
                <a:latin typeface="Trebuchet MS"/>
                <a:cs typeface="Trebuchet MS"/>
              </a:rPr>
              <a:t>insecticides.</a:t>
            </a:r>
            <a:endParaRPr sz="2900" dirty="0">
              <a:latin typeface="Trebuchet MS"/>
              <a:cs typeface="Trebuchet MS"/>
            </a:endParaRPr>
          </a:p>
          <a:p>
            <a:pPr marL="355600" marR="614045" indent="-342900">
              <a:lnSpc>
                <a:spcPct val="80000"/>
              </a:lnSpc>
              <a:spcBef>
                <a:spcPts val="1025"/>
              </a:spcBef>
            </a:pPr>
            <a:r>
              <a:rPr sz="2300" spc="41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2900" spc="-5" dirty="0">
                <a:solidFill>
                  <a:srgbClr val="404040"/>
                </a:solidFill>
                <a:latin typeface="Trebuchet MS"/>
                <a:cs typeface="Trebuchet MS"/>
              </a:rPr>
              <a:t>The workers are affected by </a:t>
            </a:r>
            <a:r>
              <a:rPr sz="2900" dirty="0">
                <a:solidFill>
                  <a:srgbClr val="404040"/>
                </a:solidFill>
                <a:latin typeface="Trebuchet MS"/>
                <a:cs typeface="Trebuchet MS"/>
              </a:rPr>
              <a:t>slow </a:t>
            </a:r>
            <a:r>
              <a:rPr sz="2900" spc="-595" dirty="0">
                <a:solidFill>
                  <a:srgbClr val="404040"/>
                </a:solidFill>
                <a:latin typeface="Trebuchet MS"/>
                <a:cs typeface="Trebuchet MS"/>
              </a:rPr>
              <a:t>poisoning  </a:t>
            </a:r>
            <a:r>
              <a:rPr sz="2900" spc="-5" dirty="0">
                <a:solidFill>
                  <a:srgbClr val="404040"/>
                </a:solidFill>
                <a:latin typeface="Trebuchet MS"/>
                <a:cs typeface="Trebuchet MS"/>
              </a:rPr>
              <a:t>affect </a:t>
            </a:r>
            <a:r>
              <a:rPr sz="29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900" spc="-5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9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900" spc="-5" dirty="0">
                <a:solidFill>
                  <a:srgbClr val="404040"/>
                </a:solidFill>
                <a:latin typeface="Trebuchet MS"/>
                <a:cs typeface="Trebuchet MS"/>
              </a:rPr>
              <a:t>insecticides.</a:t>
            </a:r>
            <a:endParaRPr sz="29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73875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Effect of fungicides on</a:t>
            </a:r>
            <a:r>
              <a:rPr spc="-155" dirty="0"/>
              <a:t> </a:t>
            </a:r>
            <a:r>
              <a:rPr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317116"/>
            <a:ext cx="8381365" cy="353631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11430" indent="-342900">
              <a:lnSpc>
                <a:spcPct val="80000"/>
              </a:lnSpc>
              <a:spcBef>
                <a:spcPts val="820"/>
              </a:spcBef>
            </a:pPr>
            <a:r>
              <a:rPr sz="2400" spc="409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fungicides in the soil increases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number of 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harmful bacteria and decreases the </a:t>
            </a:r>
            <a:r>
              <a:rPr sz="3000" spc="-10" dirty="0">
                <a:solidFill>
                  <a:srgbClr val="404040"/>
                </a:solidFill>
                <a:latin typeface="Trebuchet MS"/>
                <a:cs typeface="Trebuchet MS"/>
              </a:rPr>
              <a:t>population 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useful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fungi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certain fungicides are toxic to  soil </a:t>
            </a:r>
            <a:r>
              <a:rPr sz="3000" spc="-10" dirty="0">
                <a:solidFill>
                  <a:srgbClr val="404040"/>
                </a:solidFill>
                <a:latin typeface="Trebuchet MS"/>
                <a:cs typeface="Trebuchet MS"/>
              </a:rPr>
              <a:t>arthropods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continue use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fungicides  make the </a:t>
            </a:r>
            <a:r>
              <a:rPr sz="3000" spc="-10" dirty="0">
                <a:solidFill>
                  <a:srgbClr val="404040"/>
                </a:solidFill>
                <a:latin typeface="Trebuchet MS"/>
                <a:cs typeface="Trebuchet MS"/>
              </a:rPr>
              <a:t>pest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resistance to</a:t>
            </a:r>
            <a:r>
              <a:rPr sz="3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them.</a:t>
            </a:r>
            <a:endParaRPr sz="3000">
              <a:latin typeface="Trebuchet MS"/>
              <a:cs typeface="Trebuchet MS"/>
            </a:endParaRPr>
          </a:p>
          <a:p>
            <a:pPr marL="355600" marR="5080" indent="-342900">
              <a:lnSpc>
                <a:spcPct val="80000"/>
              </a:lnSpc>
              <a:spcBef>
                <a:spcPts val="994"/>
              </a:spcBef>
            </a:pPr>
            <a:r>
              <a:rPr sz="2400" spc="409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Mercurial fungicides are responsible for  </a:t>
            </a:r>
            <a:r>
              <a:rPr sz="3000" spc="-55" dirty="0">
                <a:solidFill>
                  <a:srgbClr val="404040"/>
                </a:solidFill>
                <a:latin typeface="Trebuchet MS"/>
                <a:cs typeface="Trebuchet MS"/>
              </a:rPr>
              <a:t>human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poisoning </a:t>
            </a:r>
            <a:r>
              <a:rPr sz="3000" spc="-10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death.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This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happen when  injection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of floor and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wheat seed </a:t>
            </a:r>
            <a:r>
              <a:rPr sz="3000" spc="-10" dirty="0">
                <a:solidFill>
                  <a:srgbClr val="404040"/>
                </a:solidFill>
                <a:latin typeface="Trebuchet MS"/>
                <a:cs typeface="Trebuchet MS"/>
              </a:rPr>
              <a:t>treated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with  </a:t>
            </a:r>
            <a:r>
              <a:rPr sz="3000" spc="-10" dirty="0">
                <a:solidFill>
                  <a:srgbClr val="404040"/>
                </a:solidFill>
                <a:latin typeface="Trebuchet MS"/>
                <a:cs typeface="Trebuchet MS"/>
              </a:rPr>
              <a:t>Mercurial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with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lead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to mercury</a:t>
            </a:r>
            <a:r>
              <a:rPr sz="30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Trebuchet MS"/>
                <a:cs typeface="Trebuchet MS"/>
              </a:rPr>
              <a:t>poisoning.</a:t>
            </a:r>
            <a:endParaRPr sz="30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601528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319481"/>
            <a:ext cx="56470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Why we need</a:t>
            </a:r>
            <a:r>
              <a:rPr spc="-85" dirty="0"/>
              <a:t> </a:t>
            </a:r>
            <a:r>
              <a:rPr dirty="0"/>
              <a:t>Environment?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3287" y="1189989"/>
            <a:ext cx="8403590" cy="5518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Environment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has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played very </a:t>
            </a:r>
            <a:r>
              <a:rPr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important</a:t>
            </a:r>
            <a:r>
              <a:rPr lang="en-US"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 role</a:t>
            </a:r>
            <a:r>
              <a:rPr sz="3200" spc="-710" dirty="0" smtClean="0">
                <a:solidFill>
                  <a:srgbClr val="404040"/>
                </a:solidFill>
                <a:latin typeface="Trebuchet MS"/>
                <a:cs typeface="Trebuchet MS"/>
              </a:rPr>
              <a:t> 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to make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able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to survive for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all biotic and  abiotic component in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Earth.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While talking  about the advantages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environment, it  has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much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more benefit. Let take the  example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benefit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it,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we human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being  are social animal as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well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as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powerful </a:t>
            </a:r>
            <a:r>
              <a:rPr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than</a:t>
            </a:r>
            <a:r>
              <a:rPr lang="en-US"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 smtClean="0">
                <a:solidFill>
                  <a:srgbClr val="404040"/>
                </a:solidFill>
                <a:latin typeface="Trebuchet MS"/>
                <a:cs typeface="Trebuchet MS"/>
              </a:rPr>
              <a:t>other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animals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on</a:t>
            </a:r>
            <a:r>
              <a:rPr sz="32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Earth.</a:t>
            </a:r>
            <a:endParaRPr sz="3200" dirty="0">
              <a:latin typeface="Trebuchet MS"/>
              <a:cs typeface="Trebuchet MS"/>
            </a:endParaRPr>
          </a:p>
          <a:p>
            <a:pPr marL="355600" marR="177800" indent="-342900">
              <a:lnSpc>
                <a:spcPct val="100000"/>
              </a:lnSpc>
              <a:spcBef>
                <a:spcPts val="1000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</a:t>
            </a:r>
            <a:r>
              <a:rPr sz="2550" spc="-305" dirty="0">
                <a:solidFill>
                  <a:srgbClr val="90C225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Good environment is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good for living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things 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same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as polluted environment is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very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harm 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full to living</a:t>
            </a:r>
            <a:r>
              <a:rPr sz="32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things.</a:t>
            </a:r>
            <a:endParaRPr sz="32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1295400"/>
            <a:ext cx="8145145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spc="-75" dirty="0">
                <a:solidFill>
                  <a:srgbClr val="404040"/>
                </a:solidFill>
                <a:latin typeface="Trebuchet MS"/>
                <a:cs typeface="Trebuchet MS"/>
              </a:rPr>
              <a:t>We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human being need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food to live,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air to  breath,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water to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drink etc. Which are 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getting from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environment. If there </a:t>
            </a:r>
            <a:r>
              <a:rPr lang="en-US"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is</a:t>
            </a:r>
            <a:r>
              <a:rPr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 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no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suitable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environment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on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the earth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then 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it will be unable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for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human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to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survive  on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 earth.</a:t>
            </a:r>
            <a:endParaRPr sz="32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44272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Types </a:t>
            </a:r>
            <a:r>
              <a:rPr dirty="0"/>
              <a:t>of</a:t>
            </a:r>
            <a:r>
              <a:rPr spc="15" dirty="0"/>
              <a:t> </a:t>
            </a:r>
            <a:r>
              <a:rPr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642618"/>
            <a:ext cx="4518025" cy="17754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</a:t>
            </a:r>
            <a:r>
              <a:rPr sz="2550" spc="-254" dirty="0">
                <a:solidFill>
                  <a:srgbClr val="90C225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Natural environment</a:t>
            </a:r>
            <a:endParaRPr sz="3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5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550" spc="445">
                <a:solidFill>
                  <a:srgbClr val="90C225"/>
                </a:solidFill>
                <a:latin typeface="Arial"/>
                <a:cs typeface="Arial"/>
              </a:rPr>
              <a:t></a:t>
            </a:r>
            <a:r>
              <a:rPr sz="2550" spc="-245">
                <a:solidFill>
                  <a:srgbClr val="90C225"/>
                </a:solidFill>
                <a:latin typeface="Arial"/>
                <a:cs typeface="Arial"/>
              </a:rPr>
              <a:t> </a:t>
            </a:r>
            <a:r>
              <a:rPr lang="en-US" sz="3200" spc="-245" smtClean="0">
                <a:latin typeface="Arial"/>
                <a:cs typeface="Arial"/>
              </a:rPr>
              <a:t>Manmade environment 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345694"/>
            <a:ext cx="60807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 </a:t>
            </a:r>
            <a:r>
              <a:rPr spc="-5" dirty="0"/>
              <a:t>is Natural</a:t>
            </a:r>
            <a:r>
              <a:rPr spc="-55" dirty="0"/>
              <a:t> </a:t>
            </a:r>
            <a:r>
              <a:rPr spc="-5" dirty="0"/>
              <a:t>Environment?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228725"/>
            <a:ext cx="8037195" cy="3693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958215" indent="-342900">
              <a:lnSpc>
                <a:spcPct val="100000"/>
              </a:lnSpc>
              <a:spcBef>
                <a:spcPts val="105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Natural environment is in which an 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organism live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naturally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on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32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earth.</a:t>
            </a:r>
            <a:endParaRPr sz="32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tabLst>
                <a:tab pos="476884" algn="l"/>
              </a:tabLst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		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In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other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words, wildness is called Natural  environment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32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organisms.</a:t>
            </a:r>
            <a:endParaRPr sz="3200">
              <a:latin typeface="Trebuchet MS"/>
              <a:cs typeface="Trebuchet MS"/>
            </a:endParaRPr>
          </a:p>
          <a:p>
            <a:pPr marL="355600" marR="145415" indent="-342900">
              <a:lnSpc>
                <a:spcPct val="100000"/>
              </a:lnSpc>
              <a:spcBef>
                <a:spcPts val="994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Wildness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means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the organism lives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and 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interact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with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natural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atmosphere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such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as  earth,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rocks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and air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etc.</a:t>
            </a:r>
            <a:endParaRPr sz="32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6287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56310" y="629158"/>
            <a:ext cx="42627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 smtClean="0">
                <a:solidFill>
                  <a:srgbClr val="90C225"/>
                </a:solidFill>
                <a:latin typeface="Trebuchet MS"/>
                <a:cs typeface="Trebuchet MS"/>
              </a:rPr>
              <a:t>Natural</a:t>
            </a:r>
            <a:r>
              <a:rPr sz="3600" spc="-85" dirty="0" smtClean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3600" dirty="0">
                <a:solidFill>
                  <a:srgbClr val="90C225"/>
                </a:solidFill>
                <a:latin typeface="Trebuchet MS"/>
                <a:cs typeface="Trebuchet MS"/>
              </a:rPr>
              <a:t>Environment</a:t>
            </a:r>
            <a:endParaRPr sz="36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310" y="1490218"/>
            <a:ext cx="8430260" cy="1489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2550" spc="44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components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natural </a:t>
            </a:r>
            <a:r>
              <a:rPr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environment</a:t>
            </a:r>
            <a:r>
              <a:rPr lang="en-US" sz="32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 are</a:t>
            </a:r>
            <a:r>
              <a:rPr sz="3200" spc="-675" dirty="0" smtClean="0">
                <a:solidFill>
                  <a:srgbClr val="404040"/>
                </a:solidFill>
                <a:latin typeface="Trebuchet MS"/>
                <a:cs typeface="Trebuchet MS"/>
              </a:rPr>
              <a:t>  </a:t>
            </a:r>
            <a:r>
              <a:rPr sz="3200" spc="-120" dirty="0">
                <a:solidFill>
                  <a:srgbClr val="404040"/>
                </a:solidFill>
                <a:latin typeface="Trebuchet MS"/>
                <a:cs typeface="Trebuchet MS"/>
              </a:rPr>
              <a:t>air, </a:t>
            </a:r>
            <a:r>
              <a:rPr sz="3200" spc="-75" dirty="0">
                <a:solidFill>
                  <a:srgbClr val="404040"/>
                </a:solidFill>
                <a:latin typeface="Trebuchet MS"/>
                <a:cs typeface="Trebuchet MS"/>
              </a:rPr>
              <a:t>water,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soil, land, radiations, forests, 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wildlife,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flora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fauna</a:t>
            </a:r>
            <a:r>
              <a:rPr sz="32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etc.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200399"/>
            <a:ext cx="4114800" cy="365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75859" y="3200398"/>
            <a:ext cx="4511040" cy="3657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46837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Manmade</a:t>
            </a:r>
            <a:r>
              <a:rPr spc="-100" dirty="0"/>
              <a:t> </a:t>
            </a:r>
            <a:r>
              <a:rPr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454912"/>
            <a:ext cx="8402320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It include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transportation,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housing,  agricultural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and livestock farms,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aquatic 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farms,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industries, dams,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energy such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as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hydro  thermal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and nuclear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energy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plants</a:t>
            </a:r>
            <a:r>
              <a:rPr sz="32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etc.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88991" y="3706366"/>
            <a:ext cx="3976116" cy="3038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3108" y="3706367"/>
            <a:ext cx="4203192" cy="31516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5816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Components </a:t>
            </a:r>
            <a:r>
              <a:rPr dirty="0"/>
              <a:t>of</a:t>
            </a:r>
            <a:r>
              <a:rPr spc="-10" dirty="0"/>
              <a:t> </a:t>
            </a:r>
            <a:r>
              <a:rPr spc="-5" dirty="0"/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9332" y="1666748"/>
            <a:ext cx="4889500" cy="420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105"/>
              </a:spcBef>
              <a:buClr>
                <a:srgbClr val="90C225"/>
              </a:buClr>
              <a:buSzPct val="79687"/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Abiotic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components</a:t>
            </a:r>
            <a:endParaRPr sz="3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0C225"/>
              </a:buClr>
              <a:buFont typeface="Trebuchet MS"/>
              <a:buAutoNum type="arabicPeriod"/>
            </a:pPr>
            <a:endParaRPr sz="505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buClr>
                <a:srgbClr val="90C225"/>
              </a:buClr>
              <a:buSzPct val="79687"/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Biotic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components</a:t>
            </a:r>
            <a:endParaRPr sz="3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0C225"/>
              </a:buClr>
              <a:buFont typeface="Trebuchet MS"/>
              <a:buAutoNum type="arabicPeriod"/>
            </a:pPr>
            <a:endParaRPr sz="505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buClr>
                <a:srgbClr val="90C225"/>
              </a:buClr>
              <a:buSzPct val="79687"/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Biophysical</a:t>
            </a:r>
            <a:r>
              <a:rPr sz="32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components</a:t>
            </a:r>
            <a:endParaRPr sz="3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90C225"/>
              </a:buClr>
              <a:buFont typeface="Trebuchet MS"/>
              <a:buAutoNum type="arabicPeriod"/>
            </a:pPr>
            <a:endParaRPr sz="505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buClr>
                <a:srgbClr val="90C225"/>
              </a:buClr>
              <a:buSzPct val="79687"/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Energy</a:t>
            </a:r>
            <a:r>
              <a:rPr sz="32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components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2130</TotalTime>
  <Words>1129</Words>
  <Application>Microsoft Office PowerPoint</Application>
  <PresentationFormat>Widescreen</PresentationFormat>
  <Paragraphs>108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Trebuchet MS</vt:lpstr>
      <vt:lpstr>Office Theme</vt:lpstr>
      <vt:lpstr>PowerPoint Presentation</vt:lpstr>
      <vt:lpstr>What is Environment?</vt:lpstr>
      <vt:lpstr>Why we need Environment?</vt:lpstr>
      <vt:lpstr>PowerPoint Presentation</vt:lpstr>
      <vt:lpstr>Types of Environment</vt:lpstr>
      <vt:lpstr>What is Natural Environment?</vt:lpstr>
      <vt:lpstr>PowerPoint Presentation</vt:lpstr>
      <vt:lpstr>Manmade Environment</vt:lpstr>
      <vt:lpstr>Components of Environment</vt:lpstr>
      <vt:lpstr>1.Abiotic components</vt:lpstr>
      <vt:lpstr>2.Biotic Components</vt:lpstr>
      <vt:lpstr>3.Biophysical components</vt:lpstr>
      <vt:lpstr>PowerPoint Presentation</vt:lpstr>
      <vt:lpstr>Common abiotic components</vt:lpstr>
      <vt:lpstr>Atmosphere</vt:lpstr>
      <vt:lpstr>Water</vt:lpstr>
      <vt:lpstr>Air or Wind</vt:lpstr>
      <vt:lpstr>Temperature and Sunlight</vt:lpstr>
      <vt:lpstr>Chemical elements</vt:lpstr>
      <vt:lpstr>Common biotic components</vt:lpstr>
      <vt:lpstr>Common biophysical Environments</vt:lpstr>
      <vt:lpstr>Marine Environment</vt:lpstr>
      <vt:lpstr>PowerPoint Presentation</vt:lpstr>
      <vt:lpstr>Terrestrial environment</vt:lpstr>
      <vt:lpstr>Factors responsible for change in  Environment</vt:lpstr>
      <vt:lpstr>PowerPoint Presentation</vt:lpstr>
      <vt:lpstr>Effect of insecticides on environment</vt:lpstr>
      <vt:lpstr>Effect of fungicides on environment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Saiqa</dc:creator>
  <cp:lastModifiedBy>Dr. Saiqa</cp:lastModifiedBy>
  <cp:revision>17</cp:revision>
  <dcterms:created xsi:type="dcterms:W3CDTF">2019-11-01T09:29:26Z</dcterms:created>
  <dcterms:modified xsi:type="dcterms:W3CDTF">2019-11-08T08:53:20Z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2016-05-04T00:00:00Z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2019-11-01T00:00:00Z</vt:filetime>
  </property>
</Properties>
</file>