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4" r:id="rId2"/>
    <p:sldId id="292" r:id="rId3"/>
    <p:sldId id="291" r:id="rId4"/>
    <p:sldId id="278" r:id="rId5"/>
    <p:sldId id="279" r:id="rId6"/>
    <p:sldId id="280" r:id="rId7"/>
    <p:sldId id="281" r:id="rId8"/>
    <p:sldId id="282" r:id="rId9"/>
    <p:sldId id="283" r:id="rId10"/>
    <p:sldId id="284" r:id="rId11"/>
    <p:sldId id="285" r:id="rId12"/>
    <p:sldId id="286" r:id="rId13"/>
    <p:sldId id="287" r:id="rId14"/>
    <p:sldId id="293" r:id="rId15"/>
    <p:sldId id="294" r:id="rId16"/>
    <p:sldId id="288" r:id="rId17"/>
    <p:sldId id="289" r:id="rId18"/>
    <p:sldId id="257" r:id="rId19"/>
    <p:sldId id="260" r:id="rId20"/>
    <p:sldId id="258" r:id="rId21"/>
    <p:sldId id="261" r:id="rId22"/>
    <p:sldId id="262" r:id="rId23"/>
    <p:sldId id="264" r:id="rId24"/>
    <p:sldId id="272" r:id="rId25"/>
    <p:sldId id="265" r:id="rId26"/>
    <p:sldId id="267" r:id="rId27"/>
    <p:sldId id="266" r:id="rId28"/>
    <p:sldId id="268" r:id="rId29"/>
    <p:sldId id="269" r:id="rId30"/>
    <p:sldId id="270" r:id="rId31"/>
    <p:sldId id="271" r:id="rId32"/>
    <p:sldId id="273"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C3CAE-2310-40E5-9134-08E32C4AB957}" type="datetimeFigureOut">
              <a:rPr lang="en-US" smtClean="0"/>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C79B39-E63C-4E81-ACB6-DB2CCBF10CBB}" type="slidenum">
              <a:rPr lang="en-US" smtClean="0"/>
              <a:t>‹#›</a:t>
            </a:fld>
            <a:endParaRPr lang="en-US"/>
          </a:p>
        </p:txBody>
      </p:sp>
    </p:spTree>
    <p:extLst>
      <p:ext uri="{BB962C8B-B14F-4D97-AF65-F5344CB8AC3E}">
        <p14:creationId xmlns:p14="http://schemas.microsoft.com/office/powerpoint/2010/main" val="2791945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79B39-E63C-4E81-ACB6-DB2CCBF10CBB}" type="slidenum">
              <a:rPr lang="en-US" smtClean="0"/>
              <a:t>24</a:t>
            </a:fld>
            <a:endParaRPr lang="en-US"/>
          </a:p>
        </p:txBody>
      </p:sp>
    </p:spTree>
    <p:extLst>
      <p:ext uri="{BB962C8B-B14F-4D97-AF65-F5344CB8AC3E}">
        <p14:creationId xmlns:p14="http://schemas.microsoft.com/office/powerpoint/2010/main" val="29380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79B39-E63C-4E81-ACB6-DB2CCBF10CBB}" type="slidenum">
              <a:rPr lang="en-US" smtClean="0"/>
              <a:t>29</a:t>
            </a:fld>
            <a:endParaRPr lang="en-US"/>
          </a:p>
        </p:txBody>
      </p:sp>
    </p:spTree>
    <p:extLst>
      <p:ext uri="{BB962C8B-B14F-4D97-AF65-F5344CB8AC3E}">
        <p14:creationId xmlns:p14="http://schemas.microsoft.com/office/powerpoint/2010/main" val="370649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EEB704-6D24-436F-89B8-93806D61ADF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231867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EB704-6D24-436F-89B8-93806D61ADF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15033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EB704-6D24-436F-89B8-93806D61ADF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334949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EB704-6D24-436F-89B8-93806D61ADF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5126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EB704-6D24-436F-89B8-93806D61ADF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421694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EEB704-6D24-436F-89B8-93806D61ADF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305953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EEB704-6D24-436F-89B8-93806D61ADF8}"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75228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EB704-6D24-436F-89B8-93806D61ADF8}"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312399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EB704-6D24-436F-89B8-93806D61ADF8}"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269398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EB704-6D24-436F-89B8-93806D61ADF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3988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EB704-6D24-436F-89B8-93806D61ADF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D880-EE4B-40E9-B3F1-C64156E60781}" type="slidenum">
              <a:rPr lang="en-US" smtClean="0"/>
              <a:t>‹#›</a:t>
            </a:fld>
            <a:endParaRPr lang="en-US"/>
          </a:p>
        </p:txBody>
      </p:sp>
    </p:spTree>
    <p:extLst>
      <p:ext uri="{BB962C8B-B14F-4D97-AF65-F5344CB8AC3E}">
        <p14:creationId xmlns:p14="http://schemas.microsoft.com/office/powerpoint/2010/main" val="356603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EB704-6D24-436F-89B8-93806D61ADF8}" type="datetimeFigureOut">
              <a:rPr lang="en-US" smtClean="0"/>
              <a:t>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0D880-EE4B-40E9-B3F1-C64156E60781}" type="slidenum">
              <a:rPr lang="en-US" smtClean="0"/>
              <a:t>‹#›</a:t>
            </a:fld>
            <a:endParaRPr lang="en-US"/>
          </a:p>
        </p:txBody>
      </p:sp>
    </p:spTree>
    <p:extLst>
      <p:ext uri="{BB962C8B-B14F-4D97-AF65-F5344CB8AC3E}">
        <p14:creationId xmlns:p14="http://schemas.microsoft.com/office/powerpoint/2010/main" val="2685330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pecies" TargetMode="External"/><Relationship Id="rId2" Type="http://schemas.openxmlformats.org/officeDocument/2006/relationships/hyperlink" Target="https://en.wikipedia.org/wiki/Evolution" TargetMode="External"/><Relationship Id="rId1" Type="http://schemas.openxmlformats.org/officeDocument/2006/relationships/slideLayout" Target="../slideLayouts/slideLayout7.xml"/><Relationship Id="rId6" Type="http://schemas.openxmlformats.org/officeDocument/2006/relationships/hyperlink" Target="https://en.wikipedia.org/wiki/On_the_Origin_of_Species" TargetMode="External"/><Relationship Id="rId5" Type="http://schemas.openxmlformats.org/officeDocument/2006/relationships/hyperlink" Target="https://en.wikipedia.org/wiki/Natural_selection" TargetMode="External"/><Relationship Id="rId4" Type="http://schemas.openxmlformats.org/officeDocument/2006/relationships/hyperlink" Target="https://en.wikipedia.org/wiki/Charles_Darwi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62200"/>
            <a:ext cx="7924800" cy="3048000"/>
          </a:xfrm>
          <a:solidFill>
            <a:schemeClr val="accent2">
              <a:lumMod val="75000"/>
            </a:schemeClr>
          </a:solidFill>
        </p:spPr>
        <p:txBody>
          <a:bodyPr>
            <a:normAutofit/>
          </a:bodyPr>
          <a:lstStyle/>
          <a:p>
            <a:r>
              <a:rPr lang="en-US" sz="4800" b="1" dirty="0" smtClean="0"/>
              <a:t>MODES OF SPECIATION,</a:t>
            </a:r>
            <a:br>
              <a:rPr lang="en-US" sz="4800" b="1" dirty="0" smtClean="0"/>
            </a:br>
            <a:r>
              <a:rPr lang="en-US" sz="4800" b="1" dirty="0" smtClean="0"/>
              <a:t>CAUSES AND CONSEQUENCES OF EXTINCTION</a:t>
            </a:r>
            <a:r>
              <a:rPr lang="en-US" dirty="0" smtClean="0"/>
              <a:t>	</a:t>
            </a:r>
            <a:endParaRPr lang="en-US" dirty="0"/>
          </a:p>
        </p:txBody>
      </p:sp>
    </p:spTree>
    <p:extLst>
      <p:ext uri="{BB962C8B-B14F-4D97-AF65-F5344CB8AC3E}">
        <p14:creationId xmlns:p14="http://schemas.microsoft.com/office/powerpoint/2010/main" val="385646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7" y="152400"/>
            <a:ext cx="8970545" cy="688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687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10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8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974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99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36" y="304800"/>
            <a:ext cx="8658790" cy="5410200"/>
          </a:xfrm>
          <a:prstGeom prst="rect">
            <a:avLst/>
          </a:prstGeom>
        </p:spPr>
      </p:pic>
    </p:spTree>
    <p:extLst>
      <p:ext uri="{BB962C8B-B14F-4D97-AF65-F5344CB8AC3E}">
        <p14:creationId xmlns:p14="http://schemas.microsoft.com/office/powerpoint/2010/main" val="360142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8353425" cy="6163920"/>
          </a:xfrm>
          <a:prstGeom prst="rect">
            <a:avLst/>
          </a:prstGeom>
        </p:spPr>
      </p:pic>
    </p:spTree>
    <p:extLst>
      <p:ext uri="{BB962C8B-B14F-4D97-AF65-F5344CB8AC3E}">
        <p14:creationId xmlns:p14="http://schemas.microsoft.com/office/powerpoint/2010/main" val="310161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72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87"/>
            <a:ext cx="8458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085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1" y="1358034"/>
            <a:ext cx="7316372" cy="3785652"/>
          </a:xfrm>
          <a:prstGeom prst="rect">
            <a:avLst/>
          </a:prstGeom>
          <a:solidFill>
            <a:schemeClr val="bg1"/>
          </a:solidFill>
        </p:spPr>
        <p:txBody>
          <a:bodyPr wrap="square">
            <a:spAutoFit/>
          </a:bodyPr>
          <a:lstStyle/>
          <a:p>
            <a:pPr algn="ctr"/>
            <a:endParaRPr lang="en-US" sz="2400" dirty="0" smtClean="0"/>
          </a:p>
          <a:p>
            <a:pPr algn="ctr"/>
            <a:r>
              <a:rPr lang="en-US" sz="2400" dirty="0" smtClean="0"/>
              <a:t>‘</a:t>
            </a:r>
            <a:r>
              <a:rPr lang="en-US" sz="2400" b="1" dirty="0" smtClean="0">
                <a:solidFill>
                  <a:schemeClr val="accent2">
                    <a:lumMod val="75000"/>
                  </a:schemeClr>
                </a:solidFill>
              </a:rPr>
              <a:t>’Extinction is the termination of a kind of organism or of a group of kinds (taxon), usually a species. </a:t>
            </a:r>
            <a:r>
              <a:rPr lang="en-US" sz="2400" dirty="0" smtClean="0">
                <a:solidFill>
                  <a:schemeClr val="accent2">
                    <a:lumMod val="75000"/>
                  </a:schemeClr>
                </a:solidFill>
              </a:rPr>
              <a:t>‘’</a:t>
            </a:r>
          </a:p>
          <a:p>
            <a:pPr marL="342900" indent="-342900" algn="just">
              <a:buFont typeface="Wingdings" pitchFamily="2" charset="2"/>
              <a:buChar char="§"/>
            </a:pPr>
            <a:endParaRPr lang="en-US" sz="2400" dirty="0" smtClean="0"/>
          </a:p>
          <a:p>
            <a:pPr marL="342900" indent="-342900" algn="just">
              <a:buFont typeface="Wingdings" pitchFamily="2" charset="2"/>
              <a:buChar char="§"/>
            </a:pPr>
            <a:endParaRPr lang="en-US" sz="2400" dirty="0"/>
          </a:p>
          <a:p>
            <a:pPr marL="342900" indent="-342900" algn="just">
              <a:buFont typeface="Wingdings" pitchFamily="2" charset="2"/>
              <a:buChar char="§"/>
            </a:pPr>
            <a:r>
              <a:rPr lang="en-US" sz="2400" dirty="0" smtClean="0"/>
              <a:t>The moment of extinction is generally considered to be the death of the last individual of the species, although the capacity to breed and recover may have been lost before this point.</a:t>
            </a:r>
          </a:p>
          <a:p>
            <a:pPr marL="342900" indent="-342900" algn="just">
              <a:buFont typeface="Wingdings" pitchFamily="2" charset="2"/>
              <a:buChar char="§"/>
            </a:pPr>
            <a:endParaRPr lang="en-US" sz="2400" dirty="0"/>
          </a:p>
        </p:txBody>
      </p:sp>
      <p:sp>
        <p:nvSpPr>
          <p:cNvPr id="3" name="Rectangle 2"/>
          <p:cNvSpPr/>
          <p:nvPr/>
        </p:nvSpPr>
        <p:spPr>
          <a:xfrm>
            <a:off x="3505200" y="443634"/>
            <a:ext cx="24384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EXTINCTION</a:t>
            </a:r>
            <a:endParaRPr lang="en-US" sz="2400" dirty="0"/>
          </a:p>
        </p:txBody>
      </p:sp>
      <p:sp>
        <p:nvSpPr>
          <p:cNvPr id="4" name="Rectangle 3"/>
          <p:cNvSpPr/>
          <p:nvPr/>
        </p:nvSpPr>
        <p:spPr>
          <a:xfrm>
            <a:off x="6799676" y="185093"/>
            <a:ext cx="1431097" cy="461665"/>
          </a:xfrm>
          <a:prstGeom prst="rect">
            <a:avLst/>
          </a:prstGeom>
        </p:spPr>
        <p:txBody>
          <a:bodyPr wrap="none">
            <a:spAutoFit/>
          </a:bodyPr>
          <a:lstStyle/>
          <a:p>
            <a:r>
              <a:rPr lang="en-US" sz="2400" dirty="0">
                <a:solidFill>
                  <a:prstClr val="white"/>
                </a:solidFill>
              </a:rPr>
              <a:t>Extinction</a:t>
            </a:r>
            <a:endParaRPr lang="en-US" dirty="0"/>
          </a:p>
        </p:txBody>
      </p:sp>
    </p:spTree>
    <p:extLst>
      <p:ext uri="{BB962C8B-B14F-4D97-AF65-F5344CB8AC3E}">
        <p14:creationId xmlns:p14="http://schemas.microsoft.com/office/powerpoint/2010/main" val="420513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191000"/>
            <a:ext cx="5923755" cy="1404938"/>
          </a:xfrm>
          <a:solidFill>
            <a:schemeClr val="accent2">
              <a:lumMod val="60000"/>
              <a:lumOff val="40000"/>
            </a:schemeClr>
          </a:solidFill>
        </p:spPr>
        <p:txBody>
          <a:bodyPr>
            <a:normAutofit fontScale="90000"/>
          </a:bodyPr>
          <a:lstStyle/>
          <a:p>
            <a:r>
              <a:rPr lang="en-US" sz="2400" dirty="0"/>
              <a:t>The passenger pigeon, one of hundreds of species of extinct birds, was hunted to extinction over the course of a few </a:t>
            </a:r>
            <a:r>
              <a:rPr lang="en-US" sz="2400" dirty="0" smtClean="0"/>
              <a:t>decade.</a:t>
            </a:r>
            <a:r>
              <a:rPr lang="en-US" dirty="0" smtClean="0"/>
              <a:t/>
            </a:r>
            <a:br>
              <a:rPr lang="en-US" dirty="0" smtClean="0"/>
            </a:br>
            <a:endParaRPr lang="en-US" dirty="0"/>
          </a:p>
        </p:txBody>
      </p:sp>
      <p:pic>
        <p:nvPicPr>
          <p:cNvPr id="1028"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1600200" y="89185"/>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75884"/>
            <a:ext cx="2895599" cy="273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600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467600" cy="6155531"/>
          </a:xfrm>
          <a:prstGeom prst="rect">
            <a:avLst/>
          </a:prstGeom>
          <a:noFill/>
        </p:spPr>
        <p:txBody>
          <a:bodyPr wrap="square" rtlCol="0">
            <a:spAutoFit/>
          </a:bodyPr>
          <a:lstStyle/>
          <a:p>
            <a:pPr algn="ctr"/>
            <a:endParaRPr lang="en-US" dirty="0" smtClean="0"/>
          </a:p>
          <a:p>
            <a:endParaRPr lang="en-US" sz="2400" b="1" dirty="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en-US" sz="3200" b="1" u="sng" dirty="0" smtClean="0">
                <a:latin typeface="Times New Roman" panose="02020603050405020304" pitchFamily="18" charset="0"/>
                <a:cs typeface="Times New Roman" panose="02020603050405020304" pitchFamily="18" charset="0"/>
              </a:rPr>
              <a:t>Species</a:t>
            </a:r>
          </a:p>
          <a:p>
            <a:pPr algn="just"/>
            <a:r>
              <a:rPr lang="en-US" sz="2400" dirty="0" smtClean="0">
                <a:latin typeface="Times New Roman" panose="02020603050405020304" pitchFamily="18" charset="0"/>
                <a:cs typeface="Times New Roman" panose="02020603050405020304" pitchFamily="18" charset="0"/>
              </a:rPr>
              <a:t> </a:t>
            </a:r>
            <a:r>
              <a:rPr lang="en-US" sz="2400" dirty="0"/>
              <a:t>A</a:t>
            </a:r>
            <a:r>
              <a:rPr lang="en-US" sz="2400" dirty="0" smtClean="0"/>
              <a:t> </a:t>
            </a:r>
            <a:r>
              <a:rPr lang="en-US" sz="2400" dirty="0"/>
              <a:t>group of living organisms consisting of similar individuals capable of exchanging genes or interbreeding</a:t>
            </a:r>
            <a:r>
              <a:rPr lang="en-US" sz="2400" dirty="0" smtClean="0"/>
              <a:t>.</a:t>
            </a:r>
          </a:p>
          <a:p>
            <a:pPr algn="ctr"/>
            <a:endParaRPr lang="en-US" sz="2400" b="1" u="sng" dirty="0" smtClean="0">
              <a:latin typeface="Times New Roman" panose="02020603050405020304" pitchFamily="18" charset="0"/>
              <a:cs typeface="Times New Roman" panose="02020603050405020304" pitchFamily="18" charset="0"/>
            </a:endParaRPr>
          </a:p>
          <a:p>
            <a:pPr algn="ctr"/>
            <a:r>
              <a:rPr lang="en-US" sz="3200" b="1" u="sng" dirty="0" smtClean="0">
                <a:latin typeface="Times New Roman" panose="02020603050405020304" pitchFamily="18" charset="0"/>
                <a:cs typeface="Times New Roman" panose="02020603050405020304" pitchFamily="18" charset="0"/>
              </a:rPr>
              <a:t>Speciation</a:t>
            </a:r>
          </a:p>
          <a:p>
            <a:pPr algn="just"/>
            <a:r>
              <a:rPr lang="en-US" sz="2400" dirty="0" smtClean="0">
                <a:latin typeface="Times New Roman" panose="02020603050405020304" pitchFamily="18" charset="0"/>
                <a:cs typeface="Times New Roman" panose="02020603050405020304" pitchFamily="18" charset="0"/>
              </a:rPr>
              <a:t> </a:t>
            </a:r>
            <a:r>
              <a:rPr lang="en-US" sz="2400" b="1" dirty="0" smtClean="0"/>
              <a:t>It</a:t>
            </a:r>
            <a:r>
              <a:rPr lang="en-US" sz="2400" dirty="0"/>
              <a:t> is the </a:t>
            </a:r>
            <a:r>
              <a:rPr lang="en-US" sz="2400" dirty="0">
                <a:hlinkClick r:id="rId2" tooltip="Evolution"/>
              </a:rPr>
              <a:t>evolutionary</a:t>
            </a:r>
            <a:r>
              <a:rPr lang="en-US" sz="2400" dirty="0"/>
              <a:t> process by which populations evolve to become distinct </a:t>
            </a:r>
            <a:r>
              <a:rPr lang="en-US" sz="2400" dirty="0">
                <a:hlinkClick r:id="rId3" tooltip="Species"/>
              </a:rPr>
              <a:t>species</a:t>
            </a:r>
            <a:r>
              <a:rPr lang="en-US" sz="2400" dirty="0"/>
              <a:t>. </a:t>
            </a:r>
            <a:endParaRPr lang="en-US" sz="2400" dirty="0" smtClean="0"/>
          </a:p>
          <a:p>
            <a:pPr algn="just"/>
            <a:endParaRPr lang="en-US" sz="2400" dirty="0">
              <a:hlinkClick r:id="rId4" tooltip="Charles Darwin"/>
            </a:endParaRPr>
          </a:p>
          <a:p>
            <a:pPr algn="just"/>
            <a:r>
              <a:rPr lang="en-US" sz="2400" dirty="0" smtClean="0">
                <a:hlinkClick r:id="rId4" tooltip="Charles Darwin"/>
              </a:rPr>
              <a:t>Charles </a:t>
            </a:r>
            <a:r>
              <a:rPr lang="en-US" sz="2400" dirty="0">
                <a:hlinkClick r:id="rId4" tooltip="Charles Darwin"/>
              </a:rPr>
              <a:t>Darwin</a:t>
            </a:r>
            <a:r>
              <a:rPr lang="en-US" sz="2400" dirty="0"/>
              <a:t> was the first to describe the role of </a:t>
            </a:r>
            <a:r>
              <a:rPr lang="en-US" sz="2400" dirty="0">
                <a:hlinkClick r:id="rId5" tooltip="Natural selection"/>
              </a:rPr>
              <a:t>natural selection</a:t>
            </a:r>
            <a:r>
              <a:rPr lang="en-US" sz="2400" dirty="0"/>
              <a:t> in speciation in his 1859 book </a:t>
            </a:r>
            <a:r>
              <a:rPr lang="en-US" sz="2400" i="1" dirty="0">
                <a:hlinkClick r:id="rId6" tooltip="On the Origin of Species"/>
              </a:rPr>
              <a:t>On the Origin of Species</a:t>
            </a:r>
            <a:r>
              <a:rPr lang="en-US" sz="2400" dirty="0"/>
              <a:t>.</a:t>
            </a:r>
            <a:endParaRPr lang="en-US" sz="2400" dirty="0" smtClean="0"/>
          </a:p>
          <a:p>
            <a:endParaRPr lang="en-US" dirty="0" smtClean="0"/>
          </a:p>
          <a:p>
            <a:endParaRPr lang="en-US" dirty="0"/>
          </a:p>
          <a:p>
            <a:endParaRPr lang="en-US" dirty="0" smtClean="0"/>
          </a:p>
          <a:p>
            <a:endParaRPr lang="en-US" dirty="0"/>
          </a:p>
        </p:txBody>
      </p:sp>
      <p:sp>
        <p:nvSpPr>
          <p:cNvPr id="3" name="Rounded Rectangle 2"/>
          <p:cNvSpPr/>
          <p:nvPr/>
        </p:nvSpPr>
        <p:spPr>
          <a:xfrm>
            <a:off x="838200" y="109539"/>
            <a:ext cx="5791200" cy="1066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r>
              <a:rPr lang="en-US" sz="4000" b="1" u="sng" dirty="0" smtClean="0"/>
              <a:t>Species &amp; Speciation</a:t>
            </a:r>
            <a:endParaRPr lang="en-US" sz="3200" b="1" u="sng" dirty="0"/>
          </a:p>
        </p:txBody>
      </p:sp>
    </p:spTree>
    <p:extLst>
      <p:ext uri="{BB962C8B-B14F-4D97-AF65-F5344CB8AC3E}">
        <p14:creationId xmlns:p14="http://schemas.microsoft.com/office/powerpoint/2010/main" val="24884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86607"/>
            <a:ext cx="7620000" cy="3693319"/>
          </a:xfrm>
          <a:prstGeom prst="rect">
            <a:avLst/>
          </a:prstGeom>
        </p:spPr>
        <p:txBody>
          <a:bodyPr wrap="square">
            <a:spAutoFit/>
          </a:bodyPr>
          <a:lstStyle/>
          <a:p>
            <a:endParaRPr lang="en-US" dirty="0" smtClean="0"/>
          </a:p>
          <a:p>
            <a:r>
              <a:rPr lang="en-US" sz="2400" dirty="0" smtClean="0"/>
              <a:t>•Humans can cause extinction of a species through:</a:t>
            </a:r>
          </a:p>
          <a:p>
            <a:pPr marL="342900" indent="-342900">
              <a:buFont typeface="Wingdings" pitchFamily="2" charset="2"/>
              <a:buChar char="q"/>
            </a:pPr>
            <a:r>
              <a:rPr lang="en-US" sz="2400" dirty="0" smtClean="0"/>
              <a:t>Overharvesting.</a:t>
            </a:r>
          </a:p>
          <a:p>
            <a:pPr marL="342900" indent="-342900">
              <a:buFont typeface="Wingdings" pitchFamily="2" charset="2"/>
              <a:buChar char="q"/>
            </a:pPr>
            <a:r>
              <a:rPr lang="en-US" sz="2400" dirty="0" smtClean="0"/>
              <a:t> pollution</a:t>
            </a:r>
            <a:r>
              <a:rPr lang="en-US" sz="2400" dirty="0"/>
              <a:t>.</a:t>
            </a:r>
            <a:endParaRPr lang="en-US" sz="2400" dirty="0" smtClean="0"/>
          </a:p>
          <a:p>
            <a:pPr marL="342900" indent="-342900">
              <a:buFont typeface="Wingdings" pitchFamily="2" charset="2"/>
              <a:buChar char="q"/>
            </a:pPr>
            <a:r>
              <a:rPr lang="en-US" sz="2400" dirty="0" smtClean="0"/>
              <a:t>habitat destruction</a:t>
            </a:r>
            <a:r>
              <a:rPr lang="en-US" sz="2400" dirty="0"/>
              <a:t>.</a:t>
            </a:r>
            <a:endParaRPr lang="en-US" sz="2400" dirty="0" smtClean="0"/>
          </a:p>
          <a:p>
            <a:pPr marL="342900" indent="-342900">
              <a:buFont typeface="Wingdings" pitchFamily="2" charset="2"/>
              <a:buChar char="q"/>
            </a:pPr>
            <a:r>
              <a:rPr lang="en-US" sz="2400" dirty="0" smtClean="0"/>
              <a:t> introduction of invasive species (as new predators and food competitors).</a:t>
            </a:r>
          </a:p>
          <a:p>
            <a:pPr marL="342900" indent="-342900">
              <a:buFont typeface="Wingdings" pitchFamily="2" charset="2"/>
              <a:buChar char="q"/>
            </a:pPr>
            <a:r>
              <a:rPr lang="en-US" sz="2400" dirty="0" smtClean="0"/>
              <a:t> overhunting, and other influences. </a:t>
            </a:r>
          </a:p>
          <a:p>
            <a:r>
              <a:rPr lang="en-US" sz="2400" dirty="0" smtClean="0"/>
              <a:t>•Explosive, unsustainable human population growth is an essential cause of the extinction crisis.</a:t>
            </a:r>
          </a:p>
        </p:txBody>
      </p:sp>
      <p:sp>
        <p:nvSpPr>
          <p:cNvPr id="3" name="Rectangle 2"/>
          <p:cNvSpPr/>
          <p:nvPr/>
        </p:nvSpPr>
        <p:spPr>
          <a:xfrm>
            <a:off x="3491345" y="138112"/>
            <a:ext cx="2133600" cy="8358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CAUSES</a:t>
            </a:r>
            <a:endParaRPr lang="en-US" sz="2400" dirty="0"/>
          </a:p>
        </p:txBody>
      </p:sp>
      <p:sp>
        <p:nvSpPr>
          <p:cNvPr id="6" name="Oval 5"/>
          <p:cNvSpPr/>
          <p:nvPr/>
        </p:nvSpPr>
        <p:spPr>
          <a:xfrm>
            <a:off x="4114800" y="4445290"/>
            <a:ext cx="4191000" cy="235036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784 extinctions have been recorded since the year 1500, the arbitrary date selected to define "recent" extinctions, up to the year 2004; with many more likely to have gone unnoticed. </a:t>
            </a:r>
          </a:p>
        </p:txBody>
      </p:sp>
    </p:spTree>
    <p:extLst>
      <p:ext uri="{BB962C8B-B14F-4D97-AF65-F5344CB8AC3E}">
        <p14:creationId xmlns:p14="http://schemas.microsoft.com/office/powerpoint/2010/main" val="1903200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1107648"/>
            <a:ext cx="7543798" cy="1846659"/>
          </a:xfrm>
          <a:prstGeom prst="rect">
            <a:avLst/>
          </a:prstGeom>
        </p:spPr>
        <p:txBody>
          <a:bodyPr wrap="square">
            <a:spAutoFit/>
          </a:bodyPr>
          <a:lstStyle/>
          <a:p>
            <a:endParaRPr lang="en-US" dirty="0" smtClean="0"/>
          </a:p>
          <a:p>
            <a:pPr marL="342900" indent="-342900">
              <a:buFont typeface="Wingdings" pitchFamily="2" charset="2"/>
              <a:buChar char="q"/>
            </a:pPr>
            <a:r>
              <a:rPr lang="en-US" sz="2400" dirty="0" smtClean="0"/>
              <a:t>If adaptation increasing population fitness is slower than environmental degradation plus the accumulation of slightly deleterious mutations then population will go extinct.</a:t>
            </a:r>
          </a:p>
        </p:txBody>
      </p:sp>
      <p:sp>
        <p:nvSpPr>
          <p:cNvPr id="3" name="Rounded Rectangle 2"/>
          <p:cNvSpPr/>
          <p:nvPr/>
        </p:nvSpPr>
        <p:spPr>
          <a:xfrm>
            <a:off x="1447800" y="290512"/>
            <a:ext cx="6324599" cy="99752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 Genetics </a:t>
            </a:r>
            <a:r>
              <a:rPr lang="en-US" sz="2400" dirty="0"/>
              <a:t>and demographic </a:t>
            </a:r>
            <a:r>
              <a:rPr lang="en-US" sz="2400" dirty="0" smtClean="0"/>
              <a:t>phenomena</a:t>
            </a:r>
            <a:r>
              <a:rPr lang="en-US" dirty="0" smtClean="0"/>
              <a:t> </a:t>
            </a:r>
            <a:endParaRPr lang="en-US" dirty="0"/>
          </a:p>
        </p:txBody>
      </p:sp>
      <p:sp>
        <p:nvSpPr>
          <p:cNvPr id="4" name="Rectangle 3"/>
          <p:cNvSpPr/>
          <p:nvPr/>
        </p:nvSpPr>
        <p:spPr>
          <a:xfrm>
            <a:off x="709613" y="2819400"/>
            <a:ext cx="7225145" cy="830997"/>
          </a:xfrm>
          <a:prstGeom prst="rect">
            <a:avLst/>
          </a:prstGeom>
        </p:spPr>
        <p:txBody>
          <a:bodyPr wrap="square">
            <a:spAutoFit/>
          </a:bodyPr>
          <a:lstStyle/>
          <a:p>
            <a:pPr marL="342900" indent="-342900">
              <a:buFont typeface="Wingdings" pitchFamily="2" charset="2"/>
              <a:buChar char="q"/>
            </a:pPr>
            <a:r>
              <a:rPr lang="en-US" sz="2400" dirty="0" smtClean="0"/>
              <a:t>Limited </a:t>
            </a:r>
            <a:r>
              <a:rPr lang="en-US" sz="2400" dirty="0"/>
              <a:t>geographic range </a:t>
            </a:r>
            <a:r>
              <a:rPr lang="en-US" sz="2400" dirty="0" smtClean="0"/>
              <a:t>but it </a:t>
            </a:r>
            <a:r>
              <a:rPr lang="en-US" sz="2400" dirty="0"/>
              <a:t>becomes increasingly irrelevant as mass extinction </a:t>
            </a:r>
            <a:r>
              <a:rPr lang="en-US" sz="2400" dirty="0" smtClean="0"/>
              <a:t>arises.</a:t>
            </a:r>
            <a:endParaRPr lang="en-US" sz="2400" dirty="0"/>
          </a:p>
        </p:txBody>
      </p:sp>
      <p:sp>
        <p:nvSpPr>
          <p:cNvPr id="5" name="Flowchart: Alternate Process 4"/>
          <p:cNvSpPr/>
          <p:nvPr/>
        </p:nvSpPr>
        <p:spPr>
          <a:xfrm>
            <a:off x="661988" y="3771443"/>
            <a:ext cx="8139544" cy="2895600"/>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Extinction rate can be affected not just by </a:t>
            </a:r>
          </a:p>
          <a:p>
            <a:pPr marL="457200" indent="-457200">
              <a:buFont typeface="+mj-lt"/>
              <a:buAutoNum type="arabicPeriod"/>
            </a:pPr>
            <a:r>
              <a:rPr lang="en-US" sz="2400" dirty="0" smtClean="0">
                <a:solidFill>
                  <a:schemeClr val="tx1"/>
                </a:solidFill>
              </a:rPr>
              <a:t>population size  but</a:t>
            </a:r>
          </a:p>
          <a:p>
            <a:pPr marL="457200" indent="-457200">
              <a:buFont typeface="+mj-lt"/>
              <a:buAutoNum type="arabicPeriod"/>
            </a:pPr>
            <a:r>
              <a:rPr lang="en-US" sz="2400" dirty="0" smtClean="0">
                <a:solidFill>
                  <a:schemeClr val="tx1"/>
                </a:solidFill>
              </a:rPr>
              <a:t>balancing selection, cryptic genetic variation</a:t>
            </a:r>
            <a:r>
              <a:rPr lang="en-US" sz="2400" dirty="0">
                <a:solidFill>
                  <a:schemeClr val="tx1"/>
                </a:solidFill>
              </a:rPr>
              <a:t>, phenotypic plasticity, and robustness. </a:t>
            </a:r>
          </a:p>
          <a:p>
            <a:pPr marL="457200" indent="-457200">
              <a:buFont typeface="+mj-lt"/>
              <a:buAutoNum type="arabicPeriod"/>
            </a:pPr>
            <a:r>
              <a:rPr lang="en-US" sz="2400" dirty="0" smtClean="0">
                <a:solidFill>
                  <a:schemeClr val="tx1"/>
                </a:solidFill>
              </a:rPr>
              <a:t>A </a:t>
            </a:r>
            <a:r>
              <a:rPr lang="en-US" sz="2400" dirty="0">
                <a:solidFill>
                  <a:schemeClr val="tx1"/>
                </a:solidFill>
              </a:rPr>
              <a:t>diverse or deep gene </a:t>
            </a:r>
            <a:r>
              <a:rPr lang="en-US" sz="2400" dirty="0" smtClean="0">
                <a:solidFill>
                  <a:schemeClr val="tx1"/>
                </a:solidFill>
              </a:rPr>
              <a:t>pool.</a:t>
            </a:r>
          </a:p>
          <a:p>
            <a:pPr marL="457200" indent="-457200">
              <a:buFont typeface="+mj-lt"/>
              <a:buAutoNum type="arabicPeriod"/>
            </a:pPr>
            <a:r>
              <a:rPr lang="en-US" sz="2400" dirty="0" smtClean="0">
                <a:solidFill>
                  <a:schemeClr val="tx1"/>
                </a:solidFill>
              </a:rPr>
              <a:t>Population bottlenecks</a:t>
            </a:r>
            <a:r>
              <a:rPr lang="en-US" sz="2400" dirty="0" smtClean="0"/>
              <a:t>.</a:t>
            </a:r>
            <a:endParaRPr lang="en-US" sz="2400" dirty="0"/>
          </a:p>
        </p:txBody>
      </p:sp>
    </p:spTree>
    <p:extLst>
      <p:ext uri="{BB962C8B-B14F-4D97-AF65-F5344CB8AC3E}">
        <p14:creationId xmlns:p14="http://schemas.microsoft.com/office/powerpoint/2010/main" val="1268682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491" y="685800"/>
            <a:ext cx="7848600" cy="3693319"/>
          </a:xfrm>
          <a:prstGeom prst="rect">
            <a:avLst/>
          </a:prstGeom>
        </p:spPr>
        <p:txBody>
          <a:bodyPr wrap="square">
            <a:spAutoFit/>
          </a:bodyPr>
          <a:lstStyle/>
          <a:p>
            <a:endParaRPr lang="en-US" dirty="0" smtClean="0"/>
          </a:p>
          <a:p>
            <a:pPr marL="342900" indent="-342900" algn="just">
              <a:buFont typeface="Wingdings" pitchFamily="2" charset="2"/>
              <a:buChar char="q"/>
            </a:pPr>
            <a:r>
              <a:rPr lang="en-US" sz="2400" dirty="0" smtClean="0"/>
              <a:t>Extinction can threaten species evolved to specific ecologies  through the process of genetic pollution </a:t>
            </a:r>
            <a:r>
              <a:rPr lang="en-US" sz="2400" dirty="0" err="1" smtClean="0"/>
              <a:t>i.e</a:t>
            </a:r>
            <a:r>
              <a:rPr lang="en-US" sz="2400" dirty="0" smtClean="0"/>
              <a:t>, </a:t>
            </a:r>
            <a:r>
              <a:rPr lang="en-US" sz="2400" u="sng" dirty="0" smtClean="0"/>
              <a:t>uncontrolled hybridization</a:t>
            </a:r>
            <a:r>
              <a:rPr lang="en-US" sz="2400" dirty="0" smtClean="0"/>
              <a:t>, </a:t>
            </a:r>
            <a:r>
              <a:rPr lang="en-US" sz="2400" u="sng" dirty="0" smtClean="0"/>
              <a:t>introgression genetic swamping </a:t>
            </a:r>
            <a:r>
              <a:rPr lang="en-US" sz="2400" dirty="0" smtClean="0"/>
              <a:t>which leads to homogenization or out-competition from the introduced (or hybrid) species.</a:t>
            </a:r>
          </a:p>
          <a:p>
            <a:pPr marL="342900" indent="-342900" algn="just">
              <a:buFont typeface="Wingdings" pitchFamily="2" charset="2"/>
              <a:buChar char="q"/>
            </a:pPr>
            <a:r>
              <a:rPr lang="en-US" sz="2400" dirty="0" smtClean="0"/>
              <a:t>Endemic populations can face such extinctions when new populations are imported or selectively bred by people, or when habitat modification brings previously isolated species into contact. </a:t>
            </a:r>
            <a:endParaRPr lang="en-US" sz="2400" dirty="0"/>
          </a:p>
        </p:txBody>
      </p:sp>
      <p:sp>
        <p:nvSpPr>
          <p:cNvPr id="3" name="Rounded Rectangle 2"/>
          <p:cNvSpPr/>
          <p:nvPr/>
        </p:nvSpPr>
        <p:spPr>
          <a:xfrm>
            <a:off x="3013364" y="152400"/>
            <a:ext cx="2971800" cy="685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 Genetic Pollution</a:t>
            </a:r>
            <a:endParaRPr lang="en-US" sz="2400" dirty="0"/>
          </a:p>
        </p:txBody>
      </p:sp>
      <p:sp>
        <p:nvSpPr>
          <p:cNvPr id="4" name="Teardrop 3"/>
          <p:cNvSpPr/>
          <p:nvPr/>
        </p:nvSpPr>
        <p:spPr>
          <a:xfrm>
            <a:off x="4267200" y="3941619"/>
            <a:ext cx="4191000" cy="2916381"/>
          </a:xfrm>
          <a:prstGeom prst="teardrop">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The  endangered </a:t>
            </a:r>
            <a:r>
              <a:rPr lang="en-US" dirty="0">
                <a:solidFill>
                  <a:schemeClr val="tx1"/>
                </a:solidFill>
              </a:rPr>
              <a:t>wild water buffalo is most threatened with extinction by genetic pollution from the abundant domestic water buffalo</a:t>
            </a:r>
            <a:r>
              <a:rPr lang="en-US" dirty="0" smtClean="0">
                <a:solidFill>
                  <a:schemeClr val="tx1"/>
                </a:solidFill>
              </a:rPr>
              <a:t>).</a:t>
            </a:r>
          </a:p>
          <a:p>
            <a:pPr algn="just"/>
            <a:r>
              <a:rPr lang="en-US" dirty="0" smtClean="0">
                <a:solidFill>
                  <a:schemeClr val="tx1"/>
                </a:solidFill>
              </a:rPr>
              <a:t> </a:t>
            </a:r>
            <a:r>
              <a:rPr lang="en-US" dirty="0">
                <a:solidFill>
                  <a:schemeClr val="tx1"/>
                </a:solidFill>
              </a:rPr>
              <a:t>Such extinctions are not always apparent from morphological </a:t>
            </a:r>
            <a:r>
              <a:rPr lang="en-US" dirty="0" smtClean="0">
                <a:solidFill>
                  <a:schemeClr val="tx1"/>
                </a:solidFill>
              </a:rPr>
              <a:t>observations</a:t>
            </a:r>
            <a:r>
              <a:rPr lang="en-US" dirty="0">
                <a:solidFill>
                  <a:schemeClr val="tx1"/>
                </a:solidFill>
              </a:rPr>
              <a:t>.</a:t>
            </a:r>
          </a:p>
        </p:txBody>
      </p:sp>
    </p:spTree>
    <p:extLst>
      <p:ext uri="{BB962C8B-B14F-4D97-AF65-F5344CB8AC3E}">
        <p14:creationId xmlns:p14="http://schemas.microsoft.com/office/powerpoint/2010/main" val="3675531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0"/>
            <a:ext cx="5638800" cy="795338"/>
          </a:xfrm>
          <a:solidFill>
            <a:schemeClr val="accent2">
              <a:lumMod val="60000"/>
              <a:lumOff val="40000"/>
            </a:schemeClr>
          </a:solidFill>
        </p:spPr>
        <p:txBody>
          <a:bodyPr>
            <a:noAutofit/>
          </a:bodyPr>
          <a:lstStyle/>
          <a:p>
            <a:r>
              <a:rPr lang="en-US" sz="2400" dirty="0" smtClean="0"/>
              <a:t>Scorched </a:t>
            </a:r>
            <a:r>
              <a:rPr lang="en-US" sz="2400" dirty="0"/>
              <a:t>land resulting from slash-and-burn agriculture.</a:t>
            </a:r>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274" r="18274"/>
          <a:stretch>
            <a:fillRect/>
          </a:stretch>
        </p:blipFill>
        <p:spPr bwMode="auto">
          <a:xfrm>
            <a:off x="2209800" y="762000"/>
            <a:ext cx="4840288" cy="32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746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50818"/>
            <a:ext cx="7543800" cy="4524315"/>
          </a:xfrm>
          <a:prstGeom prst="rect">
            <a:avLst/>
          </a:prstGeom>
        </p:spPr>
        <p:txBody>
          <a:bodyPr wrap="square">
            <a:spAutoFit/>
          </a:bodyPr>
          <a:lstStyle/>
          <a:p>
            <a:pPr marL="285750" indent="-285750" algn="just">
              <a:buFont typeface="Wingdings" pitchFamily="2" charset="2"/>
              <a:buChar char="q"/>
            </a:pPr>
            <a:r>
              <a:rPr lang="en-US" sz="2400" dirty="0" smtClean="0"/>
              <a:t>The </a:t>
            </a:r>
            <a:r>
              <a:rPr lang="en-US" sz="2400" dirty="0"/>
              <a:t>main cause of habitat degradation worldwide is </a:t>
            </a:r>
            <a:r>
              <a:rPr lang="en-US" sz="2400" b="1" u="sng" dirty="0">
                <a:solidFill>
                  <a:srgbClr val="00B050"/>
                </a:solidFill>
              </a:rPr>
              <a:t>agriculture</a:t>
            </a:r>
            <a:r>
              <a:rPr lang="en-US" sz="2400" dirty="0"/>
              <a:t>, with urban sprawl, logging, mining and some fishing practices close behind. </a:t>
            </a:r>
            <a:endParaRPr lang="en-US" sz="2400" dirty="0" smtClean="0"/>
          </a:p>
          <a:p>
            <a:pPr marL="285750" indent="-285750" algn="just">
              <a:buFont typeface="Wingdings" pitchFamily="2" charset="2"/>
              <a:buChar char="q"/>
            </a:pPr>
            <a:r>
              <a:rPr lang="en-US" sz="2400" dirty="0" smtClean="0"/>
              <a:t>It may </a:t>
            </a:r>
            <a:r>
              <a:rPr lang="en-US" sz="2400" dirty="0"/>
              <a:t>alter the fitness landscape to such an extent that the species is no longer able to survive and becomes </a:t>
            </a:r>
            <a:r>
              <a:rPr lang="en-US" sz="2400" dirty="0" smtClean="0"/>
              <a:t>extinct.</a:t>
            </a:r>
          </a:p>
          <a:p>
            <a:pPr marL="285750" indent="-285750" algn="just">
              <a:buFont typeface="Wingdings" pitchFamily="2" charset="2"/>
              <a:buChar char="q"/>
            </a:pPr>
            <a:r>
              <a:rPr lang="en-US" sz="2400" dirty="0" smtClean="0"/>
              <a:t>This </a:t>
            </a:r>
            <a:r>
              <a:rPr lang="en-US" sz="2400" dirty="0"/>
              <a:t>may occur by direct </a:t>
            </a:r>
            <a:r>
              <a:rPr lang="en-US" sz="2400" dirty="0" smtClean="0"/>
              <a:t>effects or indirectly. Habitat </a:t>
            </a:r>
            <a:r>
              <a:rPr lang="en-US" sz="2400" dirty="0"/>
              <a:t>degradation through toxicity can kill off a species very </a:t>
            </a:r>
            <a:r>
              <a:rPr lang="en-US" sz="2400" dirty="0" smtClean="0"/>
              <a:t>rapidly.</a:t>
            </a:r>
          </a:p>
          <a:p>
            <a:pPr marL="342900" indent="-342900" algn="just">
              <a:buFont typeface="Wingdings" pitchFamily="2" charset="2"/>
              <a:buChar char="q"/>
            </a:pPr>
            <a:r>
              <a:rPr lang="en-US" sz="2400" dirty="0" smtClean="0"/>
              <a:t>It </a:t>
            </a:r>
            <a:r>
              <a:rPr lang="en-US" sz="2400" dirty="0"/>
              <a:t>can also occur over longer periods at lower toxicity levels by affecting life span, reproductive capacity, or competitiveness.</a:t>
            </a:r>
          </a:p>
        </p:txBody>
      </p:sp>
      <p:sp>
        <p:nvSpPr>
          <p:cNvPr id="3" name="Rounded Rectangle 2"/>
          <p:cNvSpPr/>
          <p:nvPr/>
        </p:nvSpPr>
        <p:spPr>
          <a:xfrm>
            <a:off x="2895600" y="228600"/>
            <a:ext cx="3543300" cy="99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3.Habitat  Degradation</a:t>
            </a:r>
            <a:r>
              <a:rPr lang="en-US" dirty="0" smtClean="0"/>
              <a:t>.</a:t>
            </a:r>
            <a:endParaRPr lang="en-US" dirty="0"/>
          </a:p>
        </p:txBody>
      </p:sp>
    </p:spTree>
    <p:extLst>
      <p:ext uri="{BB962C8B-B14F-4D97-AF65-F5344CB8AC3E}">
        <p14:creationId xmlns:p14="http://schemas.microsoft.com/office/powerpoint/2010/main" val="1037454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75" y="5715000"/>
            <a:ext cx="6324600" cy="923330"/>
          </a:xfrm>
          <a:prstGeom prst="rect">
            <a:avLst/>
          </a:prstGeom>
          <a:solidFill>
            <a:schemeClr val="accent2">
              <a:lumMod val="40000"/>
              <a:lumOff val="60000"/>
            </a:schemeClr>
          </a:solidFill>
        </p:spPr>
        <p:txBody>
          <a:bodyPr wrap="square">
            <a:spAutoFit/>
          </a:bodyPr>
          <a:lstStyle/>
          <a:p>
            <a:r>
              <a:rPr lang="en-US" dirty="0" smtClean="0"/>
              <a:t>Vital resources including water and food can also be limited during habitat degradation, leading to extinction. The golden toad was last seen on May 15, 1989.</a:t>
            </a:r>
            <a:endParaRPr lang="en-US" dirty="0"/>
          </a:p>
        </p:txBody>
      </p:sp>
      <p:sp>
        <p:nvSpPr>
          <p:cNvPr id="3" name="Oval 2"/>
          <p:cNvSpPr/>
          <p:nvPr/>
        </p:nvSpPr>
        <p:spPr>
          <a:xfrm>
            <a:off x="0" y="0"/>
            <a:ext cx="5524500" cy="5257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rPr>
              <a:t>physical destruction of niche </a:t>
            </a:r>
            <a:r>
              <a:rPr lang="en-US" sz="2000" b="1" dirty="0" smtClean="0">
                <a:solidFill>
                  <a:schemeClr val="tx1"/>
                </a:solidFill>
              </a:rPr>
              <a:t>habitats.</a:t>
            </a:r>
          </a:p>
          <a:p>
            <a:r>
              <a:rPr lang="en-US" sz="2000" dirty="0" smtClean="0">
                <a:solidFill>
                  <a:schemeClr val="tx1"/>
                </a:solidFill>
              </a:rPr>
              <a:t>The </a:t>
            </a:r>
            <a:r>
              <a:rPr lang="en-US" sz="2000" dirty="0">
                <a:solidFill>
                  <a:schemeClr val="tx1"/>
                </a:solidFill>
              </a:rPr>
              <a:t>widespread destruction of  tropical rainforests and replacement with open pastureland is widely cited as an example of this; elimination of the dense forest eliminated the infrastructure needed by many species to survive. </a:t>
            </a:r>
            <a:endParaRPr lang="en-US" sz="2000" dirty="0" smtClean="0">
              <a:solidFill>
                <a:schemeClr val="tx1"/>
              </a:solidFill>
            </a:endParaRPr>
          </a:p>
          <a:p>
            <a:pPr algn="just"/>
            <a:r>
              <a:rPr lang="en-US" sz="2000" b="1" u="sng" dirty="0" smtClean="0">
                <a:solidFill>
                  <a:srgbClr val="FF0000"/>
                </a:solidFill>
              </a:rPr>
              <a:t>For </a:t>
            </a:r>
            <a:r>
              <a:rPr lang="en-US" sz="2000" b="1" u="sng" dirty="0">
                <a:solidFill>
                  <a:srgbClr val="FF0000"/>
                </a:solidFill>
              </a:rPr>
              <a:t>example</a:t>
            </a:r>
            <a:r>
              <a:rPr lang="en-US" sz="2000" dirty="0">
                <a:solidFill>
                  <a:schemeClr val="tx1"/>
                </a:solidFill>
              </a:rPr>
              <a:t>, a fern that depends on dense shade for protection from direct sunlight </a:t>
            </a:r>
            <a:r>
              <a:rPr lang="en-US" sz="2000" dirty="0" smtClean="0">
                <a:solidFill>
                  <a:schemeClr val="tx1"/>
                </a:solidFill>
              </a:rPr>
              <a:t>destruction </a:t>
            </a:r>
            <a:r>
              <a:rPr lang="en-US" sz="2000" dirty="0">
                <a:solidFill>
                  <a:schemeClr val="tx1"/>
                </a:solidFill>
              </a:rPr>
              <a:t>of ocean floors by bottom trawling. </a:t>
            </a:r>
          </a:p>
        </p:txBody>
      </p:sp>
      <p:sp>
        <p:nvSpPr>
          <p:cNvPr id="4" name="Teardrop 3"/>
          <p:cNvSpPr/>
          <p:nvPr/>
        </p:nvSpPr>
        <p:spPr>
          <a:xfrm>
            <a:off x="5638800" y="990600"/>
            <a:ext cx="3505200" cy="335280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1. Diminished </a:t>
            </a:r>
            <a:r>
              <a:rPr lang="en-US" dirty="0"/>
              <a:t>resources or introduction of new competitor species also </a:t>
            </a:r>
            <a:r>
              <a:rPr lang="en-US" dirty="0" smtClean="0"/>
              <a:t>often accompany </a:t>
            </a:r>
            <a:r>
              <a:rPr lang="en-US" dirty="0"/>
              <a:t>habitat degradation. </a:t>
            </a:r>
          </a:p>
          <a:p>
            <a:pPr algn="just"/>
            <a:r>
              <a:rPr lang="en-US" dirty="0" smtClean="0"/>
              <a:t>2. Global warming</a:t>
            </a:r>
            <a:endParaRPr lang="en-US" dirty="0"/>
          </a:p>
        </p:txBody>
      </p:sp>
    </p:spTree>
    <p:extLst>
      <p:ext uri="{BB962C8B-B14F-4D97-AF65-F5344CB8AC3E}">
        <p14:creationId xmlns:p14="http://schemas.microsoft.com/office/powerpoint/2010/main" val="2953388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0"/>
            <a:ext cx="5715000" cy="795338"/>
          </a:xfrm>
          <a:solidFill>
            <a:schemeClr val="accent2">
              <a:lumMod val="40000"/>
              <a:lumOff val="60000"/>
            </a:schemeClr>
          </a:solidFill>
        </p:spPr>
        <p:txBody>
          <a:bodyPr>
            <a:noAutofit/>
          </a:bodyPr>
          <a:lstStyle/>
          <a:p>
            <a:r>
              <a:rPr lang="en-US" sz="2400" dirty="0"/>
              <a:t>Decline in amphibian populations is ongoing </a:t>
            </a:r>
            <a:r>
              <a:rPr lang="en-US" sz="2400" dirty="0" smtClean="0"/>
              <a:t>worldwide.</a:t>
            </a:r>
            <a:endParaRPr lang="en-US" sz="2400"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26" r="542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88" y="3022600"/>
            <a:ext cx="5302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340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7" y="1046018"/>
            <a:ext cx="7315199" cy="3416320"/>
          </a:xfrm>
          <a:prstGeom prst="rect">
            <a:avLst/>
          </a:prstGeom>
        </p:spPr>
        <p:txBody>
          <a:bodyPr wrap="square">
            <a:spAutoFit/>
          </a:bodyPr>
          <a:lstStyle/>
          <a:p>
            <a:pPr marL="342900" indent="-342900" algn="just">
              <a:buFont typeface="Wingdings" pitchFamily="2" charset="2"/>
              <a:buChar char="Ø"/>
            </a:pPr>
            <a:r>
              <a:rPr lang="en-US" sz="2400" dirty="0"/>
              <a:t>E</a:t>
            </a:r>
            <a:r>
              <a:rPr lang="en-US" sz="2400" dirty="0" smtClean="0"/>
              <a:t>xtinction of a necessary host, prey or pollinator, inter-species competition.</a:t>
            </a:r>
          </a:p>
          <a:p>
            <a:pPr marL="342900" indent="-342900" algn="just">
              <a:buFont typeface="Wingdings" pitchFamily="2" charset="2"/>
              <a:buChar char="Ø"/>
            </a:pPr>
            <a:r>
              <a:rPr lang="en-US" sz="2400" dirty="0" smtClean="0"/>
              <a:t>Inability to deal with evolving diseases and changing Environmental conditions (particularly sudden changes) which can act to introduce novel predators, or to remove prey.</a:t>
            </a:r>
          </a:p>
          <a:p>
            <a:pPr marL="342900" indent="-342900" algn="just">
              <a:buFont typeface="Wingdings" pitchFamily="2" charset="2"/>
              <a:buChar char="Ø"/>
            </a:pPr>
            <a:r>
              <a:rPr lang="en-US" sz="2400" dirty="0" smtClean="0"/>
              <a:t>Sometimes intentionally (e.g. livestock released by sailors on islands as a future source of food) and sometimes accidentally (e.g. rats escaping from boats). </a:t>
            </a:r>
          </a:p>
        </p:txBody>
      </p:sp>
      <p:sp>
        <p:nvSpPr>
          <p:cNvPr id="3" name="Rounded Rectangle 2"/>
          <p:cNvSpPr/>
          <p:nvPr/>
        </p:nvSpPr>
        <p:spPr>
          <a:xfrm>
            <a:off x="2133600" y="76200"/>
            <a:ext cx="541020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4.Predation,Competition And Diseases</a:t>
            </a:r>
            <a:r>
              <a:rPr lang="en-US" dirty="0" smtClean="0"/>
              <a:t>.</a:t>
            </a:r>
            <a:endParaRPr lang="en-US" dirty="0"/>
          </a:p>
        </p:txBody>
      </p:sp>
      <p:sp>
        <p:nvSpPr>
          <p:cNvPr id="4" name="Snip and Round Single Corner Rectangle 3"/>
          <p:cNvSpPr/>
          <p:nvPr/>
        </p:nvSpPr>
        <p:spPr>
          <a:xfrm>
            <a:off x="2819400" y="4490046"/>
            <a:ext cx="6172200" cy="2291753"/>
          </a:xfrm>
          <a:prstGeom prst="snip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In </a:t>
            </a:r>
            <a:r>
              <a:rPr lang="en-US" dirty="0"/>
              <a:t>most cases, the introductions are unsuccessful, but when an invasive alien species does become established, the consequences can be catastrophic. Invasive alien species can affect native species directly by eating them, competing with them, and introducing pathogens or parasites that sicken or kill them; or indirectly by destroying or degrading their habitat</a:t>
            </a:r>
          </a:p>
        </p:txBody>
      </p:sp>
    </p:spTree>
    <p:extLst>
      <p:ext uri="{BB962C8B-B14F-4D97-AF65-F5344CB8AC3E}">
        <p14:creationId xmlns:p14="http://schemas.microsoft.com/office/powerpoint/2010/main" val="1496599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401"/>
            <a:ext cx="7315197" cy="4062651"/>
          </a:xfrm>
          <a:prstGeom prst="rect">
            <a:avLst/>
          </a:prstGeom>
        </p:spPr>
        <p:txBody>
          <a:bodyPr wrap="square">
            <a:spAutoFit/>
          </a:bodyPr>
          <a:lstStyle/>
          <a:p>
            <a:endParaRPr lang="en-US" dirty="0" smtClean="0"/>
          </a:p>
          <a:p>
            <a:pPr marL="342900" indent="-342900" algn="just">
              <a:buFont typeface="Wingdings" pitchFamily="2" charset="2"/>
              <a:buChar char="Ø"/>
            </a:pPr>
            <a:r>
              <a:rPr lang="en-US" sz="2400" dirty="0" smtClean="0"/>
              <a:t>Co-extinction refers to the loss of a species due to the extinction of another; for example, </a:t>
            </a:r>
            <a:r>
              <a:rPr lang="en-US" sz="2400" u="sng" dirty="0" smtClean="0"/>
              <a:t>the extinction of parasitic insects following the loss of their hosts</a:t>
            </a:r>
            <a:r>
              <a:rPr lang="en-US" sz="2400" dirty="0" smtClean="0"/>
              <a:t>. </a:t>
            </a:r>
          </a:p>
          <a:p>
            <a:pPr marL="342900" indent="-342900" algn="just">
              <a:buFont typeface="Wingdings" pitchFamily="2" charset="2"/>
              <a:buChar char="Ø"/>
            </a:pPr>
            <a:r>
              <a:rPr lang="en-US" sz="2400" dirty="0" smtClean="0"/>
              <a:t>Co-extinction can also occur when a species</a:t>
            </a:r>
            <a:r>
              <a:rPr lang="en-US" sz="2400" b="1" u="sng" dirty="0" smtClean="0"/>
              <a:t> loses its pollinator</a:t>
            </a:r>
            <a:r>
              <a:rPr lang="en-US" sz="2400" dirty="0" smtClean="0"/>
              <a:t>, or to predators in a food chain who lose their prey. </a:t>
            </a:r>
          </a:p>
          <a:p>
            <a:pPr marL="342900" indent="-342900" algn="just">
              <a:buFont typeface="Wingdings" pitchFamily="2" charset="2"/>
              <a:buChar char="Ø"/>
            </a:pPr>
            <a:r>
              <a:rPr lang="en-US" sz="2400" dirty="0" smtClean="0"/>
              <a:t>Co-extinction is especially common when a keystone species goes extinct. Models suggest that co-extinction is the most common form of biodiversity loss.</a:t>
            </a:r>
          </a:p>
          <a:p>
            <a:pPr algn="just"/>
            <a:r>
              <a:rPr lang="en-US" sz="2400" dirty="0" smtClean="0"/>
              <a:t>. </a:t>
            </a:r>
            <a:endParaRPr lang="en-US" sz="2400" dirty="0"/>
          </a:p>
        </p:txBody>
      </p:sp>
      <p:sp>
        <p:nvSpPr>
          <p:cNvPr id="3" name="Rounded Rectangle 2"/>
          <p:cNvSpPr/>
          <p:nvPr/>
        </p:nvSpPr>
        <p:spPr>
          <a:xfrm>
            <a:off x="2971800" y="152401"/>
            <a:ext cx="3054927" cy="7620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 Co-extinction</a:t>
            </a:r>
            <a:endParaRPr lang="en-US" sz="2400" dirty="0"/>
          </a:p>
        </p:txBody>
      </p:sp>
      <p:sp>
        <p:nvSpPr>
          <p:cNvPr id="4" name="Teardrop 3"/>
          <p:cNvSpPr/>
          <p:nvPr/>
        </p:nvSpPr>
        <p:spPr>
          <a:xfrm>
            <a:off x="3969327" y="4343400"/>
            <a:ext cx="4114800" cy="2514600"/>
          </a:xfrm>
          <a:prstGeom prst="teardrop">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t> </a:t>
            </a:r>
            <a:r>
              <a:rPr lang="en-US" sz="1700" dirty="0" err="1">
                <a:solidFill>
                  <a:schemeClr val="tx1"/>
                </a:solidFill>
              </a:rPr>
              <a:t>Haast's</a:t>
            </a:r>
            <a:r>
              <a:rPr lang="en-US" sz="1700" dirty="0">
                <a:solidFill>
                  <a:schemeClr val="tx1"/>
                </a:solidFill>
              </a:rPr>
              <a:t> eagle and the moa: the </a:t>
            </a:r>
            <a:r>
              <a:rPr lang="en-US" sz="1700" dirty="0" err="1">
                <a:solidFill>
                  <a:schemeClr val="tx1"/>
                </a:solidFill>
              </a:rPr>
              <a:t>Haast's</a:t>
            </a:r>
            <a:r>
              <a:rPr lang="en-US" sz="1700" dirty="0">
                <a:solidFill>
                  <a:schemeClr val="tx1"/>
                </a:solidFill>
              </a:rPr>
              <a:t> eagle was a predator that became extinct because its food source became extinct. The moa were several species of flightless birds that were a food source for the </a:t>
            </a:r>
            <a:r>
              <a:rPr lang="en-US" sz="1700" dirty="0" err="1">
                <a:solidFill>
                  <a:schemeClr val="tx1"/>
                </a:solidFill>
              </a:rPr>
              <a:t>Haast's</a:t>
            </a:r>
            <a:r>
              <a:rPr lang="en-US" sz="1700" dirty="0">
                <a:solidFill>
                  <a:schemeClr val="tx1"/>
                </a:solidFill>
              </a:rPr>
              <a:t> eagle. </a:t>
            </a:r>
          </a:p>
        </p:txBody>
      </p:sp>
    </p:spTree>
    <p:extLst>
      <p:ext uri="{BB962C8B-B14F-4D97-AF65-F5344CB8AC3E}">
        <p14:creationId xmlns:p14="http://schemas.microsoft.com/office/powerpoint/2010/main" val="360471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181600"/>
            <a:ext cx="5867400" cy="642938"/>
          </a:xfrm>
          <a:solidFill>
            <a:schemeClr val="accent2">
              <a:lumMod val="60000"/>
              <a:lumOff val="40000"/>
            </a:schemeClr>
          </a:solidFill>
        </p:spPr>
        <p:txBody>
          <a:bodyPr>
            <a:noAutofit/>
          </a:bodyPr>
          <a:lstStyle/>
          <a:p>
            <a:r>
              <a:rPr lang="en-US" dirty="0"/>
              <a:t>The large </a:t>
            </a:r>
            <a:r>
              <a:rPr lang="en-US" dirty="0" err="1"/>
              <a:t>Haast's</a:t>
            </a:r>
            <a:r>
              <a:rPr lang="en-US" dirty="0"/>
              <a:t> eagle and moa from New </a:t>
            </a:r>
            <a:r>
              <a:rPr lang="en-US" dirty="0" smtClean="0"/>
              <a:t>Zealand.</a:t>
            </a:r>
            <a:endParaRPr lang="en-US" dirty="0"/>
          </a:p>
        </p:txBody>
      </p:sp>
      <p:pic>
        <p:nvPicPr>
          <p:cNvPr id="4098"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3091" b="309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95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467600" cy="5909310"/>
          </a:xfrm>
          <a:prstGeom prst="rect">
            <a:avLst/>
          </a:prstGeom>
          <a:noFill/>
        </p:spPr>
        <p:txBody>
          <a:bodyPr wrap="square" rtlCol="0">
            <a:spAutoFit/>
          </a:bodyPr>
          <a:lstStyle/>
          <a:p>
            <a:pPr algn="ctr"/>
            <a:endParaRPr lang="en-US" dirty="0" smtClean="0"/>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1. </a:t>
            </a:r>
            <a:r>
              <a:rPr lang="en-US" sz="2400" b="1" u="sng" dirty="0" smtClean="0">
                <a:latin typeface="Times New Roman" panose="02020603050405020304" pitchFamily="18" charset="0"/>
                <a:cs typeface="Times New Roman" panose="02020603050405020304" pitchFamily="18" charset="0"/>
              </a:rPr>
              <a:t>Geographic isolation</a:t>
            </a:r>
          </a:p>
          <a:p>
            <a:pPr algn="just"/>
            <a:r>
              <a:rPr lang="en-US" sz="2400" dirty="0" smtClean="0">
                <a:latin typeface="Times New Roman" panose="02020603050405020304" pitchFamily="18" charset="0"/>
                <a:cs typeface="Times New Roman" panose="02020603050405020304" pitchFamily="18" charset="0"/>
              </a:rPr>
              <a:t> It is the separation of two populations of the same species by a physical barrier.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e.g.  Organisms migrate</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mountain formation</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Island formation</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Large scale human activities</a:t>
            </a:r>
          </a:p>
          <a:p>
            <a:r>
              <a:rPr lang="en-US" sz="2400" b="1" u="sng" dirty="0" smtClean="0">
                <a:latin typeface="Times New Roman" panose="02020603050405020304" pitchFamily="18" charset="0"/>
                <a:cs typeface="Times New Roman" panose="02020603050405020304" pitchFamily="18" charset="0"/>
              </a:rPr>
              <a:t>2. Reduction of gene flow</a:t>
            </a:r>
          </a:p>
          <a:p>
            <a:r>
              <a:rPr lang="en-US" sz="2400" dirty="0" smtClean="0">
                <a:latin typeface="Times New Roman" panose="02020603050405020304" pitchFamily="18" charset="0"/>
                <a:cs typeface="Times New Roman" panose="02020603050405020304" pitchFamily="18" charset="0"/>
              </a:rPr>
              <a:t> Individuals in the far west would have zero chance of mating with individuals in the far eastern end of the range. So we have reduced gene flow.</a:t>
            </a:r>
          </a:p>
          <a:p>
            <a:endParaRPr lang="en-US" dirty="0" smtClean="0"/>
          </a:p>
          <a:p>
            <a:endParaRPr lang="en-US" dirty="0"/>
          </a:p>
          <a:p>
            <a:endParaRPr lang="en-US" dirty="0" smtClean="0"/>
          </a:p>
          <a:p>
            <a:endParaRPr lang="en-US" dirty="0"/>
          </a:p>
        </p:txBody>
      </p:sp>
      <p:sp>
        <p:nvSpPr>
          <p:cNvPr id="3" name="Rounded Rectangle 2"/>
          <p:cNvSpPr/>
          <p:nvPr/>
        </p:nvSpPr>
        <p:spPr>
          <a:xfrm>
            <a:off x="838200" y="123826"/>
            <a:ext cx="5791200" cy="1066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r>
              <a:rPr lang="en-US" sz="4400" b="1" u="sng" dirty="0" smtClean="0">
                <a:solidFill>
                  <a:schemeClr val="bg1"/>
                </a:solidFill>
              </a:rPr>
              <a:t>Causes </a:t>
            </a:r>
            <a:r>
              <a:rPr lang="en-US" sz="4400" b="1" u="sng" dirty="0">
                <a:solidFill>
                  <a:schemeClr val="bg1"/>
                </a:solidFill>
              </a:rPr>
              <a:t>of speciation</a:t>
            </a:r>
            <a:endParaRPr lang="en-US" sz="3200" dirty="0">
              <a:solidFill>
                <a:schemeClr val="bg1"/>
              </a:solidFill>
            </a:endParaRPr>
          </a:p>
          <a:p>
            <a:pPr algn="ctr"/>
            <a:endParaRPr lang="en-US" sz="3200" b="1" dirty="0"/>
          </a:p>
        </p:txBody>
      </p:sp>
    </p:spTree>
    <p:extLst>
      <p:ext uri="{BB962C8B-B14F-4D97-AF65-F5344CB8AC3E}">
        <p14:creationId xmlns:p14="http://schemas.microsoft.com/office/powerpoint/2010/main" val="4080260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85800"/>
            <a:ext cx="6899563" cy="3477875"/>
          </a:xfrm>
          <a:prstGeom prst="rect">
            <a:avLst/>
          </a:prstGeom>
        </p:spPr>
        <p:txBody>
          <a:bodyPr wrap="square">
            <a:spAutoFit/>
          </a:bodyPr>
          <a:lstStyle/>
          <a:p>
            <a:pPr algn="just"/>
            <a:endParaRPr lang="en-US" sz="2000" dirty="0" smtClean="0"/>
          </a:p>
          <a:p>
            <a:pPr marL="342900" indent="-342900" algn="just">
              <a:buFont typeface="Wingdings" pitchFamily="2" charset="2"/>
              <a:buChar char="ü"/>
            </a:pPr>
            <a:r>
              <a:rPr lang="en-US" sz="2000" dirty="0" smtClean="0"/>
              <a:t>Extinction as a result of climate change has been confirmed by </a:t>
            </a:r>
            <a:r>
              <a:rPr lang="en-US" sz="2000" b="1" u="sng" dirty="0" smtClean="0"/>
              <a:t>fossil studies</a:t>
            </a:r>
            <a:r>
              <a:rPr lang="en-US" sz="2000" dirty="0" smtClean="0"/>
              <a:t>.</a:t>
            </a:r>
          </a:p>
          <a:p>
            <a:pPr marL="342900" indent="-342900" algn="just">
              <a:buFont typeface="Wingdings" pitchFamily="2" charset="2"/>
              <a:buChar char="ü"/>
            </a:pPr>
            <a:r>
              <a:rPr lang="en-US" sz="2000" dirty="0" smtClean="0"/>
              <a:t>The ecologically rich areas that would potentially suffer the heaviest losses include the Cape Floristic Region, and the Caribbean Basin.</a:t>
            </a:r>
          </a:p>
          <a:p>
            <a:pPr marL="342900" indent="-342900" algn="just">
              <a:buFont typeface="Wingdings" pitchFamily="2" charset="2"/>
              <a:buChar char="ü"/>
            </a:pPr>
            <a:r>
              <a:rPr lang="en-US" sz="2000" dirty="0" smtClean="0"/>
              <a:t> These areas might see a </a:t>
            </a:r>
            <a:r>
              <a:rPr lang="en-US" sz="2000" u="sng" dirty="0" smtClean="0"/>
              <a:t>doubling of present carbon dioxide levels and rising temperatures that could eliminate 56,000 plant and 3,700 animal species</a:t>
            </a:r>
            <a:r>
              <a:rPr lang="en-US" sz="2000" dirty="0" smtClean="0"/>
              <a:t>. </a:t>
            </a:r>
            <a:endParaRPr lang="en-US" sz="2000" dirty="0"/>
          </a:p>
          <a:p>
            <a:pPr marL="342900" indent="-342900" algn="just">
              <a:buFont typeface="Wingdings" pitchFamily="2" charset="2"/>
              <a:buChar char="ü"/>
            </a:pPr>
            <a:r>
              <a:rPr lang="en-US" sz="2000" dirty="0" smtClean="0"/>
              <a:t>Climate change has also been found to be a factor in</a:t>
            </a:r>
            <a:r>
              <a:rPr lang="en-US" sz="2000" u="sng" dirty="0" smtClean="0"/>
              <a:t> habitat loss and desertification.</a:t>
            </a:r>
            <a:r>
              <a:rPr lang="en-US" sz="2000" dirty="0" smtClean="0"/>
              <a:t> </a:t>
            </a:r>
            <a:endParaRPr lang="en-US" sz="2000" dirty="0"/>
          </a:p>
        </p:txBody>
      </p:sp>
      <p:sp>
        <p:nvSpPr>
          <p:cNvPr id="3" name="Rounded Rectangle 2"/>
          <p:cNvSpPr/>
          <p:nvPr/>
        </p:nvSpPr>
        <p:spPr>
          <a:xfrm>
            <a:off x="3276600" y="152400"/>
            <a:ext cx="2819400" cy="7620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6. Climate Change</a:t>
            </a:r>
            <a:r>
              <a:rPr lang="en-US" dirty="0" smtClean="0"/>
              <a:t>.</a:t>
            </a:r>
            <a:endParaRPr lang="en-US" dirty="0"/>
          </a:p>
        </p:txBody>
      </p:sp>
      <p:sp>
        <p:nvSpPr>
          <p:cNvPr id="5" name="Hexagon 4"/>
          <p:cNvSpPr/>
          <p:nvPr/>
        </p:nvSpPr>
        <p:spPr>
          <a:xfrm>
            <a:off x="228600" y="4163675"/>
            <a:ext cx="8458200" cy="2313325"/>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b="1" dirty="0" smtClean="0">
                <a:solidFill>
                  <a:schemeClr val="tx1"/>
                </a:solidFill>
              </a:rPr>
              <a:t>Extinction </a:t>
            </a:r>
            <a:r>
              <a:rPr lang="en-US" b="1" dirty="0">
                <a:solidFill>
                  <a:schemeClr val="tx1"/>
                </a:solidFill>
              </a:rPr>
              <a:t>of amphibians during the Carboniferous Rainforest Collapse, 305 million years ago. A 2003 review across 14 biodiversity research centers predicted that, because of climate change, 15–37% of land species would be "committed to extinction" by 2050. </a:t>
            </a:r>
          </a:p>
        </p:txBody>
      </p:sp>
    </p:spTree>
    <p:extLst>
      <p:ext uri="{BB962C8B-B14F-4D97-AF65-F5344CB8AC3E}">
        <p14:creationId xmlns:p14="http://schemas.microsoft.com/office/powerpoint/2010/main" val="1520661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509" y="4532531"/>
            <a:ext cx="4572000" cy="646331"/>
          </a:xfrm>
          <a:prstGeom prst="rect">
            <a:avLst/>
          </a:prstGeom>
        </p:spPr>
        <p:txBody>
          <a:bodyPr>
            <a:spAutoFit/>
          </a:bodyPr>
          <a:lstStyle/>
          <a:p>
            <a:endParaRPr lang="en-US" dirty="0" smtClean="0"/>
          </a:p>
          <a:p>
            <a:endParaRPr lang="en-US" dirty="0"/>
          </a:p>
        </p:txBody>
      </p:sp>
      <p:sp>
        <p:nvSpPr>
          <p:cNvPr id="3" name="Right Arrow 2"/>
          <p:cNvSpPr/>
          <p:nvPr/>
        </p:nvSpPr>
        <p:spPr>
          <a:xfrm>
            <a:off x="4502294" y="235726"/>
            <a:ext cx="4544291" cy="365047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The </a:t>
            </a:r>
            <a:r>
              <a:rPr lang="en-US" dirty="0"/>
              <a:t>results of a study released in the summer of 2011 have shown that the decline in the numbers of large predators like sharks, lions and wolves is disrupting Earth's ecosystem in all kinds of unusual ways. </a:t>
            </a:r>
          </a:p>
        </p:txBody>
      </p:sp>
      <p:sp>
        <p:nvSpPr>
          <p:cNvPr id="6" name="Rounded Rectangle 5"/>
          <p:cNvSpPr/>
          <p:nvPr/>
        </p:nvSpPr>
        <p:spPr>
          <a:xfrm>
            <a:off x="256309" y="76200"/>
            <a:ext cx="312420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t>Effects Of Extinction</a:t>
            </a:r>
            <a:endParaRPr lang="en-US" sz="2400" b="1" u="sng" dirty="0"/>
          </a:p>
        </p:txBody>
      </p:sp>
      <p:sp>
        <p:nvSpPr>
          <p:cNvPr id="8" name="Right Arrow 7"/>
          <p:cNvSpPr/>
          <p:nvPr/>
        </p:nvSpPr>
        <p:spPr>
          <a:xfrm>
            <a:off x="-6927" y="1866738"/>
            <a:ext cx="5631872" cy="463136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The </a:t>
            </a:r>
            <a:r>
              <a:rPr lang="en-US" sz="2000" dirty="0"/>
              <a:t>study states that </a:t>
            </a:r>
            <a:r>
              <a:rPr lang="en-US" sz="2000" dirty="0" smtClean="0"/>
              <a:t>the </a:t>
            </a:r>
            <a:r>
              <a:rPr lang="en-US" sz="2000" dirty="0"/>
              <a:t>mass extinction differs from previous ones because it is entirely driven by human activity through changes in land use, climate, pollution, hunting, </a:t>
            </a:r>
            <a:r>
              <a:rPr lang="en-US" sz="2000" dirty="0" smtClean="0"/>
              <a:t>and fishing. </a:t>
            </a:r>
            <a:r>
              <a:rPr lang="en-US" sz="2000" dirty="0"/>
              <a:t>The effects of the loss of these large predators can be seen in the oceans and on land</a:t>
            </a:r>
            <a:r>
              <a:rPr lang="en-US" sz="1400" dirty="0"/>
              <a:t>.</a:t>
            </a:r>
          </a:p>
        </p:txBody>
      </p:sp>
    </p:spTree>
    <p:extLst>
      <p:ext uri="{BB962C8B-B14F-4D97-AF65-F5344CB8AC3E}">
        <p14:creationId xmlns:p14="http://schemas.microsoft.com/office/powerpoint/2010/main" val="4167713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4696691" y="2667000"/>
            <a:ext cx="4523509" cy="4059381"/>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The </a:t>
            </a:r>
            <a:r>
              <a:rPr lang="en-US" sz="2000" dirty="0"/>
              <a:t>study concludes that the loss of big predators has likely driven many of the pandemics, population collapses and ecosystem shifts the Earth has seen in recent centuries.</a:t>
            </a:r>
          </a:p>
        </p:txBody>
      </p:sp>
      <p:sp>
        <p:nvSpPr>
          <p:cNvPr id="6" name="Oval 5"/>
          <p:cNvSpPr/>
          <p:nvPr/>
        </p:nvSpPr>
        <p:spPr>
          <a:xfrm>
            <a:off x="48491" y="228600"/>
            <a:ext cx="4648200" cy="41148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t>In </a:t>
            </a:r>
            <a:r>
              <a:rPr lang="en-US" sz="2400" dirty="0"/>
              <a:t>the oceans, industrial whaling led a change in the diets of killer whales, who eat more sea lions, seals, and otters and have dramatically lowered the population counts of those species.</a:t>
            </a:r>
          </a:p>
        </p:txBody>
      </p:sp>
    </p:spTree>
    <p:extLst>
      <p:ext uri="{BB962C8B-B14F-4D97-AF65-F5344CB8AC3E}">
        <p14:creationId xmlns:p14="http://schemas.microsoft.com/office/powerpoint/2010/main" val="3449321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6019800" cy="1219200"/>
          </a:xfrm>
          <a:solidFill>
            <a:schemeClr val="accent2">
              <a:lumMod val="75000"/>
            </a:schemeClr>
          </a:solidFill>
        </p:spPr>
        <p:txBody>
          <a:bodyPr>
            <a:normAutofit/>
          </a:bodyPr>
          <a:lstStyle/>
          <a:p>
            <a:r>
              <a:rPr lang="en-US" dirty="0" smtClean="0"/>
              <a:t>   </a:t>
            </a:r>
            <a:r>
              <a:rPr lang="en-US" b="1" dirty="0" smtClean="0"/>
              <a:t>THANK YOU!</a:t>
            </a:r>
            <a:endParaRPr lang="en-US" b="1" dirty="0"/>
          </a:p>
        </p:txBody>
      </p:sp>
    </p:spTree>
    <p:extLst>
      <p:ext uri="{BB962C8B-B14F-4D97-AF65-F5344CB8AC3E}">
        <p14:creationId xmlns:p14="http://schemas.microsoft.com/office/powerpoint/2010/main" val="3533123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916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 y="109538"/>
            <a:ext cx="915416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857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03" y="-4763"/>
            <a:ext cx="8912497" cy="669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4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91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90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8229600" cy="558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218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382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699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1243</Words>
  <Application>Microsoft Office PowerPoint</Application>
  <PresentationFormat>On-screen Show (4:3)</PresentationFormat>
  <Paragraphs>100</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MODES OF SPECIATION, CAUSES AND CONSEQUENCES OF EXTINCTION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passenger pigeon, one of hundreds of species of extinct birds, was hunted to extinction over the course of a few decade. </vt:lpstr>
      <vt:lpstr>PowerPoint Presentation</vt:lpstr>
      <vt:lpstr>PowerPoint Presentation</vt:lpstr>
      <vt:lpstr>PowerPoint Presentation</vt:lpstr>
      <vt:lpstr>Scorched land resulting from slash-and-burn agriculture.</vt:lpstr>
      <vt:lpstr>PowerPoint Presentation</vt:lpstr>
      <vt:lpstr>PowerPoint Presentation</vt:lpstr>
      <vt:lpstr>Decline in amphibian populations is ongoing worldwide.</vt:lpstr>
      <vt:lpstr>PowerPoint Presentation</vt:lpstr>
      <vt:lpstr>PowerPoint Presentation</vt:lpstr>
      <vt:lpstr>The large Haast's eagle and moa from New Zealand.</vt:lpstr>
      <vt:lpstr>PowerPoint Presentation</vt:lpstr>
      <vt:lpstr>PowerPoint Presentation</vt:lpstr>
      <vt:lpstr>PowerPoint Presentation</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inspiron</dc:creator>
  <cp:lastModifiedBy>Dr. Saiqa</cp:lastModifiedBy>
  <cp:revision>42</cp:revision>
  <dcterms:created xsi:type="dcterms:W3CDTF">2019-10-30T14:44:28Z</dcterms:created>
  <dcterms:modified xsi:type="dcterms:W3CDTF">2020-01-22T19:39:16Z</dcterms:modified>
</cp:coreProperties>
</file>