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8" r:id="rId6"/>
    <p:sldId id="285" r:id="rId7"/>
    <p:sldId id="274" r:id="rId8"/>
    <p:sldId id="275" r:id="rId9"/>
    <p:sldId id="276" r:id="rId10"/>
    <p:sldId id="277" r:id="rId11"/>
    <p:sldId id="278" r:id="rId12"/>
    <p:sldId id="279" r:id="rId13"/>
    <p:sldId id="265" r:id="rId14"/>
    <p:sldId id="280" r:id="rId15"/>
    <p:sldId id="281" r:id="rId16"/>
    <p:sldId id="282" r:id="rId17"/>
    <p:sldId id="283" r:id="rId18"/>
    <p:sldId id="284"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9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1B2786-9A90-4803-A2AD-A3FF3F1B1889}" type="datetimeFigureOut">
              <a:rPr lang="en-US" smtClean="0"/>
              <a:pPr/>
              <a:t>16/11/2015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86282-CCB8-4C94-8FF1-4577C4B4EE25}" type="slidenum">
              <a:rPr lang="en-US" smtClean="0"/>
              <a:pPr/>
              <a:t>‹#›</a:t>
            </a:fld>
            <a:endParaRPr lang="en-US"/>
          </a:p>
        </p:txBody>
      </p:sp>
    </p:spTree>
    <p:extLst>
      <p:ext uri="{BB962C8B-B14F-4D97-AF65-F5344CB8AC3E}">
        <p14:creationId xmlns:p14="http://schemas.microsoft.com/office/powerpoint/2010/main" val="320549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u="sng" dirty="0" smtClean="0">
                <a:solidFill>
                  <a:srgbClr val="7030A0"/>
                </a:solidFill>
              </a:rPr>
              <a:t>EPISTASIS</a:t>
            </a:r>
            <a:endParaRPr lang="en-US" sz="6000" b="1" u="sng" dirty="0">
              <a:solidFill>
                <a:srgbClr val="7030A0"/>
              </a:solidFill>
            </a:endParaRPr>
          </a:p>
        </p:txBody>
      </p:sp>
      <p:sp>
        <p:nvSpPr>
          <p:cNvPr id="3" name="Subtitle 2"/>
          <p:cNvSpPr>
            <a:spLocks noGrp="1"/>
          </p:cNvSpPr>
          <p:nvPr>
            <p:ph type="subTitle" idx="1"/>
          </p:nvPr>
        </p:nvSpPr>
        <p:spPr/>
        <p:txBody>
          <a:bodyPr>
            <a:normAutofit/>
          </a:bodyPr>
          <a:lstStyle/>
          <a:p>
            <a:r>
              <a:rPr lang="en-US" sz="5000" b="1" dirty="0" smtClean="0">
                <a:solidFill>
                  <a:srgbClr val="00B0F0"/>
                </a:solidFill>
              </a:rPr>
              <a:t>“STAND ABOVE”</a:t>
            </a:r>
            <a:endParaRPr lang="en-US" sz="5000"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6200" y="1143000"/>
            <a:ext cx="8915400" cy="5715000"/>
          </a:xfrm>
        </p:spPr>
        <p:txBody>
          <a:bodyPr>
            <a:noAutofit/>
          </a:bodyPr>
          <a:lstStyle/>
          <a:p>
            <a:pPr algn="just"/>
            <a:r>
              <a:rPr lang="en-US" sz="4000" dirty="0" smtClean="0"/>
              <a:t>In the F2, </a:t>
            </a:r>
            <a:r>
              <a:rPr lang="en-US" sz="4000" b="1" dirty="0" smtClean="0"/>
              <a:t>9/16</a:t>
            </a:r>
            <a:r>
              <a:rPr lang="en-US" sz="4000" dirty="0" smtClean="0"/>
              <a:t> of the plants are </a:t>
            </a:r>
            <a:r>
              <a:rPr lang="en-US" sz="4000" b="1" dirty="0" smtClean="0">
                <a:solidFill>
                  <a:srgbClr val="FF0000"/>
                </a:solidFill>
              </a:rPr>
              <a:t>A-B-</a:t>
            </a:r>
            <a:r>
              <a:rPr lang="en-US" sz="4000" dirty="0" smtClean="0"/>
              <a:t> and have </a:t>
            </a:r>
            <a:r>
              <a:rPr lang="en-US" sz="4000" b="1" dirty="0" smtClean="0">
                <a:solidFill>
                  <a:srgbClr val="7030A0"/>
                </a:solidFill>
              </a:rPr>
              <a:t>purple</a:t>
            </a:r>
            <a:r>
              <a:rPr lang="en-US" sz="4000" dirty="0" smtClean="0"/>
              <a:t> corns; the remaining </a:t>
            </a:r>
            <a:r>
              <a:rPr lang="en-US" sz="4000" b="1" dirty="0" smtClean="0"/>
              <a:t>7/16 </a:t>
            </a:r>
            <a:r>
              <a:rPr lang="en-US" sz="4000" dirty="0" smtClean="0"/>
              <a:t>are </a:t>
            </a:r>
            <a:r>
              <a:rPr lang="en-US" sz="4000" b="1" dirty="0" smtClean="0">
                <a:solidFill>
                  <a:srgbClr val="C00000"/>
                </a:solidFill>
              </a:rPr>
              <a:t>homozygous </a:t>
            </a:r>
            <a:r>
              <a:rPr lang="en-US" sz="4000" dirty="0" smtClean="0"/>
              <a:t>for at least one of the recessive alleles and have </a:t>
            </a:r>
            <a:r>
              <a:rPr lang="en-US" sz="4000" b="1" dirty="0" smtClean="0">
                <a:solidFill>
                  <a:srgbClr val="00B0F0"/>
                </a:solidFill>
              </a:rPr>
              <a:t>white</a:t>
            </a:r>
            <a:r>
              <a:rPr lang="en-US" sz="4000" dirty="0" smtClean="0"/>
              <a:t> corns.</a:t>
            </a:r>
          </a:p>
          <a:p>
            <a:pPr algn="just"/>
            <a:r>
              <a:rPr lang="en-US" sz="4000" dirty="0" smtClean="0"/>
              <a:t>Notice that the </a:t>
            </a:r>
            <a:r>
              <a:rPr lang="en-US" sz="4000" b="1" dirty="0" smtClean="0">
                <a:solidFill>
                  <a:srgbClr val="FF0000"/>
                </a:solidFill>
              </a:rPr>
              <a:t>double recessive </a:t>
            </a:r>
            <a:r>
              <a:rPr lang="en-US" sz="4000" dirty="0" err="1" smtClean="0"/>
              <a:t>homozygotes</a:t>
            </a:r>
            <a:r>
              <a:rPr lang="en-US" sz="4000" dirty="0" smtClean="0"/>
              <a:t>, </a:t>
            </a:r>
            <a:r>
              <a:rPr lang="en-US" sz="4000" b="1" dirty="0" err="1" smtClean="0">
                <a:solidFill>
                  <a:srgbClr val="00B050"/>
                </a:solidFill>
              </a:rPr>
              <a:t>aabb</a:t>
            </a:r>
            <a:r>
              <a:rPr lang="en-US" sz="4000" dirty="0" smtClean="0"/>
              <a:t>, are not </a:t>
            </a:r>
            <a:r>
              <a:rPr lang="en-US" sz="4000" dirty="0" err="1" smtClean="0"/>
              <a:t>phenotypically</a:t>
            </a:r>
            <a:r>
              <a:rPr lang="en-US" sz="4000" dirty="0" smtClean="0"/>
              <a:t> different from either of the single recessive </a:t>
            </a:r>
            <a:r>
              <a:rPr lang="en-US" sz="4000" dirty="0" err="1" smtClean="0"/>
              <a:t>homozygotes</a:t>
            </a:r>
            <a:r>
              <a:rPr lang="en-US" sz="4000" dirty="0" smtClean="0"/>
              <a:t>.</a:t>
            </a:r>
            <a:endParaRPr lang="en-US"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066800"/>
            <a:ext cx="9144000" cy="5791200"/>
          </a:xfrm>
        </p:spPr>
        <p:txBody>
          <a:bodyPr>
            <a:noAutofit/>
          </a:bodyPr>
          <a:lstStyle/>
          <a:p>
            <a:pPr algn="just"/>
            <a:r>
              <a:rPr lang="en-US" sz="3600" dirty="0" smtClean="0"/>
              <a:t>B&amp;P work established that each of the </a:t>
            </a:r>
            <a:r>
              <a:rPr lang="en-US" sz="3600" b="1" dirty="0" smtClean="0"/>
              <a:t>recessive alleles</a:t>
            </a:r>
            <a:r>
              <a:rPr lang="en-US" sz="3600" dirty="0" smtClean="0"/>
              <a:t> is </a:t>
            </a:r>
            <a:r>
              <a:rPr lang="en-US" sz="3600" b="1" dirty="0" smtClean="0">
                <a:solidFill>
                  <a:srgbClr val="0070C0"/>
                </a:solidFill>
              </a:rPr>
              <a:t>epistatic</a:t>
            </a:r>
            <a:r>
              <a:rPr lang="en-US" sz="3600" dirty="0" smtClean="0"/>
              <a:t> over the </a:t>
            </a:r>
            <a:r>
              <a:rPr lang="en-US" sz="3600" b="1" dirty="0" smtClean="0"/>
              <a:t>dominant</a:t>
            </a:r>
            <a:r>
              <a:rPr lang="en-US" sz="3600" dirty="0" smtClean="0"/>
              <a:t> allele of the other gene.</a:t>
            </a:r>
          </a:p>
          <a:p>
            <a:pPr algn="just"/>
            <a:r>
              <a:rPr lang="en-US" sz="3600" dirty="0" smtClean="0"/>
              <a:t>Each </a:t>
            </a:r>
            <a:r>
              <a:rPr lang="en-US" sz="3600" b="1" dirty="0" smtClean="0"/>
              <a:t>dominant allele </a:t>
            </a:r>
            <a:r>
              <a:rPr lang="en-US" sz="3600" dirty="0" smtClean="0"/>
              <a:t>produces an enzyme that controls a step in the synthesis of </a:t>
            </a:r>
            <a:r>
              <a:rPr lang="en-US" sz="3600" b="1" dirty="0" err="1" smtClean="0">
                <a:solidFill>
                  <a:srgbClr val="C00000"/>
                </a:solidFill>
              </a:rPr>
              <a:t>anthocyanin</a:t>
            </a:r>
            <a:r>
              <a:rPr lang="en-US" sz="3600" dirty="0" smtClean="0"/>
              <a:t> from a biochemical precursor.</a:t>
            </a:r>
          </a:p>
          <a:p>
            <a:pPr algn="just"/>
            <a:r>
              <a:rPr lang="en-US" sz="3600" dirty="0" smtClean="0"/>
              <a:t>If a </a:t>
            </a:r>
            <a:r>
              <a:rPr lang="en-US" sz="3600" b="1" dirty="0" smtClean="0">
                <a:solidFill>
                  <a:srgbClr val="00B050"/>
                </a:solidFill>
              </a:rPr>
              <a:t>dominant allele is not present</a:t>
            </a:r>
            <a:r>
              <a:rPr lang="en-US" sz="3600" dirty="0" smtClean="0"/>
              <a:t>, its step in the biosynthetic pathway is blocked and </a:t>
            </a:r>
            <a:r>
              <a:rPr lang="en-US" sz="3600" b="1" dirty="0" err="1" smtClean="0">
                <a:solidFill>
                  <a:srgbClr val="0070C0"/>
                </a:solidFill>
              </a:rPr>
              <a:t>anthocyanin</a:t>
            </a:r>
            <a:r>
              <a:rPr lang="en-US" sz="3600" b="1" dirty="0" smtClean="0">
                <a:solidFill>
                  <a:srgbClr val="0070C0"/>
                </a:solidFill>
              </a:rPr>
              <a:t> is not produced</a:t>
            </a:r>
            <a:r>
              <a:rPr lang="en-US" sz="3600" dirty="0" smtClean="0"/>
              <a:t>. </a:t>
            </a:r>
            <a:endParaRPr lang="en-US"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143000"/>
            <a:ext cx="9144000" cy="5715000"/>
          </a:xfrm>
        </p:spPr>
        <p:txBody>
          <a:bodyPr>
            <a:normAutofit fontScale="62500" lnSpcReduction="20000"/>
          </a:bodyPr>
          <a:lstStyle/>
          <a:p>
            <a:pPr algn="just"/>
            <a:r>
              <a:rPr lang="en-US" sz="5800" dirty="0" smtClean="0"/>
              <a:t>All the above result tells us that the white strains were homozygous for mutations in different genes involved in the synthesis of purple pigment.</a:t>
            </a:r>
          </a:p>
          <a:p>
            <a:pPr algn="just">
              <a:buNone/>
            </a:pPr>
            <a:r>
              <a:rPr lang="en-US" sz="5800" dirty="0" smtClean="0">
                <a:solidFill>
                  <a:srgbClr val="008000"/>
                </a:solidFill>
              </a:rPr>
              <a:t>   Substrate A      Substrate B        Anthocyanin</a:t>
            </a:r>
          </a:p>
          <a:p>
            <a:pPr algn="just">
              <a:buNone/>
            </a:pPr>
            <a:endParaRPr lang="en-US" sz="5800" dirty="0" smtClean="0"/>
          </a:p>
          <a:p>
            <a:pPr algn="just"/>
            <a:r>
              <a:rPr lang="en-US" sz="5800" dirty="0" smtClean="0"/>
              <a:t>Therefore, if a plant has </a:t>
            </a:r>
            <a:r>
              <a:rPr lang="en-US" sz="5800" b="1" dirty="0" err="1" smtClean="0">
                <a:solidFill>
                  <a:schemeClr val="accent6">
                    <a:lumMod val="75000"/>
                  </a:schemeClr>
                </a:solidFill>
              </a:rPr>
              <a:t>ccPP</a:t>
            </a:r>
            <a:r>
              <a:rPr lang="en-US" sz="5800" b="1" dirty="0" smtClean="0">
                <a:solidFill>
                  <a:schemeClr val="accent6">
                    <a:lumMod val="75000"/>
                  </a:schemeClr>
                </a:solidFill>
              </a:rPr>
              <a:t>, </a:t>
            </a:r>
            <a:r>
              <a:rPr lang="en-US" sz="5800" b="1" dirty="0" err="1" smtClean="0">
                <a:solidFill>
                  <a:schemeClr val="accent6">
                    <a:lumMod val="75000"/>
                  </a:schemeClr>
                </a:solidFill>
              </a:rPr>
              <a:t>ccPp</a:t>
            </a:r>
            <a:r>
              <a:rPr lang="en-US" sz="5800" b="1" dirty="0" smtClean="0">
                <a:solidFill>
                  <a:schemeClr val="accent6">
                    <a:lumMod val="75000"/>
                  </a:schemeClr>
                </a:solidFill>
              </a:rPr>
              <a:t>, </a:t>
            </a:r>
            <a:r>
              <a:rPr lang="en-US" sz="5800" b="1" dirty="0" err="1" smtClean="0">
                <a:solidFill>
                  <a:schemeClr val="accent6">
                    <a:lumMod val="75000"/>
                  </a:schemeClr>
                </a:solidFill>
              </a:rPr>
              <a:t>CCpp</a:t>
            </a:r>
            <a:r>
              <a:rPr lang="en-US" sz="5800" b="1" dirty="0" smtClean="0">
                <a:solidFill>
                  <a:schemeClr val="accent6">
                    <a:lumMod val="75000"/>
                  </a:schemeClr>
                </a:solidFill>
              </a:rPr>
              <a:t> </a:t>
            </a:r>
            <a:r>
              <a:rPr lang="en-US" sz="5800" dirty="0" smtClean="0">
                <a:solidFill>
                  <a:schemeClr val="accent6">
                    <a:lumMod val="75000"/>
                  </a:schemeClr>
                </a:solidFill>
              </a:rPr>
              <a:t>or</a:t>
            </a:r>
            <a:r>
              <a:rPr lang="en-US" sz="5800" b="1" dirty="0" smtClean="0">
                <a:solidFill>
                  <a:schemeClr val="accent6">
                    <a:lumMod val="75000"/>
                  </a:schemeClr>
                </a:solidFill>
              </a:rPr>
              <a:t> </a:t>
            </a:r>
            <a:r>
              <a:rPr lang="en-US" sz="5800" b="1" dirty="0" err="1" smtClean="0">
                <a:solidFill>
                  <a:schemeClr val="accent6">
                    <a:lumMod val="75000"/>
                  </a:schemeClr>
                </a:solidFill>
              </a:rPr>
              <a:t>Ccpp</a:t>
            </a:r>
            <a:r>
              <a:rPr lang="en-US" sz="5800" dirty="0" smtClean="0"/>
              <a:t>  genotypes, it bears only white flowers.</a:t>
            </a:r>
          </a:p>
          <a:p>
            <a:pPr algn="just"/>
            <a:r>
              <a:rPr lang="en-US" sz="5800" dirty="0" smtClean="0"/>
              <a:t>Purple flowers are formed in plants having genotype </a:t>
            </a:r>
            <a:r>
              <a:rPr lang="en-US" sz="5800" b="1" dirty="0" smtClean="0">
                <a:solidFill>
                  <a:srgbClr val="FF0000"/>
                </a:solidFill>
              </a:rPr>
              <a:t>CCPP </a:t>
            </a:r>
            <a:r>
              <a:rPr lang="en-US" sz="5800" dirty="0" smtClean="0">
                <a:solidFill>
                  <a:srgbClr val="FF0000"/>
                </a:solidFill>
              </a:rPr>
              <a:t>or</a:t>
            </a:r>
            <a:r>
              <a:rPr lang="en-US" sz="5800" b="1" dirty="0" smtClean="0">
                <a:solidFill>
                  <a:srgbClr val="FF0000"/>
                </a:solidFill>
              </a:rPr>
              <a:t> </a:t>
            </a:r>
            <a:r>
              <a:rPr lang="en-US" sz="5800" b="1" dirty="0" err="1" smtClean="0">
                <a:solidFill>
                  <a:srgbClr val="FF0000"/>
                </a:solidFill>
              </a:rPr>
              <a:t>CCPp</a:t>
            </a:r>
            <a:r>
              <a:rPr lang="en-US" sz="5800" b="1" dirty="0" smtClean="0">
                <a:solidFill>
                  <a:srgbClr val="FF0000"/>
                </a:solidFill>
              </a:rPr>
              <a:t> </a:t>
            </a:r>
            <a:r>
              <a:rPr lang="en-US" sz="5800" dirty="0" smtClean="0">
                <a:solidFill>
                  <a:srgbClr val="FF0000"/>
                </a:solidFill>
              </a:rPr>
              <a:t>or</a:t>
            </a:r>
            <a:r>
              <a:rPr lang="en-US" sz="5800" b="1" dirty="0" smtClean="0">
                <a:solidFill>
                  <a:srgbClr val="FF0000"/>
                </a:solidFill>
              </a:rPr>
              <a:t> </a:t>
            </a:r>
            <a:r>
              <a:rPr lang="en-US" sz="5800" b="1" dirty="0" err="1" smtClean="0">
                <a:solidFill>
                  <a:srgbClr val="FF0000"/>
                </a:solidFill>
              </a:rPr>
              <a:t>CcPP</a:t>
            </a:r>
            <a:r>
              <a:rPr lang="en-US" sz="5800" b="1" dirty="0" smtClean="0">
                <a:solidFill>
                  <a:srgbClr val="FF0000"/>
                </a:solidFill>
              </a:rPr>
              <a:t> </a:t>
            </a:r>
            <a:r>
              <a:rPr lang="en-US" sz="5800" dirty="0" smtClean="0">
                <a:solidFill>
                  <a:srgbClr val="FF0000"/>
                </a:solidFill>
              </a:rPr>
              <a:t>or</a:t>
            </a:r>
            <a:r>
              <a:rPr lang="en-US" sz="5800" b="1" dirty="0" smtClean="0">
                <a:solidFill>
                  <a:srgbClr val="FF0000"/>
                </a:solidFill>
              </a:rPr>
              <a:t> </a:t>
            </a:r>
            <a:r>
              <a:rPr lang="en-US" sz="5800" b="1" dirty="0" err="1" smtClean="0">
                <a:solidFill>
                  <a:srgbClr val="FF0000"/>
                </a:solidFill>
              </a:rPr>
              <a:t>CcPp</a:t>
            </a:r>
            <a:r>
              <a:rPr lang="en-US" sz="5800" b="1" dirty="0" smtClean="0">
                <a:solidFill>
                  <a:srgbClr val="FF0000"/>
                </a:solidFill>
              </a:rPr>
              <a:t>.</a:t>
            </a:r>
          </a:p>
          <a:p>
            <a:pPr algn="just"/>
            <a:endParaRPr lang="en-US" sz="4000" dirty="0"/>
          </a:p>
        </p:txBody>
      </p:sp>
      <p:sp>
        <p:nvSpPr>
          <p:cNvPr id="7" name="Right Arrow 6"/>
          <p:cNvSpPr/>
          <p:nvPr/>
        </p:nvSpPr>
        <p:spPr>
          <a:xfrm>
            <a:off x="2590800" y="3200400"/>
            <a:ext cx="381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5486400" y="3200400"/>
            <a:ext cx="368808"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RUKHAMA HAQ\Downloads\GB Gen2.jpg"/>
          <p:cNvPicPr>
            <a:picLocks noGrp="1" noChangeAspect="1" noChangeArrowheads="1"/>
          </p:cNvPicPr>
          <p:nvPr>
            <p:ph idx="1"/>
          </p:nvPr>
        </p:nvPicPr>
        <p:blipFill>
          <a:blip r:embed="rId2"/>
          <a:srcRect t="3367"/>
          <a:stretch>
            <a:fillRect/>
          </a:stretch>
        </p:blipFill>
        <p:spPr bwMode="auto">
          <a:xfrm>
            <a:off x="1" y="0"/>
            <a:ext cx="9144000" cy="6858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Complementary genes</a:t>
            </a:r>
            <a:endParaRPr lang="en-US" sz="6000" u="sng" dirty="0"/>
          </a:p>
        </p:txBody>
      </p:sp>
      <p:sp>
        <p:nvSpPr>
          <p:cNvPr id="3" name="Content Placeholder 2"/>
          <p:cNvSpPr>
            <a:spLocks noGrp="1"/>
          </p:cNvSpPr>
          <p:nvPr>
            <p:ph idx="1"/>
          </p:nvPr>
        </p:nvSpPr>
        <p:spPr>
          <a:xfrm>
            <a:off x="0" y="1371600"/>
            <a:ext cx="9144000" cy="5486400"/>
          </a:xfrm>
        </p:spPr>
        <p:txBody>
          <a:bodyPr>
            <a:noAutofit/>
          </a:bodyPr>
          <a:lstStyle/>
          <a:p>
            <a:pPr algn="just"/>
            <a:r>
              <a:rPr lang="en-US" sz="3600" dirty="0" smtClean="0"/>
              <a:t>The complementary genes are two genes present on separate gene loci that interact together to produce dominant phenotypic character, neither of them if present alone, can expresses itself. It means that these genes are complementary to each other.</a:t>
            </a:r>
          </a:p>
          <a:p>
            <a:pPr algn="just"/>
            <a:r>
              <a:rPr lang="en-US" sz="3600" dirty="0" smtClean="0"/>
              <a:t>From checker board, it is clear that </a:t>
            </a:r>
            <a:r>
              <a:rPr lang="en-US" sz="3600" b="1" dirty="0" smtClean="0"/>
              <a:t>9 : 7 ratio</a:t>
            </a:r>
            <a:r>
              <a:rPr lang="en-US" sz="3600" dirty="0" smtClean="0"/>
              <a:t> between purple and white is a modification of </a:t>
            </a:r>
            <a:r>
              <a:rPr lang="en-US" sz="3600" b="1" dirty="0" smtClean="0"/>
              <a:t>9 : 3 : 3 : 1 </a:t>
            </a:r>
            <a:r>
              <a:rPr lang="en-US" sz="3600" dirty="0" smtClean="0"/>
              <a:t>ratio.</a:t>
            </a:r>
            <a:endParaRPr 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u="sng" dirty="0" smtClean="0"/>
              <a:t>Duplicate Dominant genes</a:t>
            </a:r>
            <a:endParaRPr lang="en-US" sz="6000" u="sng" dirty="0"/>
          </a:p>
        </p:txBody>
      </p:sp>
      <p:sp>
        <p:nvSpPr>
          <p:cNvPr id="3" name="Content Placeholder 2"/>
          <p:cNvSpPr>
            <a:spLocks noGrp="1"/>
          </p:cNvSpPr>
          <p:nvPr>
            <p:ph idx="1"/>
          </p:nvPr>
        </p:nvSpPr>
        <p:spPr/>
        <p:txBody>
          <a:bodyPr>
            <a:normAutofit/>
          </a:bodyPr>
          <a:lstStyle/>
          <a:p>
            <a:pPr algn="just"/>
            <a:r>
              <a:rPr lang="en-US" sz="4000" dirty="0" smtClean="0"/>
              <a:t>If the dominant alleles of two gene loci produce the same phenotype, whether inherit together or separately, the </a:t>
            </a:r>
            <a:r>
              <a:rPr lang="en-US" sz="4000" b="1" dirty="0" smtClean="0"/>
              <a:t>9 : 3 : 3 : 1</a:t>
            </a:r>
            <a:r>
              <a:rPr lang="en-US" sz="4000" dirty="0" smtClean="0"/>
              <a:t> ratio is modified into a </a:t>
            </a:r>
            <a:r>
              <a:rPr lang="en-US" sz="4000" b="1" dirty="0" smtClean="0"/>
              <a:t>15 : 1 </a:t>
            </a:r>
            <a:r>
              <a:rPr lang="en-US" sz="4000" dirty="0" smtClean="0"/>
              <a:t>ratio.</a:t>
            </a:r>
            <a:endParaRPr lang="en-U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EXAMPLE</a:t>
            </a:r>
            <a:endParaRPr lang="en-US" sz="6000" b="1" u="sng" dirty="0"/>
          </a:p>
        </p:txBody>
      </p:sp>
      <p:sp>
        <p:nvSpPr>
          <p:cNvPr id="3" name="Content Placeholder 2"/>
          <p:cNvSpPr>
            <a:spLocks noGrp="1"/>
          </p:cNvSpPr>
          <p:nvPr>
            <p:ph idx="1"/>
          </p:nvPr>
        </p:nvSpPr>
        <p:spPr>
          <a:xfrm>
            <a:off x="457200" y="1371600"/>
            <a:ext cx="8229600" cy="4525963"/>
          </a:xfrm>
        </p:spPr>
        <p:txBody>
          <a:bodyPr>
            <a:noAutofit/>
          </a:bodyPr>
          <a:lstStyle/>
          <a:p>
            <a:pPr algn="just"/>
            <a:r>
              <a:rPr lang="en-US" sz="3400" dirty="0" smtClean="0"/>
              <a:t>The capsules of shepherd's purse (</a:t>
            </a:r>
            <a:r>
              <a:rPr lang="en-US" sz="3400" b="1" i="1" dirty="0" smtClean="0"/>
              <a:t>Capsella</a:t>
            </a:r>
            <a:r>
              <a:rPr lang="en-US" sz="3400" dirty="0" smtClean="0"/>
              <a:t>) occur in two different shapes, i.e., </a:t>
            </a:r>
            <a:r>
              <a:rPr lang="en-US" sz="3400" b="1" dirty="0" smtClean="0"/>
              <a:t>triangular</a:t>
            </a:r>
            <a:r>
              <a:rPr lang="en-US" sz="3400" dirty="0" smtClean="0"/>
              <a:t> and </a:t>
            </a:r>
            <a:r>
              <a:rPr lang="en-US" sz="3400" b="1" dirty="0" smtClean="0"/>
              <a:t>top-shaped</a:t>
            </a:r>
            <a:r>
              <a:rPr lang="en-US" sz="3400" dirty="0" smtClean="0"/>
              <a:t>. </a:t>
            </a:r>
          </a:p>
          <a:p>
            <a:pPr algn="just"/>
            <a:r>
              <a:rPr lang="en-US" sz="3400" dirty="0" smtClean="0"/>
              <a:t>When a plant with triangular capsule is crossed with one having top-shaped capsule, in F</a:t>
            </a:r>
            <a:r>
              <a:rPr lang="en-US" sz="3400" baseline="-25000" dirty="0" smtClean="0"/>
              <a:t>1</a:t>
            </a:r>
            <a:r>
              <a:rPr lang="en-US" sz="3400" dirty="0" smtClean="0"/>
              <a:t> only </a:t>
            </a:r>
            <a:r>
              <a:rPr lang="en-US" sz="3400" b="1" dirty="0" smtClean="0"/>
              <a:t>triangular</a:t>
            </a:r>
            <a:r>
              <a:rPr lang="en-US" sz="3400" dirty="0" smtClean="0"/>
              <a:t> character appears. </a:t>
            </a:r>
          </a:p>
          <a:p>
            <a:pPr algn="just"/>
            <a:r>
              <a:rPr lang="en-US" sz="3400" dirty="0" smtClean="0"/>
              <a:t>The F</a:t>
            </a:r>
            <a:r>
              <a:rPr lang="en-US" sz="3400" baseline="-25000" dirty="0" smtClean="0"/>
              <a:t>1</a:t>
            </a:r>
            <a:r>
              <a:rPr lang="en-US" sz="3400" dirty="0" smtClean="0"/>
              <a:t> offspring by self crossing produced the F</a:t>
            </a:r>
            <a:r>
              <a:rPr lang="en-US" sz="3400" baseline="-25000" dirty="0" smtClean="0"/>
              <a:t>2</a:t>
            </a:r>
            <a:r>
              <a:rPr lang="en-US" sz="3400" dirty="0" smtClean="0"/>
              <a:t> generation with the triangular and top-shaped capsules in the ratio of </a:t>
            </a:r>
            <a:r>
              <a:rPr lang="en-US" sz="3400" b="1" dirty="0" smtClean="0"/>
              <a:t>15 : 1</a:t>
            </a:r>
            <a:r>
              <a:rPr lang="en-US" sz="3400"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143000"/>
            <a:ext cx="9144000" cy="5715000"/>
          </a:xfrm>
        </p:spPr>
        <p:txBody>
          <a:bodyPr>
            <a:noAutofit/>
          </a:bodyPr>
          <a:lstStyle/>
          <a:p>
            <a:pPr algn="just"/>
            <a:r>
              <a:rPr lang="en-US" sz="3600" dirty="0" smtClean="0"/>
              <a:t>Two independently segregating </a:t>
            </a:r>
            <a:r>
              <a:rPr lang="en-US" sz="3600" b="1" dirty="0" smtClean="0"/>
              <a:t>dominant genes (A and B) </a:t>
            </a:r>
            <a:r>
              <a:rPr lang="en-US" sz="3600" dirty="0" smtClean="0"/>
              <a:t>have been found to influence the shape of capsule in the same way.</a:t>
            </a:r>
          </a:p>
          <a:p>
            <a:pPr algn="just"/>
            <a:r>
              <a:rPr lang="en-US" sz="3600" dirty="0" smtClean="0"/>
              <a:t>All genotypes having dominant alleles of both or either of these genes </a:t>
            </a:r>
            <a:r>
              <a:rPr lang="en-US" sz="3600" b="1" dirty="0" smtClean="0"/>
              <a:t>(A and B) </a:t>
            </a:r>
            <a:r>
              <a:rPr lang="en-US" sz="3600" dirty="0" smtClean="0"/>
              <a:t>would produce plants with triangular-shaped capsules.</a:t>
            </a:r>
          </a:p>
          <a:p>
            <a:pPr algn="just"/>
            <a:r>
              <a:rPr lang="en-US" sz="3600" dirty="0" smtClean="0"/>
              <a:t>Only those with the genotype </a:t>
            </a:r>
            <a:r>
              <a:rPr lang="en-US" sz="3600" b="1" dirty="0" err="1" smtClean="0"/>
              <a:t>aabb</a:t>
            </a:r>
            <a:r>
              <a:rPr lang="en-US" sz="3600" dirty="0" smtClean="0"/>
              <a:t> would produce plants with top - shaped capsules. </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979082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u="sng" dirty="0" smtClean="0">
                <a:solidFill>
                  <a:schemeClr val="accent4">
                    <a:lumMod val="75000"/>
                  </a:schemeClr>
                </a:solidFill>
              </a:rPr>
              <a:t>SUMMARY OF EPISTATIC RATIOS</a:t>
            </a:r>
            <a:endParaRPr lang="en-US" b="1" u="sng" dirty="0">
              <a:solidFill>
                <a:schemeClr val="accent4">
                  <a:lumMod val="75000"/>
                </a:schemeClr>
              </a:solidFill>
            </a:endParaRPr>
          </a:p>
        </p:txBody>
      </p:sp>
      <p:pic>
        <p:nvPicPr>
          <p:cNvPr id="4" name="Content Placeholder 3"/>
          <p:cNvPicPr>
            <a:picLocks noGrp="1" noChangeAspect="1"/>
          </p:cNvPicPr>
          <p:nvPr>
            <p:ph idx="1"/>
          </p:nvPr>
        </p:nvPicPr>
        <p:blipFill rotWithShape="1">
          <a:blip r:embed="rId2"/>
          <a:srcRect l="-774" t="7320" r="-774"/>
          <a:stretch/>
        </p:blipFill>
        <p:spPr>
          <a:xfrm>
            <a:off x="0" y="914400"/>
            <a:ext cx="9144000" cy="5943600"/>
          </a:xfrm>
        </p:spPr>
      </p:pic>
    </p:spTree>
    <p:extLst>
      <p:ext uri="{BB962C8B-B14F-4D97-AF65-F5344CB8AC3E}">
        <p14:creationId xmlns:p14="http://schemas.microsoft.com/office/powerpoint/2010/main" val="134102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00B050"/>
                </a:solidFill>
              </a:rPr>
              <a:t>EPISTASIS</a:t>
            </a:r>
            <a:endParaRPr lang="en-US" sz="6000" b="1" u="sng" dirty="0">
              <a:solidFill>
                <a:srgbClr val="00B050"/>
              </a:solidFill>
            </a:endParaRPr>
          </a:p>
        </p:txBody>
      </p:sp>
      <p:sp>
        <p:nvSpPr>
          <p:cNvPr id="3" name="Content Placeholder 2"/>
          <p:cNvSpPr>
            <a:spLocks noGrp="1"/>
          </p:cNvSpPr>
          <p:nvPr>
            <p:ph idx="1"/>
          </p:nvPr>
        </p:nvSpPr>
        <p:spPr/>
        <p:txBody>
          <a:bodyPr>
            <a:noAutofit/>
          </a:bodyPr>
          <a:lstStyle/>
          <a:p>
            <a:pPr algn="just"/>
            <a:r>
              <a:rPr lang="en-US" sz="4000" dirty="0" smtClean="0"/>
              <a:t>When two or more genes influence a trait, an allele of one of them may have an </a:t>
            </a:r>
            <a:r>
              <a:rPr lang="en-US" sz="4000" b="1" dirty="0" smtClean="0"/>
              <a:t>overriding effect </a:t>
            </a:r>
            <a:r>
              <a:rPr lang="en-US" sz="4000" dirty="0" smtClean="0"/>
              <a:t>on the phenotype.</a:t>
            </a:r>
          </a:p>
          <a:p>
            <a:pPr algn="just"/>
            <a:r>
              <a:rPr lang="en-US" sz="4000" dirty="0" smtClean="0"/>
              <a:t>When an allele has such an overriding effect, it is said to be </a:t>
            </a:r>
            <a:r>
              <a:rPr lang="en-US" sz="4000" b="1" u="sng" dirty="0" smtClean="0"/>
              <a:t>epistatic</a:t>
            </a:r>
            <a:r>
              <a:rPr lang="en-US" sz="4000" dirty="0" smtClean="0"/>
              <a:t> to the other genes that are involved.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solidFill>
                  <a:srgbClr val="FF0000"/>
                </a:solidFill>
              </a:rPr>
              <a:t>OR</a:t>
            </a:r>
            <a:endParaRPr lang="en-US" sz="6000" b="1" u="sng" dirty="0">
              <a:solidFill>
                <a:srgbClr val="FF0000"/>
              </a:solidFill>
            </a:endParaRPr>
          </a:p>
        </p:txBody>
      </p:sp>
      <p:sp>
        <p:nvSpPr>
          <p:cNvPr id="3" name="Content Placeholder 2"/>
          <p:cNvSpPr>
            <a:spLocks noGrp="1"/>
          </p:cNvSpPr>
          <p:nvPr>
            <p:ph idx="1"/>
          </p:nvPr>
        </p:nvSpPr>
        <p:spPr/>
        <p:txBody>
          <a:bodyPr>
            <a:noAutofit/>
          </a:bodyPr>
          <a:lstStyle/>
          <a:p>
            <a:pPr algn="just">
              <a:lnSpc>
                <a:spcPct val="90000"/>
              </a:lnSpc>
            </a:pPr>
            <a:r>
              <a:rPr lang="en-US" sz="6000" dirty="0" smtClean="0"/>
              <a:t>Epistasis is a form of gene interaction in which one pair of alleles (gene) masks the phenotypic expression of another.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solidFill>
                  <a:srgbClr val="FFC000"/>
                </a:solidFill>
              </a:rPr>
              <a:t>Epistatic versus Hypostatic</a:t>
            </a:r>
            <a:endParaRPr lang="en-US" sz="5400" b="1" u="sng" dirty="0">
              <a:solidFill>
                <a:srgbClr val="FFC000"/>
              </a:solidFill>
            </a:endParaRPr>
          </a:p>
        </p:txBody>
      </p:sp>
      <p:sp>
        <p:nvSpPr>
          <p:cNvPr id="3" name="Content Placeholder 2"/>
          <p:cNvSpPr>
            <a:spLocks noGrp="1"/>
          </p:cNvSpPr>
          <p:nvPr>
            <p:ph idx="1"/>
          </p:nvPr>
        </p:nvSpPr>
        <p:spPr/>
        <p:txBody>
          <a:bodyPr>
            <a:normAutofit fontScale="92500" lnSpcReduction="10000"/>
          </a:bodyPr>
          <a:lstStyle/>
          <a:p>
            <a:pPr algn="just"/>
            <a:r>
              <a:rPr lang="en-US" sz="4400" dirty="0" smtClean="0"/>
              <a:t>The alleles that are interfering or masking the effect are called </a:t>
            </a:r>
            <a:r>
              <a:rPr lang="en-US" sz="4400" dirty="0" err="1" smtClean="0">
                <a:solidFill>
                  <a:schemeClr val="hlink"/>
                </a:solidFill>
              </a:rPr>
              <a:t>epistatic</a:t>
            </a:r>
            <a:r>
              <a:rPr lang="en-US" sz="4400" dirty="0" smtClean="0">
                <a:solidFill>
                  <a:schemeClr val="hlink"/>
                </a:solidFill>
              </a:rPr>
              <a:t> alleles.</a:t>
            </a:r>
          </a:p>
          <a:p>
            <a:pPr algn="just">
              <a:buNone/>
            </a:pPr>
            <a:endParaRPr lang="en-US" sz="4400" dirty="0" smtClean="0">
              <a:solidFill>
                <a:schemeClr val="hlink"/>
              </a:solidFill>
            </a:endParaRPr>
          </a:p>
          <a:p>
            <a:pPr algn="just"/>
            <a:r>
              <a:rPr lang="en-US" sz="4400" dirty="0" smtClean="0"/>
              <a:t>The alleles whose effect is being interfered with or masked are called the </a:t>
            </a:r>
            <a:r>
              <a:rPr lang="en-US" sz="4400" dirty="0" smtClean="0">
                <a:solidFill>
                  <a:schemeClr val="hlink"/>
                </a:solidFill>
              </a:rPr>
              <a:t>hypostatic alleles</a:t>
            </a:r>
            <a:r>
              <a:rPr lang="en-US" sz="4400" dirty="0" smtClean="0"/>
              <a: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en-US" sz="6000" dirty="0" smtClean="0"/>
              <a:t>Epistasis changes the typical phenotypic ratio observed, and also reduces phenotypic variation.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KINDS OF EPISTATIC INTERACTION</a:t>
            </a:r>
            <a:endParaRPr lang="en-US" b="1" u="sng" dirty="0"/>
          </a:p>
        </p:txBody>
      </p:sp>
      <p:sp>
        <p:nvSpPr>
          <p:cNvPr id="3" name="Content Placeholder 2"/>
          <p:cNvSpPr>
            <a:spLocks noGrp="1"/>
          </p:cNvSpPr>
          <p:nvPr>
            <p:ph idx="1"/>
          </p:nvPr>
        </p:nvSpPr>
        <p:spPr>
          <a:xfrm>
            <a:off x="0" y="1295400"/>
            <a:ext cx="9144000" cy="5562600"/>
          </a:xfrm>
        </p:spPr>
        <p:txBody>
          <a:bodyPr>
            <a:noAutofit/>
          </a:bodyPr>
          <a:lstStyle/>
          <a:p>
            <a:pPr marL="514350" indent="-514350">
              <a:buAutoNum type="arabicPeriod"/>
            </a:pPr>
            <a:r>
              <a:rPr lang="en-US" sz="4000" dirty="0" smtClean="0"/>
              <a:t>DOMINANT EPISTASIS (</a:t>
            </a:r>
            <a:r>
              <a:rPr lang="en-US" sz="4000" b="1" dirty="0" smtClean="0"/>
              <a:t>12:3:1</a:t>
            </a:r>
            <a:r>
              <a:rPr lang="en-US" sz="4000" dirty="0" smtClean="0"/>
              <a:t>)</a:t>
            </a:r>
          </a:p>
          <a:p>
            <a:pPr marL="514350" indent="-514350">
              <a:buAutoNum type="arabicPeriod"/>
            </a:pPr>
            <a:r>
              <a:rPr lang="en-US" sz="4000" dirty="0" smtClean="0"/>
              <a:t>RECESSIVE EPISTASIS (</a:t>
            </a:r>
            <a:r>
              <a:rPr lang="en-US" sz="4000" b="1" dirty="0" smtClean="0"/>
              <a:t>9:3:4</a:t>
            </a:r>
            <a:r>
              <a:rPr lang="en-US" sz="4000" dirty="0" smtClean="0"/>
              <a:t>)</a:t>
            </a:r>
          </a:p>
          <a:p>
            <a:pPr marL="514350" indent="-514350">
              <a:buAutoNum type="arabicPeriod"/>
            </a:pPr>
            <a:r>
              <a:rPr lang="en-US" sz="4000" dirty="0" smtClean="0"/>
              <a:t>DUPLICATE GENES WITH CUMULATIVE EFFECT (</a:t>
            </a:r>
            <a:r>
              <a:rPr lang="en-US" sz="4000" b="1" dirty="0" smtClean="0"/>
              <a:t>9:6:1</a:t>
            </a:r>
            <a:r>
              <a:rPr lang="en-US" sz="4000" dirty="0" smtClean="0"/>
              <a:t>)</a:t>
            </a:r>
          </a:p>
          <a:p>
            <a:pPr marL="514350" indent="-514350">
              <a:buAutoNum type="arabicPeriod"/>
            </a:pPr>
            <a:r>
              <a:rPr lang="en-US" sz="4000" dirty="0" smtClean="0"/>
              <a:t>DUPLICATE RECESSIVE GENES (</a:t>
            </a:r>
            <a:r>
              <a:rPr lang="en-US" sz="4000" b="1" dirty="0" smtClean="0"/>
              <a:t>9:7</a:t>
            </a:r>
            <a:r>
              <a:rPr lang="en-US" sz="4000" dirty="0" smtClean="0"/>
              <a:t>)</a:t>
            </a:r>
          </a:p>
          <a:p>
            <a:pPr marL="514350" indent="-514350">
              <a:buAutoNum type="arabicPeriod"/>
            </a:pPr>
            <a:r>
              <a:rPr lang="en-US" sz="4000" dirty="0" smtClean="0"/>
              <a:t>DUPLICATE DOMINANT GENES (</a:t>
            </a:r>
            <a:r>
              <a:rPr lang="en-US" sz="4000" b="1" dirty="0" smtClean="0"/>
              <a:t>15:1</a:t>
            </a:r>
            <a:r>
              <a:rPr lang="en-US" sz="4000" dirty="0" smtClean="0"/>
              <a:t>)</a:t>
            </a:r>
          </a:p>
          <a:p>
            <a:pPr marL="514350" indent="-514350">
              <a:buAutoNum type="arabicPeriod"/>
            </a:pPr>
            <a:r>
              <a:rPr lang="en-US" sz="4000" dirty="0" smtClean="0"/>
              <a:t>DOMINANT &amp; RECESSIVE INTERACTIONS (</a:t>
            </a:r>
            <a:r>
              <a:rPr lang="en-US" sz="4000" b="1" dirty="0" smtClean="0"/>
              <a:t>13:3</a:t>
            </a:r>
            <a:r>
              <a:rPr lang="en-US" sz="4000" dirty="0" smtClean="0"/>
              <a:t>) </a:t>
            </a:r>
            <a:endParaRPr lang="en-US" sz="4000" dirty="0"/>
          </a:p>
        </p:txBody>
      </p:sp>
    </p:spTree>
    <p:extLst>
      <p:ext uri="{BB962C8B-B14F-4D97-AF65-F5344CB8AC3E}">
        <p14:creationId xmlns:p14="http://schemas.microsoft.com/office/powerpoint/2010/main" val="428780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solidFill>
                  <a:srgbClr val="FF0000"/>
                </a:solidFill>
              </a:rPr>
              <a:t>1. DUPLICATE RECESSIVE GENES</a:t>
            </a:r>
            <a:endParaRPr lang="en-US" sz="4800" b="1" i="1" dirty="0">
              <a:solidFill>
                <a:srgbClr val="FF0000"/>
              </a:solidFill>
            </a:endParaRPr>
          </a:p>
        </p:txBody>
      </p:sp>
      <p:sp>
        <p:nvSpPr>
          <p:cNvPr id="3" name="Content Placeholder 2"/>
          <p:cNvSpPr>
            <a:spLocks noGrp="1"/>
          </p:cNvSpPr>
          <p:nvPr>
            <p:ph idx="1"/>
          </p:nvPr>
        </p:nvSpPr>
        <p:spPr/>
        <p:txBody>
          <a:bodyPr>
            <a:noAutofit/>
          </a:bodyPr>
          <a:lstStyle/>
          <a:p>
            <a:pPr algn="just"/>
            <a:r>
              <a:rPr lang="en-US" sz="3600" dirty="0" smtClean="0"/>
              <a:t>Bateson and </a:t>
            </a:r>
            <a:r>
              <a:rPr lang="en-US" sz="3600" dirty="0" err="1" smtClean="0"/>
              <a:t>Punette</a:t>
            </a:r>
            <a:r>
              <a:rPr lang="en-US" sz="3600" dirty="0" smtClean="0"/>
              <a:t> </a:t>
            </a:r>
            <a:r>
              <a:rPr lang="en-US" sz="3600" dirty="0" smtClean="0"/>
              <a:t>studied the genetic control study of the corn color.</a:t>
            </a:r>
          </a:p>
          <a:p>
            <a:pPr algn="just"/>
            <a:r>
              <a:rPr lang="en-US" sz="3600" dirty="0" smtClean="0"/>
              <a:t>The corns are either purple or white--- purple if they contain anthocyanin pigment and white if they do not.</a:t>
            </a:r>
          </a:p>
          <a:p>
            <a:pPr algn="just"/>
            <a:r>
              <a:rPr lang="en-US" sz="3600" dirty="0" smtClean="0"/>
              <a:t>Bateson and Punnett crossed two different varieties with white corns to obtain hybrids, which all had purple corns.</a:t>
            </a:r>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0"/>
            <a:ext cx="9144000" cy="6858000"/>
          </a:xfrm>
        </p:spPr>
        <p:txBody>
          <a:bodyPr>
            <a:noAutofit/>
          </a:bodyPr>
          <a:lstStyle/>
          <a:p>
            <a:pPr algn="just"/>
            <a:r>
              <a:rPr lang="en-US" sz="4400" dirty="0" smtClean="0"/>
              <a:t>When these hybrids were intercrossed, B&amp;P obtained a ratio of </a:t>
            </a:r>
            <a:r>
              <a:rPr lang="en-US" sz="4400" b="1" u="sng" dirty="0" smtClean="0"/>
              <a:t>9 purple: 7 white corns</a:t>
            </a:r>
            <a:r>
              <a:rPr lang="en-US" sz="4400" dirty="0" smtClean="0"/>
              <a:t> in the F2.</a:t>
            </a:r>
          </a:p>
          <a:p>
            <a:pPr algn="just"/>
            <a:r>
              <a:rPr lang="en-US" sz="4400" dirty="0" smtClean="0"/>
              <a:t>They explained the results by proposing that two independently assorting genes, A&amp;B are involved in anthocyanin synthesis and that each gene has a recessive allele that abolishes pigment production. </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143000"/>
            <a:ext cx="9144000" cy="5715000"/>
          </a:xfrm>
        </p:spPr>
        <p:txBody>
          <a:bodyPr>
            <a:noAutofit/>
          </a:bodyPr>
          <a:lstStyle/>
          <a:p>
            <a:pPr algn="just"/>
            <a:r>
              <a:rPr lang="en-US" sz="4000" dirty="0" smtClean="0"/>
              <a:t>Given this hypothesis, the parental varieties must have had complementary genotypes: </a:t>
            </a:r>
            <a:r>
              <a:rPr lang="en-US" sz="4000" b="1" dirty="0" err="1" smtClean="0">
                <a:solidFill>
                  <a:srgbClr val="FF0000"/>
                </a:solidFill>
              </a:rPr>
              <a:t>AAbb</a:t>
            </a:r>
            <a:r>
              <a:rPr lang="en-US" sz="4000" b="1" dirty="0" smtClean="0">
                <a:solidFill>
                  <a:srgbClr val="FF0000"/>
                </a:solidFill>
              </a:rPr>
              <a:t> &amp; </a:t>
            </a:r>
            <a:r>
              <a:rPr lang="en-US" sz="4000" b="1" dirty="0" err="1" smtClean="0">
                <a:solidFill>
                  <a:srgbClr val="FF0000"/>
                </a:solidFill>
              </a:rPr>
              <a:t>aaBB</a:t>
            </a:r>
            <a:r>
              <a:rPr lang="en-US" sz="4000" b="1" dirty="0" smtClean="0">
                <a:solidFill>
                  <a:srgbClr val="FF0000"/>
                </a:solidFill>
              </a:rPr>
              <a:t>.</a:t>
            </a:r>
          </a:p>
          <a:p>
            <a:pPr algn="just"/>
            <a:r>
              <a:rPr lang="en-US" sz="4000" dirty="0" smtClean="0"/>
              <a:t>When the two varieties were crossed, they produced </a:t>
            </a:r>
            <a:r>
              <a:rPr lang="en-US" sz="4000" b="1" dirty="0" err="1" smtClean="0">
                <a:solidFill>
                  <a:srgbClr val="00B050"/>
                </a:solidFill>
              </a:rPr>
              <a:t>AaBb</a:t>
            </a:r>
            <a:r>
              <a:rPr lang="en-US" sz="4000" b="1" dirty="0" smtClean="0">
                <a:solidFill>
                  <a:srgbClr val="00B050"/>
                </a:solidFill>
              </a:rPr>
              <a:t>.</a:t>
            </a:r>
          </a:p>
          <a:p>
            <a:pPr algn="just"/>
            <a:r>
              <a:rPr lang="en-US" sz="4000" dirty="0" smtClean="0"/>
              <a:t>In this system, a </a:t>
            </a:r>
            <a:r>
              <a:rPr lang="en-US" sz="4000" b="1" dirty="0" smtClean="0">
                <a:solidFill>
                  <a:srgbClr val="0070C0"/>
                </a:solidFill>
              </a:rPr>
              <a:t>dominant allele </a:t>
            </a:r>
            <a:r>
              <a:rPr lang="en-US" sz="4000" dirty="0" smtClean="0"/>
              <a:t>from each gene is necessary for the synthesis of </a:t>
            </a:r>
            <a:r>
              <a:rPr lang="en-US" sz="4000" b="1" dirty="0" err="1" smtClean="0">
                <a:solidFill>
                  <a:srgbClr val="92D050"/>
                </a:solidFill>
              </a:rPr>
              <a:t>anthocyanin</a:t>
            </a:r>
            <a:r>
              <a:rPr lang="en-US" sz="4000" b="1" dirty="0" smtClean="0">
                <a:solidFill>
                  <a:srgbClr val="92D050"/>
                </a:solidFill>
              </a:rPr>
              <a:t> </a:t>
            </a:r>
            <a:r>
              <a:rPr lang="en-US" sz="4000" dirty="0" smtClean="0"/>
              <a:t>pigment. </a:t>
            </a: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743</Words>
  <Application>Microsoft Macintosh PowerPoint</Application>
  <PresentationFormat>On-screen Show (4:3)</PresentationFormat>
  <Paragraphs>51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EPISTASIS</vt:lpstr>
      <vt:lpstr>EPISTASIS</vt:lpstr>
      <vt:lpstr>OR</vt:lpstr>
      <vt:lpstr>Epistatic versus Hypostatic</vt:lpstr>
      <vt:lpstr>PowerPoint Presentation</vt:lpstr>
      <vt:lpstr>KINDS OF EPISTATIC INTERACTION</vt:lpstr>
      <vt:lpstr>1. DUPLICATE RECESSIVE GENES</vt:lpstr>
      <vt:lpstr>PowerPoint Presentation</vt:lpstr>
      <vt:lpstr>PowerPoint Presentation</vt:lpstr>
      <vt:lpstr>PowerPoint Presentation</vt:lpstr>
      <vt:lpstr>PowerPoint Presentation</vt:lpstr>
      <vt:lpstr>PowerPoint Presentation</vt:lpstr>
      <vt:lpstr>PowerPoint Presentation</vt:lpstr>
      <vt:lpstr>Complementary genes</vt:lpstr>
      <vt:lpstr>Duplicate Dominant genes</vt:lpstr>
      <vt:lpstr>EXAMPLE</vt:lpstr>
      <vt:lpstr>PowerPoint Presentation</vt:lpstr>
      <vt:lpstr>PowerPoint Presentation</vt:lpstr>
      <vt:lpstr>SUMMARY OF EPISTATIC RATIOS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EPISTASIS</dc:title>
  <dc:creator>RUKHAMA HAQ</dc:creator>
  <cp:lastModifiedBy>Rukhama Haq</cp:lastModifiedBy>
  <cp:revision>136</cp:revision>
  <dcterms:created xsi:type="dcterms:W3CDTF">2006-08-16T00:00:00Z</dcterms:created>
  <dcterms:modified xsi:type="dcterms:W3CDTF">2015-11-16T16:34:41Z</dcterms:modified>
</cp:coreProperties>
</file>