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2" r:id="rId9"/>
    <p:sldId id="263" r:id="rId10"/>
    <p:sldId id="265" r:id="rId11"/>
    <p:sldId id="266" r:id="rId12"/>
    <p:sldId id="267" r:id="rId13"/>
    <p:sldId id="268" r:id="rId14"/>
    <p:sldId id="271" r:id="rId15"/>
    <p:sldId id="270" r:id="rId16"/>
    <p:sldId id="269"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mathsisfun.com/mean.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en.wikipedia.org/wiki/Statistics" TargetMode="External"/><Relationship Id="rId2" Type="http://schemas.openxmlformats.org/officeDocument/2006/relationships/hyperlink" Target="http://en.wikipedia.org/wiki/Probability_theory" TargetMode="External"/><Relationship Id="rId1" Type="http://schemas.openxmlformats.org/officeDocument/2006/relationships/slideLayout" Target="../slideLayouts/slideLayout2.xml"/><Relationship Id="rId6" Type="http://schemas.openxmlformats.org/officeDocument/2006/relationships/hyperlink" Target="http://en.wikipedia.org/wiki/Standard_deviation" TargetMode="External"/><Relationship Id="rId5" Type="http://schemas.openxmlformats.org/officeDocument/2006/relationships/hyperlink" Target="http://en.wikipedia.org/wiki/Expected_value" TargetMode="External"/><Relationship Id="rId4" Type="http://schemas.openxmlformats.org/officeDocument/2006/relationships/hyperlink" Target="http://en.wikipedia.org/wiki/Mea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Review of Basic Techniques</a:t>
            </a:r>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118276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2)Measure </a:t>
            </a:r>
            <a:r>
              <a:rPr lang="en-US" dirty="0" smtClean="0"/>
              <a:t>of variation</a:t>
            </a:r>
            <a:endParaRPr lang="en-US" dirty="0"/>
          </a:p>
        </p:txBody>
      </p:sp>
      <p:sp>
        <p:nvSpPr>
          <p:cNvPr id="3" name="Content Placeholder 2"/>
          <p:cNvSpPr>
            <a:spLocks noGrp="1"/>
          </p:cNvSpPr>
          <p:nvPr>
            <p:ph idx="1"/>
          </p:nvPr>
        </p:nvSpPr>
        <p:spPr/>
        <p:txBody>
          <a:bodyPr>
            <a:normAutofit lnSpcReduction="10000"/>
          </a:bodyPr>
          <a:lstStyle/>
          <a:p>
            <a:r>
              <a:rPr lang="en-US" dirty="0" smtClean="0"/>
              <a:t>Measure </a:t>
            </a:r>
            <a:r>
              <a:rPr lang="en-US" dirty="0" smtClean="0"/>
              <a:t>of central tendency is to estimate the average value of a set of observations. It does not explain the difference between the observation. </a:t>
            </a:r>
          </a:p>
          <a:p>
            <a:r>
              <a:rPr lang="en-US" dirty="0" smtClean="0"/>
              <a:t>The variation or spread is a measure of extent to which the individual observation vary with reference  to the average of the given set of observation. </a:t>
            </a:r>
            <a:r>
              <a:rPr lang="en-US" dirty="0" err="1" smtClean="0"/>
              <a:t>e.g</a:t>
            </a:r>
            <a:r>
              <a:rPr lang="en-US" dirty="0" smtClean="0"/>
              <a:t> Radiation dose effect on weight of fruit </a:t>
            </a:r>
            <a:endParaRPr lang="en-US" dirty="0"/>
          </a:p>
        </p:txBody>
      </p:sp>
    </p:spTree>
    <p:extLst>
      <p:ext uri="{BB962C8B-B14F-4D97-AF65-F5344CB8AC3E}">
        <p14:creationId xmlns:p14="http://schemas.microsoft.com/office/powerpoint/2010/main" val="1926110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Range</a:t>
            </a:r>
            <a:endParaRPr lang="en-US" dirty="0"/>
          </a:p>
        </p:txBody>
      </p:sp>
      <p:sp>
        <p:nvSpPr>
          <p:cNvPr id="3" name="Content Placeholder 2"/>
          <p:cNvSpPr>
            <a:spLocks noGrp="1"/>
          </p:cNvSpPr>
          <p:nvPr>
            <p:ph idx="1"/>
          </p:nvPr>
        </p:nvSpPr>
        <p:spPr/>
        <p:txBody>
          <a:bodyPr/>
          <a:lstStyle/>
          <a:p>
            <a:r>
              <a:rPr lang="en-US" dirty="0"/>
              <a:t>The range is the difference between the </a:t>
            </a:r>
            <a:r>
              <a:rPr lang="en-US" dirty="0" smtClean="0"/>
              <a:t>highest </a:t>
            </a:r>
            <a:r>
              <a:rPr lang="en-US" dirty="0"/>
              <a:t>and </a:t>
            </a:r>
            <a:r>
              <a:rPr lang="en-US" dirty="0" smtClean="0"/>
              <a:t>lowest </a:t>
            </a:r>
            <a:r>
              <a:rPr lang="en-US" dirty="0"/>
              <a:t>data </a:t>
            </a:r>
            <a:r>
              <a:rPr lang="en-US" dirty="0" smtClean="0"/>
              <a:t>values of the given set of observation. </a:t>
            </a:r>
          </a:p>
          <a:p>
            <a:endParaRPr lang="en-US" dirty="0"/>
          </a:p>
          <a:p>
            <a:r>
              <a:rPr lang="en-US" dirty="0" smtClean="0"/>
              <a:t>    R    H-L</a:t>
            </a:r>
            <a:r>
              <a:rPr lang="en-US" dirty="0"/>
              <a:t> </a:t>
            </a:r>
          </a:p>
        </p:txBody>
      </p:sp>
    </p:spTree>
    <p:extLst>
      <p:ext uri="{BB962C8B-B14F-4D97-AF65-F5344CB8AC3E}">
        <p14:creationId xmlns:p14="http://schemas.microsoft.com/office/powerpoint/2010/main" val="2911653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Quartile deviation</a:t>
            </a:r>
            <a:endParaRPr lang="en-US" dirty="0"/>
          </a:p>
        </p:txBody>
      </p:sp>
      <p:sp>
        <p:nvSpPr>
          <p:cNvPr id="3" name="Content Placeholder 2"/>
          <p:cNvSpPr>
            <a:spLocks noGrp="1"/>
          </p:cNvSpPr>
          <p:nvPr>
            <p:ph idx="1"/>
          </p:nvPr>
        </p:nvSpPr>
        <p:spPr/>
        <p:txBody>
          <a:bodyPr/>
          <a:lstStyle/>
          <a:p>
            <a:r>
              <a:rPr lang="en-US" dirty="0" smtClean="0"/>
              <a:t>It is the half of the difference between the third Quartile and the first quartile. </a:t>
            </a:r>
          </a:p>
          <a:p>
            <a:endParaRPr lang="en-US" dirty="0"/>
          </a:p>
          <a:p>
            <a:r>
              <a:rPr lang="en-US" dirty="0" smtClean="0"/>
              <a:t>  QD :  </a:t>
            </a:r>
            <a:r>
              <a:rPr lang="en-US" u="sng" dirty="0" smtClean="0"/>
              <a:t>Q3-Q1</a:t>
            </a:r>
          </a:p>
          <a:p>
            <a:r>
              <a:rPr lang="en-US" dirty="0"/>
              <a:t> </a:t>
            </a:r>
            <a:r>
              <a:rPr lang="en-US" dirty="0" smtClean="0"/>
              <a:t>                 2</a:t>
            </a:r>
            <a:endParaRPr lang="en-US" dirty="0"/>
          </a:p>
        </p:txBody>
      </p:sp>
    </p:spTree>
    <p:extLst>
      <p:ext uri="{BB962C8B-B14F-4D97-AF65-F5344CB8AC3E}">
        <p14:creationId xmlns:p14="http://schemas.microsoft.com/office/powerpoint/2010/main" val="658727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Average Deviation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It is the mean of the absolute deviations of the individual observations from either </a:t>
            </a:r>
            <a:r>
              <a:rPr lang="en-US" dirty="0" err="1" smtClean="0"/>
              <a:t>arithmatic</a:t>
            </a:r>
            <a:r>
              <a:rPr lang="en-US" dirty="0" smtClean="0"/>
              <a:t> mean or median of the given set of observations. </a:t>
            </a:r>
            <a:endParaRPr lang="en-US" dirty="0" smtClean="0"/>
          </a:p>
          <a:p>
            <a:r>
              <a:rPr lang="en-US" dirty="0" err="1" smtClean="0"/>
              <a:t>orThe</a:t>
            </a:r>
            <a:r>
              <a:rPr lang="en-US" dirty="0" smtClean="0"/>
              <a:t> </a:t>
            </a:r>
            <a:r>
              <a:rPr lang="en-US" dirty="0"/>
              <a:t>mean of the distances of each value from their mean.</a:t>
            </a:r>
          </a:p>
          <a:p>
            <a:r>
              <a:rPr lang="en-US" dirty="0"/>
              <a:t>Yes, we use "</a:t>
            </a:r>
            <a:r>
              <a:rPr lang="en-US" b="1" dirty="0"/>
              <a:t>mean</a:t>
            </a:r>
            <a:r>
              <a:rPr lang="en-US" dirty="0"/>
              <a:t>" twice: Find the mean ... use it to work out distances ... then find the mean of those!</a:t>
            </a:r>
          </a:p>
          <a:p>
            <a:r>
              <a:rPr lang="en-US" dirty="0"/>
              <a:t>Three steps:</a:t>
            </a:r>
          </a:p>
          <a:p>
            <a:r>
              <a:rPr lang="en-US" dirty="0"/>
              <a:t>1. Find the </a:t>
            </a:r>
            <a:r>
              <a:rPr lang="en-US" dirty="0">
                <a:hlinkClick r:id="rId2"/>
              </a:rPr>
              <a:t>mean</a:t>
            </a:r>
            <a:r>
              <a:rPr lang="en-US" dirty="0"/>
              <a:t> of all values</a:t>
            </a:r>
          </a:p>
          <a:p>
            <a:r>
              <a:rPr lang="en-US" dirty="0"/>
              <a:t>2. Find the </a:t>
            </a:r>
            <a:r>
              <a:rPr lang="en-US" b="1" dirty="0"/>
              <a:t>distance</a:t>
            </a:r>
            <a:r>
              <a:rPr lang="en-US" dirty="0"/>
              <a:t> of each value from that mean (subtract the mean from each value, ignore minus signs)</a:t>
            </a:r>
          </a:p>
          <a:p>
            <a:r>
              <a:rPr lang="en-US" dirty="0"/>
              <a:t>3. Then find the </a:t>
            </a:r>
            <a:r>
              <a:rPr lang="en-US" b="1" dirty="0"/>
              <a:t>mean of those distances</a:t>
            </a:r>
            <a:endParaRPr lang="en-US" dirty="0"/>
          </a:p>
          <a:p>
            <a:endParaRPr lang="en-US" dirty="0"/>
          </a:p>
        </p:txBody>
      </p:sp>
    </p:spTree>
    <p:extLst>
      <p:ext uri="{BB962C8B-B14F-4D97-AF65-F5344CB8AC3E}">
        <p14:creationId xmlns:p14="http://schemas.microsoft.com/office/powerpoint/2010/main" val="26275760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02394066"/>
              </p:ext>
            </p:extLst>
          </p:nvPr>
        </p:nvGraphicFramePr>
        <p:xfrm>
          <a:off x="3733800" y="2682240"/>
          <a:ext cx="2133600" cy="4556760"/>
        </p:xfrm>
        <a:graphic>
          <a:graphicData uri="http://schemas.openxmlformats.org/drawingml/2006/table">
            <a:tbl>
              <a:tblPr/>
              <a:tblGrid>
                <a:gridCol w="914400"/>
                <a:gridCol w="1219200"/>
              </a:tblGrid>
              <a:tr h="817880">
                <a:tc>
                  <a:txBody>
                    <a:bodyPr/>
                    <a:lstStyle/>
                    <a:p>
                      <a:pPr algn="ctr"/>
                      <a:r>
                        <a:rPr lang="en-US" dirty="0"/>
                        <a:t>Value</a:t>
                      </a:r>
                    </a:p>
                  </a:txBody>
                  <a:tcPr anchor="ctr">
                    <a:lnL>
                      <a:noFill/>
                    </a:lnL>
                    <a:lnR>
                      <a:noFill/>
                    </a:lnR>
                    <a:lnT>
                      <a:noFill/>
                    </a:lnT>
                    <a:lnB>
                      <a:noFill/>
                    </a:lnB>
                  </a:tcPr>
                </a:tc>
                <a:tc>
                  <a:txBody>
                    <a:bodyPr/>
                    <a:lstStyle/>
                    <a:p>
                      <a:pPr algn="ctr"/>
                      <a:r>
                        <a:rPr lang="en-US"/>
                        <a:t>Distance from 9</a:t>
                      </a:r>
                    </a:p>
                  </a:txBody>
                  <a:tcPr anchor="ctr">
                    <a:lnL>
                      <a:noFill/>
                    </a:lnL>
                    <a:lnR>
                      <a:noFill/>
                    </a:lnR>
                    <a:lnT>
                      <a:noFill/>
                    </a:lnT>
                    <a:lnB>
                      <a:noFill/>
                    </a:lnB>
                  </a:tcPr>
                </a:tc>
              </a:tr>
              <a:tr h="467360">
                <a:tc>
                  <a:txBody>
                    <a:bodyPr/>
                    <a:lstStyle/>
                    <a:p>
                      <a:pPr algn="ctr"/>
                      <a:r>
                        <a:rPr lang="en-US"/>
                        <a:t>3</a:t>
                      </a:r>
                    </a:p>
                  </a:txBody>
                  <a:tcPr anchor="ctr">
                    <a:lnL>
                      <a:noFill/>
                    </a:lnL>
                    <a:lnR>
                      <a:noFill/>
                    </a:lnR>
                    <a:lnT>
                      <a:noFill/>
                    </a:lnT>
                    <a:lnB>
                      <a:noFill/>
                    </a:lnB>
                  </a:tcPr>
                </a:tc>
                <a:tc>
                  <a:txBody>
                    <a:bodyPr/>
                    <a:lstStyle/>
                    <a:p>
                      <a:pPr algn="ctr"/>
                      <a:r>
                        <a:rPr lang="en-US"/>
                        <a:t>6</a:t>
                      </a:r>
                    </a:p>
                  </a:txBody>
                  <a:tcPr anchor="ctr">
                    <a:lnL>
                      <a:noFill/>
                    </a:lnL>
                    <a:lnR>
                      <a:noFill/>
                    </a:lnR>
                    <a:lnT>
                      <a:noFill/>
                    </a:lnT>
                    <a:lnB>
                      <a:noFill/>
                    </a:lnB>
                  </a:tcPr>
                </a:tc>
              </a:tr>
              <a:tr h="467360">
                <a:tc>
                  <a:txBody>
                    <a:bodyPr/>
                    <a:lstStyle/>
                    <a:p>
                      <a:pPr algn="ctr"/>
                      <a:r>
                        <a:rPr lang="en-US"/>
                        <a:t>6</a:t>
                      </a:r>
                    </a:p>
                  </a:txBody>
                  <a:tcPr anchor="ctr">
                    <a:lnL>
                      <a:noFill/>
                    </a:lnL>
                    <a:lnR>
                      <a:noFill/>
                    </a:lnR>
                    <a:lnT>
                      <a:noFill/>
                    </a:lnT>
                    <a:lnB>
                      <a:noFill/>
                    </a:lnB>
                  </a:tcPr>
                </a:tc>
                <a:tc>
                  <a:txBody>
                    <a:bodyPr/>
                    <a:lstStyle/>
                    <a:p>
                      <a:pPr algn="ctr"/>
                      <a:r>
                        <a:rPr lang="en-US"/>
                        <a:t>3</a:t>
                      </a:r>
                    </a:p>
                  </a:txBody>
                  <a:tcPr anchor="ctr">
                    <a:lnL>
                      <a:noFill/>
                    </a:lnL>
                    <a:lnR>
                      <a:noFill/>
                    </a:lnR>
                    <a:lnT>
                      <a:noFill/>
                    </a:lnT>
                    <a:lnB>
                      <a:noFill/>
                    </a:lnB>
                  </a:tcPr>
                </a:tc>
              </a:tr>
              <a:tr h="467360">
                <a:tc>
                  <a:txBody>
                    <a:bodyPr/>
                    <a:lstStyle/>
                    <a:p>
                      <a:pPr algn="ctr"/>
                      <a:r>
                        <a:rPr lang="en-US"/>
                        <a:t>6</a:t>
                      </a:r>
                    </a:p>
                  </a:txBody>
                  <a:tcPr anchor="ctr">
                    <a:lnL>
                      <a:noFill/>
                    </a:lnL>
                    <a:lnR>
                      <a:noFill/>
                    </a:lnR>
                    <a:lnT>
                      <a:noFill/>
                    </a:lnT>
                    <a:lnB>
                      <a:noFill/>
                    </a:lnB>
                  </a:tcPr>
                </a:tc>
                <a:tc>
                  <a:txBody>
                    <a:bodyPr/>
                    <a:lstStyle/>
                    <a:p>
                      <a:pPr algn="ctr"/>
                      <a:r>
                        <a:rPr lang="en-US"/>
                        <a:t>3</a:t>
                      </a:r>
                    </a:p>
                  </a:txBody>
                  <a:tcPr anchor="ctr">
                    <a:lnL>
                      <a:noFill/>
                    </a:lnL>
                    <a:lnR>
                      <a:noFill/>
                    </a:lnR>
                    <a:lnT>
                      <a:noFill/>
                    </a:lnT>
                    <a:lnB>
                      <a:noFill/>
                    </a:lnB>
                  </a:tcPr>
                </a:tc>
              </a:tr>
              <a:tr h="467360">
                <a:tc>
                  <a:txBody>
                    <a:bodyPr/>
                    <a:lstStyle/>
                    <a:p>
                      <a:pPr algn="ctr"/>
                      <a:r>
                        <a:rPr lang="en-US"/>
                        <a:t>7</a:t>
                      </a:r>
                    </a:p>
                  </a:txBody>
                  <a:tcPr anchor="ctr">
                    <a:lnL>
                      <a:noFill/>
                    </a:lnL>
                    <a:lnR>
                      <a:noFill/>
                    </a:lnR>
                    <a:lnT>
                      <a:noFill/>
                    </a:lnT>
                    <a:lnB>
                      <a:noFill/>
                    </a:lnB>
                  </a:tcPr>
                </a:tc>
                <a:tc>
                  <a:txBody>
                    <a:bodyPr/>
                    <a:lstStyle/>
                    <a:p>
                      <a:pPr algn="ctr"/>
                      <a:r>
                        <a:rPr lang="en-US"/>
                        <a:t>2</a:t>
                      </a:r>
                    </a:p>
                  </a:txBody>
                  <a:tcPr anchor="ctr">
                    <a:lnL>
                      <a:noFill/>
                    </a:lnL>
                    <a:lnR>
                      <a:noFill/>
                    </a:lnR>
                    <a:lnT>
                      <a:noFill/>
                    </a:lnT>
                    <a:lnB>
                      <a:noFill/>
                    </a:lnB>
                  </a:tcPr>
                </a:tc>
              </a:tr>
              <a:tr h="467360">
                <a:tc>
                  <a:txBody>
                    <a:bodyPr/>
                    <a:lstStyle/>
                    <a:p>
                      <a:pPr algn="ctr"/>
                      <a:r>
                        <a:rPr lang="en-US"/>
                        <a:t>8</a:t>
                      </a:r>
                    </a:p>
                  </a:txBody>
                  <a:tcPr anchor="ctr">
                    <a:lnL>
                      <a:noFill/>
                    </a:lnL>
                    <a:lnR>
                      <a:noFill/>
                    </a:lnR>
                    <a:lnT>
                      <a:noFill/>
                    </a:lnT>
                    <a:lnB>
                      <a:noFill/>
                    </a:lnB>
                  </a:tcPr>
                </a:tc>
                <a:tc>
                  <a:txBody>
                    <a:bodyPr/>
                    <a:lstStyle/>
                    <a:p>
                      <a:pPr algn="ctr"/>
                      <a:r>
                        <a:rPr lang="en-US"/>
                        <a:t>1</a:t>
                      </a:r>
                    </a:p>
                  </a:txBody>
                  <a:tcPr anchor="ctr">
                    <a:lnL>
                      <a:noFill/>
                    </a:lnL>
                    <a:lnR>
                      <a:noFill/>
                    </a:lnR>
                    <a:lnT>
                      <a:noFill/>
                    </a:lnT>
                    <a:lnB>
                      <a:noFill/>
                    </a:lnB>
                  </a:tcPr>
                </a:tc>
              </a:tr>
              <a:tr h="467360">
                <a:tc>
                  <a:txBody>
                    <a:bodyPr/>
                    <a:lstStyle/>
                    <a:p>
                      <a:pPr algn="ctr"/>
                      <a:r>
                        <a:rPr lang="en-US"/>
                        <a:t>11</a:t>
                      </a:r>
                    </a:p>
                  </a:txBody>
                  <a:tcPr anchor="ctr">
                    <a:lnL>
                      <a:noFill/>
                    </a:lnL>
                    <a:lnR>
                      <a:noFill/>
                    </a:lnR>
                    <a:lnT>
                      <a:noFill/>
                    </a:lnT>
                    <a:lnB>
                      <a:noFill/>
                    </a:lnB>
                  </a:tcPr>
                </a:tc>
                <a:tc>
                  <a:txBody>
                    <a:bodyPr/>
                    <a:lstStyle/>
                    <a:p>
                      <a:pPr algn="ctr"/>
                      <a:r>
                        <a:rPr lang="en-US"/>
                        <a:t>2</a:t>
                      </a:r>
                    </a:p>
                  </a:txBody>
                  <a:tcPr anchor="ctr">
                    <a:lnL>
                      <a:noFill/>
                    </a:lnL>
                    <a:lnR>
                      <a:noFill/>
                    </a:lnR>
                    <a:lnT>
                      <a:noFill/>
                    </a:lnT>
                    <a:lnB>
                      <a:noFill/>
                    </a:lnB>
                  </a:tcPr>
                </a:tc>
              </a:tr>
              <a:tr h="467360">
                <a:tc>
                  <a:txBody>
                    <a:bodyPr/>
                    <a:lstStyle/>
                    <a:p>
                      <a:pPr algn="ctr"/>
                      <a:r>
                        <a:rPr lang="en-US"/>
                        <a:t>15</a:t>
                      </a:r>
                    </a:p>
                  </a:txBody>
                  <a:tcPr anchor="ctr">
                    <a:lnL>
                      <a:noFill/>
                    </a:lnL>
                    <a:lnR>
                      <a:noFill/>
                    </a:lnR>
                    <a:lnT>
                      <a:noFill/>
                    </a:lnT>
                    <a:lnB>
                      <a:noFill/>
                    </a:lnB>
                  </a:tcPr>
                </a:tc>
                <a:tc>
                  <a:txBody>
                    <a:bodyPr/>
                    <a:lstStyle/>
                    <a:p>
                      <a:pPr algn="ctr"/>
                      <a:r>
                        <a:rPr lang="en-US"/>
                        <a:t>6</a:t>
                      </a:r>
                    </a:p>
                  </a:txBody>
                  <a:tcPr anchor="ctr">
                    <a:lnL>
                      <a:noFill/>
                    </a:lnL>
                    <a:lnR>
                      <a:noFill/>
                    </a:lnR>
                    <a:lnT>
                      <a:noFill/>
                    </a:lnT>
                    <a:lnB>
                      <a:noFill/>
                    </a:lnB>
                  </a:tcPr>
                </a:tc>
              </a:tr>
              <a:tr h="467360">
                <a:tc>
                  <a:txBody>
                    <a:bodyPr/>
                    <a:lstStyle/>
                    <a:p>
                      <a:pPr algn="ctr"/>
                      <a:r>
                        <a:rPr lang="en-US" dirty="0"/>
                        <a:t>16</a:t>
                      </a:r>
                    </a:p>
                  </a:txBody>
                  <a:tcPr anchor="ctr">
                    <a:lnL>
                      <a:noFill/>
                    </a:lnL>
                    <a:lnR>
                      <a:noFill/>
                    </a:lnR>
                    <a:lnT>
                      <a:noFill/>
                    </a:lnT>
                    <a:lnB>
                      <a:noFill/>
                    </a:lnB>
                  </a:tcPr>
                </a:tc>
                <a:tc>
                  <a:txBody>
                    <a:bodyPr/>
                    <a:lstStyle/>
                    <a:p>
                      <a:pPr algn="ctr"/>
                      <a:r>
                        <a:rPr lang="en-US" dirty="0"/>
                        <a:t>7</a:t>
                      </a:r>
                    </a:p>
                  </a:txBody>
                  <a:tcPr anchor="ctr">
                    <a:lnL>
                      <a:noFill/>
                    </a:lnL>
                    <a:lnR>
                      <a:noFill/>
                    </a:lnR>
                    <a:lnT>
                      <a:noFill/>
                    </a:lnT>
                    <a:lnB>
                      <a:noFill/>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037176902"/>
              </p:ext>
            </p:extLst>
          </p:nvPr>
        </p:nvGraphicFramePr>
        <p:xfrm>
          <a:off x="304800" y="1600200"/>
          <a:ext cx="8229600" cy="1005840"/>
        </p:xfrm>
        <a:graphic>
          <a:graphicData uri="http://schemas.openxmlformats.org/drawingml/2006/table">
            <a:tbl>
              <a:tblPr/>
              <a:tblGrid>
                <a:gridCol w="1645920"/>
                <a:gridCol w="1645920"/>
                <a:gridCol w="1645920"/>
                <a:gridCol w="1645920"/>
                <a:gridCol w="1645920"/>
              </a:tblGrid>
              <a:tr h="0">
                <a:tc rowSpan="2">
                  <a:txBody>
                    <a:bodyPr/>
                    <a:lstStyle/>
                    <a:p>
                      <a:pPr algn="ctr"/>
                      <a:r>
                        <a:rPr lang="en-US"/>
                        <a:t>Mean =  </a:t>
                      </a:r>
                    </a:p>
                  </a:txBody>
                  <a:tcPr anchor="ctr">
                    <a:lnL>
                      <a:noFill/>
                    </a:lnL>
                    <a:lnR>
                      <a:noFill/>
                    </a:lnR>
                    <a:lnT>
                      <a:noFill/>
                    </a:lnT>
                    <a:lnB>
                      <a:noFill/>
                    </a:lnB>
                  </a:tcPr>
                </a:tc>
                <a:tc>
                  <a:txBody>
                    <a:bodyPr/>
                    <a:lstStyle/>
                    <a:p>
                      <a:pPr algn="ctr"/>
                      <a:r>
                        <a:rPr lang="en-US"/>
                        <a:t>3 + 6 + 6 + 7 + 8 + 11 + 15 + 16</a:t>
                      </a:r>
                    </a:p>
                  </a:txBody>
                  <a:tcPr anchor="ctr">
                    <a:lnL>
                      <a:noFill/>
                    </a:lnL>
                    <a:lnR>
                      <a:noFill/>
                    </a:lnR>
                    <a:lnT>
                      <a:noFill/>
                    </a:lnT>
                    <a:lnB w="9525" cap="flat" cmpd="sng" algn="ctr">
                      <a:solidFill>
                        <a:srgbClr val="000000"/>
                      </a:solidFill>
                      <a:prstDash val="solid"/>
                      <a:round/>
                      <a:headEnd type="none" w="med" len="med"/>
                      <a:tailEnd type="none" w="med" len="med"/>
                    </a:lnB>
                  </a:tcPr>
                </a:tc>
                <a:tc rowSpan="2">
                  <a:txBody>
                    <a:bodyPr/>
                    <a:lstStyle/>
                    <a:p>
                      <a:pPr algn="ctr"/>
                      <a:r>
                        <a:rPr lang="en-US"/>
                        <a:t>  =  </a:t>
                      </a:r>
                    </a:p>
                  </a:txBody>
                  <a:tcPr anchor="ctr">
                    <a:lnL>
                      <a:noFill/>
                    </a:lnL>
                    <a:lnR>
                      <a:noFill/>
                    </a:lnR>
                    <a:lnT>
                      <a:noFill/>
                    </a:lnT>
                    <a:lnB>
                      <a:noFill/>
                    </a:lnB>
                  </a:tcPr>
                </a:tc>
                <a:tc>
                  <a:txBody>
                    <a:bodyPr/>
                    <a:lstStyle/>
                    <a:p>
                      <a:pPr algn="ctr"/>
                      <a:r>
                        <a:rPr lang="en-US"/>
                        <a:t>72</a:t>
                      </a:r>
                    </a:p>
                  </a:txBody>
                  <a:tcPr anchor="ctr">
                    <a:lnL>
                      <a:noFill/>
                    </a:lnL>
                    <a:lnR>
                      <a:noFill/>
                    </a:lnR>
                    <a:lnT>
                      <a:noFill/>
                    </a:lnT>
                    <a:lnB w="9525" cap="flat" cmpd="sng" algn="ctr">
                      <a:solidFill>
                        <a:srgbClr val="000000"/>
                      </a:solidFill>
                      <a:prstDash val="solid"/>
                      <a:round/>
                      <a:headEnd type="none" w="med" len="med"/>
                      <a:tailEnd type="none" w="med" len="med"/>
                    </a:lnB>
                  </a:tcPr>
                </a:tc>
                <a:tc rowSpan="2">
                  <a:txBody>
                    <a:bodyPr/>
                    <a:lstStyle/>
                    <a:p>
                      <a:pPr algn="ctr"/>
                      <a:r>
                        <a:rPr lang="en-US"/>
                        <a:t>  = 9</a:t>
                      </a:r>
                    </a:p>
                  </a:txBody>
                  <a:tcPr anchor="ctr">
                    <a:lnL>
                      <a:noFill/>
                    </a:lnL>
                    <a:lnR>
                      <a:noFill/>
                    </a:lnR>
                    <a:lnT>
                      <a:noFill/>
                    </a:lnT>
                    <a:lnB>
                      <a:noFill/>
                    </a:lnB>
                  </a:tcPr>
                </a:tc>
              </a:tr>
              <a:tr h="0">
                <a:tc vMerge="1">
                  <a:txBody>
                    <a:bodyPr/>
                    <a:lstStyle/>
                    <a:p>
                      <a:endParaRPr lang="en-US"/>
                    </a:p>
                  </a:txBody>
                  <a:tcPr/>
                </a:tc>
                <a:tc>
                  <a:txBody>
                    <a:bodyPr/>
                    <a:lstStyle/>
                    <a:p>
                      <a:pPr algn="ctr"/>
                      <a:r>
                        <a:rPr lang="en-US">
                          <a:effectLst/>
                        </a:rPr>
                        <a:t>8</a:t>
                      </a:r>
                    </a:p>
                  </a:txBody>
                  <a:tcPr anchor="ctr">
                    <a:lnL>
                      <a:noFill/>
                    </a:lnL>
                    <a:lnR>
                      <a:noFill/>
                    </a:lnR>
                    <a:lnT w="9525" cap="flat" cmpd="sng" algn="ctr">
                      <a:solidFill>
                        <a:srgbClr val="000000"/>
                      </a:solidFill>
                      <a:prstDash val="solid"/>
                      <a:round/>
                      <a:headEnd type="none" w="med" len="med"/>
                      <a:tailEnd type="none" w="med" len="med"/>
                    </a:lnT>
                    <a:lnB>
                      <a:noFill/>
                    </a:lnB>
                  </a:tcPr>
                </a:tc>
                <a:tc vMerge="1">
                  <a:txBody>
                    <a:bodyPr/>
                    <a:lstStyle/>
                    <a:p>
                      <a:endParaRPr lang="en-US"/>
                    </a:p>
                  </a:txBody>
                  <a:tcPr/>
                </a:tc>
                <a:tc>
                  <a:txBody>
                    <a:bodyPr/>
                    <a:lstStyle/>
                    <a:p>
                      <a:pPr algn="ctr"/>
                      <a:r>
                        <a:rPr lang="en-US" dirty="0">
                          <a:effectLst/>
                        </a:rPr>
                        <a:t>8</a:t>
                      </a:r>
                    </a:p>
                  </a:txBody>
                  <a:tcPr anchor="ctr">
                    <a:lnL>
                      <a:noFill/>
                    </a:lnL>
                    <a:lnR>
                      <a:noFill/>
                    </a:lnR>
                    <a:lnT w="9525" cap="flat" cmpd="sng" algn="ctr">
                      <a:solidFill>
                        <a:srgbClr val="000000"/>
                      </a:solidFill>
                      <a:prstDash val="solid"/>
                      <a:round/>
                      <a:headEnd type="none" w="med" len="med"/>
                      <a:tailEnd type="none" w="med" len="med"/>
                    </a:lnT>
                    <a:lnB>
                      <a:noFill/>
                    </a:lnB>
                  </a:tcPr>
                </a:tc>
                <a:tc vMerge="1">
                  <a:txBody>
                    <a:bodyPr/>
                    <a:lstStyle/>
                    <a:p>
                      <a:endParaRPr lang="en-US"/>
                    </a:p>
                  </a:txBody>
                  <a:tcPr/>
                </a:tc>
              </a:tr>
            </a:tbl>
          </a:graphicData>
        </a:graphic>
      </p:graphicFrame>
    </p:spTree>
    <p:extLst>
      <p:ext uri="{BB962C8B-B14F-4D97-AF65-F5344CB8AC3E}">
        <p14:creationId xmlns:p14="http://schemas.microsoft.com/office/powerpoint/2010/main" val="1731096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endParaRPr lang="en-US" dirty="0" smtClean="0"/>
          </a:p>
          <a:p>
            <a:endParaRPr lang="en-US" dirty="0"/>
          </a:p>
          <a:p>
            <a:endParaRPr lang="en-US" dirty="0" smtClean="0"/>
          </a:p>
          <a:p>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dirty="0"/>
              <a:t>Mean Deviation =  	6 + 3 + 3 + 2 + 1 + 2 + 6 + 7	  = </a:t>
            </a:r>
            <a:r>
              <a:rPr lang="en-US" dirty="0" smtClean="0"/>
              <a:t>30</a:t>
            </a:r>
            <a:r>
              <a:rPr lang="en-US" dirty="0" smtClean="0"/>
              <a:t>/8 </a:t>
            </a:r>
            <a:r>
              <a:rPr lang="en-US" sz="3300" dirty="0">
                <a:solidFill>
                  <a:prstClr val="black"/>
                </a:solidFill>
              </a:rPr>
              <a:t>= </a:t>
            </a:r>
            <a:r>
              <a:rPr lang="en-US" dirty="0" smtClean="0"/>
              <a:t>3.75</a:t>
            </a:r>
            <a:r>
              <a:rPr lang="en-US" dirty="0"/>
              <a:t>	  = 3.75</a:t>
            </a:r>
          </a:p>
          <a:p>
            <a:pPr marL="0" indent="0">
              <a:buNone/>
            </a:pPr>
            <a:r>
              <a:rPr lang="en-US" dirty="0"/>
              <a:t>	</a:t>
            </a:r>
          </a:p>
          <a:p>
            <a:pPr marL="0" indent="0">
              <a:buNone/>
            </a:pPr>
            <a:r>
              <a:rPr lang="en-US" dirty="0"/>
              <a:t> </a:t>
            </a:r>
          </a:p>
          <a:p>
            <a:pPr marL="0" indent="0">
              <a:buNone/>
            </a:pPr>
            <a:endParaRPr lang="en-US" dirty="0"/>
          </a:p>
          <a:p>
            <a:pPr marL="0" indent="0">
              <a:buNone/>
            </a:pPr>
            <a:r>
              <a:rPr lang="en-US" dirty="0"/>
              <a:t>So, the mean = 9, and the mean deviation = 3.75</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981200"/>
            <a:ext cx="6248399" cy="1600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49754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Standard Deviation</a:t>
            </a:r>
            <a:endParaRPr lang="en-US" dirty="0"/>
          </a:p>
        </p:txBody>
      </p:sp>
      <p:sp>
        <p:nvSpPr>
          <p:cNvPr id="3" name="Content Placeholder 2"/>
          <p:cNvSpPr>
            <a:spLocks noGrp="1"/>
          </p:cNvSpPr>
          <p:nvPr>
            <p:ph idx="1"/>
          </p:nvPr>
        </p:nvSpPr>
        <p:spPr/>
        <p:txBody>
          <a:bodyPr/>
          <a:lstStyle/>
          <a:p>
            <a:r>
              <a:rPr lang="en-US" dirty="0"/>
              <a:t>A</a:t>
            </a:r>
            <a:r>
              <a:rPr lang="en-US" dirty="0" smtClean="0"/>
              <a:t> </a:t>
            </a:r>
            <a:r>
              <a:rPr lang="en-US" dirty="0"/>
              <a:t>quantity expressing by how much the members of a group differ from the mean value for the group.</a:t>
            </a:r>
          </a:p>
          <a:p>
            <a:r>
              <a:rPr lang="en-US" dirty="0"/>
              <a:t> A measure of the dispersion of a set of data from its mean. The more spread apart the data, the higher the deviation. Standard deviation is calculated as the square root of variance</a:t>
            </a:r>
            <a:r>
              <a:rPr lang="en-US" dirty="0" smtClean="0"/>
              <a:t>.</a:t>
            </a:r>
          </a:p>
          <a:p>
            <a:endParaRPr lang="en-US" dirty="0"/>
          </a:p>
        </p:txBody>
      </p:sp>
    </p:spTree>
    <p:extLst>
      <p:ext uri="{BB962C8B-B14F-4D97-AF65-F5344CB8AC3E}">
        <p14:creationId xmlns:p14="http://schemas.microsoft.com/office/powerpoint/2010/main" val="2958570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Variance</a:t>
            </a:r>
            <a:endParaRPr lang="en-US" dirty="0"/>
          </a:p>
        </p:txBody>
      </p:sp>
      <p:sp>
        <p:nvSpPr>
          <p:cNvPr id="3" name="Content Placeholder 2"/>
          <p:cNvSpPr>
            <a:spLocks noGrp="1"/>
          </p:cNvSpPr>
          <p:nvPr>
            <p:ph idx="1"/>
          </p:nvPr>
        </p:nvSpPr>
        <p:spPr/>
        <p:txBody>
          <a:bodyPr>
            <a:normAutofit fontScale="77500" lnSpcReduction="20000"/>
          </a:bodyPr>
          <a:lstStyle/>
          <a:p>
            <a:r>
              <a:rPr lang="en-US" dirty="0">
                <a:solidFill>
                  <a:srgbClr val="252525"/>
                </a:solidFill>
                <a:latin typeface="Arial"/>
              </a:rPr>
              <a:t>In </a:t>
            </a:r>
            <a:r>
              <a:rPr lang="en-US" dirty="0">
                <a:solidFill>
                  <a:srgbClr val="0B0080"/>
                </a:solidFill>
                <a:latin typeface="Arial"/>
                <a:hlinkClick r:id="rId2" tooltip="Probability theory"/>
              </a:rPr>
              <a:t>probability theory</a:t>
            </a:r>
            <a:r>
              <a:rPr lang="en-US" dirty="0">
                <a:solidFill>
                  <a:srgbClr val="252525"/>
                </a:solidFill>
                <a:latin typeface="Arial"/>
              </a:rPr>
              <a:t> and </a:t>
            </a:r>
            <a:r>
              <a:rPr lang="en-US" dirty="0">
                <a:solidFill>
                  <a:srgbClr val="0B0080"/>
                </a:solidFill>
                <a:latin typeface="Arial"/>
                <a:hlinkClick r:id="rId3" tooltip="Statistics"/>
              </a:rPr>
              <a:t>statistics</a:t>
            </a:r>
            <a:r>
              <a:rPr lang="en-US" dirty="0">
                <a:solidFill>
                  <a:srgbClr val="252525"/>
                </a:solidFill>
                <a:latin typeface="Arial"/>
              </a:rPr>
              <a:t>, </a:t>
            </a:r>
            <a:r>
              <a:rPr lang="en-US" b="1" dirty="0">
                <a:solidFill>
                  <a:srgbClr val="252525"/>
                </a:solidFill>
                <a:latin typeface="Arial"/>
              </a:rPr>
              <a:t>variance</a:t>
            </a:r>
            <a:r>
              <a:rPr lang="en-US" dirty="0">
                <a:solidFill>
                  <a:srgbClr val="252525"/>
                </a:solidFill>
                <a:latin typeface="Arial"/>
              </a:rPr>
              <a:t> measures how far a set of numbers is spread out. A variance of zero indicates that all the values are identical. Variance is always non-negative: a small variance indicates that the data points tend to be very close to the </a:t>
            </a:r>
            <a:r>
              <a:rPr lang="en-US" dirty="0">
                <a:solidFill>
                  <a:srgbClr val="0B0080"/>
                </a:solidFill>
                <a:latin typeface="Arial"/>
                <a:hlinkClick r:id="rId4" tooltip="Mean"/>
              </a:rPr>
              <a:t>mean</a:t>
            </a:r>
            <a:r>
              <a:rPr lang="en-US" dirty="0">
                <a:solidFill>
                  <a:srgbClr val="252525"/>
                </a:solidFill>
                <a:latin typeface="Arial"/>
              </a:rPr>
              <a:t> (</a:t>
            </a:r>
            <a:r>
              <a:rPr lang="en-US" dirty="0">
                <a:solidFill>
                  <a:srgbClr val="0B0080"/>
                </a:solidFill>
                <a:latin typeface="Arial"/>
                <a:hlinkClick r:id="rId5" tooltip="Expected value"/>
              </a:rPr>
              <a:t>expected value</a:t>
            </a:r>
            <a:r>
              <a:rPr lang="en-US" dirty="0">
                <a:solidFill>
                  <a:srgbClr val="252525"/>
                </a:solidFill>
                <a:latin typeface="Arial"/>
              </a:rPr>
              <a:t>) and hence to each other, while a high variance indicates that the data points are very spread out around the mean and from each other.</a:t>
            </a:r>
          </a:p>
          <a:p>
            <a:r>
              <a:rPr lang="en-US" dirty="0">
                <a:solidFill>
                  <a:srgbClr val="252525"/>
                </a:solidFill>
                <a:latin typeface="Arial"/>
              </a:rPr>
              <a:t>An equivalent measure is the square root of the variance, called the </a:t>
            </a:r>
            <a:r>
              <a:rPr lang="en-US" dirty="0">
                <a:solidFill>
                  <a:srgbClr val="0B0080"/>
                </a:solidFill>
                <a:latin typeface="Arial"/>
                <a:hlinkClick r:id="rId6" tooltip="Standard deviation"/>
              </a:rPr>
              <a:t>standard deviation</a:t>
            </a:r>
            <a:r>
              <a:rPr lang="en-US" dirty="0">
                <a:solidFill>
                  <a:srgbClr val="252525"/>
                </a:solidFill>
                <a:latin typeface="Arial"/>
              </a:rPr>
              <a:t>. The standard deviation has the same dimension as the data, and hence is comparable to deviations from the mean</a:t>
            </a:r>
          </a:p>
          <a:p>
            <a:endParaRPr lang="en-US" dirty="0"/>
          </a:p>
        </p:txBody>
      </p:sp>
    </p:spTree>
    <p:extLst>
      <p:ext uri="{BB962C8B-B14F-4D97-AF65-F5344CB8AC3E}">
        <p14:creationId xmlns:p14="http://schemas.microsoft.com/office/powerpoint/2010/main" val="1822840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Purpose </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Data should be characterized By Some statistical measures:</a:t>
            </a:r>
          </a:p>
          <a:p>
            <a:r>
              <a:rPr lang="en-GB" dirty="0" smtClean="0"/>
              <a:t>Purpose of estimation or comparison with similar data or making inference about the sample population to which the data belong.</a:t>
            </a:r>
          </a:p>
          <a:p>
            <a:r>
              <a:rPr lang="en-GB" dirty="0" smtClean="0"/>
              <a:t>Statistical measure can be classified:</a:t>
            </a:r>
          </a:p>
          <a:p>
            <a:r>
              <a:rPr lang="en-GB" dirty="0" smtClean="0"/>
              <a:t>1) Measures of Central tendency</a:t>
            </a:r>
          </a:p>
          <a:p>
            <a:r>
              <a:rPr lang="en-GB" dirty="0" smtClean="0"/>
              <a:t>2) Measures of variation</a:t>
            </a:r>
          </a:p>
          <a:p>
            <a:r>
              <a:rPr lang="en-GB" dirty="0" smtClean="0"/>
              <a:t>3) Measures of </a:t>
            </a:r>
            <a:r>
              <a:rPr lang="en-GB" dirty="0" err="1" smtClean="0"/>
              <a:t>skewness</a:t>
            </a:r>
            <a:r>
              <a:rPr lang="en-GB" dirty="0" smtClean="0"/>
              <a:t> </a:t>
            </a:r>
            <a:endParaRPr lang="en-GB" dirty="0"/>
          </a:p>
        </p:txBody>
      </p:sp>
    </p:spTree>
    <p:extLst>
      <p:ext uri="{BB962C8B-B14F-4D97-AF65-F5344CB8AC3E}">
        <p14:creationId xmlns:p14="http://schemas.microsoft.com/office/powerpoint/2010/main" val="2052581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1)Measures of central Tendency</a:t>
            </a:r>
            <a:endParaRPr lang="en-GB" dirty="0"/>
          </a:p>
        </p:txBody>
      </p:sp>
      <p:sp>
        <p:nvSpPr>
          <p:cNvPr id="3" name="Content Placeholder 2"/>
          <p:cNvSpPr>
            <a:spLocks noGrp="1"/>
          </p:cNvSpPr>
          <p:nvPr>
            <p:ph idx="1"/>
          </p:nvPr>
        </p:nvSpPr>
        <p:spPr/>
        <p:txBody>
          <a:bodyPr/>
          <a:lstStyle/>
          <a:p>
            <a:r>
              <a:rPr lang="en-GB" dirty="0" smtClean="0"/>
              <a:t>1) Arithmetic Mean</a:t>
            </a:r>
          </a:p>
          <a:p>
            <a:r>
              <a:rPr lang="en-GB" dirty="0" smtClean="0"/>
              <a:t>2) Weighted arithmetic mean </a:t>
            </a:r>
          </a:p>
          <a:p>
            <a:r>
              <a:rPr lang="en-GB" dirty="0" smtClean="0"/>
              <a:t>3) Median</a:t>
            </a:r>
          </a:p>
          <a:p>
            <a:r>
              <a:rPr lang="en-GB" dirty="0" smtClean="0"/>
              <a:t>4) Mode</a:t>
            </a:r>
          </a:p>
          <a:p>
            <a:r>
              <a:rPr lang="en-GB" dirty="0" smtClean="0"/>
              <a:t>5) Geometric mean</a:t>
            </a:r>
          </a:p>
          <a:p>
            <a:r>
              <a:rPr lang="en-GB" dirty="0" smtClean="0"/>
              <a:t>6) Harmonic mean</a:t>
            </a:r>
            <a:endParaRPr lang="en-GB" dirty="0"/>
          </a:p>
        </p:txBody>
      </p:sp>
    </p:spTree>
    <p:extLst>
      <p:ext uri="{BB962C8B-B14F-4D97-AF65-F5344CB8AC3E}">
        <p14:creationId xmlns:p14="http://schemas.microsoft.com/office/powerpoint/2010/main" val="343129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 Measures of Variation</a:t>
            </a:r>
            <a:endParaRPr lang="en-GB" dirty="0"/>
          </a:p>
        </p:txBody>
      </p:sp>
      <p:sp>
        <p:nvSpPr>
          <p:cNvPr id="3" name="Content Placeholder 2"/>
          <p:cNvSpPr>
            <a:spLocks noGrp="1"/>
          </p:cNvSpPr>
          <p:nvPr>
            <p:ph idx="1"/>
          </p:nvPr>
        </p:nvSpPr>
        <p:spPr/>
        <p:txBody>
          <a:bodyPr/>
          <a:lstStyle/>
          <a:p>
            <a:r>
              <a:rPr lang="en-GB" dirty="0" smtClean="0"/>
              <a:t>1) Range</a:t>
            </a:r>
          </a:p>
          <a:p>
            <a:r>
              <a:rPr lang="en-GB" dirty="0" smtClean="0"/>
              <a:t>2) Quartile deviation</a:t>
            </a:r>
          </a:p>
          <a:p>
            <a:r>
              <a:rPr lang="en-GB" dirty="0" smtClean="0"/>
              <a:t>3) Average deviation </a:t>
            </a:r>
          </a:p>
          <a:p>
            <a:r>
              <a:rPr lang="en-GB" dirty="0" smtClean="0"/>
              <a:t>4) Standard Deviation</a:t>
            </a:r>
          </a:p>
          <a:p>
            <a:r>
              <a:rPr lang="en-GB" dirty="0" smtClean="0"/>
              <a:t>5) Coefficient of deviation</a:t>
            </a:r>
            <a:endParaRPr lang="en-GB" dirty="0"/>
          </a:p>
        </p:txBody>
      </p:sp>
    </p:spTree>
    <p:extLst>
      <p:ext uri="{BB962C8B-B14F-4D97-AF65-F5344CB8AC3E}">
        <p14:creationId xmlns:p14="http://schemas.microsoft.com/office/powerpoint/2010/main" val="3371085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 Measures of </a:t>
            </a:r>
            <a:r>
              <a:rPr lang="en-GB" dirty="0" err="1" smtClean="0"/>
              <a:t>Skewness</a:t>
            </a:r>
            <a:endParaRPr lang="en-GB" dirty="0"/>
          </a:p>
        </p:txBody>
      </p:sp>
      <p:sp>
        <p:nvSpPr>
          <p:cNvPr id="3" name="Content Placeholder 2"/>
          <p:cNvSpPr>
            <a:spLocks noGrp="1"/>
          </p:cNvSpPr>
          <p:nvPr>
            <p:ph idx="1"/>
          </p:nvPr>
        </p:nvSpPr>
        <p:spPr/>
        <p:txBody>
          <a:bodyPr/>
          <a:lstStyle/>
          <a:p>
            <a:r>
              <a:rPr lang="en-GB" dirty="0" smtClean="0"/>
              <a:t>1) Relative </a:t>
            </a:r>
            <a:r>
              <a:rPr lang="en-GB" dirty="0" err="1" smtClean="0"/>
              <a:t>Skewness</a:t>
            </a:r>
            <a:endParaRPr lang="en-GB" dirty="0"/>
          </a:p>
        </p:txBody>
      </p:sp>
    </p:spTree>
    <p:extLst>
      <p:ext uri="{BB962C8B-B14F-4D97-AF65-F5344CB8AC3E}">
        <p14:creationId xmlns:p14="http://schemas.microsoft.com/office/powerpoint/2010/main" val="2077260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1)Measures of central Tendency</a:t>
            </a:r>
          </a:p>
        </p:txBody>
      </p:sp>
      <p:sp>
        <p:nvSpPr>
          <p:cNvPr id="3" name="Content Placeholder 2"/>
          <p:cNvSpPr>
            <a:spLocks noGrp="1"/>
          </p:cNvSpPr>
          <p:nvPr>
            <p:ph idx="1"/>
          </p:nvPr>
        </p:nvSpPr>
        <p:spPr/>
        <p:txBody>
          <a:bodyPr/>
          <a:lstStyle/>
          <a:p>
            <a:r>
              <a:rPr lang="en-GB" dirty="0" smtClean="0"/>
              <a:t>1) Arithmetic mean:</a:t>
            </a:r>
          </a:p>
          <a:p>
            <a:r>
              <a:rPr lang="en-GB" dirty="0"/>
              <a:t>Arithmetic mean is commonly referred to as "average" or simply as "</a:t>
            </a:r>
            <a:r>
              <a:rPr lang="en-GB" dirty="0" smtClean="0"/>
              <a:t>mean and </a:t>
            </a:r>
            <a:r>
              <a:rPr lang="en-GB" dirty="0" smtClean="0"/>
              <a:t>it is most </a:t>
            </a:r>
            <a:r>
              <a:rPr lang="en-GB" dirty="0" smtClean="0"/>
              <a:t>widely used .</a:t>
            </a:r>
          </a:p>
          <a:p>
            <a:r>
              <a:rPr lang="en-GB" dirty="0" smtClean="0"/>
              <a:t>It is defined as the ratio between the sum of the observation and the no. Of observation.</a:t>
            </a:r>
          </a:p>
          <a:p>
            <a:pPr marL="0" indent="0">
              <a:buNone/>
            </a:pPr>
            <a:endParaRPr lang="en-GB" dirty="0" smtClean="0"/>
          </a:p>
          <a:p>
            <a:endParaRPr lang="en-GB" dirty="0"/>
          </a:p>
        </p:txBody>
      </p:sp>
    </p:spTree>
    <p:extLst>
      <p:ext uri="{BB962C8B-B14F-4D97-AF65-F5344CB8AC3E}">
        <p14:creationId xmlns:p14="http://schemas.microsoft.com/office/powerpoint/2010/main" val="651477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dirty="0"/>
              <a:t>Example:</a:t>
            </a:r>
          </a:p>
          <a:p>
            <a:pPr fontAlgn="base"/>
            <a:r>
              <a:rPr lang="en-US" dirty="0"/>
              <a:t>Four tests results: 15, 18, 22, 20</a:t>
            </a:r>
            <a:br>
              <a:rPr lang="en-US" dirty="0"/>
            </a:br>
            <a:r>
              <a:rPr lang="en-US" dirty="0"/>
              <a:t>The sum is: 75</a:t>
            </a:r>
            <a:br>
              <a:rPr lang="en-US" dirty="0"/>
            </a:br>
            <a:r>
              <a:rPr lang="en-US" dirty="0"/>
              <a:t>Divide 75 by 4: 18.75</a:t>
            </a:r>
          </a:p>
          <a:p>
            <a:pPr fontAlgn="base"/>
            <a:r>
              <a:rPr lang="en-US" dirty="0"/>
              <a:t>The 'Mean' (Average) is 18.75</a:t>
            </a:r>
          </a:p>
          <a:p>
            <a:pPr fontAlgn="base"/>
            <a:r>
              <a:rPr lang="en-US" dirty="0"/>
              <a:t>(Often rounded to 19)</a:t>
            </a:r>
          </a:p>
          <a:p>
            <a:endParaRPr lang="en-US" dirty="0"/>
          </a:p>
        </p:txBody>
      </p:sp>
    </p:spTree>
    <p:extLst>
      <p:ext uri="{BB962C8B-B14F-4D97-AF65-F5344CB8AC3E}">
        <p14:creationId xmlns:p14="http://schemas.microsoft.com/office/powerpoint/2010/main" val="2007512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Median</a:t>
            </a:r>
            <a:endParaRPr lang="en-US" dirty="0"/>
          </a:p>
        </p:txBody>
      </p:sp>
      <p:sp>
        <p:nvSpPr>
          <p:cNvPr id="3" name="Content Placeholder 2"/>
          <p:cNvSpPr>
            <a:spLocks noGrp="1"/>
          </p:cNvSpPr>
          <p:nvPr>
            <p:ph idx="1"/>
          </p:nvPr>
        </p:nvSpPr>
        <p:spPr/>
        <p:txBody>
          <a:bodyPr/>
          <a:lstStyle/>
          <a:p>
            <a:r>
              <a:rPr lang="en-US" dirty="0" smtClean="0"/>
              <a:t>Median: The median corresponds the half of the total frequency . </a:t>
            </a:r>
          </a:p>
          <a:p>
            <a:endParaRPr lang="en-US" dirty="0"/>
          </a:p>
          <a:p>
            <a:r>
              <a:rPr lang="en-US" dirty="0" smtClean="0"/>
              <a:t>50% observations should be higher and 50% should be lower.</a:t>
            </a:r>
          </a:p>
          <a:p>
            <a:r>
              <a:rPr lang="en-US" dirty="0" smtClean="0"/>
              <a:t>     2,3,4,5   </a:t>
            </a:r>
            <a:r>
              <a:rPr lang="en-US" b="1" dirty="0" smtClean="0">
                <a:solidFill>
                  <a:srgbClr val="FF0000"/>
                </a:solidFill>
              </a:rPr>
              <a:t>6</a:t>
            </a:r>
            <a:r>
              <a:rPr lang="en-US" dirty="0" smtClean="0"/>
              <a:t>    7,8,9,10</a:t>
            </a:r>
            <a:endParaRPr lang="en-US" dirty="0"/>
          </a:p>
          <a:p>
            <a:pPr marL="0" indent="0">
              <a:buNone/>
            </a:pPr>
            <a:endParaRPr lang="en-US" dirty="0"/>
          </a:p>
        </p:txBody>
      </p:sp>
    </p:spTree>
    <p:extLst>
      <p:ext uri="{BB962C8B-B14F-4D97-AF65-F5344CB8AC3E}">
        <p14:creationId xmlns:p14="http://schemas.microsoft.com/office/powerpoint/2010/main" val="4255001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Mode</a:t>
            </a:r>
            <a:endParaRPr lang="en-US" dirty="0"/>
          </a:p>
        </p:txBody>
      </p:sp>
      <p:sp>
        <p:nvSpPr>
          <p:cNvPr id="3" name="Content Placeholder 2"/>
          <p:cNvSpPr>
            <a:spLocks noGrp="1"/>
          </p:cNvSpPr>
          <p:nvPr>
            <p:ph idx="1"/>
          </p:nvPr>
        </p:nvSpPr>
        <p:spPr/>
        <p:txBody>
          <a:bodyPr>
            <a:normAutofit fontScale="70000" lnSpcReduction="20000"/>
          </a:bodyPr>
          <a:lstStyle/>
          <a:p>
            <a:pPr fontAlgn="base"/>
            <a:r>
              <a:rPr lang="en-US" sz="3400" dirty="0">
                <a:latin typeface="Times New Roman" pitchFamily="18" charset="0"/>
                <a:cs typeface="Times New Roman" pitchFamily="18" charset="0"/>
              </a:rPr>
              <a:t>The mode in a list of numbers refers to the list of numbers that occur most frequently. A trick to remember this one is to remember that mode starts with the same first two letters that most does. Most frequently - Mode. You'll never forget that one!</a:t>
            </a:r>
          </a:p>
          <a:p>
            <a:pPr fontAlgn="base"/>
            <a:r>
              <a:rPr lang="en-US" sz="3400" dirty="0">
                <a:latin typeface="Times New Roman" pitchFamily="18" charset="0"/>
                <a:cs typeface="Times New Roman" pitchFamily="18" charset="0"/>
              </a:rPr>
              <a:t>Examples:</a:t>
            </a:r>
          </a:p>
          <a:p>
            <a:pPr fontAlgn="base"/>
            <a:r>
              <a:rPr lang="en-US" sz="3400" dirty="0">
                <a:latin typeface="Times New Roman" pitchFamily="18" charset="0"/>
                <a:cs typeface="Times New Roman" pitchFamily="18" charset="0"/>
              </a:rPr>
              <a:t>Find the mode of:</a:t>
            </a: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9, 3, 3, 44, 17 , 17, 44, 15, 15, 15, 27, 40, 8,</a:t>
            </a: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Put the numbers is order for ease:</a:t>
            </a: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3, 3, 8, 9, 15, 15, 15, 17, 17, 27, 40, 44, 44,</a:t>
            </a: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The Mode is 15 (15 occurs the most at 3 times)</a:t>
            </a:r>
          </a:p>
          <a:p>
            <a:pPr fontAlgn="base"/>
            <a:r>
              <a:rPr lang="en-US" sz="3400" dirty="0">
                <a:latin typeface="Times New Roman" pitchFamily="18" charset="0"/>
                <a:cs typeface="Times New Roman" pitchFamily="18" charset="0"/>
              </a:rPr>
              <a:t>*It is important to note that there can be more than one mode and if no number occurs more than once in the set, then there is no mode for that set of numbers</a:t>
            </a:r>
            <a:r>
              <a:rPr lang="en-US" dirty="0"/>
              <a:t>.</a:t>
            </a:r>
          </a:p>
          <a:p>
            <a:endParaRPr lang="en-US" dirty="0"/>
          </a:p>
        </p:txBody>
      </p:sp>
    </p:spTree>
    <p:extLst>
      <p:ext uri="{BB962C8B-B14F-4D97-AF65-F5344CB8AC3E}">
        <p14:creationId xmlns:p14="http://schemas.microsoft.com/office/powerpoint/2010/main" val="33184998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TotalTime>
  <Words>533</Words>
  <Application>Microsoft Office PowerPoint</Application>
  <PresentationFormat>On-screen Show (4:3)</PresentationFormat>
  <Paragraphs>105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Review of Basic Techniques</vt:lpstr>
      <vt:lpstr>Purpose </vt:lpstr>
      <vt:lpstr>1)Measures of central Tendency</vt:lpstr>
      <vt:lpstr>2) Measures of Variation</vt:lpstr>
      <vt:lpstr>3) Measures of Skewness</vt:lpstr>
      <vt:lpstr>1)Measures of central Tendency</vt:lpstr>
      <vt:lpstr>PowerPoint Presentation</vt:lpstr>
      <vt:lpstr>2) Median</vt:lpstr>
      <vt:lpstr>3) Mode</vt:lpstr>
      <vt:lpstr>2)Measure of variation</vt:lpstr>
      <vt:lpstr>1)  Range</vt:lpstr>
      <vt:lpstr>2) Quartile deviation</vt:lpstr>
      <vt:lpstr>3) Average Deviation</vt:lpstr>
      <vt:lpstr>PowerPoint Presentation</vt:lpstr>
      <vt:lpstr>PowerPoint Presentation</vt:lpstr>
      <vt:lpstr>4) Standard Deviation</vt:lpstr>
      <vt:lpstr>Variance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of Basic Techniques</dc:title>
  <dc:creator>Dr Shagufta Naz</dc:creator>
  <cp:lastModifiedBy>Dr.Shagufta</cp:lastModifiedBy>
  <cp:revision>24</cp:revision>
  <dcterms:created xsi:type="dcterms:W3CDTF">2006-08-16T00:00:00Z</dcterms:created>
  <dcterms:modified xsi:type="dcterms:W3CDTF">2015-01-15T03:46:09Z</dcterms:modified>
</cp:coreProperties>
</file>