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18"/>
  </p:notesMasterIdLst>
  <p:sldIdLst>
    <p:sldId id="274" r:id="rId2"/>
    <p:sldId id="276" r:id="rId3"/>
    <p:sldId id="277" r:id="rId4"/>
    <p:sldId id="264" r:id="rId5"/>
    <p:sldId id="278" r:id="rId6"/>
    <p:sldId id="279" r:id="rId7"/>
    <p:sldId id="280" r:id="rId8"/>
    <p:sldId id="281" r:id="rId9"/>
    <p:sldId id="284" r:id="rId10"/>
    <p:sldId id="285" r:id="rId11"/>
    <p:sldId id="258" r:id="rId12"/>
    <p:sldId id="269" r:id="rId13"/>
    <p:sldId id="256" r:id="rId14"/>
    <p:sldId id="257" r:id="rId15"/>
    <p:sldId id="271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B20A7-C903-4240-8790-FF598C000FAE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ECE-9F34-4C79-84AF-9F1D99DF0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8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EB48C2-AA59-47CA-B1E7-96E44C95DFE4}" type="slidenum">
              <a:rPr 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266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8C58A97-2795-4FE5-9F3B-DE53B38B3185}" type="slidenum">
              <a:rPr 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643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1D8E-CFDB-4A63-9865-58528B2E2DA7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35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1D8E-CFDB-4A63-9865-58528B2E2DA7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77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1D8E-CFDB-4A63-9865-58528B2E2DA7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08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0073-9BA8-4F89-86B5-D614F7B3D242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201014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6B938-A47B-490A-AE75-5508B53CEA3B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8851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1D8E-CFDB-4A63-9865-58528B2E2DA7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37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1D8E-CFDB-4A63-9865-58528B2E2DA7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37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1D8E-CFDB-4A63-9865-58528B2E2DA7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19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1D8E-CFDB-4A63-9865-58528B2E2DA7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32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1D8E-CFDB-4A63-9865-58528B2E2DA7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1D8E-CFDB-4A63-9865-58528B2E2DA7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77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1D8E-CFDB-4A63-9865-58528B2E2DA7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98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1D8E-CFDB-4A63-9865-58528B2E2DA7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40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01D8E-CFDB-4A63-9865-58528B2E2DA7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80639-E78D-48BA-9274-F9F44BCD84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64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414592" cy="2160239"/>
          </a:xfrm>
        </p:spPr>
        <p:txBody>
          <a:bodyPr>
            <a:normAutofit/>
          </a:bodyPr>
          <a:lstStyle/>
          <a:p>
            <a:r>
              <a:rPr lang="en-US" dirty="0" smtClean="0"/>
              <a:t>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6000" b="1" dirty="0" smtClean="0"/>
              <a:t>Bioethics and Biosafety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852936"/>
            <a:ext cx="5902424" cy="184976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     </a:t>
            </a:r>
            <a:r>
              <a:rPr lang="en-US" sz="4800" dirty="0" err="1" smtClean="0">
                <a:solidFill>
                  <a:schemeClr val="tx1"/>
                </a:solidFill>
              </a:rPr>
              <a:t>M.Sc</a:t>
            </a:r>
            <a:r>
              <a:rPr lang="en-US" sz="4800" dirty="0" smtClean="0">
                <a:solidFill>
                  <a:schemeClr val="tx1"/>
                </a:solidFill>
              </a:rPr>
              <a:t>/Biotech-409</a:t>
            </a:r>
          </a:p>
          <a:p>
            <a:endParaRPr lang="en-US" sz="4800" dirty="0"/>
          </a:p>
          <a:p>
            <a:endParaRPr lang="en-US" sz="4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36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35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6752"/>
            <a:ext cx="7886700" cy="4980211"/>
          </a:xfrm>
        </p:spPr>
        <p:txBody>
          <a:bodyPr/>
          <a:lstStyle/>
          <a:p>
            <a:r>
              <a:rPr lang="en-GB" sz="2400" dirty="0"/>
              <a:t>Do not work alone in the laboratory. When hazardous operations are conducted, arrangements should be made to have another person present in the lab</a:t>
            </a:r>
            <a:r>
              <a:rPr lang="en-GB" sz="2400" dirty="0" smtClean="0"/>
              <a:t>.</a:t>
            </a:r>
            <a:endParaRPr lang="en-GB" sz="2400" dirty="0"/>
          </a:p>
          <a:p>
            <a:r>
              <a:rPr lang="en-GB" sz="2400" dirty="0"/>
              <a:t>Keep the laboratory and work area clean and uncluttered</a:t>
            </a:r>
            <a:r>
              <a:rPr lang="en-GB" sz="2400" dirty="0" smtClean="0"/>
              <a:t>.</a:t>
            </a:r>
            <a:endParaRPr lang="en-GB" sz="2400" dirty="0"/>
          </a:p>
          <a:p>
            <a:r>
              <a:rPr lang="en-GB" sz="2400" dirty="0"/>
              <a:t>Work with all hazardous chemicals inside a fume hood.</a:t>
            </a:r>
          </a:p>
          <a:p>
            <a:r>
              <a:rPr lang="en-GB" sz="2400" dirty="0"/>
              <a:t>Never eat, smoke, drink, prepare food or apply cosmetics in the laboratory.</a:t>
            </a:r>
          </a:p>
          <a:p>
            <a:r>
              <a:rPr lang="en-GB" sz="2400" dirty="0"/>
              <a:t>Do not leave reactions unattended.</a:t>
            </a:r>
          </a:p>
          <a:p>
            <a:r>
              <a:rPr lang="en-GB" sz="2400" dirty="0"/>
              <a:t>Prohibit unauthorized individuals from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entering </a:t>
            </a:r>
            <a:r>
              <a:rPr lang="en-GB" sz="2400" dirty="0"/>
              <a:t>the laboratory. 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537985"/>
            <a:ext cx="2194173" cy="237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24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solidFill>
                  <a:srgbClr val="92D050"/>
                </a:solidFill>
              </a:rPr>
              <a:t>Biosafety in Pakistan</a:t>
            </a:r>
            <a:endParaRPr lang="en-GB" sz="60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5913" y="542925"/>
            <a:ext cx="5972175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9191997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4800" b="1" dirty="0" smtClean="0">
                <a:solidFill>
                  <a:srgbClr val="FF0000"/>
                </a:solidFill>
              </a:rPr>
              <a:t>Questions?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800" dirty="0" smtClean="0"/>
              <a:t>Dr. Saiqa Ilyas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800" u="sng" dirty="0" smtClean="0">
                <a:solidFill>
                  <a:srgbClr val="00B0F0"/>
                </a:solidFill>
              </a:rPr>
              <a:t>saiqailyas@gmail.com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800" dirty="0" smtClean="0"/>
          </a:p>
        </p:txBody>
      </p:sp>
      <p:sp>
        <p:nvSpPr>
          <p:cNvPr id="2" name="Online Image Placeholder 1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314051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What is Biosafety?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968552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containment conditions under which infectious agents can be safely </a:t>
            </a:r>
            <a:r>
              <a:rPr lang="en-US" sz="2800" dirty="0" smtClean="0"/>
              <a:t>manipulated. </a:t>
            </a:r>
          </a:p>
          <a:p>
            <a:pPr algn="just"/>
            <a:r>
              <a:rPr lang="en-US" sz="2800" dirty="0" smtClean="0"/>
              <a:t> the </a:t>
            </a:r>
            <a:r>
              <a:rPr lang="en-US" sz="2800" dirty="0"/>
              <a:t>mechanism developed through policy and procedure to ensure environmentally safe application of biotechnology. </a:t>
            </a:r>
            <a:endParaRPr lang="en-US" sz="2800" dirty="0" smtClean="0"/>
          </a:p>
          <a:p>
            <a:pPr algn="just"/>
            <a:r>
              <a:rPr lang="en-US" sz="2800" dirty="0" smtClean="0"/>
              <a:t>Safety from exposure to Infectious Agents</a:t>
            </a:r>
          </a:p>
          <a:p>
            <a:pPr algn="just"/>
            <a:endParaRPr lang="en-US" sz="2800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5856" y="4084020"/>
            <a:ext cx="3240360" cy="231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77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62" y="332656"/>
            <a:ext cx="7886700" cy="1325563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Biosafety Practices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483619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sz="2400" dirty="0" smtClean="0"/>
              <a:t>Treat all unknown chemicals as hazardous materials. </a:t>
            </a:r>
            <a:endParaRPr lang="en-US" sz="2400" dirty="0"/>
          </a:p>
          <a:p>
            <a:r>
              <a:rPr lang="en-US" sz="2400" dirty="0" smtClean="0"/>
              <a:t>Containers are NOT to be used for food preparation or consumption.</a:t>
            </a:r>
          </a:p>
          <a:p>
            <a:r>
              <a:rPr lang="en-US" sz="2400" dirty="0" smtClean="0"/>
              <a:t>Use proper containment when transporting through work area.</a:t>
            </a:r>
          </a:p>
          <a:p>
            <a:r>
              <a:rPr lang="en-US" sz="2400" dirty="0" smtClean="0"/>
              <a:t>Implement corrective action to correct identified concerns. </a:t>
            </a:r>
            <a:endParaRPr lang="en-US" sz="2400" dirty="0"/>
          </a:p>
          <a:p>
            <a:r>
              <a:rPr lang="en-US" sz="2400" dirty="0" smtClean="0"/>
              <a:t>Examples 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Revising policies/procedures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Retraining employees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Re-organizing the workplace 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No smoking while handling. 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Always use proper personal protective equipment (PPE)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35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Personal protective equipment (</a:t>
            </a:r>
            <a:r>
              <a:rPr lang="en-GB" b="1" dirty="0" smtClean="0"/>
              <a:t>PPE)</a:t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5805264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PPE refers </a:t>
            </a:r>
            <a:r>
              <a:rPr lang="en-US" sz="2400" dirty="0"/>
              <a:t>to protective clothing, helmets, goggles, or other garment or equipment designed </a:t>
            </a:r>
            <a:r>
              <a:rPr lang="en-US" sz="2400" dirty="0" smtClean="0"/>
              <a:t>------------- to </a:t>
            </a:r>
            <a:r>
              <a:rPr lang="en-US" sz="2400" dirty="0"/>
              <a:t>protect the </a:t>
            </a:r>
            <a:r>
              <a:rPr lang="en-US" sz="2400" dirty="0" smtClean="0"/>
              <a:t>worker's </a:t>
            </a:r>
            <a:r>
              <a:rPr lang="en-US" sz="2400" dirty="0"/>
              <a:t>body from </a:t>
            </a:r>
            <a:r>
              <a:rPr lang="en-US" sz="2400" dirty="0" smtClean="0"/>
              <a:t>injury.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Use </a:t>
            </a:r>
            <a:r>
              <a:rPr lang="en-US" sz="2400" dirty="0"/>
              <a:t>fume hoods whenever possible</a:t>
            </a:r>
            <a:r>
              <a:rPr lang="en-US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/>
              <a:t>Splash proof safety goggles </a:t>
            </a:r>
            <a:r>
              <a:rPr lang="en-US" sz="2400" dirty="0" smtClean="0"/>
              <a:t>-------  </a:t>
            </a:r>
            <a:r>
              <a:rPr lang="en-US" sz="2400" dirty="0"/>
              <a:t>all times in the laboratory. </a:t>
            </a:r>
            <a:endParaRPr lang="en-US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Laboratory </a:t>
            </a:r>
            <a:r>
              <a:rPr lang="en-US" sz="2400" dirty="0"/>
              <a:t>coat/apron </a:t>
            </a:r>
            <a:r>
              <a:rPr lang="en-US" sz="2400" dirty="0" smtClean="0"/>
              <a:t>---------------- </a:t>
            </a:r>
            <a:r>
              <a:rPr lang="en-US" sz="2400" dirty="0"/>
              <a:t>in the laboratory. </a:t>
            </a:r>
            <a:endParaRPr lang="en-US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/>
              <a:t>Appropriate gloves </a:t>
            </a:r>
            <a:r>
              <a:rPr lang="en-US" sz="2400" dirty="0" smtClean="0"/>
              <a:t>------------------------- </a:t>
            </a:r>
            <a:r>
              <a:rPr lang="en-US" sz="2400" dirty="0"/>
              <a:t>as needed. </a:t>
            </a:r>
            <a:endParaRPr lang="en-US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/>
              <a:t>Appropriate closed-toed </a:t>
            </a:r>
            <a:r>
              <a:rPr lang="en-US" sz="2400" dirty="0" smtClean="0"/>
              <a:t>shoes --------------- </a:t>
            </a:r>
            <a:r>
              <a:rPr lang="en-US" sz="2400" dirty="0"/>
              <a:t>in the </a:t>
            </a:r>
            <a:r>
              <a:rPr lang="en-US" sz="2400" dirty="0" smtClean="0"/>
              <a:t>laboratory.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/>
              <a:t>Respirators </a:t>
            </a:r>
            <a:r>
              <a:rPr lang="en-US" sz="2400" dirty="0"/>
              <a:t>may only be </a:t>
            </a:r>
            <a:r>
              <a:rPr lang="en-US" sz="2400" dirty="0" smtClean="0"/>
              <a:t>used </a:t>
            </a:r>
            <a:r>
              <a:rPr lang="en-US" sz="2400" dirty="0"/>
              <a:t>by individuals that have completed respirator </a:t>
            </a:r>
            <a:r>
              <a:rPr lang="en-US" sz="2400" dirty="0" smtClean="0"/>
              <a:t>training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6752"/>
            <a:ext cx="7886700" cy="49802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 Wash </a:t>
            </a:r>
            <a:r>
              <a:rPr lang="en-US" dirty="0"/>
              <a:t>hands before leaving laboratory. 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Launder clothing worn in laboratory separately from other </a:t>
            </a:r>
            <a:r>
              <a:rPr lang="en-US" dirty="0" smtClean="0"/>
              <a:t>clothing.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Never </a:t>
            </a:r>
            <a:r>
              <a:rPr lang="en-US" dirty="0"/>
              <a:t>mouth pipettes anything in the lab.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Never </a:t>
            </a:r>
            <a:r>
              <a:rPr lang="en-US" dirty="0"/>
              <a:t>eat, drink or apply cosmetics in a laboratory or areas where chemicals/hazardous agents are stored. (Smoking is prohibited in all areas of University buildings, including laboratories.) 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Never store food in a refrigerator where hazardous materials are stored.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Never </a:t>
            </a:r>
            <a:r>
              <a:rPr lang="en-US" dirty="0"/>
              <a:t>eat or drink from laboratory glassware.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Avoid </a:t>
            </a:r>
            <a:r>
              <a:rPr lang="en-US" dirty="0"/>
              <a:t>contact lenses in the laboratory. 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Avoid </a:t>
            </a:r>
            <a:r>
              <a:rPr lang="en-US" dirty="0"/>
              <a:t>situating long hair, loose sleeves/cuffs, rings, bracelets, etc. in close proximity to open flames or operating machinery.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Keep </a:t>
            </a:r>
            <a:r>
              <a:rPr lang="en-US" dirty="0"/>
              <a:t>exposed skin covered. Shorts, sleeveless or short sleeve shirts, skirts or open-toed shoes should not be worn in the laboratory</a:t>
            </a:r>
          </a:p>
        </p:txBody>
      </p:sp>
    </p:spTree>
    <p:extLst>
      <p:ext uri="{BB962C8B-B14F-4D97-AF65-F5344CB8AC3E}">
        <p14:creationId xmlns:p14="http://schemas.microsoft.com/office/powerpoint/2010/main" val="229935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Routes of exposure </a:t>
            </a: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  <a:p>
            <a:r>
              <a:rPr lang="en-US" dirty="0" smtClean="0"/>
              <a:t> </a:t>
            </a:r>
            <a:r>
              <a:rPr lang="en-US" dirty="0"/>
              <a:t>Ingestion = Eat/swallow </a:t>
            </a:r>
          </a:p>
          <a:p>
            <a:r>
              <a:rPr lang="en-US" dirty="0" smtClean="0"/>
              <a:t>Inhalation </a:t>
            </a:r>
            <a:r>
              <a:rPr lang="en-US" dirty="0"/>
              <a:t>= Breath </a:t>
            </a:r>
          </a:p>
          <a:p>
            <a:r>
              <a:rPr lang="en-US" dirty="0" err="1" smtClean="0"/>
              <a:t>Perenteral</a:t>
            </a:r>
            <a:r>
              <a:rPr lang="en-US" dirty="0" smtClean="0"/>
              <a:t> </a:t>
            </a:r>
            <a:r>
              <a:rPr lang="en-US" dirty="0"/>
              <a:t>= Mother to child/before born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Cutaneous = Skin/Absorption </a:t>
            </a:r>
          </a:p>
        </p:txBody>
      </p:sp>
    </p:spTree>
    <p:extLst>
      <p:ext uri="{BB962C8B-B14F-4D97-AF65-F5344CB8AC3E}">
        <p14:creationId xmlns:p14="http://schemas.microsoft.com/office/powerpoint/2010/main" val="161301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Devices and </a:t>
            </a:r>
            <a:r>
              <a:rPr lang="en-US" sz="2800" dirty="0" smtClean="0"/>
              <a:t>equipment </a:t>
            </a:r>
            <a:r>
              <a:rPr lang="en-US" sz="2800" dirty="0"/>
              <a:t>that provide a </a:t>
            </a:r>
            <a:r>
              <a:rPr lang="en-US" sz="2800" b="1" dirty="0"/>
              <a:t>barrier</a:t>
            </a:r>
            <a:r>
              <a:rPr lang="en-US" sz="2800" dirty="0"/>
              <a:t> between an employee and a hazardous   environment are :  </a:t>
            </a:r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r>
              <a:rPr lang="en-US" sz="2800" b="1" dirty="0"/>
              <a:t>Disposable</a:t>
            </a:r>
            <a:r>
              <a:rPr lang="en-US" sz="2800" dirty="0"/>
              <a:t> = Must be properly </a:t>
            </a:r>
            <a:r>
              <a:rPr lang="en-US" sz="2800" dirty="0" smtClean="0"/>
              <a:t>discarded </a:t>
            </a:r>
            <a:r>
              <a:rPr lang="en-US" sz="2800" dirty="0"/>
              <a:t>after use </a:t>
            </a:r>
            <a:endParaRPr lang="en-US" sz="2800" dirty="0" smtClean="0"/>
          </a:p>
          <a:p>
            <a:pPr algn="just"/>
            <a:r>
              <a:rPr lang="en-US" sz="2800" b="1" dirty="0" smtClean="0"/>
              <a:t>Reusable</a:t>
            </a:r>
            <a:r>
              <a:rPr lang="en-US" sz="2800" dirty="0" smtClean="0"/>
              <a:t>    = </a:t>
            </a:r>
            <a:r>
              <a:rPr lang="en-US" sz="2800" dirty="0"/>
              <a:t>Must be disinfected after each &amp; every use</a:t>
            </a:r>
          </a:p>
        </p:txBody>
      </p:sp>
    </p:spTree>
    <p:extLst>
      <p:ext uri="{BB962C8B-B14F-4D97-AF65-F5344CB8AC3E}">
        <p14:creationId xmlns:p14="http://schemas.microsoft.com/office/powerpoint/2010/main" val="301170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Biosafety in Academic Research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05000"/>
            <a:ext cx="42672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u="sng" dirty="0" smtClean="0">
                <a:solidFill>
                  <a:srgbClr val="0066FF"/>
                </a:solidFill>
              </a:rPr>
              <a:t>Research Universities: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 smtClean="0"/>
              <a:t>    Promoting safe laboratory practices, and procedures; proper use of containment equipment and facilities; provides advice on laboratory design and risk assessment of experiments involving infectious agents, </a:t>
            </a:r>
            <a:r>
              <a:rPr lang="en-US" sz="2400" dirty="0" err="1" smtClean="0"/>
              <a:t>rDNA</a:t>
            </a:r>
            <a:r>
              <a:rPr lang="en-US" sz="2400" dirty="0" smtClean="0"/>
              <a:t> </a:t>
            </a:r>
            <a:r>
              <a:rPr lang="en-US" sz="2400" i="1" dirty="0" smtClean="0"/>
              <a:t>in-vitro</a:t>
            </a:r>
            <a:r>
              <a:rPr lang="en-US" sz="2400" dirty="0" smtClean="0"/>
              <a:t> and </a:t>
            </a:r>
            <a:r>
              <a:rPr lang="en-US" sz="2400" i="1" dirty="0" smtClean="0"/>
              <a:t>in-vivo</a:t>
            </a:r>
            <a:r>
              <a:rPr lang="en-US" sz="2400" dirty="0" smtClean="0"/>
              <a:t>.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pic>
        <p:nvPicPr>
          <p:cNvPr id="13316" name="Picture 5" descr="Mvc-002l"/>
          <p:cNvPicPr>
            <a:picLocks noGrp="1" noChangeAspect="1" noChangeArrowheads="1"/>
          </p:cNvPicPr>
          <p:nvPr>
            <p:ph type="ch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4644" y="2021478"/>
            <a:ext cx="3810000" cy="3402013"/>
          </a:xfr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373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690689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Good Laboratory Practices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5733256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Be familiar with the materials you are working with (e.g., chemical, biological, radioactive). </a:t>
            </a:r>
            <a:endParaRPr lang="en-GB" sz="2800" dirty="0" smtClean="0"/>
          </a:p>
          <a:p>
            <a:pPr algn="just"/>
            <a:r>
              <a:rPr lang="en-GB" sz="2800" dirty="0" smtClean="0"/>
              <a:t>Written </a:t>
            </a:r>
            <a:r>
              <a:rPr lang="en-GB" sz="2800" dirty="0" smtClean="0"/>
              <a:t>laboratory protocols and review the </a:t>
            </a:r>
            <a:r>
              <a:rPr lang="en-GB" sz="2800" u="sng" dirty="0" smtClean="0">
                <a:solidFill>
                  <a:srgbClr val="FF0000"/>
                </a:solidFill>
              </a:rPr>
              <a:t>MSDS</a:t>
            </a:r>
            <a:r>
              <a:rPr lang="en-GB" sz="2800" dirty="0" smtClean="0"/>
              <a:t> (Material Safety Data Sheets) for chemicals. </a:t>
            </a:r>
            <a:endParaRPr lang="en-GB" sz="2800" dirty="0" smtClean="0"/>
          </a:p>
          <a:p>
            <a:pPr algn="just"/>
            <a:r>
              <a:rPr lang="en-GB" sz="2800" dirty="0" smtClean="0"/>
              <a:t>Consider </a:t>
            </a:r>
            <a:r>
              <a:rPr lang="en-GB" sz="2800" dirty="0" smtClean="0"/>
              <a:t>the toxicity of the materials and the health and safety hazards of each procedure</a:t>
            </a:r>
            <a:r>
              <a:rPr lang="en-GB" sz="2800" dirty="0" smtClean="0"/>
              <a:t>. </a:t>
            </a:r>
            <a:endParaRPr lang="en-GB" sz="3000" dirty="0" smtClean="0"/>
          </a:p>
          <a:p>
            <a:r>
              <a:rPr lang="en-GB" sz="3000" dirty="0" smtClean="0"/>
              <a:t>Know the location of safety equipment and emergency procedures in your area.</a:t>
            </a:r>
          </a:p>
          <a:p>
            <a:r>
              <a:rPr lang="en-GB" sz="3000" dirty="0" smtClean="0"/>
              <a:t>Always use appropriate clothing (e.g., pants, shirts, shoes) in the laboratory. Open sandals are prohibited; shorts and skirts are not recommended.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038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3501</TotalTime>
  <Words>605</Words>
  <Application>Microsoft Office PowerPoint</Application>
  <PresentationFormat>On-screen Show (4:3)</PresentationFormat>
  <Paragraphs>69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Wingdings</vt:lpstr>
      <vt:lpstr>Office Theme</vt:lpstr>
      <vt:lpstr>      Bioethics and Biosafety </vt:lpstr>
      <vt:lpstr>What is Biosafety?</vt:lpstr>
      <vt:lpstr>Biosafety Practices  </vt:lpstr>
      <vt:lpstr>Personal protective equipment (PPE) </vt:lpstr>
      <vt:lpstr>    </vt:lpstr>
      <vt:lpstr>PowerPoint Presentation</vt:lpstr>
      <vt:lpstr>PowerPoint Presentation</vt:lpstr>
      <vt:lpstr>Biosafety in Academic Research</vt:lpstr>
      <vt:lpstr>Good Laboratory Practices </vt:lpstr>
      <vt:lpstr>PowerPoint Presentation</vt:lpstr>
      <vt:lpstr>Biosafety in Pakistan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Categories</dc:title>
  <dc:creator>Natasha Anwar</dc:creator>
  <cp:lastModifiedBy>Dr.Saiqa Ilyas</cp:lastModifiedBy>
  <cp:revision>37</cp:revision>
  <dcterms:created xsi:type="dcterms:W3CDTF">2013-02-25T00:51:44Z</dcterms:created>
  <dcterms:modified xsi:type="dcterms:W3CDTF">2019-08-20T09:41:17Z</dcterms:modified>
</cp:coreProperties>
</file>