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6" r:id="rId4"/>
    <p:sldId id="267" r:id="rId5"/>
    <p:sldId id="268" r:id="rId6"/>
    <p:sldId id="269" r:id="rId7"/>
    <p:sldId id="270" r:id="rId8"/>
    <p:sldId id="276" r:id="rId9"/>
    <p:sldId id="271" r:id="rId10"/>
    <p:sldId id="272" r:id="rId11"/>
    <p:sldId id="273" r:id="rId12"/>
    <p:sldId id="257" r:id="rId13"/>
    <p:sldId id="258" r:id="rId14"/>
    <p:sldId id="277" r:id="rId15"/>
    <p:sldId id="259" r:id="rId16"/>
    <p:sldId id="278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1FE73-B426-40E0-91B1-F4EFEA322295}" type="datetimeFigureOut">
              <a:rPr lang="en-US" smtClean="0"/>
              <a:t>10/9/2018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2B939-2617-40AC-9F8A-F30526536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3865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1FE73-B426-40E0-91B1-F4EFEA322295}" type="datetimeFigureOut">
              <a:rPr lang="en-US" smtClean="0"/>
              <a:t>10/9/2018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2B939-2617-40AC-9F8A-F30526536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3441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1FE73-B426-40E0-91B1-F4EFEA322295}" type="datetimeFigureOut">
              <a:rPr lang="en-US" smtClean="0"/>
              <a:t>10/9/2018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2B939-2617-40AC-9F8A-F30526536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027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1FE73-B426-40E0-91B1-F4EFEA322295}" type="datetimeFigureOut">
              <a:rPr lang="en-US" smtClean="0"/>
              <a:t>10/9/2018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2B939-2617-40AC-9F8A-F30526536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8430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1FE73-B426-40E0-91B1-F4EFEA322295}" type="datetimeFigureOut">
              <a:rPr lang="en-US" smtClean="0"/>
              <a:t>10/9/2018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2B939-2617-40AC-9F8A-F30526536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101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1FE73-B426-40E0-91B1-F4EFEA322295}" type="datetimeFigureOut">
              <a:rPr lang="en-US" smtClean="0"/>
              <a:t>10/9/2018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2B939-2617-40AC-9F8A-F30526536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5709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1FE73-B426-40E0-91B1-F4EFEA322295}" type="datetimeFigureOut">
              <a:rPr lang="en-US" smtClean="0"/>
              <a:t>10/9/2018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2B939-2617-40AC-9F8A-F30526536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1834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1FE73-B426-40E0-91B1-F4EFEA322295}" type="datetimeFigureOut">
              <a:rPr lang="en-US" smtClean="0"/>
              <a:t>10/9/2018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2B939-2617-40AC-9F8A-F30526536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8975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1FE73-B426-40E0-91B1-F4EFEA322295}" type="datetimeFigureOut">
              <a:rPr lang="en-US" smtClean="0"/>
              <a:t>10/9/2018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2B939-2617-40AC-9F8A-F30526536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786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1FE73-B426-40E0-91B1-F4EFEA322295}" type="datetimeFigureOut">
              <a:rPr lang="en-US" smtClean="0"/>
              <a:t>10/9/2018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2B939-2617-40AC-9F8A-F30526536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3637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1FE73-B426-40E0-91B1-F4EFEA322295}" type="datetimeFigureOut">
              <a:rPr lang="en-US" smtClean="0"/>
              <a:t>10/9/2018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2B939-2617-40AC-9F8A-F30526536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1578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1FE73-B426-40E0-91B1-F4EFEA322295}" type="datetimeFigureOut">
              <a:rPr lang="en-US" smtClean="0"/>
              <a:t>10/9/2018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2B939-2617-40AC-9F8A-F30526536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370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955473" y="4038599"/>
            <a:ext cx="4953000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2800" b="1" dirty="0">
              <a:solidFill>
                <a:srgbClr val="0066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28636" y="724437"/>
            <a:ext cx="5202382" cy="5181600"/>
          </a:xfrm>
          <a:prstGeom prst="rect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HP Simplified" pitchFamily="34" charset="0"/>
              </a:rPr>
              <a:t>ETHICAL ISSUES INVOLVED IN ORGAN TRANSPLANTS</a:t>
            </a:r>
            <a:endParaRPr lang="en-US" sz="4000" b="1" dirty="0">
              <a:solidFill>
                <a:srgbClr val="FF0000"/>
              </a:solidFill>
              <a:latin typeface="HP Simplified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762000"/>
            <a:ext cx="3162300" cy="5972175"/>
          </a:xfrm>
          <a:prstGeom prst="rect">
            <a:avLst/>
          </a:prstGeom>
          <a:ln w="57150">
            <a:solidFill>
              <a:srgbClr val="7030A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  <a:reflection blurRad="6350" stA="50000" endA="300" endPos="90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5848200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761999"/>
          </a:xfrm>
          <a:ln w="28575">
            <a:solidFill>
              <a:srgbClr val="7030A0"/>
            </a:solidFill>
          </a:ln>
        </p:spPr>
        <p:txBody>
          <a:bodyPr>
            <a:normAutofit/>
          </a:bodyPr>
          <a:lstStyle/>
          <a:p>
            <a:pPr algn="just"/>
            <a:r>
              <a:rPr lang="en-US" sz="3200" b="1" u="sng" dirty="0" smtClean="0">
                <a:latin typeface="Times New Roman" pitchFamily="18" charset="0"/>
                <a:cs typeface="Times New Roman" pitchFamily="18" charset="0"/>
              </a:rPr>
              <a:t>LIVING ORGAN DONATION</a:t>
            </a:r>
            <a:endParaRPr lang="en-US" sz="32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838200"/>
            <a:ext cx="9144000" cy="6019800"/>
          </a:xfrm>
          <a:blipFill>
            <a:blip r:embed="rId2"/>
            <a:stretch>
              <a:fillRect/>
            </a:stretch>
          </a:blipFill>
          <a:ln w="28575"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Benefits: </a:t>
            </a:r>
          </a:p>
          <a:p>
            <a:pPr algn="just"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 donation can be pre-arranged, allowing the patient to begin taking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antirejection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drugs in advance, thereby increasing the chances of success</a:t>
            </a:r>
          </a:p>
          <a:p>
            <a:pPr algn="just">
              <a:buFont typeface="Arial" pitchFamily="34" charset="0"/>
              <a:buChar char="•"/>
            </a:pPr>
            <a:endParaRPr lang="en-US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·There are often better matches between donors and recipients with living donation, because many donors are genetically related to the recipient</a:t>
            </a:r>
          </a:p>
          <a:p>
            <a:pPr algn="just">
              <a:buFont typeface="Arial" pitchFamily="34" charset="0"/>
              <a:buChar char="•"/>
            </a:pPr>
            <a:endParaRPr lang="en-US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Psychological benefits for both the donors and recipients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3448605"/>
      </p:ext>
    </p:extLst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914399"/>
          </a:xfrm>
          <a:blipFill>
            <a:blip r:embed="rId2"/>
            <a:tile tx="0" ty="0" sx="100000" sy="100000" flip="none" algn="tl"/>
          </a:blipFill>
          <a:ln w="28575">
            <a:solidFill>
              <a:srgbClr val="FFFF00"/>
            </a:solidFill>
          </a:ln>
        </p:spPr>
        <p:txBody>
          <a:bodyPr>
            <a:normAutofit/>
          </a:bodyPr>
          <a:lstStyle/>
          <a:p>
            <a:pPr algn="just"/>
            <a:r>
              <a:rPr lang="en-US" sz="3200" b="1" u="sng" dirty="0" smtClean="0">
                <a:latin typeface="Times New Roman" pitchFamily="18" charset="0"/>
                <a:cs typeface="Times New Roman" pitchFamily="18" charset="0"/>
              </a:rPr>
              <a:t>DRAWBACKS</a:t>
            </a:r>
            <a:endParaRPr lang="en-US" sz="32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990600"/>
            <a:ext cx="9144000" cy="5867400"/>
          </a:xfrm>
          <a:blipFill dpi="0" rotWithShape="1">
            <a:blip r:embed="rId3">
              <a:alphaModFix amt="75000"/>
            </a:blip>
            <a:srcRect/>
            <a:stretch>
              <a:fillRect/>
            </a:stretch>
          </a:blipFill>
          <a:ln w="28575">
            <a:solidFill>
              <a:schemeClr val="accent2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§"/>
            </a:pP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Health consequences: 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Pain, discomfort, infection, bleeding and potential future health complications are all possible</a:t>
            </a:r>
          </a:p>
          <a:p>
            <a:pPr algn="just">
              <a:buFont typeface="Wingdings" pitchFamily="2" charset="2"/>
              <a:buChar char="§"/>
            </a:pPr>
            <a:endParaRPr lang="en-US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Psychological consequences: 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Family pressure, guilt or resentment</a:t>
            </a:r>
          </a:p>
          <a:p>
            <a:pPr algn="just">
              <a:buFont typeface="Wingdings" pitchFamily="2" charset="2"/>
              <a:buChar char="§"/>
            </a:pPr>
            <a:endParaRPr lang="en-US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Pressure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Family members may feel pressured to donate when they have a sick family member or loved one</a:t>
            </a:r>
          </a:p>
          <a:p>
            <a:pPr algn="just"/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9716207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839200" cy="12954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 smtClean="0">
                <a:latin typeface="Comic Sans MS" pitchFamily="66" charset="0"/>
              </a:rPr>
              <a:t>ETHICAL ISSUES REGARDING THE RCIPIENT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51054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447800"/>
            <a:ext cx="9143999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" y="1524000"/>
            <a:ext cx="9143999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itchFamily="34" charset="0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 competent person who could benefit from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receiving a transplant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should be informed regarding the benefits, risks, burdens and costs of the transplant and aftercare.</a:t>
            </a:r>
          </a:p>
          <a:p>
            <a:pPr marL="342900" indent="-342900" algn="just">
              <a:buFont typeface="Arial" pitchFamily="34" charset="0"/>
              <a:buChar char="•"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No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unfair influence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should be put on someone to be a transplant recipient.</a:t>
            </a:r>
          </a:p>
          <a:p>
            <a:pPr marL="342900" indent="-342900" algn="just">
              <a:buFont typeface="Arial" pitchFamily="34" charset="0"/>
              <a:buChar char="•"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ecipients and their families can be tempted to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pressure, blackmail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or bribe a potential living donor to donate or a health care professional to give them a privileged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position on the waiting list.</a:t>
            </a:r>
          </a:p>
          <a:p>
            <a:pPr marL="342900" indent="-342900" algn="just">
              <a:buFont typeface="Arial" pitchFamily="34" charset="0"/>
              <a:buChar char="•"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Such practices are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unethical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because they fail to respect the freedom of the donor or they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violate other potential recipients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' rights regarding access.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66317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489" y="76200"/>
            <a:ext cx="8908682" cy="1447800"/>
          </a:xfrm>
          <a:ln w="57150">
            <a:solidFill>
              <a:srgbClr val="7030A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Century Gothic" pitchFamily="34" charset="0"/>
              </a:rPr>
              <a:t>ETHICAL ISSUES REGARDING THE ALLOCATION OF LIMITED RESOURCES</a:t>
            </a:r>
            <a:endParaRPr lang="en-US" sz="3600" b="1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2489" y="1646830"/>
            <a:ext cx="4459511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1. Criteria for Selection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2489" y="2419263"/>
            <a:ext cx="8830207" cy="440120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002060"/>
                </a:solidFill>
              </a:rPr>
              <a:t>H</a:t>
            </a:r>
            <a:r>
              <a:rPr lang="en-US" sz="2800" dirty="0" smtClean="0">
                <a:solidFill>
                  <a:srgbClr val="002060"/>
                </a:solidFill>
              </a:rPr>
              <a:t>uman organs demand usually exceed. Ethical questions regarding efficiency and fairness arise as to how best to distribute these limited resources. 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006600"/>
                </a:solidFill>
              </a:rPr>
              <a:t>On what basis should this person rather than that person be chosen to receive a given organ? 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006600"/>
                </a:solidFill>
              </a:rPr>
              <a:t>Who should choose? </a:t>
            </a:r>
          </a:p>
          <a:p>
            <a:pPr algn="just"/>
            <a:r>
              <a:rPr lang="en-US" sz="2800" dirty="0" smtClean="0">
                <a:solidFill>
                  <a:srgbClr val="002060"/>
                </a:solidFill>
              </a:rPr>
              <a:t>These decisions are serious as they can involve who will live and who will die. A widely used and approved criteria of selection is to give priority to those who have great need and who are expected to benefit greatly.</a:t>
            </a:r>
            <a:endParaRPr lang="en-US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9681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94808"/>
          </a:xfrm>
          <a:blipFill>
            <a:blip r:embed="rId2"/>
            <a:tile tx="0" ty="0" sx="100000" sy="100000" flip="none" algn="tl"/>
          </a:blipFill>
          <a:ln w="57150">
            <a:solidFill>
              <a:srgbClr val="7030A0"/>
            </a:solidFill>
          </a:ln>
        </p:spPr>
        <p:txBody>
          <a:bodyPr>
            <a:normAutofit fontScale="90000"/>
          </a:bodyPr>
          <a:lstStyle/>
          <a:p>
            <a:r>
              <a:rPr lang="en-US" sz="5400" dirty="0" smtClean="0">
                <a:solidFill>
                  <a:srgbClr val="006600"/>
                </a:solidFill>
              </a:rPr>
              <a:t/>
            </a:r>
            <a:br>
              <a:rPr lang="en-US" sz="5400" dirty="0" smtClean="0">
                <a:solidFill>
                  <a:srgbClr val="006600"/>
                </a:solidFill>
              </a:rPr>
            </a:br>
            <a:r>
              <a:rPr lang="en-US" sz="5400" dirty="0" smtClean="0">
                <a:solidFill>
                  <a:srgbClr val="006600"/>
                </a:solidFill>
              </a:rPr>
              <a:t>2</a:t>
            </a:r>
            <a:r>
              <a:rPr lang="en-US" sz="5400" dirty="0">
                <a:solidFill>
                  <a:srgbClr val="006600"/>
                </a:solidFill>
              </a:rPr>
              <a:t>. Artificial Substitutes for Organs</a:t>
            </a:r>
            <a:br>
              <a:rPr lang="en-US" sz="5400" dirty="0">
                <a:solidFill>
                  <a:srgbClr val="006600"/>
                </a:solidFill>
              </a:rPr>
            </a:br>
            <a:r>
              <a:rPr lang="en-US" sz="5400" dirty="0">
                <a:solidFill>
                  <a:srgbClr val="006600"/>
                </a:solidFill>
              </a:rPr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304800" y="1524000"/>
            <a:ext cx="5791200" cy="457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5410200"/>
          </a:xfrm>
          <a:blipFill>
            <a:blip r:embed="rId3"/>
            <a:tile tx="0" ty="0" sx="100000" sy="100000" flip="none" algn="tl"/>
          </a:blipFill>
          <a:ln w="57150">
            <a:solidFill>
              <a:srgbClr val="7030A0"/>
            </a:solidFill>
          </a:ln>
        </p:spPr>
        <p:txBody>
          <a:bodyPr>
            <a:normAutofit/>
          </a:bodyPr>
          <a:lstStyle/>
          <a:p>
            <a:pPr algn="just"/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600" dirty="0" smtClean="0"/>
              <a:t>The </a:t>
            </a:r>
            <a:r>
              <a:rPr lang="en-US" sz="2600" dirty="0"/>
              <a:t>shortage of various human parts for transplant purposes has also </a:t>
            </a:r>
            <a:r>
              <a:rPr lang="en-US" sz="2600" dirty="0" smtClean="0"/>
              <a:t>in motivated </a:t>
            </a:r>
            <a:r>
              <a:rPr lang="en-US" sz="2600" dirty="0"/>
              <a:t>research in the development of </a:t>
            </a:r>
            <a:r>
              <a:rPr lang="en-US" sz="2600" b="1" dirty="0">
                <a:solidFill>
                  <a:srgbClr val="FF0000"/>
                </a:solidFill>
              </a:rPr>
              <a:t>artificial and synthetic substitutes </a:t>
            </a:r>
            <a:r>
              <a:rPr lang="en-US" sz="2600" dirty="0"/>
              <a:t>for tissues and organs</a:t>
            </a:r>
            <a:r>
              <a:rPr lang="en-US" sz="2600" dirty="0" smtClean="0"/>
              <a:t>.</a:t>
            </a:r>
          </a:p>
          <a:p>
            <a:pPr marL="0" indent="0" algn="just">
              <a:buNone/>
            </a:pPr>
            <a:r>
              <a:rPr lang="en-US" sz="2600" dirty="0" smtClean="0"/>
              <a:t> </a:t>
            </a:r>
          </a:p>
          <a:p>
            <a:pPr algn="just"/>
            <a:r>
              <a:rPr lang="en-US" sz="2600" b="1" dirty="0" smtClean="0">
                <a:solidFill>
                  <a:srgbClr val="FF0000"/>
                </a:solidFill>
              </a:rPr>
              <a:t>Artificial </a:t>
            </a:r>
            <a:r>
              <a:rPr lang="en-US" sz="2600" b="1" dirty="0">
                <a:solidFill>
                  <a:srgbClr val="FF0000"/>
                </a:solidFill>
              </a:rPr>
              <a:t>replacement technologies </a:t>
            </a:r>
            <a:r>
              <a:rPr lang="en-US" sz="2600" dirty="0"/>
              <a:t>are generally very costly to develop. If they prove to be successful and are mass produced, their long-term costs can be significantly reduced</a:t>
            </a:r>
            <a:r>
              <a:rPr lang="en-US" sz="2600" dirty="0" smtClean="0"/>
              <a:t>.</a:t>
            </a:r>
          </a:p>
          <a:p>
            <a:pPr marL="0" indent="0" algn="just">
              <a:buNone/>
            </a:pPr>
            <a:r>
              <a:rPr lang="en-US" sz="2600" dirty="0" smtClean="0"/>
              <a:t> </a:t>
            </a:r>
          </a:p>
          <a:p>
            <a:pPr algn="just"/>
            <a:r>
              <a:rPr lang="en-US" sz="2600" dirty="0" smtClean="0"/>
              <a:t>A </a:t>
            </a:r>
            <a:r>
              <a:rPr lang="en-US" sz="2600" dirty="0"/>
              <a:t>number of routinely used replacement technologies such as </a:t>
            </a:r>
            <a:r>
              <a:rPr lang="en-US" sz="2600" b="1" dirty="0">
                <a:solidFill>
                  <a:srgbClr val="FF0000"/>
                </a:solidFill>
              </a:rPr>
              <a:t>long-term renal dialysis</a:t>
            </a:r>
            <a:r>
              <a:rPr lang="en-US" sz="2600" dirty="0"/>
              <a:t>, however, remain expensive. </a:t>
            </a:r>
          </a:p>
          <a:p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773560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ln w="57150">
            <a:solidFill>
              <a:srgbClr val="7030A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sz="6000" b="1" i="1" dirty="0" smtClean="0">
                <a:solidFill>
                  <a:srgbClr val="006600"/>
                </a:solidFill>
              </a:rPr>
              <a:t/>
            </a:r>
            <a:br>
              <a:rPr lang="en-US" sz="6000" b="1" i="1" dirty="0" smtClean="0">
                <a:solidFill>
                  <a:srgbClr val="006600"/>
                </a:solidFill>
              </a:rPr>
            </a:br>
            <a:r>
              <a:rPr lang="en-US" sz="6000" b="1" i="1" dirty="0" smtClean="0">
                <a:solidFill>
                  <a:srgbClr val="006600"/>
                </a:solidFill>
              </a:rPr>
              <a:t>3</a:t>
            </a:r>
            <a:r>
              <a:rPr lang="en-US" sz="6000" b="1" i="1" dirty="0">
                <a:solidFill>
                  <a:srgbClr val="006600"/>
                </a:solidFill>
              </a:rPr>
              <a:t>. USING ANIMALS</a:t>
            </a:r>
            <a:br>
              <a:rPr lang="en-US" sz="6000" b="1" i="1" dirty="0">
                <a:solidFill>
                  <a:srgbClr val="006600"/>
                </a:solidFill>
              </a:rPr>
            </a:br>
            <a:r>
              <a:rPr lang="en-US" sz="6000" b="1" i="1" dirty="0">
                <a:solidFill>
                  <a:srgbClr val="006600"/>
                </a:solidFill>
              </a:rPr>
              <a:t>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914400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9166746" cy="5562600"/>
          </a:xfrm>
          <a:noFill/>
          <a:ln w="57150">
            <a:solidFill>
              <a:srgbClr val="7030A0"/>
            </a:solidFill>
          </a:ln>
        </p:spPr>
        <p:txBody>
          <a:bodyPr>
            <a:normAutofit/>
          </a:bodyPr>
          <a:lstStyle/>
          <a:p>
            <a:r>
              <a:rPr lang="en-US" sz="2400" dirty="0" smtClean="0"/>
              <a:t>The </a:t>
            </a:r>
            <a:r>
              <a:rPr lang="en-US" sz="2400" b="1" dirty="0" smtClean="0">
                <a:solidFill>
                  <a:srgbClr val="FF0000"/>
                </a:solidFill>
              </a:rPr>
              <a:t>use of  animal parts </a:t>
            </a:r>
            <a:r>
              <a:rPr lang="en-US" sz="2400" dirty="0" smtClean="0"/>
              <a:t>such as insulin extracted from animal pancreases, and pig heart valves, are already "accepted" medical treatments.</a:t>
            </a:r>
          </a:p>
          <a:p>
            <a:pPr marL="0" indent="0">
              <a:buNone/>
            </a:pPr>
            <a:r>
              <a:rPr lang="en-US" sz="2400" dirty="0" smtClean="0"/>
              <a:t> </a:t>
            </a:r>
          </a:p>
          <a:p>
            <a:pPr algn="just"/>
            <a:r>
              <a:rPr lang="en-US" sz="2400" dirty="0" smtClean="0"/>
              <a:t>Some argue that the transplants between species does not justify such experiments which so far do not offer </a:t>
            </a:r>
            <a:r>
              <a:rPr lang="en-US" sz="2400" b="1" dirty="0" smtClean="0">
                <a:solidFill>
                  <a:srgbClr val="FF0000"/>
                </a:solidFill>
              </a:rPr>
              <a:t>hope of therapeutic benefit</a:t>
            </a:r>
            <a:r>
              <a:rPr lang="en-US" sz="2400" dirty="0" smtClean="0"/>
              <a:t> to the human recipients. Defenders of such experiments argue that they can be justified if no other alternatives are available and for the knowledge gained.</a:t>
            </a:r>
          </a:p>
          <a:p>
            <a:pPr marL="0" indent="0" algn="just">
              <a:buNone/>
            </a:pPr>
            <a:endParaRPr lang="en-US" sz="2400" dirty="0" smtClean="0"/>
          </a:p>
          <a:p>
            <a:pPr algn="just"/>
            <a:r>
              <a:rPr lang="en-US" sz="2400" dirty="0" smtClean="0"/>
              <a:t> Some have questioned whether such transplants involve </a:t>
            </a:r>
            <a:r>
              <a:rPr lang="en-US" sz="2400" b="1" dirty="0" smtClean="0">
                <a:solidFill>
                  <a:srgbClr val="FF0000"/>
                </a:solidFill>
              </a:rPr>
              <a:t>irresponsible meddling with nature</a:t>
            </a:r>
            <a:r>
              <a:rPr lang="en-US" sz="2400" dirty="0" smtClean="0"/>
              <a:t>. Various animal rights groups have protested the sacrifice of animals involved in this and other research, which uses them as "mere means" to human welfare.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89681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thanks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4916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838199"/>
          </a:xfrm>
          <a:blipFill>
            <a:blip r:embed="rId2"/>
            <a:tile tx="0" ty="0" sx="100000" sy="100000" flip="none" algn="tl"/>
          </a:blipFill>
          <a:ln w="28575">
            <a:solidFill>
              <a:schemeClr val="accent2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algn="just"/>
            <a:r>
              <a:rPr lang="en-US" sz="3200" b="1" u="sng" dirty="0" smtClean="0">
                <a:latin typeface="Times New Roman" pitchFamily="18" charset="0"/>
                <a:cs typeface="Times New Roman" pitchFamily="18" charset="0"/>
              </a:rPr>
              <a:t>DEFINITION:</a:t>
            </a:r>
            <a:endParaRPr lang="en-US" sz="32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838200"/>
            <a:ext cx="9144000" cy="6019800"/>
          </a:xfrm>
          <a:blipFill dpi="0" rotWithShape="1">
            <a:blip r:embed="rId3">
              <a:alphaModFix amt="69000"/>
            </a:blip>
            <a:srcRect/>
            <a:stretch>
              <a:fillRect/>
            </a:stretch>
          </a:blipFill>
          <a:ln w="28575">
            <a:solidFill>
              <a:schemeClr val="accent4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Organ transplantation</a:t>
            </a:r>
            <a:r>
              <a:rPr lang="en-US" sz="2800" dirty="0">
                <a:solidFill>
                  <a:srgbClr val="002060"/>
                </a:solidFill>
              </a:rPr>
              <a:t> 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is the moving of an 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organ from 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one body to another or from a donor site to another location i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 person's own body, to replace the recipient's damaged or absent 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organ.</a:t>
            </a:r>
          </a:p>
          <a:p>
            <a:pPr algn="just"/>
            <a:endParaRPr lang="en-US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 donated organ may be from a deceased donor, a living donor, or an animal. In some cases an artificial organ is used.</a:t>
            </a:r>
          </a:p>
          <a:p>
            <a:pPr algn="just"/>
            <a:endParaRPr lang="en-US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Organ 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donors may be living, brain dead, or dead via circulatory death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Tissue may be recovered from donors who die of circulatory death, as well as of brain death – up to 24 hours past the cessation of heartbeat. </a:t>
            </a:r>
          </a:p>
        </p:txBody>
      </p:sp>
    </p:spTree>
    <p:extLst>
      <p:ext uri="{BB962C8B-B14F-4D97-AF65-F5344CB8AC3E}">
        <p14:creationId xmlns:p14="http://schemas.microsoft.com/office/powerpoint/2010/main" val="3737034399"/>
      </p:ext>
    </p:extLst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4876800" cy="685800"/>
          </a:xfrm>
          <a:solidFill>
            <a:srgbClr val="92D050"/>
          </a:solidFill>
          <a:ln w="28575">
            <a:solidFill>
              <a:schemeClr val="tx2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INTRODUCTION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0" y="685800"/>
            <a:ext cx="4876800" cy="6172200"/>
          </a:xfrm>
          <a:blipFill>
            <a:blip r:embed="rId2"/>
            <a:tile tx="0" ty="0" sx="100000" sy="100000" flip="none" algn="tl"/>
          </a:blipFill>
          <a:ln w="28575">
            <a:solidFill>
              <a:srgbClr val="C00000"/>
            </a:solidFill>
          </a:ln>
        </p:spPr>
        <p:txBody>
          <a:bodyPr>
            <a:normAutofit lnSpcReduction="10000"/>
          </a:bodyPr>
          <a:lstStyle/>
          <a:p>
            <a:pPr algn="just">
              <a:buFont typeface="Arial" pitchFamily="34" charset="0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An organ transplant is a surgical operation in which the damaged organ in the human body is removed and replaced with a functioning one.</a:t>
            </a:r>
          </a:p>
          <a:p>
            <a:pPr algn="just">
              <a:buFont typeface="Arial" pitchFamily="34" charset="0"/>
              <a:buChar char="•"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Cadaveric organ donation involves removing organs from a recently deceased donor. </a:t>
            </a:r>
          </a:p>
          <a:p>
            <a:pPr algn="just">
              <a:buFont typeface="Arial" pitchFamily="34" charset="0"/>
              <a:buChar char="•"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Living organ donation involves the donation of one of a paired organ (such as kidneys) or a portion of an organ (such as a lobe of the liver or lung). The donor's organ system is still able to function after the donation.</a:t>
            </a:r>
            <a:endPara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pitchFamily="34" charset="0"/>
              <a:buChar char="•"/>
            </a:pPr>
            <a:endParaRPr lang="en-US" sz="2400" dirty="0" smtClean="0"/>
          </a:p>
          <a:p>
            <a:pPr algn="just"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876800" y="0"/>
            <a:ext cx="4267200" cy="6858000"/>
          </a:xfrm>
          <a:prstGeom prst="rect">
            <a:avLst/>
          </a:prstGeom>
          <a:noFill/>
          <a:ln w="28575">
            <a:solidFill>
              <a:schemeClr val="accent4">
                <a:lumMod val="75000"/>
              </a:schemeClr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076145334"/>
      </p:ext>
    </p:extLst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4953000" cy="990600"/>
          </a:xfrm>
          <a:blipFill>
            <a:blip r:embed="rId2"/>
            <a:tile tx="0" ty="0" sx="100000" sy="100000" flip="none" algn="tl"/>
          </a:blipFill>
          <a:ln w="28575">
            <a:solidFill>
              <a:srgbClr val="00B050"/>
            </a:solidFill>
          </a:ln>
        </p:spPr>
        <p:txBody>
          <a:bodyPr>
            <a:normAutofit fontScale="90000"/>
          </a:bodyPr>
          <a:lstStyle/>
          <a:p>
            <a:pPr algn="just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Which organs can be transplanted?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0" y="990600"/>
            <a:ext cx="4953000" cy="5867400"/>
          </a:xfrm>
          <a:blipFill dpi="0" rotWithShape="1">
            <a:blip r:embed="rId3">
              <a:alphaModFix amt="70000"/>
            </a:blip>
            <a:srcRect/>
            <a:stretch>
              <a:fillRect/>
            </a:stretch>
          </a:blipFill>
          <a:ln w="28575">
            <a:solidFill>
              <a:srgbClr val="002060"/>
            </a:solidFill>
          </a:ln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Solid transplantable organs:</a:t>
            </a:r>
          </a:p>
          <a:p>
            <a:pPr>
              <a:buFont typeface="Wingdings" pitchFamily="2" charset="2"/>
              <a:buChar char="ü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Lungs		</a:t>
            </a:r>
          </a:p>
          <a:p>
            <a:pPr>
              <a:buFont typeface="Wingdings" pitchFamily="2" charset="2"/>
              <a:buChar char="ü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Kidney</a:t>
            </a:r>
          </a:p>
          <a:p>
            <a:pPr>
              <a:buFont typeface="Wingdings" pitchFamily="2" charset="2"/>
              <a:buChar char="ü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Pancreas</a:t>
            </a:r>
          </a:p>
          <a:p>
            <a:pPr>
              <a:buFont typeface="Wingdings" pitchFamily="2" charset="2"/>
              <a:buChar char="ü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Heart</a:t>
            </a:r>
          </a:p>
          <a:p>
            <a:pPr>
              <a:buFont typeface="Wingdings" pitchFamily="2" charset="2"/>
              <a:buChar char="ü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Intestine</a:t>
            </a:r>
          </a:p>
          <a:p>
            <a:pPr>
              <a:buFont typeface="Wingdings" pitchFamily="2" charset="2"/>
              <a:buChar char="ü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Thymus</a:t>
            </a:r>
          </a:p>
          <a:p>
            <a:pPr>
              <a:buFont typeface="Wingdings" pitchFamily="2" charset="2"/>
              <a:buChar char="ü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Liver</a:t>
            </a: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Other organs</a:t>
            </a:r>
          </a:p>
          <a:p>
            <a:pPr>
              <a:buFont typeface="Wingdings" pitchFamily="2" charset="2"/>
              <a:buChar char="ü"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Gall bladder</a:t>
            </a:r>
          </a:p>
          <a:p>
            <a:pPr>
              <a:buFont typeface="Wingdings" pitchFamily="2" charset="2"/>
              <a:buChar char="ü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Stomach</a:t>
            </a:r>
          </a:p>
          <a:p>
            <a:pPr>
              <a:buFont typeface="Wingdings" pitchFamily="2" charset="2"/>
              <a:buChar char="ü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Eyes, ear, nose, skin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953000" y="0"/>
            <a:ext cx="4191000" cy="6858000"/>
          </a:xfrm>
          <a:prstGeom prst="rect">
            <a:avLst/>
          </a:prstGeom>
          <a:noFill/>
          <a:ln w="2857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824478118"/>
      </p:ext>
    </p:extLst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990599"/>
          </a:xfrm>
          <a:blipFill>
            <a:blip r:embed="rId2"/>
            <a:tile tx="0" ty="0" sx="100000" sy="100000" flip="none" algn="tl"/>
          </a:blipFill>
          <a:ln w="28575">
            <a:solidFill>
              <a:schemeClr val="accent2">
                <a:lumMod val="75000"/>
              </a:schemeClr>
            </a:solidFill>
          </a:ln>
        </p:spPr>
        <p:txBody>
          <a:bodyPr>
            <a:normAutofit fontScale="90000"/>
          </a:bodyPr>
          <a:lstStyle/>
          <a:p>
            <a:pPr algn="just"/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 critical donation pathway Donation after brain death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990600"/>
            <a:ext cx="9144000" cy="5867400"/>
          </a:xfrm>
          <a:blipFill dpi="0" rotWithShape="1">
            <a:blip r:embed="rId3">
              <a:alphaModFix amt="68000"/>
            </a:blip>
            <a:srcRect/>
            <a:stretch>
              <a:fillRect/>
            </a:stretch>
          </a:blipFill>
          <a:ln w="28575">
            <a:solidFill>
              <a:srgbClr val="002060"/>
            </a:solidFill>
          </a:ln>
        </p:spPr>
        <p:txBody>
          <a:bodyPr>
            <a:normAutofit/>
          </a:bodyPr>
          <a:lstStyle/>
          <a:p>
            <a:pPr algn="just"/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Severe brain damage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Donor detection 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Identify potential donor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Donor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referral 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Diagnose brain death			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Familycommunication</a:t>
            </a:r>
            <a:endParaRPr lang="en-US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Refer potential donor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Donor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maintainance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Approach to family			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Organ retrieval  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Maintain viability of organs				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Retrieve organs						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Provide feedback</a:t>
            </a:r>
            <a:endParaRPr lang="en-US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4191000" y="1143000"/>
            <a:ext cx="1066800" cy="5257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846148"/>
      </p:ext>
    </p:extLst>
  </p:cSld>
  <p:clrMapOvr>
    <a:masterClrMapping/>
  </p:clrMapOvr>
  <p:transition spd="slow">
    <p:cover dir="r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838199"/>
          </a:xfrm>
        </p:spPr>
        <p:txBody>
          <a:bodyPr>
            <a:normAutofit/>
          </a:bodyPr>
          <a:lstStyle/>
          <a:p>
            <a:pPr algn="just"/>
            <a:r>
              <a:rPr lang="en-US" sz="3200" b="1" u="sng" dirty="0" smtClean="0">
                <a:latin typeface="Times New Roman" pitchFamily="18" charset="0"/>
                <a:cs typeface="Times New Roman" pitchFamily="18" charset="0"/>
              </a:rPr>
              <a:t>PROCESS</a:t>
            </a:r>
            <a:endParaRPr lang="en-US" sz="32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066800"/>
            <a:ext cx="9144000" cy="5943600"/>
          </a:xfrm>
          <a:noFill/>
        </p:spPr>
        <p:txBody>
          <a:bodyPr>
            <a:normAutofit/>
          </a:bodyPr>
          <a:lstStyle/>
          <a:p>
            <a:pPr lvl="5" algn="just"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Organ Transplantation Process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4267200" y="1524000"/>
            <a:ext cx="3810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609600" y="1981200"/>
            <a:ext cx="7848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Down Arrow 8"/>
          <p:cNvSpPr/>
          <p:nvPr/>
        </p:nvSpPr>
        <p:spPr>
          <a:xfrm>
            <a:off x="609600" y="1981200"/>
            <a:ext cx="304800" cy="609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2590800"/>
            <a:ext cx="1828800" cy="1828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Steps for getting on the Organ Transplant waiting list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Down Arrow 10"/>
          <p:cNvSpPr/>
          <p:nvPr/>
        </p:nvSpPr>
        <p:spPr>
          <a:xfrm>
            <a:off x="2667000" y="1981200"/>
            <a:ext cx="304800" cy="609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057400" y="2590800"/>
            <a:ext cx="1676400" cy="18288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Planning your finances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Down Arrow 12"/>
          <p:cNvSpPr/>
          <p:nvPr/>
        </p:nvSpPr>
        <p:spPr>
          <a:xfrm>
            <a:off x="4343400" y="1981200"/>
            <a:ext cx="304800" cy="609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962400" y="2590800"/>
            <a:ext cx="1600200" cy="18288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How organs are matched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-e blood type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Down Arrow 14"/>
          <p:cNvSpPr/>
          <p:nvPr/>
        </p:nvSpPr>
        <p:spPr>
          <a:xfrm>
            <a:off x="6172200" y="1981200"/>
            <a:ext cx="381000" cy="609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791200" y="2590800"/>
            <a:ext cx="1447800" cy="18288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After the transplant (eating &amp; exercise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Down Arrow 16"/>
          <p:cNvSpPr/>
          <p:nvPr/>
        </p:nvSpPr>
        <p:spPr>
          <a:xfrm>
            <a:off x="8153400" y="1981200"/>
            <a:ext cx="2286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7620000" y="2590800"/>
            <a:ext cx="1524000" cy="18288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Contacting your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donar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family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209800" y="1066800"/>
            <a:ext cx="5181600" cy="4572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Organ Transplantation process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343400" y="4495800"/>
            <a:ext cx="4800600" cy="25146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0" y="4419600"/>
            <a:ext cx="4343400" cy="2590800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814535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838199"/>
          </a:xfr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algn="just"/>
            <a:r>
              <a:rPr lang="en-US" sz="32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ETHICAL ISSUES REGARDING THE DONOR</a:t>
            </a:r>
            <a:endParaRPr lang="en-US" sz="3200" b="1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762000"/>
            <a:ext cx="9144000" cy="6096000"/>
          </a:xfrm>
          <a:blipFill dpi="0" rotWithShape="1">
            <a:blip r:embed="rId2">
              <a:alphaModFix amt="72000"/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n-US" sz="2800" dirty="0"/>
              <a:t> </a:t>
            </a:r>
            <a:r>
              <a:rPr lang="en-US" sz="2800" dirty="0">
                <a:solidFill>
                  <a:schemeClr val="tx1"/>
                </a:solidFill>
              </a:rPr>
              <a:t>A problem or situation that requires a person or organization to choose between alternatives that must be evaluated as right (</a:t>
            </a:r>
            <a:r>
              <a:rPr lang="en-US" sz="2800" b="1" dirty="0">
                <a:solidFill>
                  <a:schemeClr val="tx1"/>
                </a:solidFill>
              </a:rPr>
              <a:t>ethical</a:t>
            </a:r>
            <a:r>
              <a:rPr lang="en-US" sz="2800" dirty="0">
                <a:solidFill>
                  <a:schemeClr val="tx1"/>
                </a:solidFill>
              </a:rPr>
              <a:t>) or wrong (unethical</a:t>
            </a:r>
            <a:r>
              <a:rPr lang="en-US" sz="2800" dirty="0" smtClean="0">
                <a:solidFill>
                  <a:schemeClr val="tx1"/>
                </a:solidFill>
              </a:rPr>
              <a:t>).</a:t>
            </a:r>
          </a:p>
          <a:p>
            <a:pPr algn="just">
              <a:buFont typeface="Arial" pitchFamily="34" charset="0"/>
              <a:buChar char="•"/>
            </a:pPr>
            <a:endParaRPr lang="en-US" sz="2800" dirty="0" smtClean="0">
              <a:solidFill>
                <a:schemeClr val="tx1"/>
              </a:solidFill>
            </a:endParaRPr>
          </a:p>
          <a:p>
            <a:pPr algn="just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The decision whether or not to donate organs and/or tissues for transplantation is an ethical (or ‘moral’) decision.</a:t>
            </a:r>
          </a:p>
          <a:p>
            <a:pPr algn="just">
              <a:buFont typeface="Arial" pitchFamily="34" charset="0"/>
              <a:buChar char="•"/>
            </a:pPr>
            <a:endParaRPr lang="en-US" sz="2800" dirty="0" smtClean="0">
              <a:solidFill>
                <a:schemeClr val="tx1"/>
              </a:solidFill>
            </a:endParaRPr>
          </a:p>
          <a:p>
            <a:pPr algn="just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 discussion here aims to ensure that whatever decision the person makes, whether to donate or not to donate, that</a:t>
            </a:r>
          </a:p>
          <a:p>
            <a:pPr algn="just"/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decision will be a well-informed one</a:t>
            </a:r>
          </a:p>
          <a:p>
            <a:pPr algn="just">
              <a:buFont typeface="Arial" pitchFamily="34" charset="0"/>
              <a:buChar char="•"/>
            </a:pPr>
            <a:endParaRPr lang="en-US" sz="2800" dirty="0" smtClean="0"/>
          </a:p>
          <a:p>
            <a:pPr algn="just">
              <a:buFont typeface="Arial" pitchFamily="34" charset="0"/>
              <a:buChar char="•"/>
            </a:pP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2779343078"/>
      </p:ext>
    </p:extLst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838199"/>
          </a:xfrm>
          <a:solidFill>
            <a:srgbClr val="92D050"/>
          </a:solidFill>
          <a:ln w="28575">
            <a:solidFill>
              <a:srgbClr val="C00000"/>
            </a:solidFill>
          </a:ln>
        </p:spPr>
        <p:txBody>
          <a:bodyPr>
            <a:normAutofit/>
          </a:bodyPr>
          <a:lstStyle/>
          <a:p>
            <a:pPr algn="just"/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ISSUES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914400"/>
            <a:ext cx="9144000" cy="5943600"/>
          </a:xfrm>
          <a:blipFill>
            <a:blip r:embed="rId2"/>
            <a:tile tx="0" ty="0" sx="100000" sy="100000" flip="none" algn="tl"/>
          </a:blipFill>
          <a:ln w="28575">
            <a:solidFill>
              <a:srgbClr val="002060"/>
            </a:solidFill>
          </a:ln>
        </p:spPr>
        <p:txBody>
          <a:bodyPr>
            <a:normAutofit fontScale="92500"/>
          </a:bodyPr>
          <a:lstStyle/>
          <a:p>
            <a:pPr algn="just"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Why think about the ethics of donating organs after death?</a:t>
            </a:r>
          </a:p>
          <a:p>
            <a:pPr algn="just"/>
            <a:endParaRPr lang="en-US" sz="2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What actually happens?</a:t>
            </a:r>
          </a:p>
          <a:p>
            <a:pPr algn="just">
              <a:buFont typeface="Arial" pitchFamily="34" charset="0"/>
              <a:buChar char="•"/>
            </a:pPr>
            <a:endParaRPr lang="en-US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pitchFamily="34" charset="0"/>
              <a:buChar char="•"/>
            </a:pPr>
            <a:endParaRPr lang="en-US" sz="2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pitchFamily="34" charset="0"/>
              <a:buChar char="•"/>
            </a:pPr>
            <a:endParaRPr lang="en-US" sz="2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Reasons why some </a:t>
            </a:r>
          </a:p>
          <a:p>
            <a:pPr algn="just"/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Decide and others decide</a:t>
            </a:r>
          </a:p>
          <a:p>
            <a:pPr algn="just"/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ot to donate organs after</a:t>
            </a:r>
          </a:p>
          <a:p>
            <a:pPr algn="just"/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death.</a:t>
            </a:r>
          </a:p>
          <a:p>
            <a:pPr algn="just"/>
            <a:endParaRPr lang="en-US" sz="2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Making a decision when the relative has died</a:t>
            </a:r>
          </a:p>
          <a:p>
            <a:pPr algn="just"/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648200" y="1447800"/>
            <a:ext cx="3962400" cy="23622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procedures involved</a:t>
            </a:r>
          </a:p>
          <a:p>
            <a:pPr algn="just"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Brain death</a:t>
            </a:r>
          </a:p>
          <a:p>
            <a:pPr algn="just"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What happens to the organs and tissues?</a:t>
            </a:r>
          </a:p>
          <a:p>
            <a:pPr algn="just"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How will the family feel outwards?</a:t>
            </a:r>
          </a:p>
          <a:p>
            <a:pPr lvl="8" algn="ctr">
              <a:buFont typeface="Arial" pitchFamily="34" charset="0"/>
              <a:buChar char="•"/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858143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838199"/>
          </a:xfrm>
          <a:blipFill>
            <a:blip r:embed="rId2"/>
            <a:tile tx="0" ty="0" sx="100000" sy="100000" flip="none" algn="tl"/>
          </a:blipFill>
          <a:ln w="28575">
            <a:solidFill>
              <a:schemeClr val="accent6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pPr algn="just"/>
            <a:r>
              <a:rPr lang="en-US" sz="3200" b="1" u="sng" dirty="0" smtClean="0">
                <a:latin typeface="Times New Roman" pitchFamily="18" charset="0"/>
                <a:cs typeface="Times New Roman" pitchFamily="18" charset="0"/>
              </a:rPr>
              <a:t>DONATION AFTER DEATH</a:t>
            </a:r>
            <a:endParaRPr lang="en-US" sz="32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914400"/>
            <a:ext cx="9144000" cy="5943600"/>
          </a:xfrm>
          <a:blipFill>
            <a:blip r:embed="rId3"/>
            <a:tile tx="0" ty="0" sx="100000" sy="100000" flip="none" algn="tl"/>
          </a:blipFill>
          <a:ln w="28575">
            <a:solidFill>
              <a:schemeClr val="tx2"/>
            </a:solidFill>
          </a:ln>
        </p:spPr>
        <p:txBody>
          <a:bodyPr>
            <a:norm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Organ and tissue donation involves making a decision about how someone’s body is to be treated after death. </a:t>
            </a:r>
          </a:p>
          <a:p>
            <a:pPr algn="just"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Organ and tissue donation may be seen as one of the last acts of the person who donates. It is a decision about how that person wanted to live his or her life and be remembered in death.</a:t>
            </a:r>
          </a:p>
          <a:p>
            <a:pPr algn="just"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It is also an ethical decision because it is intended to benefit others, the recipients of organs or tissues by transplantation</a:t>
            </a:r>
          </a:p>
          <a:p>
            <a:pPr algn="just"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Organ and tissue donation is a decision which will affect those who are left behind after someone has died. Since the issue of organ donation often arises after a sudden and traumatic death, the feelings of the bereaved family are very important.</a:t>
            </a:r>
          </a:p>
          <a:p>
            <a:pPr algn="just">
              <a:buFont typeface="Arial" pitchFamily="34" charset="0"/>
              <a:buChar char="•"/>
            </a:pPr>
            <a:endParaRPr lang="en-US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4770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496</TotalTime>
  <Words>858</Words>
  <Application>Microsoft Office PowerPoint</Application>
  <PresentationFormat>On-screen Show (4:3)</PresentationFormat>
  <Paragraphs>111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DEFINITION:</vt:lpstr>
      <vt:lpstr>INTRODUCTION</vt:lpstr>
      <vt:lpstr>Which organs can be transplanted?</vt:lpstr>
      <vt:lpstr>The critical donation pathway Donation after brain death</vt:lpstr>
      <vt:lpstr>PROCESS</vt:lpstr>
      <vt:lpstr>ETHICAL ISSUES REGARDING THE DONOR</vt:lpstr>
      <vt:lpstr>ISSUES</vt:lpstr>
      <vt:lpstr>DONATION AFTER DEATH</vt:lpstr>
      <vt:lpstr>LIVING ORGAN DONATION</vt:lpstr>
      <vt:lpstr>DRAWBACKS</vt:lpstr>
      <vt:lpstr>ETHICAL ISSUES REGARDING THE RCIPIENT</vt:lpstr>
      <vt:lpstr>ETHICAL ISSUES REGARDING THE ALLOCATION OF LIMITED RESOURCES</vt:lpstr>
      <vt:lpstr> 2. Artificial Substitutes for Organs  </vt:lpstr>
      <vt:lpstr> 3. USING ANIMALS 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Welcomes</dc:creator>
  <cp:lastModifiedBy>saiqa ilyas</cp:lastModifiedBy>
  <cp:revision>37</cp:revision>
  <dcterms:created xsi:type="dcterms:W3CDTF">2016-12-31T13:44:17Z</dcterms:created>
  <dcterms:modified xsi:type="dcterms:W3CDTF">2018-10-09T10:21:05Z</dcterms:modified>
</cp:coreProperties>
</file>