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media/image8.jpg" ContentType="image/png"/>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notesMasterIdLst>
    <p:notesMasterId r:id="rId23"/>
  </p:notesMasterIdLst>
  <p:sldIdLst>
    <p:sldId id="256" r:id="rId2"/>
    <p:sldId id="257" r:id="rId3"/>
    <p:sldId id="259" r:id="rId4"/>
    <p:sldId id="261" r:id="rId5"/>
    <p:sldId id="262" r:id="rId6"/>
    <p:sldId id="263" r:id="rId7"/>
    <p:sldId id="264" r:id="rId8"/>
    <p:sldId id="291" r:id="rId9"/>
    <p:sldId id="280" r:id="rId10"/>
    <p:sldId id="283" r:id="rId11"/>
    <p:sldId id="265" r:id="rId12"/>
    <p:sldId id="289" r:id="rId13"/>
    <p:sldId id="258" r:id="rId14"/>
    <p:sldId id="277" r:id="rId15"/>
    <p:sldId id="278" r:id="rId16"/>
    <p:sldId id="281" r:id="rId17"/>
    <p:sldId id="284" r:id="rId18"/>
    <p:sldId id="285" r:id="rId19"/>
    <p:sldId id="286" r:id="rId20"/>
    <p:sldId id="287" r:id="rId21"/>
    <p:sldId id="288"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5" d="100"/>
          <a:sy n="65" d="100"/>
        </p:scale>
        <p:origin x="-1536" y="-9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1884"/>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diagrams/_rels/data1.xml.rels><?xml version="1.0" encoding="UTF-8" standalone="yes"?>
<Relationships xmlns="http://schemas.openxmlformats.org/package/2006/relationships"><Relationship Id="rId3" Type="http://schemas.openxmlformats.org/officeDocument/2006/relationships/hyperlink" Target="http://en.wikipedia.org/wiki/Politics" TargetMode="External"/><Relationship Id="rId2" Type="http://schemas.openxmlformats.org/officeDocument/2006/relationships/hyperlink" Target="http://en.wikipedia.org/wiki/Biotechnology" TargetMode="External"/><Relationship Id="rId1" Type="http://schemas.openxmlformats.org/officeDocument/2006/relationships/hyperlink" Target="http://en.wikipedia.org/wiki/Life_sciences" TargetMode="External"/><Relationship Id="rId6" Type="http://schemas.openxmlformats.org/officeDocument/2006/relationships/hyperlink" Target="http://en.wikipedia.org/wiki/Philosophy" TargetMode="External"/><Relationship Id="rId5" Type="http://schemas.openxmlformats.org/officeDocument/2006/relationships/hyperlink" Target="http://en.wikipedia.org/wiki/Medicine" TargetMode="External"/><Relationship Id="rId4" Type="http://schemas.openxmlformats.org/officeDocument/2006/relationships/hyperlink" Target="http://en.wikipedia.org/wiki/Law" TargetMode="External"/></Relationships>
</file>

<file path=ppt/diagrams/_rels/drawing1.xml.rels><?xml version="1.0" encoding="UTF-8" standalone="yes"?>
<Relationships xmlns="http://schemas.openxmlformats.org/package/2006/relationships"><Relationship Id="rId3" Type="http://schemas.openxmlformats.org/officeDocument/2006/relationships/hyperlink" Target="http://en.wikipedia.org/wiki/Politics" TargetMode="External"/><Relationship Id="rId2" Type="http://schemas.openxmlformats.org/officeDocument/2006/relationships/hyperlink" Target="http://en.wikipedia.org/wiki/Biotechnology" TargetMode="External"/><Relationship Id="rId1" Type="http://schemas.openxmlformats.org/officeDocument/2006/relationships/hyperlink" Target="http://en.wikipedia.org/wiki/Life_sciences" TargetMode="External"/><Relationship Id="rId6" Type="http://schemas.openxmlformats.org/officeDocument/2006/relationships/hyperlink" Target="http://en.wikipedia.org/wiki/Philosophy" TargetMode="External"/><Relationship Id="rId5" Type="http://schemas.openxmlformats.org/officeDocument/2006/relationships/hyperlink" Target="http://en.wikipedia.org/wiki/Medicine" TargetMode="External"/><Relationship Id="rId4" Type="http://schemas.openxmlformats.org/officeDocument/2006/relationships/hyperlink" Target="http://en.wikipedia.org/wiki/Law" TargetMode="Externa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C20ADB6-D137-4518-B282-07C775CC7D1D}" type="doc">
      <dgm:prSet loTypeId="urn:microsoft.com/office/officeart/2005/8/layout/hierarchy4" loCatId="list" qsTypeId="urn:microsoft.com/office/officeart/2005/8/quickstyle/simple1" qsCatId="simple" csTypeId="urn:microsoft.com/office/officeart/2005/8/colors/accent1_2" csCatId="accent1" phldr="1"/>
      <dgm:spPr/>
      <dgm:t>
        <a:bodyPr/>
        <a:lstStyle/>
        <a:p>
          <a:endParaRPr lang="en-US"/>
        </a:p>
      </dgm:t>
    </dgm:pt>
    <dgm:pt modelId="{5AFD44E6-BA37-4A51-9966-CA21D6BF9B06}">
      <dgm:prSet phldrT="[Text]"/>
      <dgm:spPr/>
      <dgm:t>
        <a:bodyPr/>
        <a:lstStyle/>
        <a:p>
          <a:r>
            <a:rPr lang="en-US" dirty="0" smtClean="0">
              <a:hlinkClick xmlns:r="http://schemas.openxmlformats.org/officeDocument/2006/relationships" r:id="rId1"/>
            </a:rPr>
            <a:t>Life sciences</a:t>
          </a:r>
          <a:endParaRPr lang="en-US" dirty="0"/>
        </a:p>
      </dgm:t>
    </dgm:pt>
    <dgm:pt modelId="{21D6737C-01DA-4251-BBC9-9D01D0691C7F}" type="parTrans" cxnId="{B09DEC98-555E-4BAD-A2DB-C7AA57C811BF}">
      <dgm:prSet/>
      <dgm:spPr/>
      <dgm:t>
        <a:bodyPr/>
        <a:lstStyle/>
        <a:p>
          <a:endParaRPr lang="en-US"/>
        </a:p>
      </dgm:t>
    </dgm:pt>
    <dgm:pt modelId="{B2862E2A-2B36-447E-B9C5-6BAEB311A27A}" type="sibTrans" cxnId="{B09DEC98-555E-4BAD-A2DB-C7AA57C811BF}">
      <dgm:prSet/>
      <dgm:spPr/>
      <dgm:t>
        <a:bodyPr/>
        <a:lstStyle/>
        <a:p>
          <a:endParaRPr lang="en-US"/>
        </a:p>
      </dgm:t>
    </dgm:pt>
    <dgm:pt modelId="{69F11AE2-F7BD-45C0-AB53-32289E28ED78}">
      <dgm:prSet phldrT="[Text]"/>
      <dgm:spPr/>
      <dgm:t>
        <a:bodyPr/>
        <a:lstStyle/>
        <a:p>
          <a:r>
            <a:rPr lang="en-US" dirty="0" smtClean="0">
              <a:solidFill>
                <a:schemeClr val="tx1"/>
              </a:solidFill>
              <a:hlinkClick xmlns:r="http://schemas.openxmlformats.org/officeDocument/2006/relationships" r:id="rId2"/>
            </a:rPr>
            <a:t>Biotechnology</a:t>
          </a:r>
          <a:endParaRPr lang="en-US" dirty="0">
            <a:solidFill>
              <a:schemeClr val="tx1"/>
            </a:solidFill>
          </a:endParaRPr>
        </a:p>
      </dgm:t>
    </dgm:pt>
    <dgm:pt modelId="{33B71110-847B-409A-B382-69CEC4216E4D}" type="parTrans" cxnId="{8BCA7B86-7602-4E03-A239-07E3A8C3C5C4}">
      <dgm:prSet/>
      <dgm:spPr/>
      <dgm:t>
        <a:bodyPr/>
        <a:lstStyle/>
        <a:p>
          <a:endParaRPr lang="en-US"/>
        </a:p>
      </dgm:t>
    </dgm:pt>
    <dgm:pt modelId="{2A802B36-7428-431D-A034-7DC928B4EE09}" type="sibTrans" cxnId="{8BCA7B86-7602-4E03-A239-07E3A8C3C5C4}">
      <dgm:prSet/>
      <dgm:spPr/>
      <dgm:t>
        <a:bodyPr/>
        <a:lstStyle/>
        <a:p>
          <a:endParaRPr lang="en-US"/>
        </a:p>
      </dgm:t>
    </dgm:pt>
    <dgm:pt modelId="{CA39E7CB-2E9E-44E2-8563-4DE15BB400F0}">
      <dgm:prSet phldrT="[Text]"/>
      <dgm:spPr/>
      <dgm:t>
        <a:bodyPr/>
        <a:lstStyle/>
        <a:p>
          <a:r>
            <a:rPr lang="en-US" dirty="0" smtClean="0">
              <a:hlinkClick xmlns:r="http://schemas.openxmlformats.org/officeDocument/2006/relationships" r:id="rId3"/>
            </a:rPr>
            <a:t>Politics</a:t>
          </a:r>
          <a:r>
            <a:rPr lang="en-US" dirty="0" smtClean="0"/>
            <a:t> </a:t>
          </a:r>
          <a:endParaRPr lang="en-US" dirty="0"/>
        </a:p>
      </dgm:t>
    </dgm:pt>
    <dgm:pt modelId="{F9758324-CF38-408A-845C-1A49859D45DB}" type="parTrans" cxnId="{3A9D1CE4-967E-4703-A865-69A1ECB9F7EE}">
      <dgm:prSet/>
      <dgm:spPr/>
      <dgm:t>
        <a:bodyPr/>
        <a:lstStyle/>
        <a:p>
          <a:endParaRPr lang="en-US"/>
        </a:p>
      </dgm:t>
    </dgm:pt>
    <dgm:pt modelId="{3D0E76E0-9487-4F69-A2F0-D9A5584406CB}" type="sibTrans" cxnId="{3A9D1CE4-967E-4703-A865-69A1ECB9F7EE}">
      <dgm:prSet/>
      <dgm:spPr/>
      <dgm:t>
        <a:bodyPr/>
        <a:lstStyle/>
        <a:p>
          <a:endParaRPr lang="en-US"/>
        </a:p>
      </dgm:t>
    </dgm:pt>
    <dgm:pt modelId="{3CA9A4D2-C37B-43AA-9AB6-C245833CDBD7}">
      <dgm:prSet phldrT="[Text]" custT="1"/>
      <dgm:spPr/>
      <dgm:t>
        <a:bodyPr/>
        <a:lstStyle/>
        <a:p>
          <a:r>
            <a:rPr lang="en-US" sz="2800" dirty="0" smtClean="0">
              <a:hlinkClick xmlns:r="http://schemas.openxmlformats.org/officeDocument/2006/relationships" r:id="rId4"/>
            </a:rPr>
            <a:t>Law</a:t>
          </a:r>
          <a:endParaRPr lang="en-US" sz="2800" dirty="0"/>
        </a:p>
      </dgm:t>
    </dgm:pt>
    <dgm:pt modelId="{A3D32DDF-6449-40FB-A240-99BFC2522E7B}" type="parTrans" cxnId="{E88C838E-46D2-4041-BD5A-40760E62E926}">
      <dgm:prSet/>
      <dgm:spPr/>
      <dgm:t>
        <a:bodyPr/>
        <a:lstStyle/>
        <a:p>
          <a:endParaRPr lang="en-US"/>
        </a:p>
      </dgm:t>
    </dgm:pt>
    <dgm:pt modelId="{475B244E-139B-4FA6-9307-00A87E9B22CA}" type="sibTrans" cxnId="{E88C838E-46D2-4041-BD5A-40760E62E926}">
      <dgm:prSet/>
      <dgm:spPr/>
      <dgm:t>
        <a:bodyPr/>
        <a:lstStyle/>
        <a:p>
          <a:endParaRPr lang="en-US"/>
        </a:p>
      </dgm:t>
    </dgm:pt>
    <dgm:pt modelId="{9C2238BB-1A23-454D-8076-A1764DC8B316}">
      <dgm:prSet phldrT="[Text]"/>
      <dgm:spPr/>
      <dgm:t>
        <a:bodyPr/>
        <a:lstStyle/>
        <a:p>
          <a:r>
            <a:rPr lang="en-US" dirty="0" smtClean="0">
              <a:hlinkClick xmlns:r="http://schemas.openxmlformats.org/officeDocument/2006/relationships" r:id="rId5"/>
            </a:rPr>
            <a:t>Medicine</a:t>
          </a:r>
          <a:endParaRPr lang="en-US" dirty="0"/>
        </a:p>
      </dgm:t>
    </dgm:pt>
    <dgm:pt modelId="{E66EA35C-0500-4689-9510-F5CE3226D817}" type="parTrans" cxnId="{3808E5F5-6202-4E3D-A7FF-2359AB4F726E}">
      <dgm:prSet/>
      <dgm:spPr/>
      <dgm:t>
        <a:bodyPr/>
        <a:lstStyle/>
        <a:p>
          <a:endParaRPr lang="en-US"/>
        </a:p>
      </dgm:t>
    </dgm:pt>
    <dgm:pt modelId="{9EE2B444-A7FD-4A86-8D45-8CB15F4261FB}" type="sibTrans" cxnId="{3808E5F5-6202-4E3D-A7FF-2359AB4F726E}">
      <dgm:prSet/>
      <dgm:spPr/>
      <dgm:t>
        <a:bodyPr/>
        <a:lstStyle/>
        <a:p>
          <a:endParaRPr lang="en-US"/>
        </a:p>
      </dgm:t>
    </dgm:pt>
    <dgm:pt modelId="{837688FA-C91A-47BA-81F4-E1B34CB80E5D}">
      <dgm:prSet phldrT="[Text]" custT="1"/>
      <dgm:spPr/>
      <dgm:t>
        <a:bodyPr/>
        <a:lstStyle/>
        <a:p>
          <a:r>
            <a:rPr lang="en-US" sz="2800" dirty="0" smtClean="0">
              <a:hlinkClick xmlns:r="http://schemas.openxmlformats.org/officeDocument/2006/relationships" r:id="rId6"/>
            </a:rPr>
            <a:t>Philosophy</a:t>
          </a:r>
          <a:endParaRPr lang="en-US" sz="2800" dirty="0"/>
        </a:p>
      </dgm:t>
    </dgm:pt>
    <dgm:pt modelId="{032703C5-A581-4EF5-8378-C62AC5F804F2}" type="parTrans" cxnId="{0FD6A468-C833-472A-972A-4FFD2D0FF504}">
      <dgm:prSet/>
      <dgm:spPr/>
      <dgm:t>
        <a:bodyPr/>
        <a:lstStyle/>
        <a:p>
          <a:endParaRPr lang="en-US"/>
        </a:p>
      </dgm:t>
    </dgm:pt>
    <dgm:pt modelId="{0B240DDC-3DF8-4623-B11D-B3120B1581BA}" type="sibTrans" cxnId="{0FD6A468-C833-472A-972A-4FFD2D0FF504}">
      <dgm:prSet/>
      <dgm:spPr/>
      <dgm:t>
        <a:bodyPr/>
        <a:lstStyle/>
        <a:p>
          <a:endParaRPr lang="en-US"/>
        </a:p>
      </dgm:t>
    </dgm:pt>
    <dgm:pt modelId="{9A384CB1-ED04-4246-AB50-EBEA30E914E0}" type="pres">
      <dgm:prSet presAssocID="{5C20ADB6-D137-4518-B282-07C775CC7D1D}" presName="Name0" presStyleCnt="0">
        <dgm:presLayoutVars>
          <dgm:chPref val="1"/>
          <dgm:dir/>
          <dgm:animOne val="branch"/>
          <dgm:animLvl val="lvl"/>
          <dgm:resizeHandles/>
        </dgm:presLayoutVars>
      </dgm:prSet>
      <dgm:spPr/>
      <dgm:t>
        <a:bodyPr/>
        <a:lstStyle/>
        <a:p>
          <a:endParaRPr lang="en-US"/>
        </a:p>
      </dgm:t>
    </dgm:pt>
    <dgm:pt modelId="{6BF9051C-AF92-442A-B1A8-892F3CE0B365}" type="pres">
      <dgm:prSet presAssocID="{5AFD44E6-BA37-4A51-9966-CA21D6BF9B06}" presName="vertOne" presStyleCnt="0"/>
      <dgm:spPr/>
    </dgm:pt>
    <dgm:pt modelId="{DA21249A-832D-4136-B26C-9E665D41B58C}" type="pres">
      <dgm:prSet presAssocID="{5AFD44E6-BA37-4A51-9966-CA21D6BF9B06}" presName="txOne" presStyleLbl="node0" presStyleIdx="0" presStyleCnt="1">
        <dgm:presLayoutVars>
          <dgm:chPref val="3"/>
        </dgm:presLayoutVars>
      </dgm:prSet>
      <dgm:spPr/>
      <dgm:t>
        <a:bodyPr/>
        <a:lstStyle/>
        <a:p>
          <a:endParaRPr lang="en-US"/>
        </a:p>
      </dgm:t>
    </dgm:pt>
    <dgm:pt modelId="{3AD740D3-4F64-4605-AB43-4D7966094F29}" type="pres">
      <dgm:prSet presAssocID="{5AFD44E6-BA37-4A51-9966-CA21D6BF9B06}" presName="parTransOne" presStyleCnt="0"/>
      <dgm:spPr/>
    </dgm:pt>
    <dgm:pt modelId="{6ABFB8B2-9DF7-4415-8C18-29DB5589A78C}" type="pres">
      <dgm:prSet presAssocID="{5AFD44E6-BA37-4A51-9966-CA21D6BF9B06}" presName="horzOne" presStyleCnt="0"/>
      <dgm:spPr/>
    </dgm:pt>
    <dgm:pt modelId="{5BC640CA-0A00-4ECB-8572-481F9C05F5B2}" type="pres">
      <dgm:prSet presAssocID="{69F11AE2-F7BD-45C0-AB53-32289E28ED78}" presName="vertTwo" presStyleCnt="0"/>
      <dgm:spPr/>
    </dgm:pt>
    <dgm:pt modelId="{E5C0A260-A897-4266-9385-A7CF8019C780}" type="pres">
      <dgm:prSet presAssocID="{69F11AE2-F7BD-45C0-AB53-32289E28ED78}" presName="txTwo" presStyleLbl="node2" presStyleIdx="0" presStyleCnt="2" custLinFactNeighborX="1859" custLinFactNeighborY="40564">
        <dgm:presLayoutVars>
          <dgm:chPref val="3"/>
        </dgm:presLayoutVars>
      </dgm:prSet>
      <dgm:spPr/>
      <dgm:t>
        <a:bodyPr/>
        <a:lstStyle/>
        <a:p>
          <a:endParaRPr lang="en-US"/>
        </a:p>
      </dgm:t>
    </dgm:pt>
    <dgm:pt modelId="{7C7CB24B-909E-4608-9086-286F6D85B4B2}" type="pres">
      <dgm:prSet presAssocID="{69F11AE2-F7BD-45C0-AB53-32289E28ED78}" presName="parTransTwo" presStyleCnt="0"/>
      <dgm:spPr/>
    </dgm:pt>
    <dgm:pt modelId="{C4884C0D-2F0A-4751-8AFD-8A6426B01A68}" type="pres">
      <dgm:prSet presAssocID="{69F11AE2-F7BD-45C0-AB53-32289E28ED78}" presName="horzTwo" presStyleCnt="0"/>
      <dgm:spPr/>
    </dgm:pt>
    <dgm:pt modelId="{747C3F84-980E-4D68-8A40-7CD4105B732B}" type="pres">
      <dgm:prSet presAssocID="{CA39E7CB-2E9E-44E2-8563-4DE15BB400F0}" presName="vertThree" presStyleCnt="0"/>
      <dgm:spPr/>
    </dgm:pt>
    <dgm:pt modelId="{E2D935D9-63B0-45E7-BEE1-3DFB4E9FB8E8}" type="pres">
      <dgm:prSet presAssocID="{CA39E7CB-2E9E-44E2-8563-4DE15BB400F0}" presName="txThree" presStyleLbl="node3" presStyleIdx="0" presStyleCnt="3">
        <dgm:presLayoutVars>
          <dgm:chPref val="3"/>
        </dgm:presLayoutVars>
      </dgm:prSet>
      <dgm:spPr/>
      <dgm:t>
        <a:bodyPr/>
        <a:lstStyle/>
        <a:p>
          <a:endParaRPr lang="en-US"/>
        </a:p>
      </dgm:t>
    </dgm:pt>
    <dgm:pt modelId="{B9A3177F-4EAD-4A2C-A085-1E7EEF873AE8}" type="pres">
      <dgm:prSet presAssocID="{CA39E7CB-2E9E-44E2-8563-4DE15BB400F0}" presName="horzThree" presStyleCnt="0"/>
      <dgm:spPr/>
    </dgm:pt>
    <dgm:pt modelId="{B99487F9-4505-45DB-B94B-D3ED9C524EDF}" type="pres">
      <dgm:prSet presAssocID="{3D0E76E0-9487-4F69-A2F0-D9A5584406CB}" presName="sibSpaceThree" presStyleCnt="0"/>
      <dgm:spPr/>
    </dgm:pt>
    <dgm:pt modelId="{55889957-8616-48A9-97D6-29EB1B45DF78}" type="pres">
      <dgm:prSet presAssocID="{3CA9A4D2-C37B-43AA-9AB6-C245833CDBD7}" presName="vertThree" presStyleCnt="0"/>
      <dgm:spPr/>
    </dgm:pt>
    <dgm:pt modelId="{922D7890-134A-43BC-84B4-3F449150B206}" type="pres">
      <dgm:prSet presAssocID="{3CA9A4D2-C37B-43AA-9AB6-C245833CDBD7}" presName="txThree" presStyleLbl="node3" presStyleIdx="1" presStyleCnt="3">
        <dgm:presLayoutVars>
          <dgm:chPref val="3"/>
        </dgm:presLayoutVars>
      </dgm:prSet>
      <dgm:spPr/>
      <dgm:t>
        <a:bodyPr/>
        <a:lstStyle/>
        <a:p>
          <a:endParaRPr lang="en-US"/>
        </a:p>
      </dgm:t>
    </dgm:pt>
    <dgm:pt modelId="{B7B02A51-D76F-49E2-BC0A-C299D4936859}" type="pres">
      <dgm:prSet presAssocID="{3CA9A4D2-C37B-43AA-9AB6-C245833CDBD7}" presName="horzThree" presStyleCnt="0"/>
      <dgm:spPr/>
    </dgm:pt>
    <dgm:pt modelId="{E395FC52-06CF-4C10-9175-841DB55BD79E}" type="pres">
      <dgm:prSet presAssocID="{2A802B36-7428-431D-A034-7DC928B4EE09}" presName="sibSpaceTwo" presStyleCnt="0"/>
      <dgm:spPr/>
    </dgm:pt>
    <dgm:pt modelId="{117C3230-6B22-439F-87E8-24F738206AB5}" type="pres">
      <dgm:prSet presAssocID="{9C2238BB-1A23-454D-8076-A1764DC8B316}" presName="vertTwo" presStyleCnt="0"/>
      <dgm:spPr/>
    </dgm:pt>
    <dgm:pt modelId="{B92CF582-DD75-4A8E-B1ED-46057319CBD1}" type="pres">
      <dgm:prSet presAssocID="{9C2238BB-1A23-454D-8076-A1764DC8B316}" presName="txTwo" presStyleLbl="node2" presStyleIdx="1" presStyleCnt="2">
        <dgm:presLayoutVars>
          <dgm:chPref val="3"/>
        </dgm:presLayoutVars>
      </dgm:prSet>
      <dgm:spPr/>
      <dgm:t>
        <a:bodyPr/>
        <a:lstStyle/>
        <a:p>
          <a:endParaRPr lang="en-US"/>
        </a:p>
      </dgm:t>
    </dgm:pt>
    <dgm:pt modelId="{3D25BE47-6EAA-4E68-9632-BEC7EDC4AFB3}" type="pres">
      <dgm:prSet presAssocID="{9C2238BB-1A23-454D-8076-A1764DC8B316}" presName="parTransTwo" presStyleCnt="0"/>
      <dgm:spPr/>
    </dgm:pt>
    <dgm:pt modelId="{94F3DEB5-FAA7-4245-8C4A-1120826C0C75}" type="pres">
      <dgm:prSet presAssocID="{9C2238BB-1A23-454D-8076-A1764DC8B316}" presName="horzTwo" presStyleCnt="0"/>
      <dgm:spPr/>
    </dgm:pt>
    <dgm:pt modelId="{D58A0815-B388-48F4-A3F6-16F15882FF99}" type="pres">
      <dgm:prSet presAssocID="{837688FA-C91A-47BA-81F4-E1B34CB80E5D}" presName="vertThree" presStyleCnt="0"/>
      <dgm:spPr/>
    </dgm:pt>
    <dgm:pt modelId="{14067C0E-FB2C-4FBE-9388-A87973B68A13}" type="pres">
      <dgm:prSet presAssocID="{837688FA-C91A-47BA-81F4-E1B34CB80E5D}" presName="txThree" presStyleLbl="node3" presStyleIdx="2" presStyleCnt="3" custScaleX="108376">
        <dgm:presLayoutVars>
          <dgm:chPref val="3"/>
        </dgm:presLayoutVars>
      </dgm:prSet>
      <dgm:spPr/>
      <dgm:t>
        <a:bodyPr/>
        <a:lstStyle/>
        <a:p>
          <a:endParaRPr lang="en-US"/>
        </a:p>
      </dgm:t>
    </dgm:pt>
    <dgm:pt modelId="{920A3BAF-2907-41D7-9161-A7E1AF155EE0}" type="pres">
      <dgm:prSet presAssocID="{837688FA-C91A-47BA-81F4-E1B34CB80E5D}" presName="horzThree" presStyleCnt="0"/>
      <dgm:spPr/>
    </dgm:pt>
  </dgm:ptLst>
  <dgm:cxnLst>
    <dgm:cxn modelId="{E88C838E-46D2-4041-BD5A-40760E62E926}" srcId="{69F11AE2-F7BD-45C0-AB53-32289E28ED78}" destId="{3CA9A4D2-C37B-43AA-9AB6-C245833CDBD7}" srcOrd="1" destOrd="0" parTransId="{A3D32DDF-6449-40FB-A240-99BFC2522E7B}" sibTransId="{475B244E-139B-4FA6-9307-00A87E9B22CA}"/>
    <dgm:cxn modelId="{CFA6AC08-A2C3-49B8-986E-4DDB42978FB3}" type="presOf" srcId="{9C2238BB-1A23-454D-8076-A1764DC8B316}" destId="{B92CF582-DD75-4A8E-B1ED-46057319CBD1}" srcOrd="0" destOrd="0" presId="urn:microsoft.com/office/officeart/2005/8/layout/hierarchy4"/>
    <dgm:cxn modelId="{8BCA7B86-7602-4E03-A239-07E3A8C3C5C4}" srcId="{5AFD44E6-BA37-4A51-9966-CA21D6BF9B06}" destId="{69F11AE2-F7BD-45C0-AB53-32289E28ED78}" srcOrd="0" destOrd="0" parTransId="{33B71110-847B-409A-B382-69CEC4216E4D}" sibTransId="{2A802B36-7428-431D-A034-7DC928B4EE09}"/>
    <dgm:cxn modelId="{3808E5F5-6202-4E3D-A7FF-2359AB4F726E}" srcId="{5AFD44E6-BA37-4A51-9966-CA21D6BF9B06}" destId="{9C2238BB-1A23-454D-8076-A1764DC8B316}" srcOrd="1" destOrd="0" parTransId="{E66EA35C-0500-4689-9510-F5CE3226D817}" sibTransId="{9EE2B444-A7FD-4A86-8D45-8CB15F4261FB}"/>
    <dgm:cxn modelId="{B09DEC98-555E-4BAD-A2DB-C7AA57C811BF}" srcId="{5C20ADB6-D137-4518-B282-07C775CC7D1D}" destId="{5AFD44E6-BA37-4A51-9966-CA21D6BF9B06}" srcOrd="0" destOrd="0" parTransId="{21D6737C-01DA-4251-BBC9-9D01D0691C7F}" sibTransId="{B2862E2A-2B36-447E-B9C5-6BAEB311A27A}"/>
    <dgm:cxn modelId="{C491A380-9355-413C-A6EF-3F7B9797464D}" type="presOf" srcId="{CA39E7CB-2E9E-44E2-8563-4DE15BB400F0}" destId="{E2D935D9-63B0-45E7-BEE1-3DFB4E9FB8E8}" srcOrd="0" destOrd="0" presId="urn:microsoft.com/office/officeart/2005/8/layout/hierarchy4"/>
    <dgm:cxn modelId="{77E9A296-4280-4732-8467-0821D732CFAE}" type="presOf" srcId="{3CA9A4D2-C37B-43AA-9AB6-C245833CDBD7}" destId="{922D7890-134A-43BC-84B4-3F449150B206}" srcOrd="0" destOrd="0" presId="urn:microsoft.com/office/officeart/2005/8/layout/hierarchy4"/>
    <dgm:cxn modelId="{745A1E30-DA58-4CDF-8500-A8823F4671B0}" type="presOf" srcId="{5C20ADB6-D137-4518-B282-07C775CC7D1D}" destId="{9A384CB1-ED04-4246-AB50-EBEA30E914E0}" srcOrd="0" destOrd="0" presId="urn:microsoft.com/office/officeart/2005/8/layout/hierarchy4"/>
    <dgm:cxn modelId="{1CD5E318-5E23-4AC6-91B4-DE9A0653C9FF}" type="presOf" srcId="{837688FA-C91A-47BA-81F4-E1B34CB80E5D}" destId="{14067C0E-FB2C-4FBE-9388-A87973B68A13}" srcOrd="0" destOrd="0" presId="urn:microsoft.com/office/officeart/2005/8/layout/hierarchy4"/>
    <dgm:cxn modelId="{0056D115-B7DD-47D9-B646-BACB0DFB6AD7}" type="presOf" srcId="{69F11AE2-F7BD-45C0-AB53-32289E28ED78}" destId="{E5C0A260-A897-4266-9385-A7CF8019C780}" srcOrd="0" destOrd="0" presId="urn:microsoft.com/office/officeart/2005/8/layout/hierarchy4"/>
    <dgm:cxn modelId="{3A9D1CE4-967E-4703-A865-69A1ECB9F7EE}" srcId="{69F11AE2-F7BD-45C0-AB53-32289E28ED78}" destId="{CA39E7CB-2E9E-44E2-8563-4DE15BB400F0}" srcOrd="0" destOrd="0" parTransId="{F9758324-CF38-408A-845C-1A49859D45DB}" sibTransId="{3D0E76E0-9487-4F69-A2F0-D9A5584406CB}"/>
    <dgm:cxn modelId="{0FD6A468-C833-472A-972A-4FFD2D0FF504}" srcId="{9C2238BB-1A23-454D-8076-A1764DC8B316}" destId="{837688FA-C91A-47BA-81F4-E1B34CB80E5D}" srcOrd="0" destOrd="0" parTransId="{032703C5-A581-4EF5-8378-C62AC5F804F2}" sibTransId="{0B240DDC-3DF8-4623-B11D-B3120B1581BA}"/>
    <dgm:cxn modelId="{1AE1BD71-6FC8-4829-A8B7-26BC90D45B1C}" type="presOf" srcId="{5AFD44E6-BA37-4A51-9966-CA21D6BF9B06}" destId="{DA21249A-832D-4136-B26C-9E665D41B58C}" srcOrd="0" destOrd="0" presId="urn:microsoft.com/office/officeart/2005/8/layout/hierarchy4"/>
    <dgm:cxn modelId="{065E00AF-BFDE-407C-8C3E-86774A15F8C3}" type="presParOf" srcId="{9A384CB1-ED04-4246-AB50-EBEA30E914E0}" destId="{6BF9051C-AF92-442A-B1A8-892F3CE0B365}" srcOrd="0" destOrd="0" presId="urn:microsoft.com/office/officeart/2005/8/layout/hierarchy4"/>
    <dgm:cxn modelId="{3722953F-6A67-4683-9AE8-07F0C041EFBF}" type="presParOf" srcId="{6BF9051C-AF92-442A-B1A8-892F3CE0B365}" destId="{DA21249A-832D-4136-B26C-9E665D41B58C}" srcOrd="0" destOrd="0" presId="urn:microsoft.com/office/officeart/2005/8/layout/hierarchy4"/>
    <dgm:cxn modelId="{2D5BF5F5-0A66-48EB-AB4A-0D557B29C542}" type="presParOf" srcId="{6BF9051C-AF92-442A-B1A8-892F3CE0B365}" destId="{3AD740D3-4F64-4605-AB43-4D7966094F29}" srcOrd="1" destOrd="0" presId="urn:microsoft.com/office/officeart/2005/8/layout/hierarchy4"/>
    <dgm:cxn modelId="{97CE80D0-D42B-4540-84C1-A94EBBD8027A}" type="presParOf" srcId="{6BF9051C-AF92-442A-B1A8-892F3CE0B365}" destId="{6ABFB8B2-9DF7-4415-8C18-29DB5589A78C}" srcOrd="2" destOrd="0" presId="urn:microsoft.com/office/officeart/2005/8/layout/hierarchy4"/>
    <dgm:cxn modelId="{79BA17D2-EACF-4509-83F3-6F9D18C0FBCE}" type="presParOf" srcId="{6ABFB8B2-9DF7-4415-8C18-29DB5589A78C}" destId="{5BC640CA-0A00-4ECB-8572-481F9C05F5B2}" srcOrd="0" destOrd="0" presId="urn:microsoft.com/office/officeart/2005/8/layout/hierarchy4"/>
    <dgm:cxn modelId="{3976786F-BAA4-4946-A040-67EC3FE7753C}" type="presParOf" srcId="{5BC640CA-0A00-4ECB-8572-481F9C05F5B2}" destId="{E5C0A260-A897-4266-9385-A7CF8019C780}" srcOrd="0" destOrd="0" presId="urn:microsoft.com/office/officeart/2005/8/layout/hierarchy4"/>
    <dgm:cxn modelId="{4C55EF0D-0DFD-4337-96E9-16F05BD28014}" type="presParOf" srcId="{5BC640CA-0A00-4ECB-8572-481F9C05F5B2}" destId="{7C7CB24B-909E-4608-9086-286F6D85B4B2}" srcOrd="1" destOrd="0" presId="urn:microsoft.com/office/officeart/2005/8/layout/hierarchy4"/>
    <dgm:cxn modelId="{96B79B0A-4021-4D33-B842-30F7DEB40AA8}" type="presParOf" srcId="{5BC640CA-0A00-4ECB-8572-481F9C05F5B2}" destId="{C4884C0D-2F0A-4751-8AFD-8A6426B01A68}" srcOrd="2" destOrd="0" presId="urn:microsoft.com/office/officeart/2005/8/layout/hierarchy4"/>
    <dgm:cxn modelId="{828F8A17-D0BF-468C-ABB6-82075BA8B8E0}" type="presParOf" srcId="{C4884C0D-2F0A-4751-8AFD-8A6426B01A68}" destId="{747C3F84-980E-4D68-8A40-7CD4105B732B}" srcOrd="0" destOrd="0" presId="urn:microsoft.com/office/officeart/2005/8/layout/hierarchy4"/>
    <dgm:cxn modelId="{95007DC4-D0C3-4B20-AA52-21E8CD39DABE}" type="presParOf" srcId="{747C3F84-980E-4D68-8A40-7CD4105B732B}" destId="{E2D935D9-63B0-45E7-BEE1-3DFB4E9FB8E8}" srcOrd="0" destOrd="0" presId="urn:microsoft.com/office/officeart/2005/8/layout/hierarchy4"/>
    <dgm:cxn modelId="{C6F22EC5-7636-47E9-8309-C97B84E8B4C8}" type="presParOf" srcId="{747C3F84-980E-4D68-8A40-7CD4105B732B}" destId="{B9A3177F-4EAD-4A2C-A085-1E7EEF873AE8}" srcOrd="1" destOrd="0" presId="urn:microsoft.com/office/officeart/2005/8/layout/hierarchy4"/>
    <dgm:cxn modelId="{6592FF98-23D5-4228-8ADE-12DE8B2A26E9}" type="presParOf" srcId="{C4884C0D-2F0A-4751-8AFD-8A6426B01A68}" destId="{B99487F9-4505-45DB-B94B-D3ED9C524EDF}" srcOrd="1" destOrd="0" presId="urn:microsoft.com/office/officeart/2005/8/layout/hierarchy4"/>
    <dgm:cxn modelId="{95196049-A686-4522-A2BB-8B1FEF417AF8}" type="presParOf" srcId="{C4884C0D-2F0A-4751-8AFD-8A6426B01A68}" destId="{55889957-8616-48A9-97D6-29EB1B45DF78}" srcOrd="2" destOrd="0" presId="urn:microsoft.com/office/officeart/2005/8/layout/hierarchy4"/>
    <dgm:cxn modelId="{283B6075-B037-4D70-8677-5BBE8B41D317}" type="presParOf" srcId="{55889957-8616-48A9-97D6-29EB1B45DF78}" destId="{922D7890-134A-43BC-84B4-3F449150B206}" srcOrd="0" destOrd="0" presId="urn:microsoft.com/office/officeart/2005/8/layout/hierarchy4"/>
    <dgm:cxn modelId="{CE58938D-2622-4422-A88D-D22BA1628D95}" type="presParOf" srcId="{55889957-8616-48A9-97D6-29EB1B45DF78}" destId="{B7B02A51-D76F-49E2-BC0A-C299D4936859}" srcOrd="1" destOrd="0" presId="urn:microsoft.com/office/officeart/2005/8/layout/hierarchy4"/>
    <dgm:cxn modelId="{6E7DC96F-0311-42ED-85B3-85A216A41D69}" type="presParOf" srcId="{6ABFB8B2-9DF7-4415-8C18-29DB5589A78C}" destId="{E395FC52-06CF-4C10-9175-841DB55BD79E}" srcOrd="1" destOrd="0" presId="urn:microsoft.com/office/officeart/2005/8/layout/hierarchy4"/>
    <dgm:cxn modelId="{A6A71DCE-FECD-4A32-83E1-FABD1202672B}" type="presParOf" srcId="{6ABFB8B2-9DF7-4415-8C18-29DB5589A78C}" destId="{117C3230-6B22-439F-87E8-24F738206AB5}" srcOrd="2" destOrd="0" presId="urn:microsoft.com/office/officeart/2005/8/layout/hierarchy4"/>
    <dgm:cxn modelId="{C0BE6321-8751-447D-AC63-63CD63B5E320}" type="presParOf" srcId="{117C3230-6B22-439F-87E8-24F738206AB5}" destId="{B92CF582-DD75-4A8E-B1ED-46057319CBD1}" srcOrd="0" destOrd="0" presId="urn:microsoft.com/office/officeart/2005/8/layout/hierarchy4"/>
    <dgm:cxn modelId="{416F03A9-BBE8-432C-BF50-4A87B1F79F2D}" type="presParOf" srcId="{117C3230-6B22-439F-87E8-24F738206AB5}" destId="{3D25BE47-6EAA-4E68-9632-BEC7EDC4AFB3}" srcOrd="1" destOrd="0" presId="urn:microsoft.com/office/officeart/2005/8/layout/hierarchy4"/>
    <dgm:cxn modelId="{12C0D4B0-489E-4F23-921F-9A514E2D4C24}" type="presParOf" srcId="{117C3230-6B22-439F-87E8-24F738206AB5}" destId="{94F3DEB5-FAA7-4245-8C4A-1120826C0C75}" srcOrd="2" destOrd="0" presId="urn:microsoft.com/office/officeart/2005/8/layout/hierarchy4"/>
    <dgm:cxn modelId="{6A910C25-B88F-463C-AA69-ED5246F906B8}" type="presParOf" srcId="{94F3DEB5-FAA7-4245-8C4A-1120826C0C75}" destId="{D58A0815-B388-48F4-A3F6-16F15882FF99}" srcOrd="0" destOrd="0" presId="urn:microsoft.com/office/officeart/2005/8/layout/hierarchy4"/>
    <dgm:cxn modelId="{101A1EFC-F6E3-45BF-9A52-2FE8F1E8935D}" type="presParOf" srcId="{D58A0815-B388-48F4-A3F6-16F15882FF99}" destId="{14067C0E-FB2C-4FBE-9388-A87973B68A13}" srcOrd="0" destOrd="0" presId="urn:microsoft.com/office/officeart/2005/8/layout/hierarchy4"/>
    <dgm:cxn modelId="{87874AE7-21A4-41A3-B2D7-E3F8A325944A}" type="presParOf" srcId="{D58A0815-B388-48F4-A3F6-16F15882FF99}" destId="{920A3BAF-2907-41D7-9161-A7E1AF155EE0}" srcOrd="1" destOrd="0" presId="urn:microsoft.com/office/officeart/2005/8/layout/hierarchy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565C379-DAF8-4F50-875B-1368580ABCAE}" type="doc">
      <dgm:prSet loTypeId="urn:microsoft.com/office/officeart/2005/8/layout/matrix3" loCatId="matrix" qsTypeId="urn:microsoft.com/office/officeart/2005/8/quickstyle/simple1" qsCatId="simple" csTypeId="urn:microsoft.com/office/officeart/2005/8/colors/accent1_2" csCatId="accent1" phldr="1"/>
      <dgm:spPr/>
      <dgm:t>
        <a:bodyPr/>
        <a:lstStyle/>
        <a:p>
          <a:endParaRPr lang="en-US"/>
        </a:p>
      </dgm:t>
    </dgm:pt>
    <dgm:pt modelId="{B048FF01-DDF4-4DE3-B93C-4F49B6D72BEA}">
      <dgm:prSet phldrT="[Text]" custT="1"/>
      <dgm:spPr/>
      <dgm:t>
        <a:bodyPr/>
        <a:lstStyle/>
        <a:p>
          <a:r>
            <a:rPr lang="en-US" sz="2400" b="1" dirty="0" smtClean="0">
              <a:solidFill>
                <a:schemeClr val="tx1"/>
              </a:solidFill>
            </a:rPr>
            <a:t>Autonomy</a:t>
          </a:r>
        </a:p>
        <a:p>
          <a:r>
            <a:rPr lang="en-US" sz="1200" b="1" dirty="0" smtClean="0"/>
            <a:t>(</a:t>
          </a:r>
          <a:r>
            <a:rPr lang="en-US" sz="1200" dirty="0" smtClean="0"/>
            <a:t>respect the right of individuals to make their own decisions)</a:t>
          </a:r>
          <a:endParaRPr lang="en-US" sz="1200" dirty="0"/>
        </a:p>
      </dgm:t>
    </dgm:pt>
    <dgm:pt modelId="{50E4BB16-EC21-48D2-A787-3AFB6BB906A0}" type="parTrans" cxnId="{8F44A596-6ACA-4D92-A05A-0244EB4D6CC0}">
      <dgm:prSet/>
      <dgm:spPr/>
      <dgm:t>
        <a:bodyPr/>
        <a:lstStyle/>
        <a:p>
          <a:endParaRPr lang="en-US"/>
        </a:p>
      </dgm:t>
    </dgm:pt>
    <dgm:pt modelId="{7A6B448B-EE56-4B26-A05A-6F4E06E8E180}" type="sibTrans" cxnId="{8F44A596-6ACA-4D92-A05A-0244EB4D6CC0}">
      <dgm:prSet/>
      <dgm:spPr/>
      <dgm:t>
        <a:bodyPr/>
        <a:lstStyle/>
        <a:p>
          <a:endParaRPr lang="en-US"/>
        </a:p>
      </dgm:t>
    </dgm:pt>
    <dgm:pt modelId="{02BA0B27-CF7C-4391-AE13-609F3C0C78DF}">
      <dgm:prSet phldrT="[Text]" custT="1"/>
      <dgm:spPr/>
      <dgm:t>
        <a:bodyPr/>
        <a:lstStyle/>
        <a:p>
          <a:r>
            <a:rPr lang="en-US" sz="2400" b="1" dirty="0" smtClean="0">
              <a:solidFill>
                <a:schemeClr val="tx1"/>
              </a:solidFill>
            </a:rPr>
            <a:t>Non maleficence</a:t>
          </a:r>
        </a:p>
        <a:p>
          <a:r>
            <a:rPr lang="en-US" sz="1200" b="1" dirty="0" smtClean="0"/>
            <a:t>(</a:t>
          </a:r>
          <a:r>
            <a:rPr lang="en-US" sz="1200" dirty="0" smtClean="0"/>
            <a:t>avoid causing harm) </a:t>
          </a:r>
          <a:endParaRPr lang="en-US" sz="1200" dirty="0"/>
        </a:p>
      </dgm:t>
    </dgm:pt>
    <dgm:pt modelId="{970F0F35-0A5A-4842-9CB1-B05B0AA5C6F4}" type="parTrans" cxnId="{44D78A17-6FD0-4791-BBB8-550119542454}">
      <dgm:prSet/>
      <dgm:spPr/>
      <dgm:t>
        <a:bodyPr/>
        <a:lstStyle/>
        <a:p>
          <a:endParaRPr lang="en-US"/>
        </a:p>
      </dgm:t>
    </dgm:pt>
    <dgm:pt modelId="{9556FD37-201B-4063-B5EB-5305F3BA9E91}" type="sibTrans" cxnId="{44D78A17-6FD0-4791-BBB8-550119542454}">
      <dgm:prSet/>
      <dgm:spPr/>
      <dgm:t>
        <a:bodyPr/>
        <a:lstStyle/>
        <a:p>
          <a:endParaRPr lang="en-US"/>
        </a:p>
      </dgm:t>
    </dgm:pt>
    <dgm:pt modelId="{1AA7D8E3-3E52-4220-87E4-9CBBCAB35148}">
      <dgm:prSet phldrT="[Text]" custT="1"/>
      <dgm:spPr/>
      <dgm:t>
        <a:bodyPr/>
        <a:lstStyle/>
        <a:p>
          <a:r>
            <a:rPr lang="en-US" sz="2400" b="1" dirty="0" smtClean="0">
              <a:solidFill>
                <a:schemeClr val="tx1"/>
              </a:solidFill>
            </a:rPr>
            <a:t>Beneficence</a:t>
          </a:r>
        </a:p>
        <a:p>
          <a:r>
            <a:rPr lang="en-US" sz="1200" b="1" dirty="0" smtClean="0"/>
            <a:t>(</a:t>
          </a:r>
          <a:r>
            <a:rPr lang="en-US" sz="1200" dirty="0" smtClean="0"/>
            <a:t>take positive steps to help others)</a:t>
          </a:r>
          <a:endParaRPr lang="en-US" sz="1200" dirty="0"/>
        </a:p>
      </dgm:t>
    </dgm:pt>
    <dgm:pt modelId="{9DC4DAF1-7596-4639-80E9-0088CD081D9A}" type="parTrans" cxnId="{78632A34-385A-4759-8AFC-9578CFA3CBE0}">
      <dgm:prSet/>
      <dgm:spPr/>
      <dgm:t>
        <a:bodyPr/>
        <a:lstStyle/>
        <a:p>
          <a:endParaRPr lang="en-US"/>
        </a:p>
      </dgm:t>
    </dgm:pt>
    <dgm:pt modelId="{A42BD136-2211-4EC8-9E7E-A988AC42083F}" type="sibTrans" cxnId="{78632A34-385A-4759-8AFC-9578CFA3CBE0}">
      <dgm:prSet/>
      <dgm:spPr/>
      <dgm:t>
        <a:bodyPr/>
        <a:lstStyle/>
        <a:p>
          <a:endParaRPr lang="en-US"/>
        </a:p>
      </dgm:t>
    </dgm:pt>
    <dgm:pt modelId="{E4C1E3C8-5D11-4F33-9557-26F57DEA719E}">
      <dgm:prSet phldrT="[Text]" custT="1"/>
      <dgm:spPr/>
      <dgm:t>
        <a:bodyPr/>
        <a:lstStyle/>
        <a:p>
          <a:r>
            <a:rPr lang="en-US" sz="2400" b="1" dirty="0" smtClean="0">
              <a:solidFill>
                <a:schemeClr val="tx1"/>
              </a:solidFill>
            </a:rPr>
            <a:t>Justice</a:t>
          </a:r>
        </a:p>
        <a:p>
          <a:r>
            <a:rPr lang="en-US" sz="1200" b="1" dirty="0" smtClean="0"/>
            <a:t>(</a:t>
          </a:r>
          <a:r>
            <a:rPr lang="en-US" sz="1200" dirty="0" smtClean="0"/>
            <a:t>benefits and risks should be fairly distributed)</a:t>
          </a:r>
          <a:endParaRPr lang="en-US" sz="1200" dirty="0"/>
        </a:p>
      </dgm:t>
    </dgm:pt>
    <dgm:pt modelId="{803F12AB-C727-45C6-86A8-0674300AE691}" type="parTrans" cxnId="{632DC552-9246-43CD-A0B2-3F12B475B105}">
      <dgm:prSet/>
      <dgm:spPr/>
      <dgm:t>
        <a:bodyPr/>
        <a:lstStyle/>
        <a:p>
          <a:endParaRPr lang="en-US"/>
        </a:p>
      </dgm:t>
    </dgm:pt>
    <dgm:pt modelId="{9D6B2EAD-3D6B-4474-8370-C7EB35CB74AE}" type="sibTrans" cxnId="{632DC552-9246-43CD-A0B2-3F12B475B105}">
      <dgm:prSet/>
      <dgm:spPr/>
      <dgm:t>
        <a:bodyPr/>
        <a:lstStyle/>
        <a:p>
          <a:endParaRPr lang="en-US"/>
        </a:p>
      </dgm:t>
    </dgm:pt>
    <dgm:pt modelId="{7E780152-753D-4B95-AA45-F7C90B0E0C2C}">
      <dgm:prSet/>
      <dgm:spPr/>
      <dgm:t>
        <a:bodyPr/>
        <a:lstStyle/>
        <a:p>
          <a:endParaRPr lang="en-US"/>
        </a:p>
      </dgm:t>
    </dgm:pt>
    <dgm:pt modelId="{A1C242DE-145E-49C3-9EDE-94BF17ABAB30}" type="parTrans" cxnId="{A30C9A5F-3B55-40FE-B4C7-7682BDA85D7B}">
      <dgm:prSet/>
      <dgm:spPr/>
      <dgm:t>
        <a:bodyPr/>
        <a:lstStyle/>
        <a:p>
          <a:endParaRPr lang="en-US"/>
        </a:p>
      </dgm:t>
    </dgm:pt>
    <dgm:pt modelId="{D99B3B0C-FC21-456F-9E36-3E42CCEE18DE}" type="sibTrans" cxnId="{A30C9A5F-3B55-40FE-B4C7-7682BDA85D7B}">
      <dgm:prSet/>
      <dgm:spPr/>
      <dgm:t>
        <a:bodyPr/>
        <a:lstStyle/>
        <a:p>
          <a:endParaRPr lang="en-US"/>
        </a:p>
      </dgm:t>
    </dgm:pt>
    <dgm:pt modelId="{7BE77A40-FABF-4DF4-8216-F55509D80FCE}">
      <dgm:prSet/>
      <dgm:spPr/>
      <dgm:t>
        <a:bodyPr/>
        <a:lstStyle/>
        <a:p>
          <a:endParaRPr lang="en-US"/>
        </a:p>
      </dgm:t>
    </dgm:pt>
    <dgm:pt modelId="{246B9B3C-2D6D-4584-B97A-127EE4646894}" type="parTrans" cxnId="{64192E97-7782-4415-881E-A1EA0698D968}">
      <dgm:prSet/>
      <dgm:spPr/>
      <dgm:t>
        <a:bodyPr/>
        <a:lstStyle/>
        <a:p>
          <a:endParaRPr lang="en-US"/>
        </a:p>
      </dgm:t>
    </dgm:pt>
    <dgm:pt modelId="{F28E46D6-3B67-4645-ACFA-9DD6D6521E91}" type="sibTrans" cxnId="{64192E97-7782-4415-881E-A1EA0698D968}">
      <dgm:prSet/>
      <dgm:spPr/>
      <dgm:t>
        <a:bodyPr/>
        <a:lstStyle/>
        <a:p>
          <a:endParaRPr lang="en-US"/>
        </a:p>
      </dgm:t>
    </dgm:pt>
    <dgm:pt modelId="{F93ABB66-459B-4C09-9722-D941BC299684}">
      <dgm:prSet/>
      <dgm:spPr/>
      <dgm:t>
        <a:bodyPr/>
        <a:lstStyle/>
        <a:p>
          <a:endParaRPr lang="en-US"/>
        </a:p>
      </dgm:t>
    </dgm:pt>
    <dgm:pt modelId="{6E862AC6-A100-47E1-9014-63F8EDBF2DFF}" type="parTrans" cxnId="{3B00921A-9071-4C86-B0AC-2CDE88D02FA5}">
      <dgm:prSet/>
      <dgm:spPr/>
      <dgm:t>
        <a:bodyPr/>
        <a:lstStyle/>
        <a:p>
          <a:endParaRPr lang="en-US"/>
        </a:p>
      </dgm:t>
    </dgm:pt>
    <dgm:pt modelId="{783F428C-EF80-4440-8582-3CFE6F4E9DC4}" type="sibTrans" cxnId="{3B00921A-9071-4C86-B0AC-2CDE88D02FA5}">
      <dgm:prSet/>
      <dgm:spPr/>
      <dgm:t>
        <a:bodyPr/>
        <a:lstStyle/>
        <a:p>
          <a:endParaRPr lang="en-US"/>
        </a:p>
      </dgm:t>
    </dgm:pt>
    <dgm:pt modelId="{AED6E6A2-E4BD-4198-B6F5-034D900635AC}">
      <dgm:prSet/>
      <dgm:spPr/>
      <dgm:t>
        <a:bodyPr/>
        <a:lstStyle/>
        <a:p>
          <a:endParaRPr lang="en-US"/>
        </a:p>
      </dgm:t>
    </dgm:pt>
    <dgm:pt modelId="{8583335C-1BEA-403B-AEE3-DDECB7C7604C}" type="parTrans" cxnId="{A5476F44-D5FA-4086-B018-BF688DC265E5}">
      <dgm:prSet/>
      <dgm:spPr/>
      <dgm:t>
        <a:bodyPr/>
        <a:lstStyle/>
        <a:p>
          <a:endParaRPr lang="en-US"/>
        </a:p>
      </dgm:t>
    </dgm:pt>
    <dgm:pt modelId="{40499005-033C-4654-A653-60FE4F6C0FCB}" type="sibTrans" cxnId="{A5476F44-D5FA-4086-B018-BF688DC265E5}">
      <dgm:prSet/>
      <dgm:spPr/>
      <dgm:t>
        <a:bodyPr/>
        <a:lstStyle/>
        <a:p>
          <a:endParaRPr lang="en-US"/>
        </a:p>
      </dgm:t>
    </dgm:pt>
    <dgm:pt modelId="{09AC18BA-34A3-4BD0-B7AA-181661B37F64}" type="pres">
      <dgm:prSet presAssocID="{C565C379-DAF8-4F50-875B-1368580ABCAE}" presName="matrix" presStyleCnt="0">
        <dgm:presLayoutVars>
          <dgm:chMax val="1"/>
          <dgm:dir/>
          <dgm:resizeHandles val="exact"/>
        </dgm:presLayoutVars>
      </dgm:prSet>
      <dgm:spPr/>
      <dgm:t>
        <a:bodyPr/>
        <a:lstStyle/>
        <a:p>
          <a:endParaRPr lang="en-US"/>
        </a:p>
      </dgm:t>
    </dgm:pt>
    <dgm:pt modelId="{42B04CC9-9AE4-485D-A102-045A3753BCCA}" type="pres">
      <dgm:prSet presAssocID="{C565C379-DAF8-4F50-875B-1368580ABCAE}" presName="diamond" presStyleLbl="bgShp" presStyleIdx="0" presStyleCnt="1" custScaleX="209016"/>
      <dgm:spPr/>
    </dgm:pt>
    <dgm:pt modelId="{C5991AFA-DADC-4FB5-A9D0-251B76170EE7}" type="pres">
      <dgm:prSet presAssocID="{C565C379-DAF8-4F50-875B-1368580ABCAE}" presName="quad1" presStyleLbl="node1" presStyleIdx="0" presStyleCnt="4" custScaleX="211917" custScaleY="110684" custLinFactNeighborX="-67225" custLinFactNeighborY="-13675">
        <dgm:presLayoutVars>
          <dgm:chMax val="0"/>
          <dgm:chPref val="0"/>
          <dgm:bulletEnabled val="1"/>
        </dgm:presLayoutVars>
      </dgm:prSet>
      <dgm:spPr/>
      <dgm:t>
        <a:bodyPr/>
        <a:lstStyle/>
        <a:p>
          <a:endParaRPr lang="en-US"/>
        </a:p>
      </dgm:t>
    </dgm:pt>
    <dgm:pt modelId="{61171DA7-F7D5-43CC-BCE9-DE3609A63F2D}" type="pres">
      <dgm:prSet presAssocID="{C565C379-DAF8-4F50-875B-1368580ABCAE}" presName="quad2" presStyleLbl="node1" presStyleIdx="1" presStyleCnt="4" custScaleX="225724" custScaleY="109823" custLinFactNeighborX="64912" custLinFactNeighborY="-11749">
        <dgm:presLayoutVars>
          <dgm:chMax val="0"/>
          <dgm:chPref val="0"/>
          <dgm:bulletEnabled val="1"/>
        </dgm:presLayoutVars>
      </dgm:prSet>
      <dgm:spPr/>
      <dgm:t>
        <a:bodyPr/>
        <a:lstStyle/>
        <a:p>
          <a:endParaRPr lang="en-US"/>
        </a:p>
      </dgm:t>
    </dgm:pt>
    <dgm:pt modelId="{84EFBF1D-455B-4674-AE18-F24A945B568F}" type="pres">
      <dgm:prSet presAssocID="{C565C379-DAF8-4F50-875B-1368580ABCAE}" presName="quad3" presStyleLbl="node1" presStyleIdx="2" presStyleCnt="4" custScaleX="207187" custScaleY="115953" custLinFactNeighborX="-66394" custLinFactNeighborY="357">
        <dgm:presLayoutVars>
          <dgm:chMax val="0"/>
          <dgm:chPref val="0"/>
          <dgm:bulletEnabled val="1"/>
        </dgm:presLayoutVars>
      </dgm:prSet>
      <dgm:spPr/>
      <dgm:t>
        <a:bodyPr/>
        <a:lstStyle/>
        <a:p>
          <a:endParaRPr lang="en-US"/>
        </a:p>
      </dgm:t>
    </dgm:pt>
    <dgm:pt modelId="{E239D733-27AD-458E-8A9A-5BB27F255B7F}" type="pres">
      <dgm:prSet presAssocID="{C565C379-DAF8-4F50-875B-1368580ABCAE}" presName="quad4" presStyleLbl="node1" presStyleIdx="3" presStyleCnt="4" custScaleX="221564" custScaleY="117879" custLinFactNeighborX="72699" custLinFactNeighborY="-5948">
        <dgm:presLayoutVars>
          <dgm:chMax val="0"/>
          <dgm:chPref val="0"/>
          <dgm:bulletEnabled val="1"/>
        </dgm:presLayoutVars>
      </dgm:prSet>
      <dgm:spPr/>
      <dgm:t>
        <a:bodyPr/>
        <a:lstStyle/>
        <a:p>
          <a:endParaRPr lang="en-US"/>
        </a:p>
      </dgm:t>
    </dgm:pt>
  </dgm:ptLst>
  <dgm:cxnLst>
    <dgm:cxn modelId="{64192E97-7782-4415-881E-A1EA0698D968}" srcId="{C565C379-DAF8-4F50-875B-1368580ABCAE}" destId="{7BE77A40-FABF-4DF4-8216-F55509D80FCE}" srcOrd="4" destOrd="0" parTransId="{246B9B3C-2D6D-4584-B97A-127EE4646894}" sibTransId="{F28E46D6-3B67-4645-ACFA-9DD6D6521E91}"/>
    <dgm:cxn modelId="{0B9B9B7E-9603-4AF9-A035-2A45D48A7F02}" type="presOf" srcId="{C565C379-DAF8-4F50-875B-1368580ABCAE}" destId="{09AC18BA-34A3-4BD0-B7AA-181661B37F64}" srcOrd="0" destOrd="0" presId="urn:microsoft.com/office/officeart/2005/8/layout/matrix3"/>
    <dgm:cxn modelId="{78632A34-385A-4759-8AFC-9578CFA3CBE0}" srcId="{C565C379-DAF8-4F50-875B-1368580ABCAE}" destId="{1AA7D8E3-3E52-4220-87E4-9CBBCAB35148}" srcOrd="2" destOrd="0" parTransId="{9DC4DAF1-7596-4639-80E9-0088CD081D9A}" sibTransId="{A42BD136-2211-4EC8-9E7E-A988AC42083F}"/>
    <dgm:cxn modelId="{8941EC1B-C20C-4C66-903D-D4D95AE35B98}" type="presOf" srcId="{B048FF01-DDF4-4DE3-B93C-4F49B6D72BEA}" destId="{C5991AFA-DADC-4FB5-A9D0-251B76170EE7}" srcOrd="0" destOrd="0" presId="urn:microsoft.com/office/officeart/2005/8/layout/matrix3"/>
    <dgm:cxn modelId="{A5476F44-D5FA-4086-B018-BF688DC265E5}" srcId="{C565C379-DAF8-4F50-875B-1368580ABCAE}" destId="{AED6E6A2-E4BD-4198-B6F5-034D900635AC}" srcOrd="7" destOrd="0" parTransId="{8583335C-1BEA-403B-AEE3-DDECB7C7604C}" sibTransId="{40499005-033C-4654-A653-60FE4F6C0FCB}"/>
    <dgm:cxn modelId="{44D78A17-6FD0-4791-BBB8-550119542454}" srcId="{C565C379-DAF8-4F50-875B-1368580ABCAE}" destId="{02BA0B27-CF7C-4391-AE13-609F3C0C78DF}" srcOrd="1" destOrd="0" parTransId="{970F0F35-0A5A-4842-9CB1-B05B0AA5C6F4}" sibTransId="{9556FD37-201B-4063-B5EB-5305F3BA9E91}"/>
    <dgm:cxn modelId="{632DC552-9246-43CD-A0B2-3F12B475B105}" srcId="{C565C379-DAF8-4F50-875B-1368580ABCAE}" destId="{E4C1E3C8-5D11-4F33-9557-26F57DEA719E}" srcOrd="3" destOrd="0" parTransId="{803F12AB-C727-45C6-86A8-0674300AE691}" sibTransId="{9D6B2EAD-3D6B-4474-8370-C7EB35CB74AE}"/>
    <dgm:cxn modelId="{8F44A596-6ACA-4D92-A05A-0244EB4D6CC0}" srcId="{C565C379-DAF8-4F50-875B-1368580ABCAE}" destId="{B048FF01-DDF4-4DE3-B93C-4F49B6D72BEA}" srcOrd="0" destOrd="0" parTransId="{50E4BB16-EC21-48D2-A787-3AFB6BB906A0}" sibTransId="{7A6B448B-EE56-4B26-A05A-6F4E06E8E180}"/>
    <dgm:cxn modelId="{F44C1CB6-EAE5-41A9-B4B5-C9A03DC55427}" type="presOf" srcId="{02BA0B27-CF7C-4391-AE13-609F3C0C78DF}" destId="{61171DA7-F7D5-43CC-BCE9-DE3609A63F2D}" srcOrd="0" destOrd="0" presId="urn:microsoft.com/office/officeart/2005/8/layout/matrix3"/>
    <dgm:cxn modelId="{DACA5F23-93B5-4D43-A8C2-F011D2B4660E}" type="presOf" srcId="{E4C1E3C8-5D11-4F33-9557-26F57DEA719E}" destId="{E239D733-27AD-458E-8A9A-5BB27F255B7F}" srcOrd="0" destOrd="0" presId="urn:microsoft.com/office/officeart/2005/8/layout/matrix3"/>
    <dgm:cxn modelId="{0052028C-981C-4F90-BEF3-5D37CC28F358}" type="presOf" srcId="{1AA7D8E3-3E52-4220-87E4-9CBBCAB35148}" destId="{84EFBF1D-455B-4674-AE18-F24A945B568F}" srcOrd="0" destOrd="0" presId="urn:microsoft.com/office/officeart/2005/8/layout/matrix3"/>
    <dgm:cxn modelId="{3B00921A-9071-4C86-B0AC-2CDE88D02FA5}" srcId="{C565C379-DAF8-4F50-875B-1368580ABCAE}" destId="{F93ABB66-459B-4C09-9722-D941BC299684}" srcOrd="6" destOrd="0" parTransId="{6E862AC6-A100-47E1-9014-63F8EDBF2DFF}" sibTransId="{783F428C-EF80-4440-8582-3CFE6F4E9DC4}"/>
    <dgm:cxn modelId="{A30C9A5F-3B55-40FE-B4C7-7682BDA85D7B}" srcId="{C565C379-DAF8-4F50-875B-1368580ABCAE}" destId="{7E780152-753D-4B95-AA45-F7C90B0E0C2C}" srcOrd="5" destOrd="0" parTransId="{A1C242DE-145E-49C3-9EDE-94BF17ABAB30}" sibTransId="{D99B3B0C-FC21-456F-9E36-3E42CCEE18DE}"/>
    <dgm:cxn modelId="{2559E75E-BA30-4C32-92E0-049BD0D89A64}" type="presParOf" srcId="{09AC18BA-34A3-4BD0-B7AA-181661B37F64}" destId="{42B04CC9-9AE4-485D-A102-045A3753BCCA}" srcOrd="0" destOrd="0" presId="urn:microsoft.com/office/officeart/2005/8/layout/matrix3"/>
    <dgm:cxn modelId="{B9366D65-D12B-4084-BD24-CEE6F5F643CD}" type="presParOf" srcId="{09AC18BA-34A3-4BD0-B7AA-181661B37F64}" destId="{C5991AFA-DADC-4FB5-A9D0-251B76170EE7}" srcOrd="1" destOrd="0" presId="urn:microsoft.com/office/officeart/2005/8/layout/matrix3"/>
    <dgm:cxn modelId="{D4671CED-65D0-4DB8-91C6-83EC44F3A37C}" type="presParOf" srcId="{09AC18BA-34A3-4BD0-B7AA-181661B37F64}" destId="{61171DA7-F7D5-43CC-BCE9-DE3609A63F2D}" srcOrd="2" destOrd="0" presId="urn:microsoft.com/office/officeart/2005/8/layout/matrix3"/>
    <dgm:cxn modelId="{2FBC29DF-16F8-4F3E-821F-8CA29659DDCA}" type="presParOf" srcId="{09AC18BA-34A3-4BD0-B7AA-181661B37F64}" destId="{84EFBF1D-455B-4674-AE18-F24A945B568F}" srcOrd="3" destOrd="0" presId="urn:microsoft.com/office/officeart/2005/8/layout/matrix3"/>
    <dgm:cxn modelId="{6DCFCD10-589A-4744-8218-B0D42B66F678}" type="presParOf" srcId="{09AC18BA-34A3-4BD0-B7AA-181661B37F64}" destId="{E239D733-27AD-458E-8A9A-5BB27F255B7F}" srcOrd="4" destOrd="0" presId="urn:microsoft.com/office/officeart/2005/8/layout/matrix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A21249A-832D-4136-B26C-9E665D41B58C}">
      <dsp:nvSpPr>
        <dsp:cNvPr id="0" name=""/>
        <dsp:cNvSpPr/>
      </dsp:nvSpPr>
      <dsp:spPr>
        <a:xfrm>
          <a:off x="251" y="1257"/>
          <a:ext cx="5943097" cy="845194"/>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4780" tIns="144780" rIns="144780" bIns="144780" numCol="1" spcCol="1270" anchor="ctr" anchorCtr="0">
          <a:noAutofit/>
        </a:bodyPr>
        <a:lstStyle/>
        <a:p>
          <a:pPr lvl="0" algn="ctr" defTabSz="1689100">
            <a:lnSpc>
              <a:spcPct val="90000"/>
            </a:lnSpc>
            <a:spcBef>
              <a:spcPct val="0"/>
            </a:spcBef>
            <a:spcAft>
              <a:spcPct val="35000"/>
            </a:spcAft>
          </a:pPr>
          <a:r>
            <a:rPr lang="en-US" sz="3800" kern="1200" dirty="0" smtClean="0">
              <a:hlinkClick xmlns:r="http://schemas.openxmlformats.org/officeDocument/2006/relationships" r:id="rId1"/>
            </a:rPr>
            <a:t>Life sciences</a:t>
          </a:r>
          <a:endParaRPr lang="en-US" sz="3800" kern="1200" dirty="0"/>
        </a:p>
      </dsp:txBody>
      <dsp:txXfrm>
        <a:off x="25006" y="26012"/>
        <a:ext cx="5893587" cy="795684"/>
      </dsp:txXfrm>
    </dsp:sp>
    <dsp:sp modelId="{E5C0A260-A897-4266-9385-A7CF8019C780}">
      <dsp:nvSpPr>
        <dsp:cNvPr id="0" name=""/>
        <dsp:cNvSpPr/>
      </dsp:nvSpPr>
      <dsp:spPr>
        <a:xfrm>
          <a:off x="76202" y="990601"/>
          <a:ext cx="3773526" cy="845194"/>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ctr" defTabSz="1422400">
            <a:lnSpc>
              <a:spcPct val="90000"/>
            </a:lnSpc>
            <a:spcBef>
              <a:spcPct val="0"/>
            </a:spcBef>
            <a:spcAft>
              <a:spcPct val="35000"/>
            </a:spcAft>
          </a:pPr>
          <a:r>
            <a:rPr lang="en-US" sz="3200" kern="1200" dirty="0" smtClean="0">
              <a:solidFill>
                <a:schemeClr val="tx1"/>
              </a:solidFill>
              <a:hlinkClick xmlns:r="http://schemas.openxmlformats.org/officeDocument/2006/relationships" r:id="rId2"/>
            </a:rPr>
            <a:t>Biotechnology</a:t>
          </a:r>
          <a:endParaRPr lang="en-US" sz="3200" kern="1200" dirty="0">
            <a:solidFill>
              <a:schemeClr val="tx1"/>
            </a:solidFill>
          </a:endParaRPr>
        </a:p>
      </dsp:txBody>
      <dsp:txXfrm>
        <a:off x="100957" y="1015356"/>
        <a:ext cx="3724016" cy="795684"/>
      </dsp:txXfrm>
    </dsp:sp>
    <dsp:sp modelId="{E2D935D9-63B0-45E7-BEE1-3DFB4E9FB8E8}">
      <dsp:nvSpPr>
        <dsp:cNvPr id="0" name=""/>
        <dsp:cNvSpPr/>
      </dsp:nvSpPr>
      <dsp:spPr>
        <a:xfrm>
          <a:off x="6052" y="1896747"/>
          <a:ext cx="1847956" cy="845194"/>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ctr" defTabSz="1422400">
            <a:lnSpc>
              <a:spcPct val="90000"/>
            </a:lnSpc>
            <a:spcBef>
              <a:spcPct val="0"/>
            </a:spcBef>
            <a:spcAft>
              <a:spcPct val="35000"/>
            </a:spcAft>
          </a:pPr>
          <a:r>
            <a:rPr lang="en-US" sz="3200" kern="1200" dirty="0" smtClean="0">
              <a:hlinkClick xmlns:r="http://schemas.openxmlformats.org/officeDocument/2006/relationships" r:id="rId3"/>
            </a:rPr>
            <a:t>Politics</a:t>
          </a:r>
          <a:r>
            <a:rPr lang="en-US" sz="3200" kern="1200" dirty="0" smtClean="0"/>
            <a:t> </a:t>
          </a:r>
          <a:endParaRPr lang="en-US" sz="3200" kern="1200" dirty="0"/>
        </a:p>
      </dsp:txBody>
      <dsp:txXfrm>
        <a:off x="30807" y="1921502"/>
        <a:ext cx="1798446" cy="795684"/>
      </dsp:txXfrm>
    </dsp:sp>
    <dsp:sp modelId="{922D7890-134A-43BC-84B4-3F449150B206}">
      <dsp:nvSpPr>
        <dsp:cNvPr id="0" name=""/>
        <dsp:cNvSpPr/>
      </dsp:nvSpPr>
      <dsp:spPr>
        <a:xfrm>
          <a:off x="1931622" y="1896747"/>
          <a:ext cx="1847956" cy="845194"/>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en-US" sz="2800" kern="1200" dirty="0" smtClean="0">
              <a:hlinkClick xmlns:r="http://schemas.openxmlformats.org/officeDocument/2006/relationships" r:id="rId4"/>
            </a:rPr>
            <a:t>Law</a:t>
          </a:r>
          <a:endParaRPr lang="en-US" sz="2800" kern="1200" dirty="0"/>
        </a:p>
      </dsp:txBody>
      <dsp:txXfrm>
        <a:off x="1956377" y="1921502"/>
        <a:ext cx="1798446" cy="795684"/>
      </dsp:txXfrm>
    </dsp:sp>
    <dsp:sp modelId="{B92CF582-DD75-4A8E-B1ED-46057319CBD1}">
      <dsp:nvSpPr>
        <dsp:cNvPr id="0" name=""/>
        <dsp:cNvSpPr/>
      </dsp:nvSpPr>
      <dsp:spPr>
        <a:xfrm>
          <a:off x="3934806" y="949002"/>
          <a:ext cx="2002740" cy="845194"/>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ctr" defTabSz="1422400">
            <a:lnSpc>
              <a:spcPct val="90000"/>
            </a:lnSpc>
            <a:spcBef>
              <a:spcPct val="0"/>
            </a:spcBef>
            <a:spcAft>
              <a:spcPct val="35000"/>
            </a:spcAft>
          </a:pPr>
          <a:r>
            <a:rPr lang="en-US" sz="3200" kern="1200" dirty="0" smtClean="0">
              <a:hlinkClick xmlns:r="http://schemas.openxmlformats.org/officeDocument/2006/relationships" r:id="rId5"/>
            </a:rPr>
            <a:t>Medicine</a:t>
          </a:r>
          <a:endParaRPr lang="en-US" sz="3200" kern="1200" dirty="0"/>
        </a:p>
      </dsp:txBody>
      <dsp:txXfrm>
        <a:off x="3959561" y="973757"/>
        <a:ext cx="1953230" cy="795684"/>
      </dsp:txXfrm>
    </dsp:sp>
    <dsp:sp modelId="{14067C0E-FB2C-4FBE-9388-A87973B68A13}">
      <dsp:nvSpPr>
        <dsp:cNvPr id="0" name=""/>
        <dsp:cNvSpPr/>
      </dsp:nvSpPr>
      <dsp:spPr>
        <a:xfrm>
          <a:off x="3934806" y="1896747"/>
          <a:ext cx="2002740" cy="845194"/>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en-US" sz="2800" kern="1200" dirty="0" smtClean="0">
              <a:hlinkClick xmlns:r="http://schemas.openxmlformats.org/officeDocument/2006/relationships" r:id="rId6"/>
            </a:rPr>
            <a:t>Philosophy</a:t>
          </a:r>
          <a:endParaRPr lang="en-US" sz="2800" kern="1200" dirty="0"/>
        </a:p>
      </dsp:txBody>
      <dsp:txXfrm>
        <a:off x="3959561" y="1921502"/>
        <a:ext cx="1953230" cy="79568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2B04CC9-9AE4-485D-A102-045A3753BCCA}">
      <dsp:nvSpPr>
        <dsp:cNvPr id="0" name=""/>
        <dsp:cNvSpPr/>
      </dsp:nvSpPr>
      <dsp:spPr>
        <a:xfrm>
          <a:off x="-507784" y="0"/>
          <a:ext cx="7644969" cy="3657600"/>
        </a:xfrm>
        <a:prstGeom prst="diamond">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5991AFA-DADC-4FB5-A9D0-251B76170EE7}">
      <dsp:nvSpPr>
        <dsp:cNvPr id="0" name=""/>
        <dsp:cNvSpPr/>
      </dsp:nvSpPr>
      <dsp:spPr>
        <a:xfrm>
          <a:off x="76203" y="76201"/>
          <a:ext cx="3022919" cy="1578867"/>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b="1" kern="1200" dirty="0" smtClean="0">
              <a:solidFill>
                <a:schemeClr val="tx1"/>
              </a:solidFill>
            </a:rPr>
            <a:t>Autonomy</a:t>
          </a:r>
        </a:p>
        <a:p>
          <a:pPr lvl="0" algn="ctr" defTabSz="1066800">
            <a:lnSpc>
              <a:spcPct val="90000"/>
            </a:lnSpc>
            <a:spcBef>
              <a:spcPct val="0"/>
            </a:spcBef>
            <a:spcAft>
              <a:spcPct val="35000"/>
            </a:spcAft>
          </a:pPr>
          <a:r>
            <a:rPr lang="en-US" sz="1200" b="1" kern="1200" dirty="0" smtClean="0"/>
            <a:t>(</a:t>
          </a:r>
          <a:r>
            <a:rPr lang="en-US" sz="1200" kern="1200" dirty="0" smtClean="0"/>
            <a:t>respect the right of individuals to make their own decisions)</a:t>
          </a:r>
          <a:endParaRPr lang="en-US" sz="1200" kern="1200" dirty="0"/>
        </a:p>
      </dsp:txBody>
      <dsp:txXfrm>
        <a:off x="153277" y="153275"/>
        <a:ext cx="2868771" cy="1424719"/>
      </dsp:txXfrm>
    </dsp:sp>
    <dsp:sp modelId="{61171DA7-F7D5-43CC-BCE9-DE3609A63F2D}">
      <dsp:nvSpPr>
        <dsp:cNvPr id="0" name=""/>
        <dsp:cNvSpPr/>
      </dsp:nvSpPr>
      <dsp:spPr>
        <a:xfrm>
          <a:off x="3398806" y="109815"/>
          <a:ext cx="3219871" cy="1566585"/>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b="1" kern="1200" dirty="0" smtClean="0">
              <a:solidFill>
                <a:schemeClr val="tx1"/>
              </a:solidFill>
            </a:rPr>
            <a:t>Non maleficence</a:t>
          </a:r>
        </a:p>
        <a:p>
          <a:pPr lvl="0" algn="ctr" defTabSz="1066800">
            <a:lnSpc>
              <a:spcPct val="90000"/>
            </a:lnSpc>
            <a:spcBef>
              <a:spcPct val="0"/>
            </a:spcBef>
            <a:spcAft>
              <a:spcPct val="35000"/>
            </a:spcAft>
          </a:pPr>
          <a:r>
            <a:rPr lang="en-US" sz="1200" b="1" kern="1200" dirty="0" smtClean="0"/>
            <a:t>(</a:t>
          </a:r>
          <a:r>
            <a:rPr lang="en-US" sz="1200" kern="1200" dirty="0" smtClean="0"/>
            <a:t>avoid causing harm) </a:t>
          </a:r>
          <a:endParaRPr lang="en-US" sz="1200" kern="1200" dirty="0"/>
        </a:p>
      </dsp:txBody>
      <dsp:txXfrm>
        <a:off x="3475280" y="186289"/>
        <a:ext cx="3066923" cy="1413637"/>
      </dsp:txXfrm>
    </dsp:sp>
    <dsp:sp modelId="{84EFBF1D-455B-4674-AE18-F24A945B568F}">
      <dsp:nvSpPr>
        <dsp:cNvPr id="0" name=""/>
        <dsp:cNvSpPr/>
      </dsp:nvSpPr>
      <dsp:spPr>
        <a:xfrm>
          <a:off x="121793" y="1774974"/>
          <a:ext cx="2955447" cy="1654027"/>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b="1" kern="1200" dirty="0" smtClean="0">
              <a:solidFill>
                <a:schemeClr val="tx1"/>
              </a:solidFill>
            </a:rPr>
            <a:t>Beneficence</a:t>
          </a:r>
        </a:p>
        <a:p>
          <a:pPr lvl="0" algn="ctr" defTabSz="1066800">
            <a:lnSpc>
              <a:spcPct val="90000"/>
            </a:lnSpc>
            <a:spcBef>
              <a:spcPct val="0"/>
            </a:spcBef>
            <a:spcAft>
              <a:spcPct val="35000"/>
            </a:spcAft>
          </a:pPr>
          <a:r>
            <a:rPr lang="en-US" sz="1200" b="1" kern="1200" dirty="0" smtClean="0"/>
            <a:t>(</a:t>
          </a:r>
          <a:r>
            <a:rPr lang="en-US" sz="1200" kern="1200" dirty="0" smtClean="0"/>
            <a:t>take positive steps to help others)</a:t>
          </a:r>
          <a:endParaRPr lang="en-US" sz="1200" kern="1200" dirty="0"/>
        </a:p>
      </dsp:txBody>
      <dsp:txXfrm>
        <a:off x="202536" y="1855717"/>
        <a:ext cx="2793961" cy="1492541"/>
      </dsp:txXfrm>
    </dsp:sp>
    <dsp:sp modelId="{E239D733-27AD-458E-8A9A-5BB27F255B7F}">
      <dsp:nvSpPr>
        <dsp:cNvPr id="0" name=""/>
        <dsp:cNvSpPr/>
      </dsp:nvSpPr>
      <dsp:spPr>
        <a:xfrm>
          <a:off x="3468869" y="1671299"/>
          <a:ext cx="3160530" cy="1681501"/>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b="1" kern="1200" dirty="0" smtClean="0">
              <a:solidFill>
                <a:schemeClr val="tx1"/>
              </a:solidFill>
            </a:rPr>
            <a:t>Justice</a:t>
          </a:r>
        </a:p>
        <a:p>
          <a:pPr lvl="0" algn="ctr" defTabSz="1066800">
            <a:lnSpc>
              <a:spcPct val="90000"/>
            </a:lnSpc>
            <a:spcBef>
              <a:spcPct val="0"/>
            </a:spcBef>
            <a:spcAft>
              <a:spcPct val="35000"/>
            </a:spcAft>
          </a:pPr>
          <a:r>
            <a:rPr lang="en-US" sz="1200" b="1" kern="1200" dirty="0" smtClean="0"/>
            <a:t>(</a:t>
          </a:r>
          <a:r>
            <a:rPr lang="en-US" sz="1200" kern="1200" dirty="0" smtClean="0"/>
            <a:t>benefits and risks should be fairly distributed)</a:t>
          </a:r>
          <a:endParaRPr lang="en-US" sz="1200" kern="1200" dirty="0"/>
        </a:p>
      </dsp:txBody>
      <dsp:txXfrm>
        <a:off x="3550953" y="1753383"/>
        <a:ext cx="2996362" cy="1517333"/>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matrix3">
  <dgm:title val=""/>
  <dgm:desc val=""/>
  <dgm:catLst>
    <dgm:cat type="matrix" pri="1000"/>
    <dgm:cat type="convert" pri="18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w" for="ch" forName="diamond" refType="w"/>
          <dgm:constr type="h" for="ch" forName="diamond" refType="h"/>
          <dgm:constr type="w" for="ch" forName="quad1" refType="w" fact="0.39"/>
          <dgm:constr type="h" for="ch" forName="quad1" refType="h" fact="0.39"/>
          <dgm:constr type="ctrX" for="ch" forName="quad1" refType="w" fact="0.29"/>
          <dgm:constr type="ctrY" for="ch" forName="quad1" refType="h" fact="0.29"/>
          <dgm:constr type="w" for="ch" forName="quad2" refType="w" fact="0.39"/>
          <dgm:constr type="h" for="ch" forName="quad2" refType="h" fact="0.39"/>
          <dgm:constr type="ctrX" for="ch" forName="quad2" refType="w" fact="0.71"/>
          <dgm:constr type="ctrY" for="ch" forName="quad2" refType="h" fact="0.29"/>
          <dgm:constr type="w" for="ch" forName="quad3" refType="w" fact="0.39"/>
          <dgm:constr type="h" for="ch" forName="quad3" refType="h" fact="0.39"/>
          <dgm:constr type="ctrX" for="ch" forName="quad3" refType="w" fact="0.29"/>
          <dgm:constr type="ctrY" for="ch" forName="quad3" refType="h" fact="0.71"/>
          <dgm:constr type="w" for="ch" forName="quad4" refType="w" fact="0.39"/>
          <dgm:constr type="h" for="ch" forName="quad4" refType="h" fact="0.39"/>
          <dgm:constr type="ctrX" for="ch" forName="quad4" refType="w" fact="0.71"/>
          <dgm:constr type="ctrY" for="ch" forName="quad4" refType="h" fact="0.71"/>
          <dgm:constr type="primFontSz" for="des" ptType="node" op="equ" val="65"/>
        </dgm:constrLst>
      </dgm:if>
      <dgm:else name="Name2">
        <dgm:constrLst>
          <dgm:constr type="w" for="ch" forName="diamond" refType="w"/>
          <dgm:constr type="h" for="ch" forName="diamond" refType="h"/>
          <dgm:constr type="w" for="ch" forName="quad1" refType="w" fact="0.39"/>
          <dgm:constr type="h" for="ch" forName="quad1" refType="h" fact="0.39"/>
          <dgm:constr type="ctrX" for="ch" forName="quad1" refType="w" fact="0.71"/>
          <dgm:constr type="ctrY" for="ch" forName="quad1" refType="h" fact="0.29"/>
          <dgm:constr type="w" for="ch" forName="quad2" refType="w" fact="0.39"/>
          <dgm:constr type="h" for="ch" forName="quad2" refType="h" fact="0.39"/>
          <dgm:constr type="ctrX" for="ch" forName="quad2" refType="w" fact="0.29"/>
          <dgm:constr type="ctrY" for="ch" forName="quad2" refType="h" fact="0.29"/>
          <dgm:constr type="w" for="ch" forName="quad3" refType="w" fact="0.39"/>
          <dgm:constr type="h" for="ch" forName="quad3" refType="h" fact="0.39"/>
          <dgm:constr type="ctrX" for="ch" forName="quad3" refType="w" fact="0.71"/>
          <dgm:constr type="ctrY" for="ch" forName="quad3" refType="h" fact="0.71"/>
          <dgm:constr type="w" for="ch" forName="quad4" refType="w" fact="0.39"/>
          <dgm:constr type="h" for="ch" forName="quad4" refType="h" fact="0.39"/>
          <dgm:constr type="ctrX" for="ch" forName="quad4" refType="w" fact="0.29"/>
          <dgm:constr type="ctrY" for="ch" forName="quad4" refType="h" fact="0.71"/>
          <dgm:constr type="primFontSz" for="des" ptType="node" op="equ" val="65"/>
        </dgm:constrLst>
      </dgm:else>
    </dgm:choose>
    <dgm:ruleLst/>
    <dgm:choose name="Name3">
      <dgm:if name="Name4" axis="ch" ptType="node" func="cnt" op="gte" val="1">
        <dgm:layoutNode name="diamond" styleLbl="bgShp">
          <dgm:alg type="sp"/>
          <dgm:shape xmlns:r="http://schemas.openxmlformats.org/officeDocument/2006/relationships" type="diamond" r:blip="">
            <dgm:adjLst/>
          </dgm:shape>
          <dgm:presOf/>
          <dgm:constrLst>
            <dgm:constr type="w" refType="h" op="equ"/>
          </dgm:constrLst>
          <dgm:ruleLst/>
        </dgm:layoutNode>
        <dgm:layoutNode name="quad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12184E7-7B1C-4C65-8628-4F36995A041A}" type="datetimeFigureOut">
              <a:rPr lang="en-US" smtClean="0"/>
              <a:t>10/9/2018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E0B8B3B-3CDB-44C2-8BB1-B719BA8FC62C}" type="slidenum">
              <a:rPr lang="en-US" smtClean="0"/>
              <a:t>‹#›</a:t>
            </a:fld>
            <a:endParaRPr lang="en-US"/>
          </a:p>
        </p:txBody>
      </p:sp>
    </p:spTree>
    <p:extLst>
      <p:ext uri="{BB962C8B-B14F-4D97-AF65-F5344CB8AC3E}">
        <p14:creationId xmlns:p14="http://schemas.microsoft.com/office/powerpoint/2010/main" val="14417623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E0B8B3B-3CDB-44C2-8BB1-B719BA8FC62C}" type="slidenum">
              <a:rPr lang="en-US" smtClean="0"/>
              <a:t>5</a:t>
            </a:fld>
            <a:endParaRPr lang="en-US"/>
          </a:p>
        </p:txBody>
      </p:sp>
    </p:spTree>
    <p:extLst>
      <p:ext uri="{BB962C8B-B14F-4D97-AF65-F5344CB8AC3E}">
        <p14:creationId xmlns:p14="http://schemas.microsoft.com/office/powerpoint/2010/main" val="18542261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E0B8B3B-3CDB-44C2-8BB1-B719BA8FC62C}" type="slidenum">
              <a:rPr lang="en-US" smtClean="0"/>
              <a:t>7</a:t>
            </a:fld>
            <a:endParaRPr lang="en-US"/>
          </a:p>
        </p:txBody>
      </p:sp>
    </p:spTree>
    <p:extLst>
      <p:ext uri="{BB962C8B-B14F-4D97-AF65-F5344CB8AC3E}">
        <p14:creationId xmlns:p14="http://schemas.microsoft.com/office/powerpoint/2010/main" val="38996443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7010400" y="152399"/>
            <a:ext cx="1981200" cy="65562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52400" y="153923"/>
            <a:ext cx="6705600" cy="65532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7010400" y="2052960"/>
            <a:ext cx="1981200" cy="1828800"/>
          </a:xfrm>
        </p:spPr>
        <p:txBody>
          <a:bodyPr anchor="ctr">
            <a:normAutofit/>
          </a:bodyPr>
          <a:lstStyle>
            <a:lvl1pPr marL="0" indent="0" algn="l">
              <a:buNone/>
              <a:defRPr sz="19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0" name="Date Placeholder 9"/>
          <p:cNvSpPr>
            <a:spLocks noGrp="1"/>
          </p:cNvSpPr>
          <p:nvPr>
            <p:ph type="dt" sz="half" idx="10"/>
          </p:nvPr>
        </p:nvSpPr>
        <p:spPr/>
        <p:txBody>
          <a:bodyPr/>
          <a:lstStyle>
            <a:lvl1pPr>
              <a:defRPr>
                <a:solidFill>
                  <a:schemeClr val="bg2"/>
                </a:solidFill>
              </a:defRPr>
            </a:lvl1pPr>
          </a:lstStyle>
          <a:p>
            <a:fld id="{1D8BD707-D9CF-40AE-B4C6-C98DA3205C09}" type="datetimeFigureOut">
              <a:rPr lang="en-US" smtClean="0"/>
              <a:pPr/>
              <a:t>10/9/2018</a:t>
            </a:fld>
            <a:endParaRPr lang="en-US"/>
          </a:p>
        </p:txBody>
      </p:sp>
      <p:sp>
        <p:nvSpPr>
          <p:cNvPr id="11" name="Slide Number Placeholder 10"/>
          <p:cNvSpPr>
            <a:spLocks noGrp="1"/>
          </p:cNvSpPr>
          <p:nvPr>
            <p:ph type="sldNum" sz="quarter" idx="11"/>
          </p:nvPr>
        </p:nvSpPr>
        <p:spPr/>
        <p:txBody>
          <a:bodyPr/>
          <a:lstStyle>
            <a:lvl1pPr>
              <a:defRPr>
                <a:solidFill>
                  <a:srgbClr val="FFFFFF"/>
                </a:solidFill>
              </a:defRPr>
            </a:lvl1pPr>
          </a:lstStyle>
          <a:p>
            <a:fld id="{B6F15528-21DE-4FAA-801E-634DDDAF4B2B}" type="slidenum">
              <a:rPr lang="en-US" smtClean="0"/>
              <a:pPr/>
              <a:t>‹#›</a:t>
            </a:fld>
            <a:endParaRPr lang="en-US"/>
          </a:p>
        </p:txBody>
      </p:sp>
      <p:sp>
        <p:nvSpPr>
          <p:cNvPr id="12" name="Footer Placeholder 11"/>
          <p:cNvSpPr>
            <a:spLocks noGrp="1"/>
          </p:cNvSpPr>
          <p:nvPr>
            <p:ph type="ftr" sz="quarter" idx="12"/>
          </p:nvPr>
        </p:nvSpPr>
        <p:spPr/>
        <p:txBody>
          <a:bodyPr/>
          <a:lstStyle>
            <a:lvl1pPr>
              <a:defRPr>
                <a:solidFill>
                  <a:schemeClr val="bg2"/>
                </a:solidFill>
              </a:defRPr>
            </a:lvl1pPr>
          </a:lstStyle>
          <a:p>
            <a:endParaRPr lang="en-US"/>
          </a:p>
        </p:txBody>
      </p:sp>
      <p:sp>
        <p:nvSpPr>
          <p:cNvPr id="13" name="Title 12"/>
          <p:cNvSpPr>
            <a:spLocks noGrp="1"/>
          </p:cNvSpPr>
          <p:nvPr>
            <p:ph type="title"/>
          </p:nvPr>
        </p:nvSpPr>
        <p:spPr>
          <a:xfrm>
            <a:off x="457200" y="2052960"/>
            <a:ext cx="6324600" cy="1828800"/>
          </a:xfrm>
        </p:spPr>
        <p:txBody>
          <a:bodyPr/>
          <a:lstStyle>
            <a:lvl1pPr algn="r">
              <a:defRPr sz="4200" spc="150" baseline="0"/>
            </a:lvl1pPr>
          </a:lstStyle>
          <a:p>
            <a:r>
              <a:rPr lang="en-US" smtClean="0"/>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152400" y="147319"/>
            <a:ext cx="6705600" cy="6556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7010400" y="147319"/>
            <a:ext cx="1956046" cy="65562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7162800" y="274638"/>
            <a:ext cx="1676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10/9/2018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a:solidFill>
                  <a:schemeClr val="bg2"/>
                </a:solidFill>
              </a:defRPr>
            </a:lvl1p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10/9/2018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7" name="Title 6"/>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7010400" y="152399"/>
            <a:ext cx="1981200" cy="65562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52400" y="153923"/>
            <a:ext cx="6705600" cy="6553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7162799" y="2892277"/>
            <a:ext cx="1600201" cy="1645920"/>
          </a:xfrm>
        </p:spPr>
        <p:txBody>
          <a:bodyPr anchor="ctr"/>
          <a:lstStyle>
            <a:lvl1pPr marL="0" indent="0">
              <a:buNone/>
              <a:defRPr sz="2000">
                <a:solidFill>
                  <a:schemeClr val="bg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 name="Date Placeholder 8"/>
          <p:cNvSpPr>
            <a:spLocks noGrp="1"/>
          </p:cNvSpPr>
          <p:nvPr>
            <p:ph type="dt" sz="half" idx="10"/>
          </p:nvPr>
        </p:nvSpPr>
        <p:spPr/>
        <p:txBody>
          <a:bodyPr/>
          <a:lstStyle>
            <a:lvl1pPr>
              <a:defRPr>
                <a:solidFill>
                  <a:srgbClr val="FFFFFF"/>
                </a:solidFill>
              </a:defRPr>
            </a:lvl1pPr>
          </a:lstStyle>
          <a:p>
            <a:fld id="{1D8BD707-D9CF-40AE-B4C6-C98DA3205C09}" type="datetimeFigureOut">
              <a:rPr lang="en-US" smtClean="0"/>
              <a:pPr/>
              <a:t>10/9/2018</a:t>
            </a:fld>
            <a:endParaRPr lang="en-US"/>
          </a:p>
        </p:txBody>
      </p:sp>
      <p:sp>
        <p:nvSpPr>
          <p:cNvPr id="10" name="Slide Number Placeholder 9"/>
          <p:cNvSpPr>
            <a:spLocks noGrp="1"/>
          </p:cNvSpPr>
          <p:nvPr>
            <p:ph type="sldNum" sz="quarter" idx="11"/>
          </p:nvPr>
        </p:nvSpPr>
        <p:spPr/>
        <p:txBody>
          <a:bodyPr/>
          <a:lstStyle>
            <a:lvl1pPr>
              <a:defRPr>
                <a:solidFill>
                  <a:schemeClr val="bg2"/>
                </a:solidFill>
              </a:defRPr>
            </a:lvl1pPr>
          </a:lstStyle>
          <a:p>
            <a:fld id="{B6F15528-21DE-4FAA-801E-634DDDAF4B2B}" type="slidenum">
              <a:rPr lang="en-US" smtClean="0"/>
              <a:pPr/>
              <a:t>‹#›</a:t>
            </a:fld>
            <a:endParaRPr lang="en-US"/>
          </a:p>
        </p:txBody>
      </p:sp>
      <p:sp>
        <p:nvSpPr>
          <p:cNvPr id="11" name="Footer Placeholder 10"/>
          <p:cNvSpPr>
            <a:spLocks noGrp="1"/>
          </p:cNvSpPr>
          <p:nvPr>
            <p:ph type="ftr" sz="quarter" idx="12"/>
          </p:nvPr>
        </p:nvSpPr>
        <p:spPr/>
        <p:txBody>
          <a:bodyPr/>
          <a:lstStyle>
            <a:lvl1pPr>
              <a:defRPr>
                <a:solidFill>
                  <a:srgbClr val="FFFFFF"/>
                </a:solidFill>
              </a:defRPr>
            </a:lvl1pPr>
          </a:lstStyle>
          <a:p>
            <a:endParaRPr lang="en-US"/>
          </a:p>
        </p:txBody>
      </p:sp>
      <p:sp>
        <p:nvSpPr>
          <p:cNvPr id="12" name="Title 11"/>
          <p:cNvSpPr>
            <a:spLocks noGrp="1"/>
          </p:cNvSpPr>
          <p:nvPr>
            <p:ph type="title"/>
          </p:nvPr>
        </p:nvSpPr>
        <p:spPr>
          <a:xfrm>
            <a:off x="381000" y="2892277"/>
            <a:ext cx="6324600" cy="1645920"/>
          </a:xfrm>
        </p:spPr>
        <p:txBody>
          <a:bodyPr/>
          <a:lstStyle>
            <a:lvl1pPr algn="r">
              <a:defRPr sz="4200" spc="150" baseline="0"/>
            </a:lvl1pPr>
          </a:lstStyle>
          <a:p>
            <a:r>
              <a:rPr lang="en-US" smtClean="0"/>
              <a:t>Click to edit Master title style</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719072"/>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719072"/>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D8BD707-D9CF-40AE-B4C6-C98DA3205C09}" type="datetimeFigureOut">
              <a:rPr lang="en-US" smtClean="0"/>
              <a:pPr/>
              <a:t>10/9/2018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722438"/>
            <a:ext cx="4040188"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399"/>
            <a:ext cx="4040188"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722438"/>
            <a:ext cx="4041775"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438399"/>
            <a:ext cx="4041775"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D8BD707-D9CF-40AE-B4C6-C98DA3205C09}" type="datetimeFigureOut">
              <a:rPr lang="en-US" smtClean="0"/>
              <a:pPr/>
              <a:t>10/9/2018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
        <p:nvSpPr>
          <p:cNvPr id="10" name="Title 9"/>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1D8BD707-D9CF-40AE-B4C6-C98DA3205C09}" type="datetimeFigureOut">
              <a:rPr lang="en-US" smtClean="0"/>
              <a:pPr/>
              <a:t>10/9/2018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
        <p:nvSpPr>
          <p:cNvPr id="6" name="Title 5"/>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52400" y="150919"/>
            <a:ext cx="8831802" cy="6556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1D8BD707-D9CF-40AE-B4C6-C98DA3205C09}" type="datetimeFigureOut">
              <a:rPr lang="en-US" smtClean="0"/>
              <a:pPr/>
              <a:t>10/9/2018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0" name="Rectangle 9"/>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7010400" y="150876"/>
            <a:ext cx="1981200" cy="65562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ectangle 8"/>
          <p:cNvSpPr/>
          <p:nvPr/>
        </p:nvSpPr>
        <p:spPr>
          <a:xfrm>
            <a:off x="152400" y="152400"/>
            <a:ext cx="6705600" cy="65532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609600" y="304800"/>
            <a:ext cx="58674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7159752" y="2130552"/>
            <a:ext cx="1673352" cy="2816352"/>
          </a:xfrm>
        </p:spPr>
        <p:txBody>
          <a:bodyPr tIns="0"/>
          <a:lstStyle>
            <a:lvl1pPr marL="0" indent="0">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ln>
            <a:noFill/>
          </a:ln>
        </p:spPr>
        <p:txBody>
          <a:bodyPr/>
          <a:lstStyle>
            <a:lvl1pPr>
              <a:defRPr>
                <a:solidFill>
                  <a:srgbClr val="FFFFFF"/>
                </a:solidFill>
              </a:defRPr>
            </a:lvl1pPr>
          </a:lstStyle>
          <a:p>
            <a:fld id="{B6F15528-21DE-4FAA-801E-634DDDAF4B2B}" type="slidenum">
              <a:rPr lang="en-US" smtClean="0"/>
              <a:pPr/>
              <a:t>‹#›</a:t>
            </a:fld>
            <a:endParaRPr lang="en-US"/>
          </a:p>
        </p:txBody>
      </p:sp>
      <p:sp>
        <p:nvSpPr>
          <p:cNvPr id="11" name="Title 10"/>
          <p:cNvSpPr>
            <a:spLocks noGrp="1"/>
          </p:cNvSpPr>
          <p:nvPr>
            <p:ph type="title"/>
          </p:nvPr>
        </p:nvSpPr>
        <p:spPr>
          <a:xfrm>
            <a:off x="7159752" y="457200"/>
            <a:ext cx="1675660" cy="1673352"/>
          </a:xfrm>
        </p:spPr>
        <p:txBody>
          <a:bodyPr anchor="b"/>
          <a:lstStyle>
            <a:lvl1pPr algn="l">
              <a:defRPr sz="2000" spc="150" baseline="0"/>
            </a:lvl1pPr>
          </a:lstStyle>
          <a:p>
            <a:r>
              <a:rPr lang="en-US" smtClean="0"/>
              <a:t>Click to edit Master title style</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ectangle 8"/>
          <p:cNvSpPr/>
          <p:nvPr/>
        </p:nvSpPr>
        <p:spPr>
          <a:xfrm>
            <a:off x="7010400" y="150876"/>
            <a:ext cx="1981200" cy="655624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152400" y="152400"/>
            <a:ext cx="6705600" cy="6553200"/>
          </a:xfrm>
        </p:spPr>
        <p:txBody>
          <a:bodyPr anchor="ctr"/>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7162800" y="2133600"/>
            <a:ext cx="1676400" cy="2971800"/>
          </a:xfrm>
        </p:spPr>
        <p:txBody>
          <a:bodyPr tIns="0"/>
          <a:lstStyle>
            <a:lvl1pPr marL="0" indent="0">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10" name="Title 9"/>
          <p:cNvSpPr>
            <a:spLocks noGrp="1"/>
          </p:cNvSpPr>
          <p:nvPr>
            <p:ph type="title"/>
          </p:nvPr>
        </p:nvSpPr>
        <p:spPr>
          <a:xfrm>
            <a:off x="7162800" y="460248"/>
            <a:ext cx="1676400" cy="1673352"/>
          </a:xfrm>
        </p:spPr>
        <p:txBody>
          <a:bodyPr anchor="b"/>
          <a:lstStyle>
            <a:lvl1pPr algn="l">
              <a:defRPr sz="2000" spc="150" baseline="0">
                <a:solidFill>
                  <a:schemeClr val="tx2"/>
                </a:solidFill>
              </a:defRPr>
            </a:lvl1pPr>
          </a:lstStyle>
          <a:p>
            <a:r>
              <a:rPr lang="en-US" smtClean="0"/>
              <a:t>Click to edit Master title style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Rectangle 8"/>
          <p:cNvSpPr/>
          <p:nvPr/>
        </p:nvSpPr>
        <p:spPr>
          <a:xfrm>
            <a:off x="152400" y="1634971"/>
            <a:ext cx="8831802" cy="504547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52399" y="152400"/>
            <a:ext cx="8814047" cy="134644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381000" y="355847"/>
            <a:ext cx="8381260" cy="1054394"/>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380999" y="1719071"/>
            <a:ext cx="8407893" cy="440740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370888" y="6356350"/>
            <a:ext cx="2133600" cy="274320"/>
          </a:xfrm>
          <a:prstGeom prst="rect">
            <a:avLst/>
          </a:prstGeom>
        </p:spPr>
        <p:txBody>
          <a:bodyPr vert="horz" lIns="91440" tIns="45720" rIns="91440" bIns="45720" rtlCol="0" anchor="ctr"/>
          <a:lstStyle>
            <a:lvl1pPr algn="l">
              <a:defRPr sz="1100">
                <a:solidFill>
                  <a:schemeClr val="tx2"/>
                </a:solidFill>
              </a:defRPr>
            </a:lvl1pPr>
          </a:lstStyle>
          <a:p>
            <a:fld id="{1D8BD707-D9CF-40AE-B4C6-C98DA3205C09}" type="datetimeFigureOut">
              <a:rPr lang="en-US" smtClean="0"/>
              <a:pPr/>
              <a:t>10/9/2018</a:t>
            </a:fld>
            <a:endParaRPr lang="en-US"/>
          </a:p>
        </p:txBody>
      </p:sp>
      <p:sp>
        <p:nvSpPr>
          <p:cNvPr id="5" name="Footer Placeholder 4"/>
          <p:cNvSpPr>
            <a:spLocks noGrp="1"/>
          </p:cNvSpPr>
          <p:nvPr>
            <p:ph type="ftr" sz="quarter" idx="3"/>
          </p:nvPr>
        </p:nvSpPr>
        <p:spPr>
          <a:xfrm>
            <a:off x="3048000" y="6356350"/>
            <a:ext cx="3352800" cy="274320"/>
          </a:xfrm>
          <a:prstGeom prst="rect">
            <a:avLst/>
          </a:prstGeom>
        </p:spPr>
        <p:txBody>
          <a:bodyPr vert="horz" lIns="91440" tIns="45720" rIns="91440" bIns="45720" rtlCol="0" anchor="ctr"/>
          <a:lstStyle>
            <a:lvl1pPr algn="ctr">
              <a:defRPr sz="1100">
                <a:solidFill>
                  <a:schemeClr val="tx2"/>
                </a:solidFill>
              </a:defRPr>
            </a:lvl1pPr>
          </a:lstStyle>
          <a:p>
            <a:endParaRPr lang="en-US"/>
          </a:p>
        </p:txBody>
      </p:sp>
      <p:sp>
        <p:nvSpPr>
          <p:cNvPr id="6" name="Slide Number Placeholder 5"/>
          <p:cNvSpPr>
            <a:spLocks noGrp="1"/>
          </p:cNvSpPr>
          <p:nvPr>
            <p:ph type="sldNum" sz="quarter" idx="4"/>
          </p:nvPr>
        </p:nvSpPr>
        <p:spPr>
          <a:xfrm>
            <a:off x="8234680" y="6355080"/>
            <a:ext cx="582966" cy="274320"/>
          </a:xfrm>
          <a:prstGeom prst="rect">
            <a:avLst/>
          </a:prstGeom>
          <a:ln w="19050">
            <a:noFill/>
          </a:ln>
        </p:spPr>
        <p:txBody>
          <a:bodyPr vert="horz" lIns="91440" tIns="45720" rIns="91440" bIns="45720" rtlCol="0" anchor="ctr"/>
          <a:lstStyle>
            <a:lvl1pPr algn="ctr">
              <a:defRPr sz="1100">
                <a:solidFill>
                  <a:schemeClr val="tx2"/>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ctr" defTabSz="914400" rtl="0" eaLnBrk="1" latinLnBrk="0" hangingPunct="1">
        <a:spcBef>
          <a:spcPct val="0"/>
        </a:spcBef>
        <a:buNone/>
        <a:defRPr sz="3200" kern="1200" cap="all" spc="200" baseline="0">
          <a:ln>
            <a:noFill/>
          </a:ln>
          <a:solidFill>
            <a:schemeClr val="bg1"/>
          </a:solidFill>
          <a:effectLst/>
          <a:latin typeface="+mj-lt"/>
          <a:ea typeface="+mj-ea"/>
          <a:cs typeface="+mj-cs"/>
        </a:defRPr>
      </a:lvl1pPr>
    </p:titleStyle>
    <p:bodyStyle>
      <a:lvl1pPr marL="274320" indent="-228600" algn="l" defTabSz="914400" rtl="0" eaLnBrk="1" latinLnBrk="0" hangingPunct="1">
        <a:spcBef>
          <a:spcPct val="20000"/>
        </a:spcBef>
        <a:buClr>
          <a:schemeClr val="accent1"/>
        </a:buClr>
        <a:buFont typeface="Wingdings 2" pitchFamily="18" charset="2"/>
        <a:buChar char=""/>
        <a:defRPr sz="2000" kern="1200" spc="150" baseline="0">
          <a:solidFill>
            <a:schemeClr val="tx2"/>
          </a:solidFill>
          <a:latin typeface="+mn-lt"/>
          <a:ea typeface="+mn-ea"/>
          <a:cs typeface="+mn-cs"/>
        </a:defRPr>
      </a:lvl1pPr>
      <a:lvl2pPr marL="548640" indent="-182880" algn="l" defTabSz="914400" rtl="0" eaLnBrk="1" latinLnBrk="0" hangingPunct="1">
        <a:spcBef>
          <a:spcPct val="20000"/>
        </a:spcBef>
        <a:buClr>
          <a:schemeClr val="accent2"/>
        </a:buClr>
        <a:buFont typeface="Wingdings" pitchFamily="2" charset="2"/>
        <a:buChar char="§"/>
        <a:defRPr sz="1800" kern="1200" spc="100" baseline="0">
          <a:solidFill>
            <a:schemeClr val="tx2"/>
          </a:solidFill>
          <a:latin typeface="+mn-lt"/>
          <a:ea typeface="+mn-ea"/>
          <a:cs typeface="+mn-cs"/>
        </a:defRPr>
      </a:lvl2pPr>
      <a:lvl3pPr marL="822960" indent="-182880" algn="l" defTabSz="914400" rtl="0" eaLnBrk="1" latinLnBrk="0" hangingPunct="1">
        <a:spcBef>
          <a:spcPct val="20000"/>
        </a:spcBef>
        <a:buClr>
          <a:schemeClr val="accent3"/>
        </a:buClr>
        <a:buFont typeface="Wingdings" pitchFamily="2" charset="2"/>
        <a:buChar char="§"/>
        <a:defRPr sz="1600" kern="1200" spc="100" baseline="0">
          <a:solidFill>
            <a:schemeClr val="tx2"/>
          </a:solidFill>
          <a:latin typeface="+mn-lt"/>
          <a:ea typeface="+mn-ea"/>
          <a:cs typeface="+mn-cs"/>
        </a:defRPr>
      </a:lvl3pPr>
      <a:lvl4pPr marL="1097280" indent="-182880" algn="l" defTabSz="914400" rtl="0" eaLnBrk="1" latinLnBrk="0" hangingPunct="1">
        <a:spcBef>
          <a:spcPct val="20000"/>
        </a:spcBef>
        <a:buClr>
          <a:schemeClr val="accent4"/>
        </a:buClr>
        <a:buFont typeface="Wingdings" pitchFamily="2" charset="2"/>
        <a:buChar char="§"/>
        <a:defRPr sz="1400" kern="1200">
          <a:solidFill>
            <a:schemeClr val="tx2"/>
          </a:solidFill>
          <a:latin typeface="+mn-lt"/>
          <a:ea typeface="+mn-ea"/>
          <a:cs typeface="+mn-cs"/>
        </a:defRPr>
      </a:lvl4pPr>
      <a:lvl5pPr marL="1280160" indent="-182880" algn="l" defTabSz="914400" rtl="0" eaLnBrk="1" latinLnBrk="0" hangingPunct="1">
        <a:spcBef>
          <a:spcPct val="20000"/>
        </a:spcBef>
        <a:buClr>
          <a:schemeClr val="accent6"/>
        </a:buClr>
        <a:buFont typeface="Wingdings" pitchFamily="2" charset="2"/>
        <a:buChar char="§"/>
        <a:defRPr sz="1300" kern="1200" spc="100" baseline="0">
          <a:solidFill>
            <a:schemeClr val="tx2"/>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4.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743200" y="3657600"/>
            <a:ext cx="5029200" cy="1426698"/>
          </a:xfrm>
        </p:spPr>
        <p:txBody>
          <a:bodyPr>
            <a:noAutofit/>
          </a:bodyPr>
          <a:lstStyle/>
          <a:p>
            <a:endParaRPr lang="en-US" sz="3200" dirty="0">
              <a:solidFill>
                <a:schemeClr val="tx2">
                  <a:lumMod val="50000"/>
                </a:schemeClr>
              </a:solidFill>
            </a:endParaRPr>
          </a:p>
        </p:txBody>
      </p:sp>
      <p:sp>
        <p:nvSpPr>
          <p:cNvPr id="2" name="Title 1"/>
          <p:cNvSpPr>
            <a:spLocks noGrp="1"/>
          </p:cNvSpPr>
          <p:nvPr>
            <p:ph type="title"/>
          </p:nvPr>
        </p:nvSpPr>
        <p:spPr>
          <a:xfrm>
            <a:off x="685800" y="-762000"/>
            <a:ext cx="5943600" cy="5029199"/>
          </a:xfrm>
        </p:spPr>
        <p:txBody>
          <a:bodyPr/>
          <a:lstStyle/>
          <a:p>
            <a:pPr algn="ctr"/>
            <a:r>
              <a:rPr lang="en-US" sz="4800" dirty="0" smtClean="0"/>
              <a:t>Introduction to</a:t>
            </a:r>
            <a:br>
              <a:rPr lang="en-US" sz="4800" dirty="0" smtClean="0"/>
            </a:br>
            <a:r>
              <a:rPr lang="en-US" sz="4800" dirty="0" smtClean="0"/>
              <a:t>Bioethics</a:t>
            </a:r>
            <a:endParaRPr lang="en-US" sz="4800"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28800" y="3886200"/>
            <a:ext cx="3825140" cy="2638425"/>
          </a:xfrm>
          <a:prstGeom prst="rect">
            <a:avLst/>
          </a:prstGeom>
        </p:spPr>
      </p:pic>
    </p:spTree>
    <p:extLst>
      <p:ext uri="{BB962C8B-B14F-4D97-AF65-F5344CB8AC3E}">
        <p14:creationId xmlns:p14="http://schemas.microsoft.com/office/powerpoint/2010/main" val="306970455"/>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228600" y="2057400"/>
            <a:ext cx="4410059" cy="3962400"/>
          </a:xfrm>
        </p:spPr>
      </p:pic>
      <p:sp>
        <p:nvSpPr>
          <p:cNvPr id="3" name="Title 2"/>
          <p:cNvSpPr>
            <a:spLocks noGrp="1"/>
          </p:cNvSpPr>
          <p:nvPr>
            <p:ph type="title"/>
          </p:nvPr>
        </p:nvSpPr>
        <p:spPr/>
        <p:txBody>
          <a:bodyPr/>
          <a:lstStyle/>
          <a:p>
            <a:r>
              <a:rPr lang="en-US" sz="2000" cap="none" dirty="0" smtClean="0"/>
              <a:t>Surgical treatment of condition</a:t>
            </a:r>
            <a:endParaRPr lang="en-US" sz="2000" cap="none" dirty="0"/>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953000" y="1752600"/>
            <a:ext cx="3809260" cy="4921965"/>
          </a:xfrm>
          <a:prstGeom prst="rect">
            <a:avLst/>
          </a:prstGeom>
        </p:spPr>
      </p:pic>
    </p:spTree>
    <p:extLst>
      <p:ext uri="{BB962C8B-B14F-4D97-AF65-F5344CB8AC3E}">
        <p14:creationId xmlns:p14="http://schemas.microsoft.com/office/powerpoint/2010/main" val="122225570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0999" y="1719070"/>
            <a:ext cx="8407893" cy="5062729"/>
          </a:xfrm>
        </p:spPr>
        <p:txBody>
          <a:bodyPr>
            <a:normAutofit/>
          </a:bodyPr>
          <a:lstStyle/>
          <a:p>
            <a:r>
              <a:rPr lang="en-US" dirty="0" smtClean="0"/>
              <a:t>bioethics </a:t>
            </a:r>
            <a:r>
              <a:rPr lang="en-US" dirty="0"/>
              <a:t>was </a:t>
            </a:r>
            <a:r>
              <a:rPr lang="en-US" b="1" dirty="0"/>
              <a:t>imported to Pakistan in the mid-1980s</a:t>
            </a:r>
            <a:r>
              <a:rPr lang="en-US" dirty="0"/>
              <a:t> by members of the medical community, many of whom had trained in America. </a:t>
            </a:r>
            <a:endParaRPr lang="en-US" dirty="0" smtClean="0"/>
          </a:p>
          <a:p>
            <a:r>
              <a:rPr lang="en-US" dirty="0" smtClean="0"/>
              <a:t>imparting </a:t>
            </a:r>
            <a:r>
              <a:rPr lang="en-US" b="1" dirty="0"/>
              <a:t>thought</a:t>
            </a:r>
            <a:r>
              <a:rPr lang="en-US" dirty="0"/>
              <a:t> and </a:t>
            </a:r>
            <a:r>
              <a:rPr lang="en-US" b="1" dirty="0"/>
              <a:t>knowledge</a:t>
            </a:r>
            <a:r>
              <a:rPr lang="en-US" dirty="0"/>
              <a:t> in different aspects of ethics to medical students, junior doctors and patients. </a:t>
            </a:r>
            <a:endParaRPr lang="en-US" dirty="0" smtClean="0"/>
          </a:p>
          <a:p>
            <a:pPr marL="45720" indent="0">
              <a:buNone/>
            </a:pPr>
            <a:endParaRPr lang="en-US" dirty="0" smtClean="0"/>
          </a:p>
          <a:p>
            <a:r>
              <a:rPr lang="en-US" b="1" dirty="0" smtClean="0"/>
              <a:t>Centre </a:t>
            </a:r>
            <a:r>
              <a:rPr lang="en-US" b="1" dirty="0"/>
              <a:t>of Bioethics and Culture </a:t>
            </a:r>
            <a:r>
              <a:rPr lang="en-US" dirty="0"/>
              <a:t>(CBEC) in Karachi, the only public sector institute providing training for award of diploma and masters in Bioethics in Pakistan. </a:t>
            </a:r>
          </a:p>
          <a:p>
            <a:endParaRPr lang="en-US" b="1" dirty="0" smtClean="0"/>
          </a:p>
          <a:p>
            <a:r>
              <a:rPr lang="en-US" b="1" dirty="0" smtClean="0"/>
              <a:t>In </a:t>
            </a:r>
            <a:r>
              <a:rPr lang="en-US" b="1" dirty="0"/>
              <a:t>Pakistan</a:t>
            </a:r>
            <a:r>
              <a:rPr lang="en-US" dirty="0"/>
              <a:t>, even the uneducated, poor, and presumably "powerless" patients have now begun to question </a:t>
            </a:r>
            <a:endParaRPr lang="en-US" dirty="0" smtClean="0"/>
          </a:p>
          <a:p>
            <a:pPr marL="45720" indent="0">
              <a:buNone/>
            </a:pPr>
            <a:r>
              <a:rPr lang="en-US" sz="1800" dirty="0" smtClean="0"/>
              <a:t>            their </a:t>
            </a:r>
            <a:r>
              <a:rPr lang="en-US" sz="1800" dirty="0"/>
              <a:t>physicians for their right to know their </a:t>
            </a:r>
            <a:r>
              <a:rPr lang="en-US" sz="1800" dirty="0" smtClean="0"/>
              <a:t>options </a:t>
            </a:r>
          </a:p>
          <a:p>
            <a:pPr marL="45720" indent="0">
              <a:buNone/>
            </a:pPr>
            <a:r>
              <a:rPr lang="en-US" sz="1800" dirty="0" smtClean="0"/>
              <a:t>            their </a:t>
            </a:r>
            <a:r>
              <a:rPr lang="en-US" sz="1800" dirty="0"/>
              <a:t>planned treatment and possible </a:t>
            </a:r>
            <a:r>
              <a:rPr lang="en-US" sz="1800" dirty="0" smtClean="0"/>
              <a:t>complications</a:t>
            </a:r>
          </a:p>
        </p:txBody>
      </p:sp>
      <p:sp>
        <p:nvSpPr>
          <p:cNvPr id="2" name="Title 1"/>
          <p:cNvSpPr>
            <a:spLocks noGrp="1"/>
          </p:cNvSpPr>
          <p:nvPr>
            <p:ph type="title"/>
          </p:nvPr>
        </p:nvSpPr>
        <p:spPr/>
        <p:txBody>
          <a:bodyPr/>
          <a:lstStyle/>
          <a:p>
            <a:r>
              <a:rPr lang="en-US" dirty="0" smtClean="0"/>
              <a:t>Bioethics in Pakistan</a:t>
            </a:r>
            <a:endParaRPr lang="en-US" dirty="0"/>
          </a:p>
        </p:txBody>
      </p:sp>
    </p:spTree>
    <p:extLst>
      <p:ext uri="{BB962C8B-B14F-4D97-AF65-F5344CB8AC3E}">
        <p14:creationId xmlns:p14="http://schemas.microsoft.com/office/powerpoint/2010/main" val="2795870162"/>
      </p:ext>
    </p:extLst>
  </p:cSld>
  <p:clrMapOvr>
    <a:masterClrMapping/>
  </p:clrMapOvr>
  <mc:AlternateContent xmlns:mc="http://schemas.openxmlformats.org/markup-compatibility/2006" xmlns:p14="http://schemas.microsoft.com/office/powerpoint/2010/main">
    <mc:Choice Requires="p14">
      <p:transition spd="slow" p14:dur="1250">
        <p:blinds dir="vert"/>
      </p:transition>
    </mc:Choice>
    <mc:Fallback xmlns="">
      <p:transition spd="slow">
        <p:blinds dir="vert"/>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8700" y="381000"/>
            <a:ext cx="7200900" cy="1371600"/>
          </a:xfrm>
        </p:spPr>
        <p:txBody>
          <a:bodyPr/>
          <a:lstStyle/>
          <a:p>
            <a:r>
              <a:rPr lang="en-US" dirty="0" smtClean="0"/>
              <a:t>National Bioethics committee (NBC) Pakistan</a:t>
            </a:r>
            <a:endParaRPr lang="en-US" dirty="0"/>
          </a:p>
        </p:txBody>
      </p:sp>
      <p:sp>
        <p:nvSpPr>
          <p:cNvPr id="3" name="Content Placeholder 2"/>
          <p:cNvSpPr>
            <a:spLocks noGrp="1"/>
          </p:cNvSpPr>
          <p:nvPr>
            <p:ph idx="1"/>
          </p:nvPr>
        </p:nvSpPr>
        <p:spPr>
          <a:xfrm>
            <a:off x="609600" y="1752600"/>
            <a:ext cx="7886700" cy="4800600"/>
          </a:xfrm>
        </p:spPr>
        <p:txBody>
          <a:bodyPr>
            <a:normAutofit/>
          </a:bodyPr>
          <a:lstStyle/>
          <a:p>
            <a:pPr>
              <a:lnSpc>
                <a:spcPct val="150000"/>
              </a:lnSpc>
            </a:pPr>
            <a:r>
              <a:rPr lang="en-US" dirty="0">
                <a:latin typeface="Times New Roman" panose="02020603050405020304" pitchFamily="18" charset="0"/>
                <a:cs typeface="Times New Roman" panose="02020603050405020304" pitchFamily="18" charset="0"/>
              </a:rPr>
              <a:t>The </a:t>
            </a:r>
            <a:r>
              <a:rPr lang="en-US" dirty="0">
                <a:solidFill>
                  <a:srgbClr val="FF0000"/>
                </a:solidFill>
                <a:latin typeface="Times New Roman" panose="02020603050405020304" pitchFamily="18" charset="0"/>
                <a:cs typeface="Times New Roman" panose="02020603050405020304" pitchFamily="18" charset="0"/>
              </a:rPr>
              <a:t>Ministry of </a:t>
            </a:r>
            <a:r>
              <a:rPr lang="en-US" dirty="0" smtClean="0">
                <a:solidFill>
                  <a:srgbClr val="FF0000"/>
                </a:solidFill>
                <a:latin typeface="Times New Roman" panose="02020603050405020304" pitchFamily="18" charset="0"/>
                <a:cs typeface="Times New Roman" panose="02020603050405020304" pitchFamily="18" charset="0"/>
              </a:rPr>
              <a:t>Health, </a:t>
            </a:r>
            <a:r>
              <a:rPr lang="en-US" dirty="0">
                <a:solidFill>
                  <a:srgbClr val="FF0000"/>
                </a:solidFill>
                <a:latin typeface="Times New Roman" panose="02020603050405020304" pitchFamily="18" charset="0"/>
                <a:cs typeface="Times New Roman" panose="02020603050405020304" pitchFamily="18" charset="0"/>
              </a:rPr>
              <a:t>Government of Pakistan</a:t>
            </a:r>
            <a:r>
              <a:rPr lang="en-US" dirty="0" smtClean="0">
                <a:solidFill>
                  <a:srgbClr val="FF0000"/>
                </a:solidFill>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constituted a National Bioethics Committee (NBC) according to </a:t>
            </a:r>
            <a:r>
              <a:rPr lang="en-US" dirty="0" smtClean="0">
                <a:latin typeface="Times New Roman" panose="02020603050405020304" pitchFamily="18" charset="0"/>
                <a:cs typeface="Times New Roman" panose="02020603050405020304" pitchFamily="18" charset="0"/>
              </a:rPr>
              <a:t>International guidelines.</a:t>
            </a:r>
          </a:p>
          <a:p>
            <a:pPr>
              <a:lnSpc>
                <a:spcPct val="150000"/>
              </a:lnSpc>
            </a:pPr>
            <a:r>
              <a:rPr lang="en-US" dirty="0" smtClean="0">
                <a:latin typeface="Times New Roman" panose="02020603050405020304" pitchFamily="18" charset="0"/>
                <a:cs typeface="Times New Roman" panose="02020603050405020304" pitchFamily="18" charset="0"/>
              </a:rPr>
              <a:t>This </a:t>
            </a:r>
            <a:r>
              <a:rPr lang="en-US" dirty="0">
                <a:latin typeface="Times New Roman" panose="02020603050405020304" pitchFamily="18" charset="0"/>
                <a:cs typeface="Times New Roman" panose="02020603050405020304" pitchFamily="18" charset="0"/>
              </a:rPr>
              <a:t>committee was </a:t>
            </a:r>
            <a:r>
              <a:rPr lang="en-US" dirty="0" smtClean="0">
                <a:latin typeface="Times New Roman" panose="02020603050405020304" pitchFamily="18" charset="0"/>
                <a:cs typeface="Times New Roman" panose="02020603050405020304" pitchFamily="18" charset="0"/>
              </a:rPr>
              <a:t>notified </a:t>
            </a:r>
            <a:r>
              <a:rPr lang="en-US" dirty="0">
                <a:latin typeface="Times New Roman" panose="02020603050405020304" pitchFamily="18" charset="0"/>
                <a:cs typeface="Times New Roman" panose="02020603050405020304" pitchFamily="18" charset="0"/>
              </a:rPr>
              <a:t>in the </a:t>
            </a:r>
            <a:r>
              <a:rPr lang="en-US" dirty="0">
                <a:solidFill>
                  <a:srgbClr val="FF0000"/>
                </a:solidFill>
                <a:latin typeface="Times New Roman" panose="02020603050405020304" pitchFamily="18" charset="0"/>
                <a:cs typeface="Times New Roman" panose="02020603050405020304" pitchFamily="18" charset="0"/>
              </a:rPr>
              <a:t>Gazette of Pakistan </a:t>
            </a:r>
            <a:r>
              <a:rPr lang="en-US" dirty="0">
                <a:latin typeface="Times New Roman" panose="02020603050405020304" pitchFamily="18" charset="0"/>
                <a:cs typeface="Times New Roman" panose="02020603050405020304" pitchFamily="18" charset="0"/>
              </a:rPr>
              <a:t>on January 28, 2004</a:t>
            </a:r>
            <a:r>
              <a:rPr lang="en-US" dirty="0" smtClean="0">
                <a:latin typeface="Times New Roman" panose="02020603050405020304" pitchFamily="18" charset="0"/>
                <a:cs typeface="Times New Roman" panose="02020603050405020304" pitchFamily="18" charset="0"/>
              </a:rPr>
              <a:t>.</a:t>
            </a:r>
          </a:p>
          <a:p>
            <a:pPr>
              <a:lnSpc>
                <a:spcPct val="150000"/>
              </a:lnSpc>
            </a:pPr>
            <a:r>
              <a:rPr lang="en-US" dirty="0">
                <a:latin typeface="Times New Roman" panose="02020603050405020304" pitchFamily="18" charset="0"/>
                <a:cs typeface="Times New Roman" panose="02020603050405020304" pitchFamily="18" charset="0"/>
              </a:rPr>
              <a:t>In Pakistan </a:t>
            </a:r>
            <a:r>
              <a:rPr lang="en-US" dirty="0">
                <a:solidFill>
                  <a:srgbClr val="FF0000"/>
                </a:solidFill>
                <a:latin typeface="Times New Roman" panose="02020603050405020304" pitchFamily="18" charset="0"/>
                <a:cs typeface="Times New Roman" panose="02020603050405020304" pitchFamily="18" charset="0"/>
              </a:rPr>
              <a:t>no system for ethical clearance </a:t>
            </a:r>
            <a:r>
              <a:rPr lang="en-US" dirty="0">
                <a:latin typeface="Times New Roman" panose="02020603050405020304" pitchFamily="18" charset="0"/>
                <a:cs typeface="Times New Roman" panose="02020603050405020304" pitchFamily="18" charset="0"/>
              </a:rPr>
              <a:t>was in place and as a result researchers from within country seeking international funding and researchers from abroad linking with researchers and institutions, were facing lot of problems in getting the required ethical clearance for their projects</a:t>
            </a:r>
            <a:r>
              <a:rPr lang="en-US"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7268734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0999" y="1719070"/>
            <a:ext cx="8407893" cy="4986529"/>
          </a:xfrm>
        </p:spPr>
        <p:txBody>
          <a:bodyPr/>
          <a:lstStyle/>
          <a:p>
            <a:r>
              <a:rPr lang="en-US" dirty="0"/>
              <a:t>Bioethicists are concerned with the ethical questions that arise in the relationships among </a:t>
            </a:r>
            <a:endParaRPr lang="en-US" dirty="0" smtClean="0"/>
          </a:p>
          <a:p>
            <a:pPr marL="45720" indent="0">
              <a:buNone/>
            </a:pPr>
            <a:endParaRPr lang="en-US" dirty="0"/>
          </a:p>
          <a:p>
            <a:pPr marL="45720" indent="0">
              <a:buNone/>
            </a:pPr>
            <a:endParaRPr lang="en-US" dirty="0" smtClean="0"/>
          </a:p>
          <a:p>
            <a:endParaRPr lang="en-US" dirty="0" smtClean="0"/>
          </a:p>
          <a:p>
            <a:pPr marL="45720" indent="0">
              <a:buNone/>
            </a:pPr>
            <a:r>
              <a:rPr lang="en-US" dirty="0" smtClean="0"/>
              <a:t> </a:t>
            </a:r>
          </a:p>
          <a:p>
            <a:pPr marL="45720" indent="0">
              <a:buNone/>
            </a:pPr>
            <a:endParaRPr lang="en-US" dirty="0" smtClean="0"/>
          </a:p>
          <a:p>
            <a:pPr marL="45720" indent="0">
              <a:buNone/>
            </a:pPr>
            <a:endParaRPr lang="en-US" dirty="0"/>
          </a:p>
          <a:p>
            <a:pPr marL="45720" indent="0">
              <a:buNone/>
            </a:pPr>
            <a:endParaRPr lang="en-US" dirty="0" smtClean="0"/>
          </a:p>
          <a:p>
            <a:pPr marL="45720" indent="0">
              <a:buNone/>
            </a:pPr>
            <a:endParaRPr lang="en-US" dirty="0"/>
          </a:p>
          <a:p>
            <a:pPr marL="45720" indent="0">
              <a:buNone/>
            </a:pPr>
            <a:endParaRPr lang="en-US" dirty="0" smtClean="0"/>
          </a:p>
          <a:p>
            <a:pPr marL="45720" indent="0">
              <a:buNone/>
            </a:pPr>
            <a:endParaRPr lang="en-US" dirty="0" smtClean="0"/>
          </a:p>
        </p:txBody>
      </p:sp>
      <p:sp>
        <p:nvSpPr>
          <p:cNvPr id="2" name="Title 1"/>
          <p:cNvSpPr>
            <a:spLocks noGrp="1"/>
          </p:cNvSpPr>
          <p:nvPr>
            <p:ph type="title"/>
          </p:nvPr>
        </p:nvSpPr>
        <p:spPr/>
        <p:txBody>
          <a:bodyPr/>
          <a:lstStyle/>
          <a:p>
            <a:r>
              <a:rPr lang="en-US" dirty="0" smtClean="0"/>
              <a:t>Bioethics &amp; its </a:t>
            </a:r>
            <a:r>
              <a:rPr lang="en-US" dirty="0"/>
              <a:t>relationships</a:t>
            </a:r>
          </a:p>
        </p:txBody>
      </p:sp>
      <p:graphicFrame>
        <p:nvGraphicFramePr>
          <p:cNvPr id="5" name="Diagram 4"/>
          <p:cNvGraphicFramePr/>
          <p:nvPr>
            <p:extLst>
              <p:ext uri="{D42A27DB-BD31-4B8C-83A1-F6EECF244321}">
                <p14:modId xmlns:p14="http://schemas.microsoft.com/office/powerpoint/2010/main" val="183858501"/>
              </p:ext>
            </p:extLst>
          </p:nvPr>
        </p:nvGraphicFramePr>
        <p:xfrm>
          <a:off x="1676400" y="2514600"/>
          <a:ext cx="5943600" cy="2743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93300291"/>
      </p:ext>
    </p:extLst>
  </p:cSld>
  <p:clrMapOvr>
    <a:masterClrMapping/>
  </p:clrMapOvr>
  <mc:AlternateContent xmlns:mc="http://schemas.openxmlformats.org/markup-compatibility/2006" xmlns:p14="http://schemas.microsoft.com/office/powerpoint/2010/main">
    <mc:Choice Requires="p14">
      <p:transition spd="slow" p14:dur="1250">
        <p14:flash/>
      </p:transition>
    </mc:Choice>
    <mc:Fallback xmlns="">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0999" y="1719070"/>
            <a:ext cx="8407893" cy="4910329"/>
          </a:xfrm>
        </p:spPr>
        <p:txBody>
          <a:bodyPr>
            <a:normAutofit lnSpcReduction="10000"/>
          </a:bodyPr>
          <a:lstStyle/>
          <a:p>
            <a:r>
              <a:rPr lang="en-US" dirty="0" smtClean="0">
                <a:solidFill>
                  <a:schemeClr val="tx1"/>
                </a:solidFill>
              </a:rPr>
              <a:t>Abortion</a:t>
            </a:r>
          </a:p>
          <a:p>
            <a:r>
              <a:rPr lang="en-US" dirty="0" smtClean="0">
                <a:solidFill>
                  <a:schemeClr val="tx1"/>
                </a:solidFill>
              </a:rPr>
              <a:t>Euthanasia</a:t>
            </a:r>
          </a:p>
          <a:p>
            <a:r>
              <a:rPr lang="en-US" dirty="0" smtClean="0">
                <a:solidFill>
                  <a:schemeClr val="tx1"/>
                </a:solidFill>
              </a:rPr>
              <a:t>Suicide</a:t>
            </a:r>
          </a:p>
          <a:p>
            <a:r>
              <a:rPr lang="en-US" dirty="0" smtClean="0">
                <a:solidFill>
                  <a:schemeClr val="tx1"/>
                </a:solidFill>
              </a:rPr>
              <a:t>Determination of death</a:t>
            </a:r>
          </a:p>
          <a:p>
            <a:r>
              <a:rPr lang="en-US" dirty="0" smtClean="0">
                <a:solidFill>
                  <a:schemeClr val="tx1"/>
                </a:solidFill>
              </a:rPr>
              <a:t>Cloning</a:t>
            </a:r>
          </a:p>
          <a:p>
            <a:r>
              <a:rPr lang="en-US" dirty="0" smtClean="0">
                <a:solidFill>
                  <a:schemeClr val="tx1"/>
                </a:solidFill>
              </a:rPr>
              <a:t>Human experimentation</a:t>
            </a:r>
          </a:p>
          <a:p>
            <a:r>
              <a:rPr lang="en-US" dirty="0" smtClean="0">
                <a:solidFill>
                  <a:schemeClr val="tx1"/>
                </a:solidFill>
              </a:rPr>
              <a:t>Birth control </a:t>
            </a:r>
          </a:p>
          <a:p>
            <a:r>
              <a:rPr lang="en-US" i="1" dirty="0" smtClean="0">
                <a:solidFill>
                  <a:schemeClr val="tx1"/>
                </a:solidFill>
              </a:rPr>
              <a:t>In vitro </a:t>
            </a:r>
            <a:r>
              <a:rPr lang="en-US" dirty="0" smtClean="0">
                <a:solidFill>
                  <a:schemeClr val="tx1"/>
                </a:solidFill>
              </a:rPr>
              <a:t>fertilizations</a:t>
            </a:r>
          </a:p>
          <a:p>
            <a:r>
              <a:rPr lang="en-US" dirty="0" smtClean="0">
                <a:solidFill>
                  <a:schemeClr val="tx1"/>
                </a:solidFill>
              </a:rPr>
              <a:t>Stem cell technology</a:t>
            </a:r>
          </a:p>
          <a:p>
            <a:r>
              <a:rPr lang="en-US" dirty="0" smtClean="0">
                <a:solidFill>
                  <a:schemeClr val="tx1"/>
                </a:solidFill>
              </a:rPr>
              <a:t>Homosexuality</a:t>
            </a:r>
          </a:p>
          <a:p>
            <a:r>
              <a:rPr lang="en-US" dirty="0" smtClean="0">
                <a:solidFill>
                  <a:schemeClr val="tx1"/>
                </a:solidFill>
              </a:rPr>
              <a:t>Genetically modified food</a:t>
            </a:r>
          </a:p>
          <a:p>
            <a:r>
              <a:rPr lang="en-US" dirty="0">
                <a:solidFill>
                  <a:schemeClr val="tx1"/>
                </a:solidFill>
              </a:rPr>
              <a:t>Genetically modified </a:t>
            </a:r>
            <a:r>
              <a:rPr lang="en-US" dirty="0" smtClean="0">
                <a:solidFill>
                  <a:schemeClr val="tx1"/>
                </a:solidFill>
              </a:rPr>
              <a:t>organisms</a:t>
            </a:r>
          </a:p>
          <a:p>
            <a:r>
              <a:rPr lang="en-US" dirty="0" smtClean="0">
                <a:solidFill>
                  <a:schemeClr val="tx1"/>
                </a:solidFill>
              </a:rPr>
              <a:t>Organ transplant</a:t>
            </a:r>
          </a:p>
          <a:p>
            <a:r>
              <a:rPr lang="en-US" dirty="0" smtClean="0">
                <a:solidFill>
                  <a:schemeClr val="tx1"/>
                </a:solidFill>
              </a:rPr>
              <a:t>Surrogacy</a:t>
            </a:r>
          </a:p>
          <a:p>
            <a:pPr marL="45720" indent="0">
              <a:buNone/>
            </a:pPr>
            <a:endParaRPr lang="en-US" dirty="0"/>
          </a:p>
        </p:txBody>
      </p:sp>
      <p:sp>
        <p:nvSpPr>
          <p:cNvPr id="3" name="Title 2"/>
          <p:cNvSpPr>
            <a:spLocks noGrp="1"/>
          </p:cNvSpPr>
          <p:nvPr>
            <p:ph type="title"/>
          </p:nvPr>
        </p:nvSpPr>
        <p:spPr/>
        <p:txBody>
          <a:bodyPr/>
          <a:lstStyle/>
          <a:p>
            <a:r>
              <a:rPr lang="en-US" dirty="0" smtClean="0"/>
              <a:t>Ethical issues</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62400" y="1696324"/>
            <a:ext cx="5040078" cy="3360052"/>
          </a:xfrm>
          <a:prstGeom prst="rect">
            <a:avLst/>
          </a:prstGeom>
        </p:spPr>
      </p:pic>
    </p:spTree>
    <p:extLst>
      <p:ext uri="{BB962C8B-B14F-4D97-AF65-F5344CB8AC3E}">
        <p14:creationId xmlns:p14="http://schemas.microsoft.com/office/powerpoint/2010/main" val="183936024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02592" y="152400"/>
            <a:ext cx="8889008" cy="6477000"/>
          </a:xfrm>
        </p:spPr>
      </p:pic>
      <p:sp>
        <p:nvSpPr>
          <p:cNvPr id="3" name="Title 2"/>
          <p:cNvSpPr>
            <a:spLocks noGrp="1"/>
          </p:cNvSpPr>
          <p:nvPr>
            <p:ph type="title"/>
          </p:nvPr>
        </p:nvSpPr>
        <p:spPr/>
        <p:txBody>
          <a:bodyPr/>
          <a:lstStyle/>
          <a:p>
            <a:endParaRPr lang="en-US"/>
          </a:p>
        </p:txBody>
      </p:sp>
    </p:spTree>
    <p:extLst>
      <p:ext uri="{BB962C8B-B14F-4D97-AF65-F5344CB8AC3E}">
        <p14:creationId xmlns:p14="http://schemas.microsoft.com/office/powerpoint/2010/main" val="373977352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dirty="0" smtClean="0"/>
          </a:p>
          <a:p>
            <a:r>
              <a:rPr lang="en-US" dirty="0" smtClean="0"/>
              <a:t>Some of the early founders of bioethics put four principles which form this framework for moral reasoning. These four principles are: </a:t>
            </a:r>
          </a:p>
          <a:p>
            <a:pPr marL="45720" indent="0">
              <a:buNone/>
            </a:pPr>
            <a:r>
              <a:rPr lang="en-US" dirty="0" smtClean="0"/>
              <a:t/>
            </a:r>
            <a:br>
              <a:rPr lang="en-US" dirty="0" smtClean="0"/>
            </a:br>
            <a:endParaRPr lang="en-US" dirty="0"/>
          </a:p>
        </p:txBody>
      </p:sp>
      <p:sp>
        <p:nvSpPr>
          <p:cNvPr id="2" name="Title 1"/>
          <p:cNvSpPr>
            <a:spLocks noGrp="1"/>
          </p:cNvSpPr>
          <p:nvPr>
            <p:ph type="title"/>
          </p:nvPr>
        </p:nvSpPr>
        <p:spPr/>
        <p:txBody>
          <a:bodyPr/>
          <a:lstStyle/>
          <a:p>
            <a:r>
              <a:rPr lang="en-US" smtClean="0"/>
              <a:t>Principle of bioethics</a:t>
            </a:r>
            <a:endParaRPr lang="en-US" dirty="0"/>
          </a:p>
        </p:txBody>
      </p:sp>
      <p:graphicFrame>
        <p:nvGraphicFramePr>
          <p:cNvPr id="9" name="Diagram 8"/>
          <p:cNvGraphicFramePr/>
          <p:nvPr>
            <p:extLst>
              <p:ext uri="{D42A27DB-BD31-4B8C-83A1-F6EECF244321}">
                <p14:modId xmlns:p14="http://schemas.microsoft.com/office/powerpoint/2010/main" val="2144081635"/>
              </p:ext>
            </p:extLst>
          </p:nvPr>
        </p:nvGraphicFramePr>
        <p:xfrm>
          <a:off x="1447800" y="3200400"/>
          <a:ext cx="6629400" cy="3657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05756228"/>
      </p:ext>
    </p:extLst>
  </p:cSld>
  <p:clrMapOvr>
    <a:masterClrMapping/>
  </p:clrMapOvr>
  <mc:AlternateContent xmlns:mc="http://schemas.openxmlformats.org/markup-compatibility/2006" xmlns:p14="http://schemas.microsoft.com/office/powerpoint/2010/main">
    <mc:Choice Requires="p14">
      <p:transition spd="slow" p14:dur="1250">
        <p14:pan dir="u"/>
      </p:transition>
    </mc:Choice>
    <mc:Fallback xmlns="">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0999" y="1600200"/>
            <a:ext cx="8407893" cy="5257799"/>
          </a:xfrm>
        </p:spPr>
        <p:txBody>
          <a:bodyPr>
            <a:normAutofit/>
          </a:bodyPr>
          <a:lstStyle/>
          <a:p>
            <a:r>
              <a:rPr lang="en-US" dirty="0" smtClean="0"/>
              <a:t>Medical treatment should be practiced under the consent of the patient</a:t>
            </a:r>
          </a:p>
          <a:p>
            <a:r>
              <a:rPr lang="en-US" dirty="0" smtClean="0"/>
              <a:t>In order to respect their will, we must </a:t>
            </a:r>
            <a:r>
              <a:rPr lang="en-US" b="1" dirty="0" smtClean="0"/>
              <a:t>KNOW</a:t>
            </a:r>
            <a:r>
              <a:rPr lang="en-US" dirty="0" smtClean="0"/>
              <a:t> what their will is </a:t>
            </a:r>
            <a:r>
              <a:rPr lang="en-US" b="1" dirty="0" smtClean="0"/>
              <a:t>BUT</a:t>
            </a:r>
            <a:r>
              <a:rPr lang="en-US" dirty="0" smtClean="0"/>
              <a:t> here comes the problem……</a:t>
            </a:r>
          </a:p>
          <a:p>
            <a:pPr marL="502920" indent="-457200">
              <a:buAutoNum type="arabicPeriod"/>
            </a:pPr>
            <a:r>
              <a:rPr lang="en-US" sz="1700" dirty="0" smtClean="0"/>
              <a:t>Medical treatment requires high medical knowledge but the patient doesn’t usually have that, and is it right to respect their choices fully just because we are living in a free and democratic society?</a:t>
            </a:r>
          </a:p>
          <a:p>
            <a:pPr marL="502920" indent="-457200">
              <a:buAutoNum type="arabicPeriod"/>
            </a:pPr>
            <a:endParaRPr lang="en-US" sz="1700" dirty="0" smtClean="0"/>
          </a:p>
          <a:p>
            <a:pPr marL="502920" indent="-457200">
              <a:buAutoNum type="arabicPeriod"/>
            </a:pPr>
            <a:r>
              <a:rPr lang="en-US" sz="1700" dirty="0"/>
              <a:t>D</a:t>
            </a:r>
            <a:r>
              <a:rPr lang="en-US" sz="1700" dirty="0" smtClean="0"/>
              <a:t>octor tells the patient about all the information related to his /her disease, is this morally right?</a:t>
            </a:r>
          </a:p>
          <a:p>
            <a:pPr marL="502920" indent="-457200">
              <a:buAutoNum type="arabicPeriod"/>
            </a:pPr>
            <a:endParaRPr lang="en-US" sz="1700" dirty="0" smtClean="0"/>
          </a:p>
          <a:p>
            <a:pPr marL="502920" indent="-457200">
              <a:buAutoNum type="arabicPeriod"/>
            </a:pPr>
            <a:r>
              <a:rPr lang="en-US" sz="1700" dirty="0" smtClean="0"/>
              <a:t>What if telling the truth can weaken the patient’s health and have a bad influence on them?</a:t>
            </a:r>
          </a:p>
          <a:p>
            <a:pPr marL="502920" indent="-457200">
              <a:buAutoNum type="arabicPeriod"/>
            </a:pPr>
            <a:r>
              <a:rPr lang="en-US" sz="1700" dirty="0" smtClean="0"/>
              <a:t>What if the patient is unable to express their will e.g. they are in the state of coma or </a:t>
            </a:r>
            <a:r>
              <a:rPr lang="en-US" sz="1700" dirty="0" err="1" smtClean="0"/>
              <a:t>etc</a:t>
            </a:r>
            <a:r>
              <a:rPr lang="en-US" sz="1700" dirty="0" smtClean="0"/>
              <a:t>?</a:t>
            </a:r>
          </a:p>
          <a:p>
            <a:pPr marL="502920" indent="-457200">
              <a:buAutoNum type="arabicPeriod"/>
            </a:pPr>
            <a:r>
              <a:rPr lang="en-US" sz="1700" dirty="0" smtClean="0"/>
              <a:t>Can the doctor use placebo effect to enhance the condition of the patient?</a:t>
            </a:r>
          </a:p>
          <a:p>
            <a:pPr marL="502920" indent="-457200">
              <a:buAutoNum type="arabicPeriod"/>
            </a:pPr>
            <a:endParaRPr lang="en-US" dirty="0" smtClean="0"/>
          </a:p>
          <a:p>
            <a:pPr marL="502920" indent="-457200">
              <a:buAutoNum type="arabicPeriod"/>
            </a:pPr>
            <a:endParaRPr lang="en-US" dirty="0"/>
          </a:p>
        </p:txBody>
      </p:sp>
      <p:sp>
        <p:nvSpPr>
          <p:cNvPr id="3" name="Title 2"/>
          <p:cNvSpPr>
            <a:spLocks noGrp="1"/>
          </p:cNvSpPr>
          <p:nvPr>
            <p:ph type="title"/>
          </p:nvPr>
        </p:nvSpPr>
        <p:spPr/>
        <p:txBody>
          <a:bodyPr/>
          <a:lstStyle/>
          <a:p>
            <a:r>
              <a:rPr lang="en-US" cap="none" dirty="0" smtClean="0"/>
              <a:t>Autonomy</a:t>
            </a:r>
            <a:endParaRPr lang="en-US" cap="none" dirty="0"/>
          </a:p>
        </p:txBody>
      </p:sp>
    </p:spTree>
    <p:extLst>
      <p:ext uri="{BB962C8B-B14F-4D97-AF65-F5344CB8AC3E}">
        <p14:creationId xmlns:p14="http://schemas.microsoft.com/office/powerpoint/2010/main" val="290832276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0999" y="1719070"/>
            <a:ext cx="8407893" cy="4834129"/>
          </a:xfrm>
        </p:spPr>
        <p:txBody>
          <a:bodyPr>
            <a:normAutofit/>
          </a:bodyPr>
          <a:lstStyle/>
          <a:p>
            <a:r>
              <a:rPr lang="en-US" dirty="0" smtClean="0"/>
              <a:t>Maleficence = harmful influence in mental and physical ways to the patient</a:t>
            </a:r>
          </a:p>
          <a:p>
            <a:r>
              <a:rPr lang="en-US" dirty="0" smtClean="0"/>
              <a:t> </a:t>
            </a:r>
            <a:r>
              <a:rPr lang="en-US" dirty="0"/>
              <a:t>T</a:t>
            </a:r>
            <a:r>
              <a:rPr lang="en-US" dirty="0" smtClean="0"/>
              <a:t>here are different cases when the doctors have to practice “maleficence” e.g. </a:t>
            </a:r>
          </a:p>
          <a:p>
            <a:pPr marL="45720" indent="0">
              <a:buNone/>
            </a:pPr>
            <a:endParaRPr lang="en-US" dirty="0"/>
          </a:p>
          <a:p>
            <a:pPr marL="45720" indent="0">
              <a:buNone/>
            </a:pPr>
            <a:r>
              <a:rPr lang="en-US" dirty="0" smtClean="0"/>
              <a:t>organ donation causes physical harm to one person but is necessary to save the life of the other patient</a:t>
            </a:r>
          </a:p>
          <a:p>
            <a:pPr marL="45720" indent="0">
              <a:buNone/>
            </a:pPr>
            <a:endParaRPr lang="en-US" dirty="0" smtClean="0"/>
          </a:p>
          <a:p>
            <a:r>
              <a:rPr lang="en-US" dirty="0" smtClean="0"/>
              <a:t>Act of murder-active or passive is also a question worth thinking about….e.g. </a:t>
            </a:r>
          </a:p>
          <a:p>
            <a:pPr marL="45720" indent="0">
              <a:buNone/>
            </a:pPr>
            <a:r>
              <a:rPr lang="en-US" dirty="0"/>
              <a:t> </a:t>
            </a:r>
            <a:r>
              <a:rPr lang="en-US" dirty="0" smtClean="0"/>
              <a:t>your cat starved to death because you didn’t give it any food…..did we kill it or leave it to die?</a:t>
            </a:r>
            <a:endParaRPr lang="en-US" dirty="0"/>
          </a:p>
        </p:txBody>
      </p:sp>
      <p:sp>
        <p:nvSpPr>
          <p:cNvPr id="3" name="Title 2"/>
          <p:cNvSpPr>
            <a:spLocks noGrp="1"/>
          </p:cNvSpPr>
          <p:nvPr>
            <p:ph type="title"/>
          </p:nvPr>
        </p:nvSpPr>
        <p:spPr/>
        <p:txBody>
          <a:bodyPr/>
          <a:lstStyle/>
          <a:p>
            <a:r>
              <a:rPr lang="en-US" cap="none" dirty="0" smtClean="0"/>
              <a:t> </a:t>
            </a:r>
            <a:r>
              <a:rPr lang="en-US" cap="none" dirty="0"/>
              <a:t>N</a:t>
            </a:r>
            <a:r>
              <a:rPr lang="en-US" cap="none" dirty="0" smtClean="0"/>
              <a:t>on maleficence</a:t>
            </a:r>
            <a:endParaRPr lang="en-US" cap="none" dirty="0"/>
          </a:p>
        </p:txBody>
      </p:sp>
    </p:spTree>
    <p:extLst>
      <p:ext uri="{BB962C8B-B14F-4D97-AF65-F5344CB8AC3E}">
        <p14:creationId xmlns:p14="http://schemas.microsoft.com/office/powerpoint/2010/main" val="244168065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Doctor can interfere with patients considering the increase of the quality of their lives</a:t>
            </a:r>
          </a:p>
          <a:p>
            <a:pPr marL="45720" indent="0">
              <a:buNone/>
            </a:pPr>
            <a:r>
              <a:rPr lang="en-US" dirty="0"/>
              <a:t> </a:t>
            </a:r>
            <a:r>
              <a:rPr lang="en-US" dirty="0" smtClean="0"/>
              <a:t>  e.g. euthanasia</a:t>
            </a:r>
          </a:p>
          <a:p>
            <a:r>
              <a:rPr lang="en-US" dirty="0" smtClean="0"/>
              <a:t>Principle of beneficence goes against the principle of autonomy – have to know </a:t>
            </a:r>
            <a:r>
              <a:rPr lang="en-US" b="1" dirty="0" smtClean="0"/>
              <a:t>WHAT IS GOOD </a:t>
            </a:r>
            <a:r>
              <a:rPr lang="en-US" dirty="0" smtClean="0"/>
              <a:t>for patient (which we call quality of life)</a:t>
            </a:r>
          </a:p>
          <a:p>
            <a:r>
              <a:rPr lang="en-US" dirty="0" smtClean="0"/>
              <a:t>What is the quality of life?</a:t>
            </a:r>
          </a:p>
          <a:p>
            <a:r>
              <a:rPr lang="en-US" dirty="0" smtClean="0"/>
              <a:t>Does the doctor have the moral duty of good deeds?</a:t>
            </a:r>
            <a:endParaRPr lang="en-US" dirty="0"/>
          </a:p>
        </p:txBody>
      </p:sp>
      <p:sp>
        <p:nvSpPr>
          <p:cNvPr id="3" name="Title 2"/>
          <p:cNvSpPr>
            <a:spLocks noGrp="1"/>
          </p:cNvSpPr>
          <p:nvPr>
            <p:ph type="title"/>
          </p:nvPr>
        </p:nvSpPr>
        <p:spPr>
          <a:xfrm>
            <a:off x="380999" y="228600"/>
            <a:ext cx="8381260" cy="1054394"/>
          </a:xfrm>
        </p:spPr>
        <p:txBody>
          <a:bodyPr/>
          <a:lstStyle/>
          <a:p>
            <a:pPr lvl="0"/>
            <a:r>
              <a:rPr lang="en-US" b="1" cap="none" dirty="0" smtClean="0"/>
              <a:t/>
            </a:r>
            <a:br>
              <a:rPr lang="en-US" b="1" cap="none" dirty="0" smtClean="0"/>
            </a:br>
            <a:r>
              <a:rPr lang="en-US" b="1" cap="none" dirty="0" smtClean="0"/>
              <a:t>Beneficence</a:t>
            </a:r>
            <a:r>
              <a:rPr lang="en-US" b="1" dirty="0">
                <a:solidFill>
                  <a:schemeClr val="tx1"/>
                </a:solidFill>
              </a:rPr>
              <a:t/>
            </a:r>
            <a:br>
              <a:rPr lang="en-US" b="1" dirty="0">
                <a:solidFill>
                  <a:schemeClr val="tx1"/>
                </a:solidFill>
              </a:rPr>
            </a:br>
            <a:endParaRPr lang="en-US" dirty="0"/>
          </a:p>
        </p:txBody>
      </p:sp>
    </p:spTree>
    <p:extLst>
      <p:ext uri="{BB962C8B-B14F-4D97-AF65-F5344CB8AC3E}">
        <p14:creationId xmlns:p14="http://schemas.microsoft.com/office/powerpoint/2010/main" val="4168518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0999" y="1719070"/>
            <a:ext cx="8407893" cy="4986529"/>
          </a:xfrm>
        </p:spPr>
        <p:txBody>
          <a:bodyPr>
            <a:normAutofit/>
          </a:bodyPr>
          <a:lstStyle/>
          <a:p>
            <a:pPr marL="45720" indent="0">
              <a:buNone/>
            </a:pPr>
            <a:endParaRPr lang="en-US" dirty="0" smtClean="0"/>
          </a:p>
          <a:p>
            <a:r>
              <a:rPr lang="en-US" dirty="0"/>
              <a:t>The term comes from the Greek word </a:t>
            </a:r>
            <a:endParaRPr lang="en-US" dirty="0" smtClean="0"/>
          </a:p>
          <a:p>
            <a:pPr marL="45720" indent="0">
              <a:buNone/>
            </a:pPr>
            <a:r>
              <a:rPr lang="en-US" b="1" dirty="0"/>
              <a:t> </a:t>
            </a:r>
            <a:r>
              <a:rPr lang="en-US" b="1" dirty="0" smtClean="0"/>
              <a:t>  Ethos</a:t>
            </a:r>
            <a:r>
              <a:rPr lang="en-US" dirty="0"/>
              <a:t>, which means "</a:t>
            </a:r>
            <a:r>
              <a:rPr lang="en-US" b="1" dirty="0"/>
              <a:t>character in </a:t>
            </a:r>
            <a:r>
              <a:rPr lang="en-US" b="1" dirty="0" smtClean="0"/>
              <a:t>philosophy</a:t>
            </a:r>
            <a:r>
              <a:rPr lang="en-US" dirty="0" smtClean="0"/>
              <a:t>”</a:t>
            </a:r>
          </a:p>
          <a:p>
            <a:pPr marL="45720" indent="0">
              <a:buNone/>
            </a:pPr>
            <a:endParaRPr lang="en-US" dirty="0" smtClean="0"/>
          </a:p>
          <a:p>
            <a:r>
              <a:rPr lang="en-US" dirty="0" smtClean="0"/>
              <a:t>It is a branch </a:t>
            </a:r>
            <a:r>
              <a:rPr lang="en-US" dirty="0"/>
              <a:t>of philosophy dealing with values relating to human conduct, with respect to the rightness and wrongness of certain actions and to the goodness and badness of the motives and ends of such </a:t>
            </a:r>
            <a:r>
              <a:rPr lang="en-US" dirty="0" smtClean="0"/>
              <a:t>actions</a:t>
            </a:r>
          </a:p>
          <a:p>
            <a:pPr marL="342900" indent="-342900">
              <a:buFont typeface="Wingdings" pitchFamily="2" charset="2"/>
              <a:buChar char="§"/>
            </a:pPr>
            <a:r>
              <a:rPr lang="en-US" dirty="0" smtClean="0"/>
              <a:t>study of </a:t>
            </a:r>
            <a:r>
              <a:rPr lang="en-US" b="1" dirty="0"/>
              <a:t>moral </a:t>
            </a:r>
            <a:r>
              <a:rPr lang="en-US" b="1" dirty="0" smtClean="0"/>
              <a:t>behaviors </a:t>
            </a:r>
            <a:r>
              <a:rPr lang="en-US" dirty="0"/>
              <a:t>in </a:t>
            </a:r>
            <a:r>
              <a:rPr lang="en-US" dirty="0" smtClean="0"/>
              <a:t>humans</a:t>
            </a:r>
          </a:p>
          <a:p>
            <a:pPr marL="342900" indent="-342900">
              <a:buFont typeface="Wingdings" pitchFamily="2" charset="2"/>
              <a:buChar char="§"/>
            </a:pPr>
            <a:r>
              <a:rPr lang="en-US" dirty="0"/>
              <a:t>a system of </a:t>
            </a:r>
            <a:r>
              <a:rPr lang="en-US" b="1" dirty="0"/>
              <a:t>moral </a:t>
            </a:r>
            <a:r>
              <a:rPr lang="en-US" b="1" dirty="0" smtClean="0"/>
              <a:t>principles</a:t>
            </a:r>
          </a:p>
          <a:p>
            <a:pPr marL="342900" indent="-342900">
              <a:buFont typeface="Wingdings" pitchFamily="2" charset="2"/>
              <a:buChar char="§"/>
            </a:pPr>
            <a:endParaRPr lang="en-US" dirty="0" smtClean="0"/>
          </a:p>
          <a:p>
            <a:pPr indent="-342900"/>
            <a:r>
              <a:rPr lang="en-US" dirty="0" smtClean="0"/>
              <a:t>involves defending and </a:t>
            </a:r>
            <a:r>
              <a:rPr lang="en-US" dirty="0"/>
              <a:t>recommending concepts of right and wrong </a:t>
            </a:r>
            <a:r>
              <a:rPr lang="en-US" dirty="0" smtClean="0"/>
              <a:t>conduct. </a:t>
            </a:r>
            <a:endParaRPr lang="en-US" dirty="0"/>
          </a:p>
        </p:txBody>
      </p:sp>
      <p:sp>
        <p:nvSpPr>
          <p:cNvPr id="2" name="Title 1"/>
          <p:cNvSpPr>
            <a:spLocks noGrp="1"/>
          </p:cNvSpPr>
          <p:nvPr>
            <p:ph type="title"/>
          </p:nvPr>
        </p:nvSpPr>
        <p:spPr>
          <a:xfrm>
            <a:off x="381000" y="355847"/>
            <a:ext cx="3048000" cy="1054394"/>
          </a:xfrm>
        </p:spPr>
        <p:txBody>
          <a:bodyPr>
            <a:normAutofit fontScale="90000"/>
          </a:bodyPr>
          <a:lstStyle/>
          <a:p>
            <a:r>
              <a:rPr lang="en-US" b="1" dirty="0" smtClean="0"/>
              <a:t>ethics</a:t>
            </a:r>
            <a:br>
              <a:rPr lang="en-US" b="1" dirty="0" smtClean="0"/>
            </a:br>
            <a:endParaRPr lang="en-US" b="1" dirty="0"/>
          </a:p>
        </p:txBody>
      </p:sp>
    </p:spTree>
    <p:extLst>
      <p:ext uri="{BB962C8B-B14F-4D97-AF65-F5344CB8AC3E}">
        <p14:creationId xmlns:p14="http://schemas.microsoft.com/office/powerpoint/2010/main" val="914645386"/>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The distribution of medical resources- microscopic level and macroscopic level</a:t>
            </a:r>
          </a:p>
          <a:p>
            <a:pPr marL="45720" indent="0">
              <a:buNone/>
            </a:pPr>
            <a:r>
              <a:rPr lang="en-US" dirty="0"/>
              <a:t> </a:t>
            </a:r>
            <a:r>
              <a:rPr lang="en-US" dirty="0" smtClean="0"/>
              <a:t> </a:t>
            </a:r>
            <a:r>
              <a:rPr lang="en-US" b="1" dirty="0" smtClean="0"/>
              <a:t>Micro</a:t>
            </a:r>
            <a:r>
              <a:rPr lang="en-US" dirty="0" smtClean="0"/>
              <a:t>--Decisions of the real beneficiary/ to whom and how            should the medical resources be distributed?</a:t>
            </a:r>
          </a:p>
          <a:p>
            <a:pPr marL="45720" indent="0">
              <a:buNone/>
            </a:pPr>
            <a:endParaRPr lang="en-US" dirty="0" smtClean="0"/>
          </a:p>
          <a:p>
            <a:pPr marL="45720" indent="0">
              <a:buNone/>
            </a:pPr>
            <a:r>
              <a:rPr lang="en-US" b="1" dirty="0" smtClean="0"/>
              <a:t>Macro</a:t>
            </a:r>
            <a:r>
              <a:rPr lang="en-US" dirty="0" smtClean="0"/>
              <a:t>—how much budget for ministry of health &amp; welfare / who is going to pay for this?/ what kind of medical insurance system should the government implement?</a:t>
            </a:r>
          </a:p>
          <a:p>
            <a:pPr marL="45720" indent="0">
              <a:buNone/>
            </a:pPr>
            <a:endParaRPr lang="en-US" dirty="0" smtClean="0"/>
          </a:p>
          <a:p>
            <a:r>
              <a:rPr lang="en-US" dirty="0" smtClean="0"/>
              <a:t>Does human have right to a decent minimum of health care? And if humans do, what is the standard?</a:t>
            </a:r>
            <a:endParaRPr lang="en-US" dirty="0"/>
          </a:p>
        </p:txBody>
      </p:sp>
      <p:sp>
        <p:nvSpPr>
          <p:cNvPr id="3" name="Title 2"/>
          <p:cNvSpPr>
            <a:spLocks noGrp="1"/>
          </p:cNvSpPr>
          <p:nvPr>
            <p:ph type="title"/>
          </p:nvPr>
        </p:nvSpPr>
        <p:spPr/>
        <p:txBody>
          <a:bodyPr/>
          <a:lstStyle/>
          <a:p>
            <a:r>
              <a:rPr lang="en-US" cap="none" dirty="0" smtClean="0"/>
              <a:t>Justice</a:t>
            </a:r>
            <a:endParaRPr lang="en-US" cap="none" dirty="0"/>
          </a:p>
        </p:txBody>
      </p:sp>
    </p:spTree>
    <p:extLst>
      <p:ext uri="{BB962C8B-B14F-4D97-AF65-F5344CB8AC3E}">
        <p14:creationId xmlns:p14="http://schemas.microsoft.com/office/powerpoint/2010/main" val="197454346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28600" y="1600200"/>
            <a:ext cx="8763000" cy="5029199"/>
          </a:xfrm>
        </p:spPr>
      </p:pic>
      <p:sp>
        <p:nvSpPr>
          <p:cNvPr id="3" name="Title 2"/>
          <p:cNvSpPr>
            <a:spLocks noGrp="1"/>
          </p:cNvSpPr>
          <p:nvPr>
            <p:ph type="title"/>
          </p:nvPr>
        </p:nvSpPr>
        <p:spPr/>
        <p:txBody>
          <a:bodyPr/>
          <a:lstStyle/>
          <a:p>
            <a:endParaRPr lang="en-US"/>
          </a:p>
        </p:txBody>
      </p:sp>
    </p:spTree>
    <p:extLst>
      <p:ext uri="{BB962C8B-B14F-4D97-AF65-F5344CB8AC3E}">
        <p14:creationId xmlns:p14="http://schemas.microsoft.com/office/powerpoint/2010/main" val="146983011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1" y="1524000"/>
            <a:ext cx="8560292" cy="5333999"/>
          </a:xfrm>
        </p:spPr>
        <p:txBody>
          <a:bodyPr>
            <a:normAutofit fontScale="55000" lnSpcReduction="20000"/>
          </a:bodyPr>
          <a:lstStyle/>
          <a:p>
            <a:pPr marL="0" indent="0">
              <a:buNone/>
            </a:pPr>
            <a:endParaRPr lang="en-US" dirty="0" smtClean="0"/>
          </a:p>
          <a:p>
            <a:pPr marL="0" indent="0">
              <a:buNone/>
            </a:pPr>
            <a:r>
              <a:rPr lang="en-US" sz="2400" dirty="0" smtClean="0">
                <a:latin typeface="Times New Roman" panose="02020603050405020304" pitchFamily="18" charset="0"/>
                <a:cs typeface="Times New Roman" panose="02020603050405020304" pitchFamily="18" charset="0"/>
              </a:rPr>
              <a:t> </a:t>
            </a:r>
            <a:r>
              <a:rPr lang="en-US" sz="2900" dirty="0" smtClean="0">
                <a:cs typeface="Times New Roman" panose="02020603050405020304" pitchFamily="18" charset="0"/>
              </a:rPr>
              <a:t>Bioethics ------ a combination of two words </a:t>
            </a:r>
          </a:p>
          <a:p>
            <a:pPr marL="45720" indent="0">
              <a:buNone/>
            </a:pPr>
            <a:r>
              <a:rPr lang="en-US" sz="2900" b="1" i="1" dirty="0" smtClean="0">
                <a:cs typeface="Times New Roman" panose="02020603050405020304" pitchFamily="18" charset="0"/>
              </a:rPr>
              <a:t> </a:t>
            </a:r>
            <a:endParaRPr lang="en-US" sz="2900" b="1" i="1" dirty="0" smtClean="0">
              <a:cs typeface="Times New Roman" panose="02020603050405020304" pitchFamily="18" charset="0"/>
            </a:endParaRPr>
          </a:p>
          <a:p>
            <a:pPr marL="45720" indent="0">
              <a:buNone/>
            </a:pPr>
            <a:r>
              <a:rPr lang="en-US" sz="2900" b="1" i="1" dirty="0">
                <a:cs typeface="Times New Roman" panose="02020603050405020304" pitchFamily="18" charset="0"/>
              </a:rPr>
              <a:t> </a:t>
            </a:r>
            <a:r>
              <a:rPr lang="en-US" sz="2900" b="1" i="1" dirty="0" smtClean="0">
                <a:cs typeface="Times New Roman" panose="02020603050405020304" pitchFamily="18" charset="0"/>
              </a:rPr>
              <a:t> </a:t>
            </a:r>
            <a:r>
              <a:rPr lang="en-US" sz="2900" dirty="0" smtClean="0">
                <a:cs typeface="Times New Roman" panose="02020603050405020304" pitchFamily="18" charset="0"/>
              </a:rPr>
              <a:t>Bios</a:t>
            </a:r>
            <a:r>
              <a:rPr lang="en-US" sz="2900" i="1" dirty="0" smtClean="0">
                <a:cs typeface="Times New Roman" panose="02020603050405020304" pitchFamily="18" charset="0"/>
              </a:rPr>
              <a:t> </a:t>
            </a:r>
            <a:r>
              <a:rPr lang="en-US" sz="2900" dirty="0" smtClean="0">
                <a:cs typeface="Times New Roman" panose="02020603050405020304" pitchFamily="18" charset="0"/>
              </a:rPr>
              <a:t>= </a:t>
            </a:r>
            <a:r>
              <a:rPr lang="en-US" sz="2900" b="1" dirty="0" smtClean="0">
                <a:cs typeface="Times New Roman" panose="02020603050405020304" pitchFamily="18" charset="0"/>
              </a:rPr>
              <a:t>life</a:t>
            </a:r>
          </a:p>
          <a:p>
            <a:pPr marL="45720" indent="0">
              <a:buNone/>
            </a:pPr>
            <a:r>
              <a:rPr lang="en-US" sz="2900" dirty="0" smtClean="0">
                <a:cs typeface="Times New Roman" panose="02020603050405020304" pitchFamily="18" charset="0"/>
              </a:rPr>
              <a:t> </a:t>
            </a:r>
            <a:r>
              <a:rPr lang="en-US" sz="2900" dirty="0" smtClean="0">
                <a:cs typeface="Times New Roman" panose="02020603050405020304" pitchFamily="18" charset="0"/>
              </a:rPr>
              <a:t> Ethos</a:t>
            </a:r>
            <a:r>
              <a:rPr lang="en-US" sz="2900" i="1" dirty="0" smtClean="0">
                <a:cs typeface="Times New Roman" panose="02020603050405020304" pitchFamily="18" charset="0"/>
              </a:rPr>
              <a:t> </a:t>
            </a:r>
            <a:r>
              <a:rPr lang="en-US" sz="2900" dirty="0" smtClean="0">
                <a:cs typeface="Times New Roman" panose="02020603050405020304" pitchFamily="18" charset="0"/>
              </a:rPr>
              <a:t>= </a:t>
            </a:r>
            <a:r>
              <a:rPr lang="en-US" sz="2900" b="1" dirty="0" smtClean="0">
                <a:cs typeface="Times New Roman" panose="02020603050405020304" pitchFamily="18" charset="0"/>
              </a:rPr>
              <a:t>Ethics</a:t>
            </a:r>
            <a:r>
              <a:rPr lang="en-US" sz="2900" dirty="0" smtClean="0">
                <a:cs typeface="Times New Roman" panose="02020603050405020304" pitchFamily="18" charset="0"/>
              </a:rPr>
              <a:t>/</a:t>
            </a:r>
            <a:r>
              <a:rPr lang="en-US" sz="2900" b="1" dirty="0" smtClean="0">
                <a:cs typeface="Times New Roman" panose="02020603050405020304" pitchFamily="18" charset="0"/>
              </a:rPr>
              <a:t>behavior/character/</a:t>
            </a:r>
            <a:r>
              <a:rPr lang="en-US" sz="2900" dirty="0" smtClean="0">
                <a:cs typeface="Times New Roman" panose="02020603050405020304" pitchFamily="18" charset="0"/>
              </a:rPr>
              <a:t> </a:t>
            </a:r>
          </a:p>
          <a:p>
            <a:pPr marL="45720" indent="0">
              <a:buNone/>
            </a:pPr>
            <a:r>
              <a:rPr lang="en-US" sz="2900" dirty="0" smtClean="0">
                <a:cs typeface="Times New Roman" panose="02020603050405020304" pitchFamily="18" charset="0"/>
              </a:rPr>
              <a:t>literally means the </a:t>
            </a:r>
            <a:r>
              <a:rPr lang="en-US" sz="2900" b="1" dirty="0" smtClean="0">
                <a:cs typeface="Times New Roman" panose="02020603050405020304" pitchFamily="18" charset="0"/>
              </a:rPr>
              <a:t>ethics of life</a:t>
            </a:r>
            <a:r>
              <a:rPr lang="en-US" sz="2900" dirty="0" smtClean="0">
                <a:cs typeface="Times New Roman" panose="02020603050405020304" pitchFamily="18" charset="0"/>
              </a:rPr>
              <a:t>.</a:t>
            </a:r>
          </a:p>
          <a:p>
            <a:pPr marL="45720" indent="0">
              <a:buNone/>
            </a:pPr>
            <a:endParaRPr lang="en-US" sz="2900" b="1" dirty="0" smtClean="0">
              <a:cs typeface="Times New Roman" panose="02020603050405020304" pitchFamily="18" charset="0"/>
            </a:endParaRPr>
          </a:p>
          <a:p>
            <a:pPr marL="0" indent="0">
              <a:lnSpc>
                <a:spcPct val="170000"/>
              </a:lnSpc>
              <a:buNone/>
            </a:pPr>
            <a:r>
              <a:rPr lang="en-US" sz="2900" dirty="0" smtClean="0"/>
              <a:t>Study </a:t>
            </a:r>
            <a:r>
              <a:rPr lang="en-US" sz="2900" dirty="0"/>
              <a:t>of the typically </a:t>
            </a:r>
            <a:r>
              <a:rPr lang="en-US" sz="2900" dirty="0" smtClean="0"/>
              <a:t>controversial</a:t>
            </a:r>
            <a:r>
              <a:rPr lang="en-US" sz="2900" dirty="0"/>
              <a:t> </a:t>
            </a:r>
            <a:r>
              <a:rPr lang="en-US" sz="2900" dirty="0" smtClean="0"/>
              <a:t>ethical issues emerging </a:t>
            </a:r>
            <a:r>
              <a:rPr lang="en-US" sz="2900" dirty="0"/>
              <a:t>from new </a:t>
            </a:r>
            <a:r>
              <a:rPr lang="en-US" sz="2900" dirty="0" smtClean="0"/>
              <a:t>   situations </a:t>
            </a:r>
            <a:r>
              <a:rPr lang="en-US" sz="2900" dirty="0"/>
              <a:t>and possibilities brought about by advances </a:t>
            </a:r>
            <a:r>
              <a:rPr lang="en-US" sz="2900" dirty="0" smtClean="0"/>
              <a:t>in biology and medicine</a:t>
            </a:r>
            <a:r>
              <a:rPr lang="en-US" dirty="0"/>
              <a:t> </a:t>
            </a:r>
            <a:r>
              <a:rPr lang="en-US" sz="2900" b="1" dirty="0" smtClean="0">
                <a:cs typeface="Times New Roman" panose="02020603050405020304" pitchFamily="18" charset="0"/>
              </a:rPr>
              <a:t>                              </a:t>
            </a:r>
          </a:p>
          <a:p>
            <a:pPr marL="0" indent="0">
              <a:buNone/>
            </a:pPr>
            <a:r>
              <a:rPr lang="en-US" sz="2900" b="1" dirty="0">
                <a:cs typeface="Times New Roman" panose="02020603050405020304" pitchFamily="18" charset="0"/>
              </a:rPr>
              <a:t> </a:t>
            </a:r>
            <a:r>
              <a:rPr lang="en-US" sz="2900" b="1" dirty="0" smtClean="0">
                <a:cs typeface="Times New Roman" panose="02020603050405020304" pitchFamily="18" charset="0"/>
              </a:rPr>
              <a:t>                                                OR</a:t>
            </a:r>
          </a:p>
          <a:p>
            <a:pPr marL="0" indent="0">
              <a:lnSpc>
                <a:spcPct val="170000"/>
              </a:lnSpc>
              <a:buNone/>
            </a:pPr>
            <a:r>
              <a:rPr lang="en-US" sz="2900" dirty="0" smtClean="0">
                <a:cs typeface="Times New Roman" panose="02020603050405020304" pitchFamily="18" charset="0"/>
              </a:rPr>
              <a:t>The </a:t>
            </a:r>
            <a:r>
              <a:rPr lang="en-US" sz="2900" b="1" dirty="0" smtClean="0">
                <a:cs typeface="Times New Roman" panose="02020603050405020304" pitchFamily="18" charset="0"/>
              </a:rPr>
              <a:t>discipline </a:t>
            </a:r>
            <a:r>
              <a:rPr lang="en-US" sz="2900" dirty="0" smtClean="0">
                <a:cs typeface="Times New Roman" panose="02020603050405020304" pitchFamily="18" charset="0"/>
              </a:rPr>
              <a:t>dealing with the ethical implications of biological research and applications especially in medicine, </a:t>
            </a:r>
            <a:r>
              <a:rPr lang="en-US" sz="2900" dirty="0">
                <a:cs typeface="Times New Roman" panose="02020603050405020304" pitchFamily="18" charset="0"/>
              </a:rPr>
              <a:t>organ transplantation, genetic engineering</a:t>
            </a:r>
            <a:r>
              <a:rPr lang="en-US" sz="2900" dirty="0" smtClean="0">
                <a:cs typeface="Times New Roman" panose="02020603050405020304" pitchFamily="18" charset="0"/>
              </a:rPr>
              <a:t>.</a:t>
            </a:r>
          </a:p>
          <a:p>
            <a:pPr marL="45720" indent="0">
              <a:lnSpc>
                <a:spcPct val="170000"/>
              </a:lnSpc>
              <a:buNone/>
            </a:pPr>
            <a:r>
              <a:rPr lang="en-US" sz="2900" b="1" dirty="0" smtClean="0">
                <a:cs typeface="Times New Roman" panose="02020603050405020304" pitchFamily="18" charset="0"/>
              </a:rPr>
              <a:t>                                   </a:t>
            </a:r>
            <a:endParaRPr lang="en-US" sz="2900" dirty="0" smtClean="0">
              <a:cs typeface="Times New Roman" panose="02020603050405020304" pitchFamily="18" charset="0"/>
            </a:endParaRPr>
          </a:p>
          <a:p>
            <a:pPr marL="45720" indent="0">
              <a:buNone/>
            </a:pPr>
            <a:r>
              <a:rPr lang="en-US" sz="2900" dirty="0" smtClean="0">
                <a:cs typeface="Times New Roman" panose="02020603050405020304" pitchFamily="18" charset="0"/>
              </a:rPr>
              <a:t>Ethical discussion ---------Biological research</a:t>
            </a:r>
          </a:p>
          <a:p>
            <a:pPr marL="45720" indent="0">
              <a:buNone/>
            </a:pPr>
            <a:r>
              <a:rPr lang="en-US" dirty="0" smtClean="0"/>
              <a:t/>
            </a:r>
            <a:br>
              <a:rPr lang="en-US" dirty="0" smtClean="0"/>
            </a:br>
            <a:endParaRPr lang="en-US" dirty="0" smtClean="0"/>
          </a:p>
          <a:p>
            <a:endParaRPr lang="en-US" dirty="0"/>
          </a:p>
        </p:txBody>
      </p:sp>
      <p:sp>
        <p:nvSpPr>
          <p:cNvPr id="2" name="Title 1"/>
          <p:cNvSpPr>
            <a:spLocks noGrp="1"/>
          </p:cNvSpPr>
          <p:nvPr>
            <p:ph type="title"/>
          </p:nvPr>
        </p:nvSpPr>
        <p:spPr/>
        <p:txBody>
          <a:bodyPr/>
          <a:lstStyle/>
          <a:p>
            <a:r>
              <a:rPr lang="en-US" b="1" cap="none" dirty="0"/>
              <a:t>W</a:t>
            </a:r>
            <a:r>
              <a:rPr lang="en-US" b="1" cap="none" dirty="0" smtClean="0"/>
              <a:t>hat is bio-ethics</a:t>
            </a:r>
            <a:r>
              <a:rPr lang="en-US" b="1" dirty="0" smtClean="0"/>
              <a:t>?</a:t>
            </a:r>
            <a:endParaRPr lang="en-US" dirty="0"/>
          </a:p>
        </p:txBody>
      </p:sp>
    </p:spTree>
    <p:extLst>
      <p:ext uri="{BB962C8B-B14F-4D97-AF65-F5344CB8AC3E}">
        <p14:creationId xmlns:p14="http://schemas.microsoft.com/office/powerpoint/2010/main" val="691635884"/>
      </p:ext>
    </p:extLst>
  </p:cSld>
  <p:clrMapOvr>
    <a:masterClrMapping/>
  </p:clrMapOvr>
  <mc:AlternateContent xmlns:mc="http://schemas.openxmlformats.org/markup-compatibility/2006" xmlns:p14="http://schemas.microsoft.com/office/powerpoint/2010/main">
    <mc:Choice Requires="p14">
      <p:transition spd="slow" p14:dur="1600">
        <p14:gallery dir="r"/>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endParaRPr lang="en-US" b="1" dirty="0" smtClean="0"/>
          </a:p>
          <a:p>
            <a:r>
              <a:rPr lang="en-US" u="sng" dirty="0" smtClean="0"/>
              <a:t>Albert </a:t>
            </a:r>
            <a:r>
              <a:rPr lang="en-US" u="sng" dirty="0" err="1"/>
              <a:t>Jonsen</a:t>
            </a:r>
            <a:r>
              <a:rPr lang="en-US" u="sng" dirty="0"/>
              <a:t> </a:t>
            </a:r>
            <a:r>
              <a:rPr lang="en-US" dirty="0" smtClean="0"/>
              <a:t>started history of bioethics</a:t>
            </a:r>
          </a:p>
          <a:p>
            <a:pPr marL="45720" indent="0">
              <a:buNone/>
            </a:pPr>
            <a:r>
              <a:rPr lang="en-US" dirty="0" smtClean="0"/>
              <a:t> “</a:t>
            </a:r>
            <a:r>
              <a:rPr lang="en-US" b="1" i="1" dirty="0" smtClean="0"/>
              <a:t>The </a:t>
            </a:r>
            <a:r>
              <a:rPr lang="en-US" b="1" i="1" dirty="0"/>
              <a:t>Birth of </a:t>
            </a:r>
            <a:r>
              <a:rPr lang="en-US" b="1" i="1" dirty="0" smtClean="0"/>
              <a:t>Bioethics”</a:t>
            </a:r>
            <a:r>
              <a:rPr lang="en-US" b="1" dirty="0" smtClean="0"/>
              <a:t> </a:t>
            </a:r>
            <a:endParaRPr lang="en-US" dirty="0" smtClean="0"/>
          </a:p>
          <a:p>
            <a:pPr marL="45720" indent="0">
              <a:buNone/>
            </a:pPr>
            <a:endParaRPr lang="en-US" dirty="0"/>
          </a:p>
          <a:p>
            <a:r>
              <a:rPr lang="en-US" dirty="0" smtClean="0"/>
              <a:t>The </a:t>
            </a:r>
            <a:r>
              <a:rPr lang="en-US" dirty="0"/>
              <a:t>ancient ethical codes were often expressed in the form of </a:t>
            </a:r>
            <a:r>
              <a:rPr lang="en-US" b="1" dirty="0"/>
              <a:t>oaths.</a:t>
            </a:r>
            <a:r>
              <a:rPr lang="en-US" dirty="0"/>
              <a:t>  </a:t>
            </a:r>
            <a:endParaRPr lang="en-US" dirty="0" smtClean="0"/>
          </a:p>
          <a:p>
            <a:r>
              <a:rPr lang="en-US" dirty="0" smtClean="0"/>
              <a:t>The </a:t>
            </a:r>
            <a:r>
              <a:rPr lang="en-US" dirty="0"/>
              <a:t>best known medical oath in the Western tradition is the </a:t>
            </a:r>
            <a:r>
              <a:rPr lang="en-US" b="1" dirty="0"/>
              <a:t>Oath of Hippocrates</a:t>
            </a:r>
            <a:r>
              <a:rPr lang="en-US" dirty="0"/>
              <a:t>, commonly assumed to be from the </a:t>
            </a:r>
            <a:r>
              <a:rPr lang="en-US" b="1" dirty="0"/>
              <a:t>fifth century BC</a:t>
            </a:r>
            <a:r>
              <a:rPr lang="en-US" dirty="0"/>
              <a:t>, and often regarded as the very foundation of Western medical ethics</a:t>
            </a:r>
            <a:r>
              <a:rPr lang="en-US" dirty="0" smtClean="0"/>
              <a:t>.</a:t>
            </a:r>
          </a:p>
          <a:p>
            <a:r>
              <a:rPr lang="en-US" dirty="0"/>
              <a:t>Hippocratic oath to "</a:t>
            </a:r>
            <a:r>
              <a:rPr lang="en-US" b="1" dirty="0"/>
              <a:t>do no harm</a:t>
            </a:r>
            <a:r>
              <a:rPr lang="en-US" dirty="0"/>
              <a:t>" remains at the core of modern medical ethics. </a:t>
            </a:r>
          </a:p>
          <a:p>
            <a:endParaRPr lang="en-US" dirty="0"/>
          </a:p>
        </p:txBody>
      </p:sp>
      <p:sp>
        <p:nvSpPr>
          <p:cNvPr id="2" name="Title 1"/>
          <p:cNvSpPr>
            <a:spLocks noGrp="1"/>
          </p:cNvSpPr>
          <p:nvPr>
            <p:ph type="title"/>
          </p:nvPr>
        </p:nvSpPr>
        <p:spPr>
          <a:xfrm>
            <a:off x="990600" y="304800"/>
            <a:ext cx="7620000" cy="1143000"/>
          </a:xfrm>
        </p:spPr>
        <p:txBody>
          <a:bodyPr>
            <a:normAutofit/>
          </a:bodyPr>
          <a:lstStyle/>
          <a:p>
            <a:r>
              <a:rPr lang="en-US" sz="2700" b="1" dirty="0"/>
              <a:t>The Origin of </a:t>
            </a:r>
            <a:r>
              <a:rPr lang="en-US" sz="2700" b="1" dirty="0" smtClean="0"/>
              <a:t>Bioethics</a:t>
            </a:r>
            <a:r>
              <a:rPr lang="en-US" dirty="0">
                <a:solidFill>
                  <a:schemeClr val="bg2">
                    <a:lumMod val="75000"/>
                  </a:schemeClr>
                </a:solidFill>
              </a:rPr>
              <a:t/>
            </a:r>
            <a:br>
              <a:rPr lang="en-US" dirty="0">
                <a:solidFill>
                  <a:schemeClr val="bg2">
                    <a:lumMod val="75000"/>
                  </a:schemeClr>
                </a:solidFill>
              </a:rPr>
            </a:br>
            <a:endParaRPr lang="en-US" dirty="0">
              <a:solidFill>
                <a:schemeClr val="bg2">
                  <a:lumMod val="75000"/>
                </a:schemeClr>
              </a:solidFill>
            </a:endParaRPr>
          </a:p>
        </p:txBody>
      </p:sp>
    </p:spTree>
    <p:extLst>
      <p:ext uri="{BB962C8B-B14F-4D97-AF65-F5344CB8AC3E}">
        <p14:creationId xmlns:p14="http://schemas.microsoft.com/office/powerpoint/2010/main" val="706602062"/>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76400"/>
            <a:ext cx="8229600" cy="5029200"/>
          </a:xfrm>
        </p:spPr>
        <p:txBody>
          <a:bodyPr>
            <a:noAutofit/>
          </a:bodyPr>
          <a:lstStyle/>
          <a:p>
            <a:pPr marL="342900" indent="-342900"/>
            <a:r>
              <a:rPr lang="en-US" sz="1900" dirty="0" smtClean="0"/>
              <a:t>The </a:t>
            </a:r>
            <a:r>
              <a:rPr lang="en-US" sz="1900" b="1" dirty="0"/>
              <a:t>American </a:t>
            </a:r>
            <a:r>
              <a:rPr lang="en-US" sz="1900" b="1" dirty="0" smtClean="0"/>
              <a:t>Medical </a:t>
            </a:r>
            <a:r>
              <a:rPr lang="en-US" sz="1900" b="1" dirty="0"/>
              <a:t>Association (AMA</a:t>
            </a:r>
            <a:r>
              <a:rPr lang="en-US" sz="1900" dirty="0"/>
              <a:t>) established a code of ethics in </a:t>
            </a:r>
            <a:r>
              <a:rPr lang="en-US" sz="1900" b="1" dirty="0"/>
              <a:t>1846</a:t>
            </a:r>
            <a:r>
              <a:rPr lang="en-US" sz="1900" dirty="0"/>
              <a:t> </a:t>
            </a:r>
            <a:r>
              <a:rPr lang="en-US" sz="1900" dirty="0" smtClean="0"/>
              <a:t>to regulate medical practice.</a:t>
            </a:r>
          </a:p>
          <a:p>
            <a:pPr marL="0" indent="0">
              <a:buNone/>
            </a:pPr>
            <a:endParaRPr lang="en-US" sz="1900" dirty="0" smtClean="0"/>
          </a:p>
          <a:p>
            <a:pPr marL="342900" indent="-342900"/>
            <a:r>
              <a:rPr lang="en-US" sz="1900" dirty="0"/>
              <a:t>In the </a:t>
            </a:r>
            <a:r>
              <a:rPr lang="en-US" sz="1900" b="1" dirty="0"/>
              <a:t>1960s</a:t>
            </a:r>
            <a:r>
              <a:rPr lang="en-US" sz="1900" dirty="0"/>
              <a:t> the </a:t>
            </a:r>
            <a:r>
              <a:rPr lang="en-US" sz="1900" b="1" dirty="0"/>
              <a:t>introduction of dialysis machines</a:t>
            </a:r>
            <a:r>
              <a:rPr lang="en-US" sz="1900" dirty="0"/>
              <a:t>, and the resulting "God committees" to decide who would receive the life-saving </a:t>
            </a:r>
            <a:r>
              <a:rPr lang="en-US" sz="1900" dirty="0" smtClean="0"/>
              <a:t>treatments</a:t>
            </a:r>
          </a:p>
          <a:p>
            <a:pPr marL="0" indent="0">
              <a:buNone/>
            </a:pPr>
            <a:endParaRPr lang="en-US" sz="1900" dirty="0" smtClean="0"/>
          </a:p>
          <a:p>
            <a:pPr marL="342900" indent="-342900"/>
            <a:r>
              <a:rPr lang="en-US" sz="1900" dirty="0" smtClean="0"/>
              <a:t>At </a:t>
            </a:r>
            <a:r>
              <a:rPr lang="en-US" sz="1900" dirty="0"/>
              <a:t>the same time, a </a:t>
            </a:r>
            <a:r>
              <a:rPr lang="en-US" sz="1900" b="1" dirty="0"/>
              <a:t>cultural emphasis </a:t>
            </a:r>
            <a:r>
              <a:rPr lang="en-US" sz="1900" dirty="0"/>
              <a:t>on individual rights merged with growing concerns over medical and biological advances to require government intervention. </a:t>
            </a:r>
            <a:endParaRPr lang="en-US" sz="1900" dirty="0" smtClean="0"/>
          </a:p>
          <a:p>
            <a:pPr marL="342900" indent="-342900"/>
            <a:r>
              <a:rPr lang="en-US" sz="1900" dirty="0" smtClean="0"/>
              <a:t>For </a:t>
            </a:r>
            <a:r>
              <a:rPr lang="en-US" sz="1900" dirty="0"/>
              <a:t>example, </a:t>
            </a:r>
            <a:endParaRPr lang="en-US" sz="1900" b="1" dirty="0" smtClean="0"/>
          </a:p>
          <a:p>
            <a:pPr marL="0" indent="0">
              <a:buNone/>
            </a:pPr>
            <a:r>
              <a:rPr lang="en-US" sz="1900" b="1" dirty="0" smtClean="0"/>
              <a:t>       </a:t>
            </a:r>
            <a:r>
              <a:rPr lang="en-US" sz="1900" dirty="0" smtClean="0"/>
              <a:t>brain death </a:t>
            </a:r>
          </a:p>
          <a:p>
            <a:pPr marL="0" indent="0">
              <a:buNone/>
            </a:pPr>
            <a:r>
              <a:rPr lang="en-US" sz="1900" dirty="0" smtClean="0"/>
              <a:t>       the </a:t>
            </a:r>
            <a:r>
              <a:rPr lang="en-US" sz="1900" dirty="0"/>
              <a:t>ethics of organ </a:t>
            </a:r>
            <a:r>
              <a:rPr lang="en-US" sz="1900" dirty="0" smtClean="0"/>
              <a:t>transplantation,</a:t>
            </a:r>
          </a:p>
          <a:p>
            <a:pPr marL="0" indent="0">
              <a:buNone/>
            </a:pPr>
            <a:r>
              <a:rPr lang="en-US" sz="1900" dirty="0" smtClean="0"/>
              <a:t>       potential for prenatal genetic </a:t>
            </a:r>
            <a:r>
              <a:rPr lang="en-US" sz="1900" dirty="0"/>
              <a:t>discrimination </a:t>
            </a:r>
            <a:r>
              <a:rPr lang="en-US" sz="1900" dirty="0" smtClean="0"/>
              <a:t>-----  led </a:t>
            </a:r>
            <a:r>
              <a:rPr lang="en-US" sz="1900" dirty="0"/>
              <a:t>to </a:t>
            </a:r>
            <a:r>
              <a:rPr lang="en-US" sz="1900" dirty="0" smtClean="0"/>
              <a:t>the </a:t>
            </a:r>
            <a:r>
              <a:rPr lang="en-US" sz="1900" b="1" dirty="0" smtClean="0"/>
              <a:t>first </a:t>
            </a:r>
            <a:r>
              <a:rPr lang="en-US" sz="1900" b="1" dirty="0"/>
              <a:t>Senate hearings </a:t>
            </a:r>
            <a:r>
              <a:rPr lang="en-US" sz="1900" dirty="0"/>
              <a:t>on bioethics in </a:t>
            </a:r>
            <a:r>
              <a:rPr lang="en-US" sz="1900" b="1" dirty="0" smtClean="0"/>
              <a:t>1968.</a:t>
            </a:r>
            <a:endParaRPr lang="en-US" sz="1900" b="1" dirty="0"/>
          </a:p>
        </p:txBody>
      </p:sp>
    </p:spTree>
    <p:extLst>
      <p:ext uri="{BB962C8B-B14F-4D97-AF65-F5344CB8AC3E}">
        <p14:creationId xmlns:p14="http://schemas.microsoft.com/office/powerpoint/2010/main" val="623748965"/>
      </p:ext>
    </p:extLst>
  </p:cSld>
  <p:clrMapOvr>
    <a:masterClrMapping/>
  </p:clrMapOvr>
  <p:transition spd="slow">
    <p:pull/>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endParaRPr lang="en-US" dirty="0" smtClean="0"/>
          </a:p>
          <a:p>
            <a:endParaRPr lang="en-US" dirty="0" smtClean="0"/>
          </a:p>
          <a:p>
            <a:r>
              <a:rPr lang="en-US" dirty="0" smtClean="0"/>
              <a:t>The </a:t>
            </a:r>
            <a:r>
              <a:rPr lang="en-US" dirty="0"/>
              <a:t>National Commission for the Protection of Human Subjects of Biomedical and Behavioral Research (1974-78) is generally viewed as the </a:t>
            </a:r>
            <a:r>
              <a:rPr lang="en-US" b="1" dirty="0"/>
              <a:t>first national bioethics commission. </a:t>
            </a:r>
            <a:endParaRPr lang="en-US" b="1" dirty="0" smtClean="0"/>
          </a:p>
          <a:p>
            <a:pPr marL="45720" indent="0">
              <a:buNone/>
            </a:pPr>
            <a:endParaRPr lang="en-US" b="1" dirty="0" smtClean="0"/>
          </a:p>
          <a:p>
            <a:r>
              <a:rPr lang="en-US" dirty="0" smtClean="0"/>
              <a:t>Established </a:t>
            </a:r>
            <a:r>
              <a:rPr lang="en-US" dirty="0"/>
              <a:t>as part of the </a:t>
            </a:r>
            <a:r>
              <a:rPr lang="en-US" b="1" dirty="0"/>
              <a:t>1974</a:t>
            </a:r>
            <a:r>
              <a:rPr lang="en-US" dirty="0"/>
              <a:t> </a:t>
            </a:r>
            <a:r>
              <a:rPr lang="en-US" b="1" dirty="0"/>
              <a:t>National Research </a:t>
            </a:r>
            <a:r>
              <a:rPr lang="en-US" b="1" dirty="0" smtClean="0"/>
              <a:t>Act</a:t>
            </a:r>
            <a:r>
              <a:rPr lang="en-US" dirty="0"/>
              <a:t>.</a:t>
            </a:r>
            <a:endParaRPr lang="en-US" dirty="0" smtClean="0"/>
          </a:p>
          <a:p>
            <a:pPr marL="45720" indent="0">
              <a:buNone/>
            </a:pPr>
            <a:endParaRPr lang="en-US" dirty="0" smtClean="0"/>
          </a:p>
        </p:txBody>
      </p:sp>
      <p:sp>
        <p:nvSpPr>
          <p:cNvPr id="2" name="Title 1"/>
          <p:cNvSpPr>
            <a:spLocks noGrp="1"/>
          </p:cNvSpPr>
          <p:nvPr>
            <p:ph type="title"/>
          </p:nvPr>
        </p:nvSpPr>
        <p:spPr/>
        <p:txBody>
          <a:bodyPr/>
          <a:lstStyle/>
          <a:p>
            <a:r>
              <a:rPr lang="en-US" b="1" dirty="0"/>
              <a:t>national bioethics commission</a:t>
            </a:r>
            <a:endParaRPr lang="en-US" dirty="0"/>
          </a:p>
        </p:txBody>
      </p:sp>
    </p:spTree>
    <p:extLst>
      <p:ext uri="{BB962C8B-B14F-4D97-AF65-F5344CB8AC3E}">
        <p14:creationId xmlns:p14="http://schemas.microsoft.com/office/powerpoint/2010/main" val="995739300"/>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0999" y="1719070"/>
            <a:ext cx="8407893" cy="4986530"/>
          </a:xfrm>
        </p:spPr>
        <p:txBody>
          <a:bodyPr>
            <a:normAutofit/>
          </a:bodyPr>
          <a:lstStyle/>
          <a:p>
            <a:r>
              <a:rPr lang="en-US" dirty="0"/>
              <a:t>In 1969</a:t>
            </a:r>
            <a:r>
              <a:rPr lang="en-US" b="1" dirty="0"/>
              <a:t>, Willard </a:t>
            </a:r>
            <a:r>
              <a:rPr lang="en-US" b="1" dirty="0" err="1"/>
              <a:t>Gaylin</a:t>
            </a:r>
            <a:r>
              <a:rPr lang="en-US" b="1" dirty="0"/>
              <a:t> </a:t>
            </a:r>
            <a:r>
              <a:rPr lang="en-US" dirty="0"/>
              <a:t>and </a:t>
            </a:r>
            <a:r>
              <a:rPr lang="en-US" b="1" dirty="0"/>
              <a:t>Daniel</a:t>
            </a:r>
            <a:r>
              <a:rPr lang="en-US" dirty="0"/>
              <a:t> founded the </a:t>
            </a:r>
            <a:r>
              <a:rPr lang="en-US" b="1" dirty="0"/>
              <a:t>Hastings Center</a:t>
            </a:r>
            <a:r>
              <a:rPr lang="en-US" dirty="0"/>
              <a:t>, funded primarily by the individuals John D. Rockefeller III and Elizabeth Dollard, as well as by the National Endowment for the </a:t>
            </a:r>
            <a:r>
              <a:rPr lang="en-US" dirty="0" smtClean="0"/>
              <a:t>Humanities.</a:t>
            </a:r>
          </a:p>
          <a:p>
            <a:pPr marL="45720" indent="0">
              <a:buNone/>
            </a:pPr>
            <a:r>
              <a:rPr lang="en-US" dirty="0" smtClean="0"/>
              <a:t> </a:t>
            </a:r>
          </a:p>
          <a:p>
            <a:r>
              <a:rPr lang="en-US" dirty="0" smtClean="0"/>
              <a:t>Since </a:t>
            </a:r>
            <a:r>
              <a:rPr lang="en-US" dirty="0"/>
              <a:t>1974 the </a:t>
            </a:r>
            <a:r>
              <a:rPr lang="en-US" b="1" dirty="0"/>
              <a:t>KIE</a:t>
            </a:r>
            <a:r>
              <a:rPr lang="en-US" dirty="0"/>
              <a:t> (</a:t>
            </a:r>
            <a:r>
              <a:rPr lang="en-US" b="1" dirty="0"/>
              <a:t>Kennedy Institute of Ethics)</a:t>
            </a:r>
            <a:r>
              <a:rPr lang="en-US" dirty="0"/>
              <a:t> at Georgetown University has sponsored very popular "intensive summer courses" in bioethics. </a:t>
            </a:r>
            <a:endParaRPr lang="en-US" dirty="0" smtClean="0"/>
          </a:p>
          <a:p>
            <a:pPr marL="45720" indent="0">
              <a:buNone/>
            </a:pPr>
            <a:endParaRPr lang="en-US" dirty="0"/>
          </a:p>
          <a:p>
            <a:r>
              <a:rPr lang="en-US" dirty="0"/>
              <a:t>Journals emerged that were </a:t>
            </a:r>
            <a:r>
              <a:rPr lang="en-US" dirty="0" smtClean="0"/>
              <a:t>designed </a:t>
            </a:r>
            <a:r>
              <a:rPr lang="en-US" dirty="0"/>
              <a:t>for works in the field of bioethics, </a:t>
            </a:r>
            <a:r>
              <a:rPr lang="en-US" dirty="0" smtClean="0"/>
              <a:t> </a:t>
            </a:r>
          </a:p>
          <a:p>
            <a:pPr marL="45720" indent="0">
              <a:buNone/>
            </a:pPr>
            <a:r>
              <a:rPr lang="en-US" b="1" i="1" dirty="0" smtClean="0"/>
              <a:t>   Hastings </a:t>
            </a:r>
            <a:r>
              <a:rPr lang="en-US" b="1" i="1" dirty="0"/>
              <a:t>Center Report</a:t>
            </a:r>
            <a:r>
              <a:rPr lang="en-US" i="1" dirty="0"/>
              <a:t>,</a:t>
            </a:r>
            <a:r>
              <a:rPr lang="en-US" dirty="0"/>
              <a:t> </a:t>
            </a:r>
            <a:endParaRPr lang="en-US" dirty="0" smtClean="0"/>
          </a:p>
          <a:p>
            <a:pPr marL="45720" indent="0">
              <a:buNone/>
            </a:pPr>
            <a:r>
              <a:rPr lang="en-US" b="1" dirty="0" smtClean="0"/>
              <a:t>   the </a:t>
            </a:r>
            <a:r>
              <a:rPr lang="en-US" b="1" i="1" dirty="0"/>
              <a:t>Kennedy Institute of Ethics Journal,</a:t>
            </a:r>
            <a:r>
              <a:rPr lang="en-US" b="1" dirty="0"/>
              <a:t> </a:t>
            </a:r>
            <a:endParaRPr lang="en-US" b="1" dirty="0" smtClean="0"/>
          </a:p>
          <a:p>
            <a:pPr marL="45720" indent="0">
              <a:buNone/>
            </a:pPr>
            <a:r>
              <a:rPr lang="en-US" b="1" dirty="0" smtClean="0"/>
              <a:t>   the </a:t>
            </a:r>
            <a:r>
              <a:rPr lang="en-US" b="1" i="1" dirty="0"/>
              <a:t>American Journal of </a:t>
            </a:r>
            <a:r>
              <a:rPr lang="en-US" b="1" i="1" dirty="0" smtClean="0"/>
              <a:t>Bioethics.</a:t>
            </a:r>
            <a:endParaRPr lang="en-US" b="1" dirty="0"/>
          </a:p>
          <a:p>
            <a:pPr marL="45720" indent="0">
              <a:buNone/>
            </a:pPr>
            <a:endParaRPr lang="en-US" dirty="0"/>
          </a:p>
        </p:txBody>
      </p:sp>
      <p:sp>
        <p:nvSpPr>
          <p:cNvPr id="2" name="Title 1"/>
          <p:cNvSpPr>
            <a:spLocks noGrp="1"/>
          </p:cNvSpPr>
          <p:nvPr>
            <p:ph type="title"/>
          </p:nvPr>
        </p:nvSpPr>
        <p:spPr/>
        <p:txBody>
          <a:bodyPr>
            <a:normAutofit fontScale="90000"/>
          </a:bodyPr>
          <a:lstStyle/>
          <a:p>
            <a:r>
              <a:rPr lang="en-US" b="1" dirty="0"/>
              <a:t>INSTITUTIONS OF BIOETHICS</a:t>
            </a:r>
            <a:r>
              <a:rPr lang="en-US" dirty="0"/>
              <a:t/>
            </a:r>
            <a:br>
              <a:rPr lang="en-US" dirty="0"/>
            </a:br>
            <a:endParaRPr lang="en-US" dirty="0"/>
          </a:p>
        </p:txBody>
      </p:sp>
    </p:spTree>
    <p:extLst>
      <p:ext uri="{BB962C8B-B14F-4D97-AF65-F5344CB8AC3E}">
        <p14:creationId xmlns:p14="http://schemas.microsoft.com/office/powerpoint/2010/main" val="4122635116"/>
      </p:ext>
    </p:extLst>
  </p:cSld>
  <p:clrMapOvr>
    <a:masterClrMapping/>
  </p:clrMapOvr>
  <mc:AlternateContent xmlns:mc="http://schemas.openxmlformats.org/markup-compatibility/2006" xmlns:p14="http://schemas.microsoft.com/office/powerpoint/2010/main">
    <mc:Choice Requires="p14">
      <p:transition spd="slow" p14:dur="1250">
        <p:split orient="vert"/>
      </p:transition>
    </mc:Choice>
    <mc:Fallback xmlns="">
      <p:transition spd="slow">
        <p:split orient="vert"/>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04800"/>
            <a:ext cx="7200900" cy="1485900"/>
          </a:xfrm>
        </p:spPr>
        <p:txBody>
          <a:bodyPr/>
          <a:lstStyle/>
          <a:p>
            <a:pPr algn="ctr"/>
            <a:r>
              <a:rPr lang="en-US" dirty="0" smtClean="0"/>
              <a:t>International bioethics committee (IBC)</a:t>
            </a:r>
            <a:endParaRPr lang="en-US" dirty="0"/>
          </a:p>
        </p:txBody>
      </p:sp>
      <p:sp>
        <p:nvSpPr>
          <p:cNvPr id="3" name="Content Placeholder 2"/>
          <p:cNvSpPr>
            <a:spLocks noGrp="1"/>
          </p:cNvSpPr>
          <p:nvPr>
            <p:ph idx="1"/>
          </p:nvPr>
        </p:nvSpPr>
        <p:spPr>
          <a:xfrm>
            <a:off x="762000" y="1981200"/>
            <a:ext cx="7200900" cy="4648200"/>
          </a:xfrm>
        </p:spPr>
        <p:txBody>
          <a:bodyPr/>
          <a:lstStyle/>
          <a:p>
            <a:pPr>
              <a:lnSpc>
                <a:spcPct val="150000"/>
              </a:lnSpc>
            </a:pPr>
            <a:r>
              <a:rPr lang="en-US" dirty="0">
                <a:latin typeface="Times New Roman" panose="02020603050405020304" pitchFamily="18" charset="0"/>
                <a:cs typeface="Times New Roman" panose="02020603050405020304" pitchFamily="18" charset="0"/>
              </a:rPr>
              <a:t>The </a:t>
            </a:r>
            <a:r>
              <a:rPr lang="en-US" dirty="0" smtClean="0">
                <a:latin typeface="Times New Roman" panose="02020603050405020304" pitchFamily="18" charset="0"/>
                <a:cs typeface="Times New Roman" panose="02020603050405020304" pitchFamily="18" charset="0"/>
              </a:rPr>
              <a:t>International </a:t>
            </a:r>
            <a:r>
              <a:rPr lang="en-US" dirty="0">
                <a:latin typeface="Times New Roman" panose="02020603050405020304" pitchFamily="18" charset="0"/>
                <a:cs typeface="Times New Roman" panose="02020603050405020304" pitchFamily="18" charset="0"/>
              </a:rPr>
              <a:t>Bioethics Committee (</a:t>
            </a:r>
            <a:r>
              <a:rPr lang="en-US" dirty="0" smtClean="0">
                <a:latin typeface="Times New Roman" panose="02020603050405020304" pitchFamily="18" charset="0"/>
                <a:cs typeface="Times New Roman" panose="02020603050405020304" pitchFamily="18" charset="0"/>
              </a:rPr>
              <a:t>IBC</a:t>
            </a:r>
            <a:r>
              <a:rPr lang="en-US" dirty="0">
                <a:latin typeface="Times New Roman" panose="02020603050405020304" pitchFamily="18" charset="0"/>
                <a:cs typeface="Times New Roman" panose="02020603050405020304" pitchFamily="18" charset="0"/>
              </a:rPr>
              <a:t>) was created in 1998, under Article 11 of the Statutes of the International Bioethics Committee (IBC). </a:t>
            </a:r>
            <a:endParaRPr lang="en-US" dirty="0" smtClean="0">
              <a:latin typeface="Times New Roman" panose="02020603050405020304" pitchFamily="18" charset="0"/>
              <a:cs typeface="Times New Roman" panose="02020603050405020304" pitchFamily="18" charset="0"/>
            </a:endParaRPr>
          </a:p>
          <a:p>
            <a:pPr>
              <a:lnSpc>
                <a:spcPct val="150000"/>
              </a:lnSpc>
            </a:pPr>
            <a:r>
              <a:rPr lang="en-US" dirty="0" smtClean="0">
                <a:latin typeface="Times New Roman" panose="02020603050405020304" pitchFamily="18" charset="0"/>
                <a:cs typeface="Times New Roman" panose="02020603050405020304" pitchFamily="18" charset="0"/>
              </a:rPr>
              <a:t>It </a:t>
            </a:r>
            <a:r>
              <a:rPr lang="en-US" dirty="0">
                <a:latin typeface="Times New Roman" panose="02020603050405020304" pitchFamily="18" charset="0"/>
                <a:cs typeface="Times New Roman" panose="02020603050405020304" pitchFamily="18" charset="0"/>
              </a:rPr>
              <a:t>is comprised of </a:t>
            </a:r>
            <a:r>
              <a:rPr lang="en-US" dirty="0">
                <a:solidFill>
                  <a:srgbClr val="FF0000"/>
                </a:solidFill>
                <a:latin typeface="Times New Roman" panose="02020603050405020304" pitchFamily="18" charset="0"/>
                <a:cs typeface="Times New Roman" panose="02020603050405020304" pitchFamily="18" charset="0"/>
              </a:rPr>
              <a:t>36 Member States </a:t>
            </a:r>
            <a:r>
              <a:rPr lang="en-US" dirty="0">
                <a:latin typeface="Times New Roman" panose="02020603050405020304" pitchFamily="18" charset="0"/>
                <a:cs typeface="Times New Roman" panose="02020603050405020304" pitchFamily="18" charset="0"/>
              </a:rPr>
              <a:t>whose representatives meet at least once every two years to examine the advice and recommendations of the IBC.</a:t>
            </a:r>
          </a:p>
        </p:txBody>
      </p:sp>
    </p:spTree>
    <p:extLst>
      <p:ext uri="{BB962C8B-B14F-4D97-AF65-F5344CB8AC3E}">
        <p14:creationId xmlns:p14="http://schemas.microsoft.com/office/powerpoint/2010/main" val="45147872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52400" y="152400"/>
            <a:ext cx="8839200" cy="6578480"/>
          </a:xfrm>
        </p:spPr>
      </p:pic>
      <p:sp>
        <p:nvSpPr>
          <p:cNvPr id="3" name="Title 2"/>
          <p:cNvSpPr>
            <a:spLocks noGrp="1"/>
          </p:cNvSpPr>
          <p:nvPr>
            <p:ph type="title"/>
          </p:nvPr>
        </p:nvSpPr>
        <p:spPr>
          <a:xfrm>
            <a:off x="381000" y="355846"/>
            <a:ext cx="8381260" cy="1625353"/>
          </a:xfrm>
        </p:spPr>
        <p:txBody>
          <a:bodyPr/>
          <a:lstStyle/>
          <a:p>
            <a:endParaRPr lang="en-US" dirty="0"/>
          </a:p>
        </p:txBody>
      </p:sp>
    </p:spTree>
    <p:extLst>
      <p:ext uri="{BB962C8B-B14F-4D97-AF65-F5344CB8AC3E}">
        <p14:creationId xmlns:p14="http://schemas.microsoft.com/office/powerpoint/2010/main" val="332722174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rid">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rid">
      <a:fillStyleLst>
        <a:solidFill>
          <a:schemeClr val="phClr"/>
        </a:solidFill>
        <a:solidFill>
          <a:schemeClr val="phClr">
            <a:tint val="50000"/>
          </a:schemeClr>
        </a:solidFill>
        <a:gradFill rotWithShape="1">
          <a:gsLst>
            <a:gs pos="0">
              <a:schemeClr val="phClr"/>
            </a:gs>
            <a:gs pos="90000">
              <a:schemeClr val="phClr">
                <a:shade val="100000"/>
              </a:schemeClr>
            </a:gs>
            <a:gs pos="100000">
              <a:schemeClr val="phClr">
                <a:shade val="85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effectStyle>
        <a:effectStyle>
          <a:effectLst>
            <a:outerShdw blurRad="31750" dist="25400" dir="5400000" rotWithShape="0">
              <a:srgbClr val="000000">
                <a:alpha val="50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30000"/>
              </a:schemeClr>
            </a:contourClr>
          </a:sp3d>
        </a:effectStyle>
      </a:effectStyleLst>
      <a:bgFillStyleLst>
        <a:solidFill>
          <a:schemeClr val="phClr"/>
        </a:solidFill>
        <a:solidFill>
          <a:schemeClr val="phClr">
            <a:tint val="90000"/>
            <a:shade val="93000"/>
            <a:satMod val="150000"/>
          </a:schemeClr>
        </a:solidFill>
        <a:blipFill rotWithShape="1">
          <a:blip xmlns:r="http://schemas.openxmlformats.org/officeDocument/2006/relationships" r:embed="rId1">
            <a:duotone>
              <a:schemeClr val="phClr">
                <a:tint val="95000"/>
              </a:schemeClr>
              <a:schemeClr val="phClr">
                <a:shade val="93000"/>
                <a:satMod val="11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19876</TotalTime>
  <Words>1138</Words>
  <Application>Microsoft Office PowerPoint</Application>
  <PresentationFormat>On-screen Show (4:3)</PresentationFormat>
  <Paragraphs>150</Paragraphs>
  <Slides>21</Slides>
  <Notes>2</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Grid</vt:lpstr>
      <vt:lpstr>Introduction to Bioethics</vt:lpstr>
      <vt:lpstr>ethics </vt:lpstr>
      <vt:lpstr>What is bio-ethics?</vt:lpstr>
      <vt:lpstr>The Origin of Bioethics </vt:lpstr>
      <vt:lpstr>PowerPoint Presentation</vt:lpstr>
      <vt:lpstr>national bioethics commission</vt:lpstr>
      <vt:lpstr>INSTITUTIONS OF BIOETHICS </vt:lpstr>
      <vt:lpstr>International bioethics committee (IBC)</vt:lpstr>
      <vt:lpstr>PowerPoint Presentation</vt:lpstr>
      <vt:lpstr>Surgical treatment of condition</vt:lpstr>
      <vt:lpstr>Bioethics in Pakistan</vt:lpstr>
      <vt:lpstr>National Bioethics committee (NBC) Pakistan</vt:lpstr>
      <vt:lpstr>Bioethics &amp; its relationships</vt:lpstr>
      <vt:lpstr>Ethical issues</vt:lpstr>
      <vt:lpstr>PowerPoint Presentation</vt:lpstr>
      <vt:lpstr>Principle of bioethics</vt:lpstr>
      <vt:lpstr>Autonomy</vt:lpstr>
      <vt:lpstr> Non maleficence</vt:lpstr>
      <vt:lpstr> Beneficence </vt:lpstr>
      <vt:lpstr>Justice</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of Bioethics</dc:title>
  <dc:creator>SHAHID</dc:creator>
  <cp:lastModifiedBy>saiqa ilyas</cp:lastModifiedBy>
  <cp:revision>133</cp:revision>
  <dcterms:created xsi:type="dcterms:W3CDTF">2006-08-16T00:00:00Z</dcterms:created>
  <dcterms:modified xsi:type="dcterms:W3CDTF">2018-10-10T08:36:29Z</dcterms:modified>
</cp:coreProperties>
</file>