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6" r:id="rId15"/>
    <p:sldId id="268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137B-AF8C-4F18-B4B7-6EF978707F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9A1-B69C-47C7-8642-C50BEE631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7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137B-AF8C-4F18-B4B7-6EF978707F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9A1-B69C-47C7-8642-C50BEE631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137B-AF8C-4F18-B4B7-6EF978707F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9A1-B69C-47C7-8642-C50BEE631EB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719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137B-AF8C-4F18-B4B7-6EF978707F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9A1-B69C-47C7-8642-C50BEE631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26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137B-AF8C-4F18-B4B7-6EF978707F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9A1-B69C-47C7-8642-C50BEE631EB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0073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137B-AF8C-4F18-B4B7-6EF978707F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9A1-B69C-47C7-8642-C50BEE631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73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137B-AF8C-4F18-B4B7-6EF978707F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9A1-B69C-47C7-8642-C50BEE631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08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137B-AF8C-4F18-B4B7-6EF978707F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9A1-B69C-47C7-8642-C50BEE631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5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137B-AF8C-4F18-B4B7-6EF978707F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9A1-B69C-47C7-8642-C50BEE631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137B-AF8C-4F18-B4B7-6EF978707F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9A1-B69C-47C7-8642-C50BEE631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1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137B-AF8C-4F18-B4B7-6EF978707F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9A1-B69C-47C7-8642-C50BEE631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0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137B-AF8C-4F18-B4B7-6EF978707F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9A1-B69C-47C7-8642-C50BEE631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137B-AF8C-4F18-B4B7-6EF978707F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9A1-B69C-47C7-8642-C50BEE631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8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137B-AF8C-4F18-B4B7-6EF978707F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9A1-B69C-47C7-8642-C50BEE631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137B-AF8C-4F18-B4B7-6EF978707F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9A1-B69C-47C7-8642-C50BEE631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137B-AF8C-4F18-B4B7-6EF978707F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9A1-B69C-47C7-8642-C50BEE631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0137B-AF8C-4F18-B4B7-6EF978707F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66F9A1-B69C-47C7-8642-C50BEE631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4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D32F85-FC94-4F9E-A2BE-60D207036A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Preparation of blood components and their 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209F73-4D78-4656-91A1-4159E31C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3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90139-AD26-4F9C-9F2D-ED1DBDC1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Anticogulants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104A63-A56E-4672-A2F2-3B527A06C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Maintain pH of blood </a:t>
            </a:r>
          </a:p>
          <a:p>
            <a:r>
              <a:rPr lang="en-US" sz="2400" dirty="0"/>
              <a:t>Prevent coagulation by precipitating calcium </a:t>
            </a:r>
          </a:p>
          <a:p>
            <a:r>
              <a:rPr lang="en-US" sz="2400" dirty="0"/>
              <a:t>Dextrose present provide necessary nutrition</a:t>
            </a:r>
          </a:p>
        </p:txBody>
      </p:sp>
    </p:spTree>
    <p:extLst>
      <p:ext uri="{BB962C8B-B14F-4D97-AF65-F5344CB8AC3E}">
        <p14:creationId xmlns:p14="http://schemas.microsoft.com/office/powerpoint/2010/main" val="266419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AD74FF-30C2-4065-88F1-1A08D638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Anticoagulants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954676-CF02-4C8B-BB10-64E83D41F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Types </a:t>
            </a:r>
          </a:p>
          <a:p>
            <a:r>
              <a:rPr lang="en-US" sz="2400" dirty="0"/>
              <a:t> Acid citrate dextrose-ACD </a:t>
            </a:r>
          </a:p>
          <a:p>
            <a:r>
              <a:rPr lang="en-US" sz="2400" dirty="0"/>
              <a:t>Citrate Phosphate Dextrose-CPD </a:t>
            </a:r>
          </a:p>
          <a:p>
            <a:r>
              <a:rPr lang="en-US" sz="2400" dirty="0"/>
              <a:t>Citrate </a:t>
            </a:r>
            <a:r>
              <a:rPr lang="en-US" sz="2400" dirty="0" err="1"/>
              <a:t>phosphae</a:t>
            </a:r>
            <a:r>
              <a:rPr lang="en-US" sz="2400" dirty="0"/>
              <a:t> dextrose adenine - CPDA</a:t>
            </a:r>
          </a:p>
        </p:txBody>
      </p:sp>
    </p:spTree>
    <p:extLst>
      <p:ext uri="{BB962C8B-B14F-4D97-AF65-F5344CB8AC3E}">
        <p14:creationId xmlns:p14="http://schemas.microsoft.com/office/powerpoint/2010/main" val="1667390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16A0B7-6DF7-491B-B1EB-9AFB337B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Blood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8F30AD5-D9C5-4303-ABDF-B8FAB0443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20" t="19343" r="36816" b="18647"/>
          <a:stretch/>
        </p:blipFill>
        <p:spPr>
          <a:xfrm>
            <a:off x="893380" y="1853802"/>
            <a:ext cx="6789682" cy="47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88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84A11-9AF9-4C23-AA66-1DF500F9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0C8B10-A327-4EDF-9391-26D21DD12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262624-AD4E-4BB1-BF61-8EDF4B738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45" t="16552" r="25141" b="6053"/>
          <a:stretch/>
        </p:blipFill>
        <p:spPr>
          <a:xfrm>
            <a:off x="677334" y="609600"/>
            <a:ext cx="7660101" cy="58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2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AEC3B2-551D-4865-BBF4-84C1177E2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8D699B-94C1-43FB-B255-D7BE5EA07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Blood component preparation was developed in 1960  to separate blood products from one unit whole blood  by a </a:t>
            </a:r>
            <a:r>
              <a:rPr lang="en-US" sz="2400" dirty="0" err="1"/>
              <a:t>specialised</a:t>
            </a:r>
            <a:r>
              <a:rPr lang="en-US" sz="2400" dirty="0"/>
              <a:t> equipment called as refrigerated centrifuge.</a:t>
            </a:r>
          </a:p>
          <a:p>
            <a:r>
              <a:rPr lang="en-US" sz="2400" dirty="0"/>
              <a:t>Preparing only packed red blood cells PRBC and fresh frozen  plasma (FFP) is by single-step heavy spin centrifugation; however preparing platelet concentrates (PLTCs), PRBC concentrates and FFP is by two step centrifugation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65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9A12CA-C27A-4EE7-95A9-F659D3C9A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2" t="19310" r="39224" b="22605"/>
          <a:stretch/>
        </p:blipFill>
        <p:spPr>
          <a:xfrm>
            <a:off x="1629103" y="1324302"/>
            <a:ext cx="7294180" cy="502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26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060D5C-1977-43EA-A483-F17E2D46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components are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719CAB-A7C9-4556-9CA3-590A5EA78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plasma,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platelets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leucocytes (Buffy Coat [BC])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packed red blood cells (PRBCs)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16DA14-729B-4CBA-A916-813286F20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8" t="18084" r="20517" b="43908"/>
          <a:stretch/>
        </p:blipFill>
        <p:spPr>
          <a:xfrm>
            <a:off x="4435366" y="2427890"/>
            <a:ext cx="7357242" cy="43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89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80C71-2846-495A-9EED-E5FD48BF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Separation of Blood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11B17E-028E-45A7-9CE0-AB2FE7A44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There are various methods to separate these components and the yield and quality of component depends upon the methods applied.</a:t>
            </a:r>
          </a:p>
          <a:p>
            <a:r>
              <a:rPr lang="en-US" sz="2400" dirty="0"/>
              <a:t> Various methods used are: </a:t>
            </a:r>
          </a:p>
          <a:p>
            <a:r>
              <a:rPr lang="en-US" sz="2400" dirty="0"/>
              <a:t> a)Gravity separation</a:t>
            </a:r>
          </a:p>
          <a:p>
            <a:r>
              <a:rPr lang="en-US" sz="2400" dirty="0"/>
              <a:t> b)Low and high speed centrifugation</a:t>
            </a:r>
          </a:p>
          <a:p>
            <a:r>
              <a:rPr lang="en-US" sz="2400" dirty="0"/>
              <a:t> c)Apheresis by cell separator</a:t>
            </a:r>
          </a:p>
        </p:txBody>
      </p:sp>
    </p:spTree>
    <p:extLst>
      <p:ext uri="{BB962C8B-B14F-4D97-AF65-F5344CB8AC3E}">
        <p14:creationId xmlns:p14="http://schemas.microsoft.com/office/powerpoint/2010/main" val="136869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05AC0B-EBB3-48C9-B788-7643EF1A3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Introduction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21CF29-8E75-4E9F-B5DE-526429F68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• Blood components are those derived from whole blood collected from normal donors by phlebotomy –using the technique of differential centrifugation</a:t>
            </a:r>
          </a:p>
          <a:p>
            <a:r>
              <a:rPr lang="en-US" sz="2400" dirty="0"/>
              <a:t>• These products are prepared in blood </a:t>
            </a:r>
            <a:r>
              <a:rPr lang="en-US" sz="2400" dirty="0" err="1"/>
              <a:t>centres</a:t>
            </a:r>
            <a:r>
              <a:rPr lang="en-US" sz="2400" dirty="0"/>
              <a:t> or hospital labs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873815-F203-4277-8A3E-53806DF6F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52" t="17778" r="5555" b="29502"/>
          <a:stretch/>
        </p:blipFill>
        <p:spPr>
          <a:xfrm>
            <a:off x="9427778" y="4100975"/>
            <a:ext cx="2575035" cy="27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0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699646-BA00-483B-A237-20CA5235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BLOOD COMPONENTS - Preparation and usage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0B63A7-5BA2-4CC7-A114-B95DBBC01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475659" cy="4502970"/>
          </a:xfrm>
        </p:spPr>
        <p:txBody>
          <a:bodyPr/>
          <a:lstStyle/>
          <a:p>
            <a:r>
              <a:rPr lang="en-US" sz="2400" dirty="0"/>
              <a:t>Also known as BLOOD COMPONENT THERAPY</a:t>
            </a:r>
          </a:p>
          <a:p>
            <a:r>
              <a:rPr lang="en-US" sz="2400" dirty="0"/>
              <a:t>Blood component therapy </a:t>
            </a:r>
          </a:p>
          <a:p>
            <a:r>
              <a:rPr lang="en-US" sz="2400" dirty="0"/>
              <a:t>Various blood components are prepared from whole blood by using multiple blood bags and separating blood components in large refrigerated centrifuges</a:t>
            </a:r>
          </a:p>
          <a:p>
            <a:r>
              <a:rPr lang="en-US" sz="2400" dirty="0"/>
              <a:t> • This should be done within 2-6hrs of blood collection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3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18FED2-FCFC-4776-964E-0ABAD5D0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61AC0F-0F45-40BA-91CF-69E3FA188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7" y="1576553"/>
            <a:ext cx="9063795" cy="4464810"/>
          </a:xfrm>
        </p:spPr>
        <p:txBody>
          <a:bodyPr/>
          <a:lstStyle/>
          <a:p>
            <a:r>
              <a:rPr lang="en-US" sz="2800" dirty="0"/>
              <a:t>• Human blood is covered under the definition of </a:t>
            </a:r>
            <a:r>
              <a:rPr lang="en-US" sz="2800" b="1" dirty="0">
                <a:solidFill>
                  <a:srgbClr val="FF0000"/>
                </a:solidFill>
              </a:rPr>
              <a:t>‘Drug’ </a:t>
            </a:r>
            <a:r>
              <a:rPr lang="en-US" sz="2800" dirty="0"/>
              <a:t>under Sec. 3(b) of Drugs &amp; Cosmetics Act</a:t>
            </a:r>
          </a:p>
          <a:p>
            <a:r>
              <a:rPr lang="en-US" sz="2800" dirty="0"/>
              <a:t>• </a:t>
            </a:r>
            <a:r>
              <a:rPr lang="en-US" sz="3200" dirty="0">
                <a:solidFill>
                  <a:srgbClr val="FF0000"/>
                </a:solidFill>
              </a:rPr>
              <a:t>‘Blood’ </a:t>
            </a:r>
            <a:r>
              <a:rPr lang="en-US" sz="2800" dirty="0"/>
              <a:t>means and includes whole human blood, drawn from a donor and mixed with an anti-coagulant</a:t>
            </a:r>
          </a:p>
          <a:p>
            <a:endParaRPr lang="en-US" dirty="0"/>
          </a:p>
        </p:txBody>
      </p:sp>
      <p:pic>
        <p:nvPicPr>
          <p:cNvPr id="4" name="Picture 4" descr="Image result for blood">
            <a:extLst>
              <a:ext uri="{FF2B5EF4-FFF2-40B4-BE49-F238E27FC236}">
                <a16:creationId xmlns:a16="http://schemas.microsoft.com/office/drawing/2014/main" xmlns="" id="{B27D447D-9387-4B6C-9550-A3932B3AB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311" y="4218311"/>
            <a:ext cx="2318154" cy="160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6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BD45CA-93CE-46E4-B438-46CC632D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FC1B3-3C77-4BEC-837E-1AD153E6A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• Blood component’ means: </a:t>
            </a:r>
            <a:r>
              <a:rPr lang="en-US" sz="3200" b="1" dirty="0"/>
              <a:t>a drug prepared, obtained, derived or separated from a unit of blood drawn from a donor.</a:t>
            </a:r>
            <a:endParaRPr lang="en-US" sz="2800" b="1" dirty="0"/>
          </a:p>
        </p:txBody>
      </p:sp>
      <p:pic>
        <p:nvPicPr>
          <p:cNvPr id="3074" name="Picture 2" descr="Image result for blood">
            <a:extLst>
              <a:ext uri="{FF2B5EF4-FFF2-40B4-BE49-F238E27FC236}">
                <a16:creationId xmlns:a16="http://schemas.microsoft.com/office/drawing/2014/main" xmlns="" id="{3E8CFF5A-8E7D-4E9B-BA61-607FEA9EB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114" y="4191000"/>
            <a:ext cx="24288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6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851266-CC4E-4429-91C9-1C10E21D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of blood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08A098-DE4B-4E64-B523-7E1109D32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21" y="2160589"/>
            <a:ext cx="8948181" cy="3880773"/>
          </a:xfrm>
        </p:spPr>
        <p:txBody>
          <a:bodyPr>
            <a:normAutofit/>
          </a:bodyPr>
          <a:lstStyle/>
          <a:p>
            <a:r>
              <a:rPr lang="en-US" sz="2400" dirty="0"/>
              <a:t>• Blood is collected in the primary bag that contains anti-coagulant preservative </a:t>
            </a:r>
          </a:p>
          <a:p>
            <a:r>
              <a:rPr lang="en-US" sz="2400" dirty="0"/>
              <a:t>• Anticoagulant preservatives minimize biochemical changes and increase shelf life</a:t>
            </a:r>
          </a:p>
        </p:txBody>
      </p:sp>
    </p:spTree>
    <p:extLst>
      <p:ext uri="{BB962C8B-B14F-4D97-AF65-F5344CB8AC3E}">
        <p14:creationId xmlns:p14="http://schemas.microsoft.com/office/powerpoint/2010/main" val="166697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FE784-73B0-4987-8248-2326489FF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of blood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9D137D-5B44-441B-938F-C91A24A98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Blood bag collection set is packed in polythene bag and sterilized by gamma radiation or formalin fumes.</a:t>
            </a:r>
          </a:p>
          <a:p>
            <a:pPr algn="just"/>
            <a:r>
              <a:rPr lang="en-US" sz="2800" dirty="0"/>
              <a:t> Blood collection set consist of disposable blood bag with sterile polythene tube fixed with 16 or 18 gauge needle</a:t>
            </a:r>
          </a:p>
        </p:txBody>
      </p:sp>
      <p:pic>
        <p:nvPicPr>
          <p:cNvPr id="4" name="Picture 2" descr="Image result for blood">
            <a:extLst>
              <a:ext uri="{FF2B5EF4-FFF2-40B4-BE49-F238E27FC236}">
                <a16:creationId xmlns:a16="http://schemas.microsoft.com/office/drawing/2014/main" xmlns="" id="{3046578B-1AAA-4B53-BBA8-C56B364EC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114" y="4191000"/>
            <a:ext cx="24288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1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0EB1F-468D-43E0-8745-6235F964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for collection PHLEBOTOMY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C8BDC1-52E9-4E27-A32C-784CD061B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48" y="2160589"/>
            <a:ext cx="9021754" cy="388077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Phlebotomy </a:t>
            </a:r>
            <a:r>
              <a:rPr lang="en-US" sz="2400" b="1" dirty="0">
                <a:solidFill>
                  <a:srgbClr val="FF0000"/>
                </a:solidFill>
              </a:rPr>
              <a:t>the surgical opening or puncture of a vein in order to withdraw blood, to introduce a fluid, or (historically) when letting blood</a:t>
            </a:r>
            <a:endParaRPr lang="en-US" sz="3200" b="1" dirty="0">
              <a:solidFill>
                <a:srgbClr val="FF0000"/>
              </a:solidFill>
            </a:endParaRPr>
          </a:p>
          <a:p>
            <a:pPr algn="just"/>
            <a:r>
              <a:rPr lang="en-US" sz="2800" dirty="0" err="1"/>
              <a:t>Venepunture</a:t>
            </a:r>
            <a:r>
              <a:rPr lang="en-US" sz="2800" dirty="0"/>
              <a:t> is performed by introducing 16 or 18 gauge needle of the bleeding set into a prominent vein. </a:t>
            </a:r>
          </a:p>
          <a:p>
            <a:pPr algn="just"/>
            <a:r>
              <a:rPr lang="en-US" sz="2800" dirty="0"/>
              <a:t>Blood flows into the blood bag containing anti coagulant • Blood is collected </a:t>
            </a:r>
            <a:r>
              <a:rPr lang="en-US" sz="2800" dirty="0" err="1"/>
              <a:t>upto</a:t>
            </a:r>
            <a:r>
              <a:rPr lang="en-US" sz="2800" dirty="0"/>
              <a:t> particular weight about 500ml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5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BF207-65F9-4D72-B9DB-19D13B60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of blood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0EAD37-7ECA-4E67-B8A4-40B774F14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Storage </a:t>
            </a:r>
          </a:p>
          <a:p>
            <a:r>
              <a:rPr lang="en-US" sz="2400" dirty="0"/>
              <a:t> The whole blood should be stored at 4-60C in a suitable refrigerator </a:t>
            </a:r>
          </a:p>
          <a:p>
            <a:r>
              <a:rPr lang="en-US" sz="2400" dirty="0"/>
              <a:t> Different anticoagulants have different shelf life for the stored blood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401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1376</TotalTime>
  <Words>483</Words>
  <Application>Microsoft Office PowerPoint</Application>
  <PresentationFormat>Custom</PresentationFormat>
  <Paragraphs>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Preparation of blood components and their use</vt:lpstr>
      <vt:lpstr>Introduction </vt:lpstr>
      <vt:lpstr>1. BLOOD COMPONENTS - Preparation and usage </vt:lpstr>
      <vt:lpstr>Introduction</vt:lpstr>
      <vt:lpstr>Introduction</vt:lpstr>
      <vt:lpstr>Collection of blood</vt:lpstr>
      <vt:lpstr>Collection of blood   </vt:lpstr>
      <vt:lpstr>Procedure for collection PHLEBOTOMY </vt:lpstr>
      <vt:lpstr>Storage of blood </vt:lpstr>
      <vt:lpstr>Anticogulants</vt:lpstr>
      <vt:lpstr>Anticoagulants  </vt:lpstr>
      <vt:lpstr>Components of Blood</vt:lpstr>
      <vt:lpstr>PowerPoint Presentation</vt:lpstr>
      <vt:lpstr>PowerPoint Presentation</vt:lpstr>
      <vt:lpstr>PowerPoint Presentation</vt:lpstr>
      <vt:lpstr>Blood components are </vt:lpstr>
      <vt:lpstr>Methods of Separation of Blood Components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Ali Nazir</cp:lastModifiedBy>
  <cp:revision>14</cp:revision>
  <dcterms:created xsi:type="dcterms:W3CDTF">2020-02-26T07:53:21Z</dcterms:created>
  <dcterms:modified xsi:type="dcterms:W3CDTF">2020-05-03T08:08:34Z</dcterms:modified>
</cp:coreProperties>
</file>