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71" r:id="rId6"/>
    <p:sldId id="262" r:id="rId7"/>
    <p:sldId id="264" r:id="rId8"/>
    <p:sldId id="265" r:id="rId9"/>
    <p:sldId id="266" r:id="rId10"/>
    <p:sldId id="268" r:id="rId11"/>
    <p:sldId id="267" r:id="rId12"/>
    <p:sldId id="272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97D43-C1CA-4A30-A3B6-3CFEEDE1E92A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42D7-F968-4D7E-9FCB-119406C10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5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fld id="{D45595A8-34A5-4CA7-AC05-54FF5C3D8173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5325"/>
            <a:ext cx="4568825" cy="342582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</p:spPr>
        <p:txBody>
          <a:bodyPr lIns="0" tIns="0" rIns="0" bIns="0"/>
          <a:lstStyle/>
          <a:p>
            <a:pPr defTabSz="449263" eaLnBrk="1" hangingPunct="1">
              <a:defRPr/>
            </a:pPr>
            <a:endParaRPr lang="en-CA"/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35000" algn="l"/>
                <a:tab pos="1270000" algn="l"/>
                <a:tab pos="1903413" algn="l"/>
                <a:tab pos="2538413" algn="l"/>
              </a:tabLst>
            </a:pPr>
            <a:fld id="{909B80F1-5B34-4F7A-83A2-6E0F1B723C61}" type="slidenum">
              <a:rPr lang="en-CA" sz="12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pPr algn="r" defTabSz="393700" hangingPunct="0">
                <a:lnSpc>
                  <a:spcPct val="9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35000" algn="l"/>
                  <a:tab pos="1270000" algn="l"/>
                  <a:tab pos="1903413" algn="l"/>
                  <a:tab pos="2538413" algn="l"/>
                </a:tabLst>
              </a:pPr>
              <a:t>5</a:t>
            </a:fld>
            <a:endParaRPr lang="en-CA" sz="120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00B050"/>
                </a:solidFill>
              </a:rPr>
              <a:t>Mendelian Genetics</a:t>
            </a:r>
            <a:endParaRPr lang="en-US" sz="6000" b="1" u="sng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Parental generation:</a:t>
            </a:r>
          </a:p>
          <a:p>
            <a:pPr algn="just">
              <a:buNone/>
            </a:pPr>
            <a:r>
              <a:rPr lang="en-US" dirty="0" smtClean="0"/>
              <a:t>	Pertaining to the founding strains used in a cross; having the characteristics of these strains. </a:t>
            </a:r>
            <a:r>
              <a:rPr lang="en-US" b="1" dirty="0" smtClean="0"/>
              <a:t>P-generation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Filial generation: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smtClean="0"/>
              <a:t>F1</a:t>
            </a:r>
            <a:r>
              <a:rPr lang="en-US" dirty="0" smtClean="0"/>
              <a:t> is the first filial generation which is the first generation of descent from a given mating.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smtClean="0"/>
              <a:t>F2</a:t>
            </a:r>
            <a:r>
              <a:rPr lang="en-US" dirty="0" smtClean="0"/>
              <a:t> is the second filial generation which is achieved by self-fertilizing F1.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endParaRPr lang="en-US" b="1" dirty="0" smtClean="0"/>
          </a:p>
          <a:p>
            <a:pPr algn="just"/>
            <a:endParaRPr lang="en-US" sz="2800" b="1" dirty="0" smtClean="0"/>
          </a:p>
          <a:p>
            <a:pPr algn="just"/>
            <a:endParaRPr lang="en-US" sz="2800" b="1" dirty="0" smtClean="0"/>
          </a:p>
          <a:p>
            <a:pPr algn="just"/>
            <a:r>
              <a:rPr lang="en-US" sz="2800" b="1" dirty="0" smtClean="0"/>
              <a:t>Genotype:</a:t>
            </a:r>
          </a:p>
          <a:p>
            <a:pPr algn="just">
              <a:buNone/>
            </a:pPr>
            <a:r>
              <a:rPr lang="en-US" sz="2800" dirty="0" smtClean="0"/>
              <a:t>	The genetic constitution (gene makeup) of an organism.</a:t>
            </a:r>
          </a:p>
          <a:p>
            <a:pPr algn="just"/>
            <a:r>
              <a:rPr lang="en-US" sz="2800" b="1" dirty="0" smtClean="0"/>
              <a:t>Phenotype:</a:t>
            </a:r>
          </a:p>
          <a:p>
            <a:pPr algn="just">
              <a:buNone/>
            </a:pPr>
            <a:r>
              <a:rPr lang="en-US" sz="2800" dirty="0" smtClean="0"/>
              <a:t>	The physical appearance or observable characteristics of an organism.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43200" y="1600200"/>
            <a:ext cx="49530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pearsonsuccessnet.com/snpapp/iText/products/0-13-115075-8/text/chapter10/10images/10-03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endParaRPr lang="en-US" sz="2800" b="1" dirty="0" smtClean="0"/>
          </a:p>
          <a:p>
            <a:pPr algn="just"/>
            <a:endParaRPr lang="en-US" sz="2800" b="1" dirty="0" smtClean="0"/>
          </a:p>
          <a:p>
            <a:pPr algn="just"/>
            <a:endParaRPr lang="en-US" sz="2800" b="1" dirty="0" smtClean="0"/>
          </a:p>
          <a:p>
            <a:pPr algn="just"/>
            <a:r>
              <a:rPr lang="en-US" b="1" dirty="0" smtClean="0"/>
              <a:t>Self-fertilization:</a:t>
            </a:r>
          </a:p>
          <a:p>
            <a:pPr algn="just">
              <a:buNone/>
            </a:pPr>
            <a:r>
              <a:rPr lang="en-US" dirty="0" smtClean="0"/>
              <a:t>	Mating with the same.</a:t>
            </a:r>
          </a:p>
          <a:p>
            <a:pPr algn="just"/>
            <a:r>
              <a:rPr lang="en-US" b="1" dirty="0" smtClean="0"/>
              <a:t>Cross-fertilization:</a:t>
            </a:r>
          </a:p>
          <a:p>
            <a:pPr algn="just">
              <a:buNone/>
            </a:pPr>
            <a:r>
              <a:rPr lang="en-US" dirty="0" smtClean="0"/>
              <a:t>	Mating with the different.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/>
          </a:p>
        </p:txBody>
      </p:sp>
      <p:pic>
        <p:nvPicPr>
          <p:cNvPr id="4" name="Picture 2" descr="C:\Users\RUKHAMA HAQ\Downloads\self--cross-pollination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04800"/>
            <a:ext cx="3971925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00B050"/>
                </a:solidFill>
              </a:rPr>
              <a:t>Introduction</a:t>
            </a:r>
            <a:endParaRPr lang="en-US" sz="60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sz="3600" dirty="0" smtClean="0"/>
              <a:t>The life of </a:t>
            </a:r>
            <a:r>
              <a:rPr lang="en-US" sz="3600" dirty="0" err="1" smtClean="0"/>
              <a:t>Gregor</a:t>
            </a:r>
            <a:r>
              <a:rPr lang="en-US" sz="3600" dirty="0" smtClean="0"/>
              <a:t> Johann Mendel (1822-1884) spanned the middle of the 19th century.</a:t>
            </a:r>
          </a:p>
          <a:p>
            <a:pPr algn="just"/>
            <a:r>
              <a:rPr lang="en-US" sz="3600" dirty="0" smtClean="0"/>
              <a:t>He is known as the “</a:t>
            </a:r>
            <a:r>
              <a:rPr lang="en-US" sz="3600" b="1" u="sng" dirty="0" smtClean="0"/>
              <a:t>Founder of Genetics</a:t>
            </a:r>
            <a:r>
              <a:rPr lang="en-US" sz="3600" dirty="0" smtClean="0"/>
              <a:t>”.</a:t>
            </a:r>
          </a:p>
        </p:txBody>
      </p:sp>
      <p:pic>
        <p:nvPicPr>
          <p:cNvPr id="4" name="Picture 2" descr="http://4.bp.blogspot.com/_eR7NoV1Oe6Q/TAgAp0QG0UI/AAAAAAAAM0I/qZbTAbC8A9A/s1600/gregor_mend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371600"/>
            <a:ext cx="2667000" cy="270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smtClean="0"/>
              <a:t>Mendel performed experiments with several species of garden plants.</a:t>
            </a:r>
          </a:p>
          <a:p>
            <a:pPr algn="just"/>
            <a:r>
              <a:rPr lang="en-US" sz="3600" dirty="0" smtClean="0"/>
              <a:t>Even tried some experiments with honeybees.</a:t>
            </a:r>
          </a:p>
          <a:p>
            <a:pPr algn="just"/>
            <a:r>
              <a:rPr lang="en-US" sz="3600" dirty="0" smtClean="0"/>
              <a:t>His greatest success was with peas.</a:t>
            </a:r>
          </a:p>
          <a:p>
            <a:pPr algn="just"/>
            <a:r>
              <a:rPr lang="en-US" sz="3600" dirty="0" smtClean="0"/>
              <a:t>He worked 11 years on pea plant (</a:t>
            </a:r>
            <a:r>
              <a:rPr lang="en-US" sz="3600" i="1" dirty="0" err="1" smtClean="0"/>
              <a:t>Pisum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sativum</a:t>
            </a:r>
            <a:r>
              <a:rPr lang="en-US" sz="3600" dirty="0" smtClean="0"/>
              <a:t> L.) and completed his work in 1864, published in 1865.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the Garden Pea…?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4400" dirty="0" smtClean="0"/>
          </a:p>
          <a:p>
            <a:pPr algn="just"/>
            <a:r>
              <a:rPr lang="en-US" sz="4400" dirty="0" smtClean="0"/>
              <a:t>Short sowing season.</a:t>
            </a:r>
          </a:p>
          <a:p>
            <a:pPr algn="just"/>
            <a:r>
              <a:rPr lang="en-US" sz="4400" dirty="0" smtClean="0"/>
              <a:t>Easy to grow &amp; interbreed.</a:t>
            </a:r>
          </a:p>
          <a:p>
            <a:pPr algn="just"/>
            <a:r>
              <a:rPr lang="en-US" sz="4400" dirty="0" smtClean="0"/>
              <a:t>Mature in single season.</a:t>
            </a:r>
          </a:p>
          <a:p>
            <a:pPr algn="just"/>
            <a:r>
              <a:rPr lang="en-US" sz="4400" dirty="0" smtClean="0"/>
              <a:t>True breeding strains.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295400"/>
            <a:ext cx="19859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229600" cy="1144588"/>
          </a:xfrm>
        </p:spPr>
        <p:txBody>
          <a:bodyPr lIns="91430" tIns="45715" rIns="91430" bIns="45715"/>
          <a:lstStyle/>
          <a:p>
            <a:pPr eaLnBrk="1" hangingPunct="1"/>
            <a:r>
              <a:rPr lang="en-CA" b="1" u="sng" dirty="0" smtClean="0">
                <a:solidFill>
                  <a:srgbClr val="00B050"/>
                </a:solidFill>
              </a:rPr>
              <a:t>7 traits Mendel looked at</a:t>
            </a:r>
          </a:p>
        </p:txBody>
      </p:sp>
      <p:pic>
        <p:nvPicPr>
          <p:cNvPr id="34819" name="Picture 2" descr="http://scienceforhumans.files.wordpress.com/2011/04/monohybrid-traits-of-mendel.jpe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19200"/>
            <a:ext cx="9144000" cy="56388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/>
              <a:t>In addition to all this, he kept careful records (quantitative) of the experiments that he performed.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/>
              <a:t>Important TERMINOLOGIES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/>
              <a:t>Dominance:</a:t>
            </a:r>
          </a:p>
          <a:p>
            <a:pPr algn="just">
              <a:buNone/>
            </a:pPr>
            <a:r>
              <a:rPr lang="en-US" sz="3600" dirty="0" smtClean="0"/>
              <a:t>	A condition in which one member of an allele pair is expressed to the exclusion of the other.</a:t>
            </a:r>
          </a:p>
          <a:p>
            <a:pPr algn="just"/>
            <a:r>
              <a:rPr lang="en-US" sz="3600" b="1" dirty="0" smtClean="0"/>
              <a:t>Recessive:</a:t>
            </a:r>
          </a:p>
          <a:p>
            <a:pPr algn="just">
              <a:buNone/>
            </a:pPr>
            <a:r>
              <a:rPr lang="en-US" sz="3600" dirty="0" smtClean="0"/>
              <a:t>	A condition in which one member of an allele pair lacks the ability to manifest itself when the other or dominant member is present.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Genes:</a:t>
            </a:r>
          </a:p>
          <a:p>
            <a:pPr algn="just">
              <a:buNone/>
            </a:pPr>
            <a:r>
              <a:rPr lang="en-US" sz="2800" dirty="0" smtClean="0"/>
              <a:t>	These are heritable factors (unit of inheritance) located on chromosomes.</a:t>
            </a:r>
          </a:p>
          <a:p>
            <a:r>
              <a:rPr lang="en-US" sz="2800" b="1" dirty="0" smtClean="0"/>
              <a:t>Alleles:</a:t>
            </a:r>
          </a:p>
          <a:p>
            <a:pPr algn="just">
              <a:buNone/>
            </a:pPr>
            <a:r>
              <a:rPr lang="en-US" sz="2800" dirty="0" smtClean="0"/>
              <a:t>	One of a pair or series of alternative forms of a gene that occur at a given locus in a chromosome. (</a:t>
            </a:r>
            <a:r>
              <a:rPr lang="en-US" sz="2800" b="1" dirty="0" smtClean="0"/>
              <a:t>D</a:t>
            </a:r>
            <a:r>
              <a:rPr lang="en-US" sz="2800" dirty="0" smtClean="0"/>
              <a:t> for tall and </a:t>
            </a:r>
            <a:r>
              <a:rPr lang="en-US" sz="2800" b="1" dirty="0" smtClean="0"/>
              <a:t>d</a:t>
            </a:r>
            <a:r>
              <a:rPr lang="en-US" sz="2800" dirty="0" smtClean="0"/>
              <a:t> for dwarf)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90800" y="1143000"/>
            <a:ext cx="44958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algn="just"/>
            <a:r>
              <a:rPr lang="en-US" sz="3600" b="1" dirty="0" smtClean="0"/>
              <a:t>Homozygote:</a:t>
            </a:r>
          </a:p>
          <a:p>
            <a:pPr algn="just">
              <a:buNone/>
            </a:pPr>
            <a:r>
              <a:rPr lang="en-US" sz="3600" dirty="0" smtClean="0"/>
              <a:t>	An individual in which the two copies of a gene are the same allele (e.g., </a:t>
            </a:r>
            <a:r>
              <a:rPr lang="en-US" sz="3600" b="1" dirty="0" smtClean="0"/>
              <a:t>Tall: DD</a:t>
            </a:r>
            <a:r>
              <a:rPr lang="en-US" sz="3600" dirty="0" smtClean="0"/>
              <a:t>).</a:t>
            </a:r>
          </a:p>
          <a:p>
            <a:pPr algn="just"/>
            <a:r>
              <a:rPr lang="en-US" sz="3600" b="1" dirty="0" smtClean="0"/>
              <a:t>Heterozygote:</a:t>
            </a:r>
          </a:p>
          <a:p>
            <a:pPr algn="just">
              <a:buNone/>
            </a:pPr>
            <a:r>
              <a:rPr lang="en-US" sz="3600" dirty="0" smtClean="0"/>
              <a:t>	An individual in which unlike members of any given pair or series of alleles are present that consequently produces unlike gametes (e.g., </a:t>
            </a:r>
            <a:r>
              <a:rPr lang="en-US" sz="3600" b="1" dirty="0" smtClean="0"/>
              <a:t>Tall: </a:t>
            </a:r>
            <a:r>
              <a:rPr lang="en-US" sz="3600" b="1" dirty="0" err="1" smtClean="0"/>
              <a:t>Dd</a:t>
            </a:r>
            <a:r>
              <a:rPr lang="en-US" sz="3600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150</Words>
  <Application>Microsoft Macintosh PowerPoint</Application>
  <PresentationFormat>On-screen Show (4:3)</PresentationFormat>
  <Paragraphs>64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Mendelian Genetics</vt:lpstr>
      <vt:lpstr>Introduction</vt:lpstr>
      <vt:lpstr>PowerPoint Presentation</vt:lpstr>
      <vt:lpstr>Why the Garden Pea…?</vt:lpstr>
      <vt:lpstr>7 traits Mendel looked at</vt:lpstr>
      <vt:lpstr>PowerPoint Presentation</vt:lpstr>
      <vt:lpstr>Important TERMINOLOGIES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Mendelian Genetics</dc:title>
  <dc:creator>RUKHAMA HAQ</dc:creator>
  <cp:lastModifiedBy>Rukhama Haq</cp:lastModifiedBy>
  <cp:revision>77</cp:revision>
  <dcterms:created xsi:type="dcterms:W3CDTF">2006-08-16T00:00:00Z</dcterms:created>
  <dcterms:modified xsi:type="dcterms:W3CDTF">2017-10-10T05:02:06Z</dcterms:modified>
</cp:coreProperties>
</file>