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77" r:id="rId4"/>
    <p:sldMasterId id="2147483835" r:id="rId5"/>
  </p:sldMasterIdLst>
  <p:notesMasterIdLst>
    <p:notesMasterId r:id="rId33"/>
  </p:notesMasterIdLst>
  <p:sldIdLst>
    <p:sldId id="275" r:id="rId6"/>
    <p:sldId id="288" r:id="rId7"/>
    <p:sldId id="289" r:id="rId8"/>
    <p:sldId id="290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17" r:id="rId21"/>
    <p:sldId id="318" r:id="rId22"/>
    <p:sldId id="319" r:id="rId23"/>
    <p:sldId id="304" r:id="rId24"/>
    <p:sldId id="306" r:id="rId25"/>
    <p:sldId id="307" r:id="rId26"/>
    <p:sldId id="308" r:id="rId27"/>
    <p:sldId id="309" r:id="rId28"/>
    <p:sldId id="310" r:id="rId29"/>
    <p:sldId id="311" r:id="rId30"/>
    <p:sldId id="313" r:id="rId31"/>
    <p:sldId id="316" r:id="rId32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0433" autoAdjust="0"/>
  </p:normalViewPr>
  <p:slideViewPr>
    <p:cSldViewPr>
      <p:cViewPr>
        <p:scale>
          <a:sx n="50" d="100"/>
          <a:sy n="50" d="100"/>
        </p:scale>
        <p:origin x="-187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fld id="{24D46105-7ED5-4DCF-80EB-FB3374CBED1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13926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3926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6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927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3927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7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27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139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3927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927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3928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EDBF52-FFAA-4637-B79D-68F1386AF33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DD8E6-8BF4-4FFA-A31F-FC8A58D72E3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CE6F6-6B90-4124-90B4-D5BB2C0C535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A45E2E-7227-4DCF-A48E-6FBF16587CE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CC8A3FD-54A1-4347-AA78-97A652D58E0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A0767-86D6-4578-8538-A4BFC843A26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A967-1458-4F3F-9BD8-1C2438A023AB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1A2F-489D-400A-9653-6AF17194A097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9D28C-850A-4B2A-A289-411AF09086D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E999-0B23-404D-9FF3-A8C5888FA588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53BCE-BB2A-4165-8E1B-9C3D71EA015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6104E-B6C8-4967-9CB3-B3ABD8900219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2B46D9-C34B-4279-8AC9-900F28F3E557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56EE-C4FE-4956-8331-865963F9A56D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32DE7-750B-402A-8B1C-C25530B090D6}" type="slidenum">
              <a:rPr lang="ar-SA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A902-911E-42BB-8762-9BE5D3BFFE3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9E066-AD1F-4E28-9FD7-462E6E831A4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FA16D-1A80-470A-B962-878C3D3FC3D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17A07-DFAB-4F19-BAAC-4E42CC841E1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9281F-E4C0-4607-AC26-0E127D54963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B5965-BEE7-4B48-9367-DFC48876C31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807A6-3DE1-490E-BB5F-CF33B0B928B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kumimoji="1" lang="en-US" sz="2400">
              <a:latin typeface="Tahoma" pitchFamily="34" charset="0"/>
            </a:endParaRPr>
          </a:p>
        </p:txBody>
      </p:sp>
      <p:sp>
        <p:nvSpPr>
          <p:cNvPr id="1382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38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38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</a:defRPr>
            </a:lvl1pPr>
          </a:lstStyle>
          <a:p>
            <a:r>
              <a:rPr lang="ar-SA"/>
              <a:t>Text Book  :   Basic Concepts and Methodology for the Health Sciences </a:t>
            </a:r>
            <a:endParaRPr lang="en-US"/>
          </a:p>
        </p:txBody>
      </p:sp>
      <p:sp>
        <p:nvSpPr>
          <p:cNvPr id="138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</a:defRPr>
            </a:lvl1pPr>
          </a:lstStyle>
          <a:p>
            <a:fld id="{FD898C18-E3FC-4097-B977-375516DAAA58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833" r:id="rId12"/>
    <p:sldLayoutId id="2147483834" r:id="rId13"/>
  </p:sldLayoutIdLst>
  <p:hf hdr="0" dt="0"/>
  <p:txStyles>
    <p:titleStyle>
      <a:lvl1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2pPr>
      <a:lvl3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3pPr>
      <a:lvl4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4pPr>
      <a:lvl5pPr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893E34-8B07-4AD5-BDF9-7F0DFCD1C12D}" type="slidenum">
              <a:rPr lang="ar-SA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FBC2-77EE-4F0B-ADB8-318B521FC7CD}" type="slidenum">
              <a:rPr lang="ar-SA"/>
              <a:pPr/>
              <a:t>1</a:t>
            </a:fld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buFont typeface="Wingdings" pitchFamily="2" charset="2"/>
              <a:buNone/>
            </a:pPr>
            <a:r>
              <a:rPr lang="en-US" sz="4800">
                <a:solidFill>
                  <a:srgbClr val="990099"/>
                </a:solidFill>
                <a:latin typeface="Monotype Corsiva" pitchFamily="66" charset="0"/>
              </a:rPr>
              <a:t> </a:t>
            </a:r>
          </a:p>
          <a:p>
            <a:pPr algn="ctr" rtl="0">
              <a:buFont typeface="Wingdings" pitchFamily="2" charset="2"/>
              <a:buNone/>
            </a:pPr>
            <a:r>
              <a:rPr lang="en-US" sz="5400">
                <a:solidFill>
                  <a:srgbClr val="990099"/>
                </a:solidFill>
                <a:latin typeface="Monotype Corsiva" pitchFamily="66" charset="0"/>
              </a:rPr>
              <a:t>Introduction To </a:t>
            </a:r>
          </a:p>
          <a:p>
            <a:pPr algn="ctr" rtl="0">
              <a:buFont typeface="Wingdings" pitchFamily="2" charset="2"/>
              <a:buNone/>
            </a:pPr>
            <a:r>
              <a:rPr lang="en-US" sz="5400">
                <a:solidFill>
                  <a:srgbClr val="990099"/>
                </a:solidFill>
                <a:latin typeface="Monotype Corsiva" pitchFamily="66" charset="0"/>
              </a:rPr>
              <a:t>Biostatistics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10</a:t>
            </a:fld>
            <a:endParaRPr lang="en-US"/>
          </a:p>
        </p:txBody>
      </p:sp>
      <p:pic>
        <p:nvPicPr>
          <p:cNvPr id="648194" name="Picture 2" descr="http://image.slidesharecdn.com/achyutcohortpresentation-130521004548-phpapp01/95/cohort-study-7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11</a:t>
            </a:fld>
            <a:endParaRPr lang="en-US"/>
          </a:p>
        </p:txBody>
      </p:sp>
      <p:pic>
        <p:nvPicPr>
          <p:cNvPr id="647170" name="Picture 2" descr="http://image.slidesharecdn.com/achyutcohortpresentation-130521004548-phpapp01/95/cohort-study-8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12</a:t>
            </a:fld>
            <a:endParaRPr lang="en-US"/>
          </a:p>
        </p:txBody>
      </p:sp>
      <p:pic>
        <p:nvPicPr>
          <p:cNvPr id="667650" name="Picture 2" descr="http://image.slidesharecdn.com/achyutcohortpresentation-130521004548-phpapp01/95/cohort-study-10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10241" cy="721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13</a:t>
            </a:fld>
            <a:endParaRPr lang="en-US"/>
          </a:p>
        </p:txBody>
      </p:sp>
      <p:pic>
        <p:nvPicPr>
          <p:cNvPr id="666626" name="Picture 2" descr="http://image.slidesharecdn.com/achyutcohortpresentation-130521004548-phpapp01/95/cohort-study-11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05392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14</a:t>
            </a:fld>
            <a:endParaRPr lang="en-US"/>
          </a:p>
        </p:txBody>
      </p:sp>
      <p:pic>
        <p:nvPicPr>
          <p:cNvPr id="665602" name="Picture 2" descr="http://image.slidesharecdn.com/achyutcohortpresentation-130521004548-phpapp01/95/cohort-study-13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15</a:t>
            </a:fld>
            <a:endParaRPr lang="en-US"/>
          </a:p>
        </p:txBody>
      </p:sp>
      <p:pic>
        <p:nvPicPr>
          <p:cNvPr id="664578" name="Picture 2" descr="http://image.slidesharecdn.com/achyutcohortpresentation-130521004548-phpapp01/95/cohort-study-14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00544" cy="7358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16</a:t>
            </a:fld>
            <a:endParaRPr lang="en-US"/>
          </a:p>
        </p:txBody>
      </p:sp>
      <p:pic>
        <p:nvPicPr>
          <p:cNvPr id="636930" name="Picture 2" descr="http://image.slidesharecdn.com/casecontrolstudytimireshseminar-140107082904-phpapp01/95/case-control-study-6-638.jpg?cb=138910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848566" cy="7394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17</a:t>
            </a:fld>
            <a:endParaRPr lang="en-US"/>
          </a:p>
        </p:txBody>
      </p:sp>
      <p:pic>
        <p:nvPicPr>
          <p:cNvPr id="637954" name="Picture 2" descr="http://image.slidesharecdn.com/casecontrolstudytimireshseminar-140107082904-phpapp01/95/case-control-study-7-638.jpg?cb=138910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18</a:t>
            </a:fld>
            <a:endParaRPr lang="en-US"/>
          </a:p>
        </p:txBody>
      </p:sp>
      <p:pic>
        <p:nvPicPr>
          <p:cNvPr id="641026" name="Picture 2" descr="http://image.slidesharecdn.com/casecontrolstudytimireshseminar-140107082904-phpapp01/95/case-control-study-8-638.jpg?cb=138910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19</a:t>
            </a:fld>
            <a:endParaRPr lang="en-US"/>
          </a:p>
        </p:txBody>
      </p:sp>
      <p:pic>
        <p:nvPicPr>
          <p:cNvPr id="669698" name="Picture 2" descr="http://image.slidesharecdn.com/achyutcohortpresentation-130521004548-phpapp01/95/cohort-study-17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2</a:t>
            </a:fld>
            <a:endParaRPr lang="en-US"/>
          </a:p>
        </p:txBody>
      </p:sp>
      <p:pic>
        <p:nvPicPr>
          <p:cNvPr id="640002" name="Picture 2" descr="http://image.slidesharecdn.com/casecontrolstudytimireshseminar-140107082904-phpapp01/95/case-control-study-10-638.jpg?cb=138910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7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06650"/>
            <a:ext cx="7848600" cy="823913"/>
          </a:xfrm>
          <a:noFill/>
        </p:spPr>
        <p:txBody>
          <a:bodyPr>
            <a:spAutoFit/>
          </a:bodyPr>
          <a:lstStyle/>
          <a:p>
            <a:r>
              <a:rPr lang="en-US" sz="4800"/>
              <a:t>Cross-Sectional 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noFill/>
        </p:spPr>
        <p:txBody>
          <a:bodyPr>
            <a:spAutoFit/>
          </a:bodyPr>
          <a:lstStyle/>
          <a:p>
            <a:r>
              <a:rPr lang="en-US"/>
              <a:t>Features of C-S Studies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175000"/>
          </a:xfrm>
          <a:noFill/>
        </p:spPr>
        <p:txBody>
          <a:bodyPr>
            <a:spAutoFit/>
          </a:bodyPr>
          <a:lstStyle/>
          <a:p>
            <a:r>
              <a:rPr lang="en-US"/>
              <a:t>Snapshot in time</a:t>
            </a:r>
          </a:p>
          <a:p>
            <a:pPr lvl="1"/>
            <a:r>
              <a:rPr lang="en-US"/>
              <a:t>e.g. - cholesterol measurement and ECG measured at same time</a:t>
            </a:r>
          </a:p>
          <a:p>
            <a:r>
              <a:rPr lang="en-US"/>
              <a:t>Determines prevalence at a point in time</a:t>
            </a:r>
          </a:p>
          <a:p>
            <a:r>
              <a:rPr lang="en-US"/>
              <a:t>Therefore, C-S is a prevalence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95300"/>
            <a:ext cx="7772400" cy="762000"/>
          </a:xfrm>
          <a:noFill/>
        </p:spPr>
        <p:txBody>
          <a:bodyPr>
            <a:spAutoFit/>
          </a:bodyPr>
          <a:lstStyle/>
          <a:p>
            <a:r>
              <a:rPr lang="en-US"/>
              <a:t>Design of a C-S Study</a:t>
            </a:r>
          </a:p>
        </p:txBody>
      </p:sp>
      <p:pic>
        <p:nvPicPr>
          <p:cNvPr id="142339" name="Picture 3" descr="ch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543800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"/>
            <a:ext cx="7772400" cy="762000"/>
          </a:xfrm>
          <a:noFill/>
        </p:spPr>
        <p:txBody>
          <a:bodyPr>
            <a:spAutoFit/>
          </a:bodyPr>
          <a:lstStyle/>
          <a:p>
            <a:r>
              <a:rPr lang="en-US"/>
              <a:t>Design of a C-S study </a:t>
            </a:r>
            <a:r>
              <a:rPr lang="en-US" sz="3200"/>
              <a:t>(Cont.)</a:t>
            </a:r>
            <a:endParaRPr lang="en-US"/>
          </a:p>
        </p:txBody>
      </p:sp>
      <p:pic>
        <p:nvPicPr>
          <p:cNvPr id="143363" name="Picture 3" descr="ch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66813"/>
            <a:ext cx="6477000" cy="55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6705600" y="4648200"/>
            <a:ext cx="15240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Fig 9-11</a:t>
            </a:r>
          </a:p>
          <a:p>
            <a:pPr algn="ctr"/>
            <a:r>
              <a:rPr lang="en-US"/>
              <a:t>p. 155</a:t>
            </a:r>
          </a:p>
        </p:txBody>
      </p:sp>
      <p:pic>
        <p:nvPicPr>
          <p:cNvPr id="144388" name="Picture 4" descr="ch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3700"/>
            <a:ext cx="8305800" cy="608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00100"/>
            <a:ext cx="7772400" cy="762000"/>
          </a:xfrm>
          <a:noFill/>
        </p:spPr>
        <p:txBody>
          <a:bodyPr>
            <a:spAutoFit/>
          </a:bodyPr>
          <a:lstStyle/>
          <a:p>
            <a:r>
              <a:rPr lang="en-US"/>
              <a:t>Advantages of C-S Studies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981200"/>
            <a:ext cx="8858280" cy="4653582"/>
          </a:xfrm>
          <a:noFill/>
        </p:spPr>
        <p:txBody>
          <a:bodyPr wrap="square">
            <a:spAutoFit/>
          </a:bodyPr>
          <a:lstStyle/>
          <a:p>
            <a:r>
              <a:rPr lang="en-US" dirty="0"/>
              <a:t>Short term</a:t>
            </a:r>
          </a:p>
          <a:p>
            <a:r>
              <a:rPr lang="en-US" dirty="0"/>
              <a:t>Fewer resources required</a:t>
            </a:r>
          </a:p>
          <a:p>
            <a:r>
              <a:rPr lang="en-US" dirty="0"/>
              <a:t>Less statistical analysis</a:t>
            </a:r>
          </a:p>
          <a:p>
            <a:r>
              <a:rPr lang="en-US" dirty="0"/>
              <a:t>More easily controlled</a:t>
            </a:r>
          </a:p>
          <a:p>
            <a:r>
              <a:rPr lang="en-US" dirty="0"/>
              <a:t>Design less </a:t>
            </a:r>
            <a:r>
              <a:rPr lang="en-US" dirty="0" smtClean="0"/>
              <a:t>complex</a:t>
            </a:r>
          </a:p>
          <a:p>
            <a:r>
              <a:rPr lang="en-US" dirty="0" smtClean="0"/>
              <a:t>Provide relationship between attributes of disease and characteristics of various groups, e.g. elderly group</a:t>
            </a:r>
          </a:p>
          <a:p>
            <a:r>
              <a:rPr lang="en-US" dirty="0" smtClean="0"/>
              <a:t>Data is useful for planning of health services and medical programs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00042"/>
            <a:ext cx="8839200" cy="762000"/>
          </a:xfrm>
          <a:noFill/>
        </p:spPr>
        <p:txBody>
          <a:bodyPr>
            <a:spAutoFit/>
          </a:bodyPr>
          <a:lstStyle/>
          <a:p>
            <a:r>
              <a:rPr lang="en-US" dirty="0"/>
              <a:t>Disadvantages of C-S Studies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115246"/>
          </a:xfr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Represent only those who are surveyed</a:t>
            </a:r>
          </a:p>
          <a:p>
            <a:r>
              <a:rPr lang="en-US" sz="2400" dirty="0"/>
              <a:t>Identify prevalence, not incidence </a:t>
            </a:r>
            <a:r>
              <a:rPr lang="en-US" sz="2400" dirty="0" smtClean="0"/>
              <a:t>necessarily </a:t>
            </a:r>
            <a:r>
              <a:rPr lang="en-US" dirty="0" smtClean="0"/>
              <a:t>excludes </a:t>
            </a:r>
            <a:r>
              <a:rPr lang="en-US" dirty="0"/>
              <a:t>cases that died before study was done</a:t>
            </a:r>
          </a:p>
          <a:p>
            <a:r>
              <a:rPr lang="en-US" sz="2400" dirty="0"/>
              <a:t>Show association with survival - not risk of </a:t>
            </a:r>
            <a:r>
              <a:rPr lang="en-US" sz="2400" dirty="0" smtClean="0"/>
              <a:t>development</a:t>
            </a:r>
          </a:p>
          <a:p>
            <a:r>
              <a:rPr lang="en-US" sz="2400" dirty="0" smtClean="0"/>
              <a:t>People who are ill may not show up for survey -*Healthy Person Effect</a:t>
            </a:r>
          </a:p>
          <a:p>
            <a:r>
              <a:rPr lang="en-US" sz="2400" dirty="0" smtClean="0"/>
              <a:t>Often, not possible to establish temporal relationship between exposure and onset e.g. does high cholesterol precede CHD?</a:t>
            </a:r>
          </a:p>
          <a:p>
            <a:r>
              <a:rPr lang="en-US" sz="2400" dirty="0" smtClean="0"/>
              <a:t>Not too effective if disease levels are low</a:t>
            </a:r>
          </a:p>
          <a:p>
            <a:r>
              <a:rPr lang="en-US" sz="2400" dirty="0" smtClean="0"/>
              <a:t>Therefore, difficult to establish a causal relationship</a:t>
            </a:r>
          </a:p>
          <a:p>
            <a:r>
              <a:rPr lang="en-US" sz="2400" dirty="0" smtClean="0"/>
              <a:t>Data can be only suggestive of causation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ch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33613"/>
            <a:ext cx="8991600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3</a:t>
            </a:fld>
            <a:endParaRPr lang="en-US"/>
          </a:p>
        </p:txBody>
      </p:sp>
      <p:pic>
        <p:nvPicPr>
          <p:cNvPr id="638978" name="Picture 2" descr="http://image.slidesharecdn.com/casecontrolstudytimireshseminar-140107082904-phpapp01/95/case-control-study-18-638.jpg?cb=138910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4</a:t>
            </a:fld>
            <a:endParaRPr lang="en-US"/>
          </a:p>
        </p:txBody>
      </p:sp>
      <p:pic>
        <p:nvPicPr>
          <p:cNvPr id="642050" name="Picture 2" descr="http://image.slidesharecdn.com/casecontrolstudytimireshseminar-140107082904-phpapp01/95/case-control-study-19-638.jpg?cb=13891050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5</a:t>
            </a:fld>
            <a:endParaRPr lang="en-US"/>
          </a:p>
        </p:txBody>
      </p:sp>
      <p:pic>
        <p:nvPicPr>
          <p:cNvPr id="645122" name="Picture 2" descr="http://image.slidesharecdn.com/achyutcohortpresentation-130521004548-phpapp01/95/cohort-study-2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4792E-0C7D-4618-AE9A-8DD987A58435}" type="slidenum">
              <a:rPr lang="ar-SA" smtClean="0"/>
              <a:pPr/>
              <a:t>6</a:t>
            </a:fld>
            <a:endParaRPr lang="en-US"/>
          </a:p>
        </p:txBody>
      </p:sp>
      <p:pic>
        <p:nvPicPr>
          <p:cNvPr id="644098" name="Picture 2" descr="http://image.slidesharecdn.com/achyutcohortpresentation-130521004548-phpapp01/95/cohort-study-3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7</a:t>
            </a:fld>
            <a:endParaRPr lang="en-US"/>
          </a:p>
        </p:txBody>
      </p:sp>
      <p:pic>
        <p:nvPicPr>
          <p:cNvPr id="651266" name="Picture 2" descr="http://image.slidesharecdn.com/achyutcohortpresentation-130521004548-phpapp01/95/cohort-study-4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8</a:t>
            </a:fld>
            <a:endParaRPr lang="en-US"/>
          </a:p>
        </p:txBody>
      </p:sp>
      <p:pic>
        <p:nvPicPr>
          <p:cNvPr id="650242" name="Picture 2" descr="http://image.slidesharecdn.com/achyutcohortpresentation-130521004548-phpapp01/95/cohort-study-5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Text Book  :   Basic Concepts and Methodology for the Health Sciences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093E-97EF-4CB8-8775-230B5CFFC15E}" type="slidenum">
              <a:rPr lang="ar-SA" smtClean="0"/>
              <a:pPr/>
              <a:t>9</a:t>
            </a:fld>
            <a:endParaRPr lang="en-US"/>
          </a:p>
        </p:txBody>
      </p:sp>
      <p:pic>
        <p:nvPicPr>
          <p:cNvPr id="649218" name="Picture 2" descr="http://image.slidesharecdn.com/achyutcohortpresentation-130521004548-phpapp01/95/cohort-study-6-638.jpg?cb=137370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91FC8EED3CF4EA4BCDDD50B915512" ma:contentTypeVersion="0" ma:contentTypeDescription="Create a new document." ma:contentTypeScope="" ma:versionID="5ba3d4e90b468824a8b451f8f14649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FA37AED-F702-45E1-AB6E-766E7FB612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82781D-0909-41D5-821D-A49F425BF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B93A839-F77E-4548-BDC2-FAC4CE9B8A4B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573</TotalTime>
  <Words>320</Words>
  <Application>Microsoft Office PowerPoint</Application>
  <PresentationFormat>On-screen Show (4:3)</PresentationFormat>
  <Paragraphs>59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Blends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Cross-Sectional  Studies</vt:lpstr>
      <vt:lpstr>Features of C-S Studies</vt:lpstr>
      <vt:lpstr>Design of a C-S Study</vt:lpstr>
      <vt:lpstr>Design of a C-S study (Cont.)</vt:lpstr>
      <vt:lpstr>Slide 24</vt:lpstr>
      <vt:lpstr>Advantages of C-S Studies</vt:lpstr>
      <vt:lpstr>Disadvantages of C-S Studies</vt:lpstr>
      <vt:lpstr>Slide 27</vt:lpstr>
    </vt:vector>
  </TitlesOfParts>
  <Company>CHARITY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Biostatistics Some Basic Concepts:</dc:title>
  <dc:creator>Customer</dc:creator>
  <cp:lastModifiedBy>admin</cp:lastModifiedBy>
  <cp:revision>74</cp:revision>
  <dcterms:created xsi:type="dcterms:W3CDTF">2009-10-03T08:34:00Z</dcterms:created>
  <dcterms:modified xsi:type="dcterms:W3CDTF">2016-03-06T11:26:00Z</dcterms:modified>
</cp:coreProperties>
</file>