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61" r:id="rId4"/>
    <p:sldId id="262" r:id="rId5"/>
    <p:sldId id="263" r:id="rId6"/>
    <p:sldId id="285" r:id="rId7"/>
    <p:sldId id="264" r:id="rId8"/>
    <p:sldId id="265" r:id="rId9"/>
    <p:sldId id="286" r:id="rId10"/>
    <p:sldId id="287" r:id="rId11"/>
    <p:sldId id="288" r:id="rId12"/>
    <p:sldId id="289" r:id="rId13"/>
    <p:sldId id="266" r:id="rId14"/>
    <p:sldId id="267" r:id="rId15"/>
    <p:sldId id="268" r:id="rId16"/>
    <p:sldId id="269" r:id="rId17"/>
    <p:sldId id="272" r:id="rId18"/>
    <p:sldId id="271" r:id="rId19"/>
    <p:sldId id="274" r:id="rId20"/>
    <p:sldId id="273" r:id="rId21"/>
    <p:sldId id="290" r:id="rId22"/>
    <p:sldId id="291" r:id="rId23"/>
    <p:sldId id="275" r:id="rId24"/>
    <p:sldId id="276" r:id="rId25"/>
    <p:sldId id="259" r:id="rId26"/>
    <p:sldId id="294" r:id="rId27"/>
    <p:sldId id="293" r:id="rId28"/>
    <p:sldId id="279" r:id="rId29"/>
    <p:sldId id="280" r:id="rId30"/>
    <p:sldId id="282"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7"/>
  </p:normalViewPr>
  <p:slideViewPr>
    <p:cSldViewPr>
      <p:cViewPr varScale="1">
        <p:scale>
          <a:sx n="92" d="100"/>
          <a:sy n="92" d="100"/>
        </p:scale>
        <p:origin x="16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AU"/>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AU"/>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AU"/>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AU"/>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AU"/>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AU"/>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AU"/>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Content Placeholder 2"/>
          <p:cNvSpPr>
            <a:spLocks noGrp="1"/>
          </p:cNvSpPr>
          <p:nvPr>
            <p:ph idx="1"/>
          </p:nvPr>
        </p:nvSpPr>
        <p:spPr/>
        <p:txBody>
          <a:bodyPr/>
          <a:lstStyle>
            <a:lvl5pP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AU"/>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AU"/>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AU"/>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5" name="Date Placeholder 4"/>
          <p:cNvSpPr>
            <a:spLocks noGrp="1"/>
          </p:cNvSpPr>
          <p:nvPr>
            <p:ph type="dt" sz="half" idx="10"/>
          </p:nvPr>
        </p:nvSpPr>
        <p:spPr/>
        <p:txBody>
          <a:bodyPr/>
          <a:lstStyle/>
          <a:p>
            <a:fld id="{1D8BD707-D9CF-40AE-B4C6-C98DA3205C09}" type="datetimeFigureOut">
              <a:rPr lang="en-US" smtClean="0"/>
              <a:pPr/>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AU"/>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7" name="Date Placeholder 6"/>
          <p:cNvSpPr>
            <a:spLocks noGrp="1"/>
          </p:cNvSpPr>
          <p:nvPr>
            <p:ph type="dt" sz="half" idx="10"/>
          </p:nvPr>
        </p:nvSpPr>
        <p:spPr/>
        <p:txBody>
          <a:bodyPr/>
          <a:lstStyle/>
          <a:p>
            <a:fld id="{1D8BD707-D9CF-40AE-B4C6-C98DA3205C09}" type="datetimeFigureOut">
              <a:rPr lang="en-US" smtClean="0"/>
              <a:pPr/>
              <a:t>5/13/20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a:p>
        </p:txBody>
      </p:sp>
      <p:sp>
        <p:nvSpPr>
          <p:cNvPr id="3" name="Date Placeholder 2"/>
          <p:cNvSpPr>
            <a:spLocks noGrp="1"/>
          </p:cNvSpPr>
          <p:nvPr>
            <p:ph type="dt" sz="half" idx="10"/>
          </p:nvPr>
        </p:nvSpPr>
        <p:spPr/>
        <p:txBody>
          <a:bodyPr/>
          <a:lstStyle/>
          <a:p>
            <a:fld id="{1D8BD707-D9CF-40AE-B4C6-C98DA3205C09}" type="datetimeFigureOut">
              <a:rPr lang="en-US" smtClean="0"/>
              <a:pPr/>
              <a:t>5/13/20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AU"/>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AU"/>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1D8BD707-D9CF-40AE-B4C6-C98DA3205C09}" type="datetimeFigureOut">
              <a:rPr lang="en-US" smtClean="0"/>
              <a:pPr/>
              <a:t>5/13/20</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Thermophil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Vibrio_cholerae" TargetMode="External"/><Relationship Id="rId2" Type="http://schemas.openxmlformats.org/officeDocument/2006/relationships/hyperlink" Target="http://en.wikipedia.org/wiki/Anaerobic_organis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97760"/>
            <a:ext cx="6781800" cy="726440"/>
          </a:xfrm>
        </p:spPr>
        <p:txBody>
          <a:bodyPr>
            <a:noAutofit/>
          </a:bodyPr>
          <a:lstStyle/>
          <a:p>
            <a:r>
              <a:rPr lang="en-US" sz="5000" b="1" u="sng" dirty="0"/>
              <a:t>CULTIVATION &amp; GROWTH OF MICROORGANISMS</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1083090"/>
              </p:ext>
            </p:extLst>
          </p:nvPr>
        </p:nvGraphicFramePr>
        <p:xfrm>
          <a:off x="571500" y="1905000"/>
          <a:ext cx="8001000" cy="347472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370840">
                <a:tc>
                  <a:txBody>
                    <a:bodyPr/>
                    <a:lstStyle/>
                    <a:p>
                      <a:pPr algn="ctr"/>
                      <a:r>
                        <a:rPr lang="en-US" sz="3200" dirty="0"/>
                        <a:t>Composition of fungal media</a:t>
                      </a:r>
                    </a:p>
                  </a:txBody>
                  <a:tcPr/>
                </a:tc>
                <a:extLst>
                  <a:ext uri="{0D108BD9-81ED-4DB2-BD59-A6C34878D82A}">
                    <a16:rowId xmlns:a16="http://schemas.microsoft.com/office/drawing/2014/main" val="10000"/>
                  </a:ext>
                </a:extLst>
              </a:tr>
              <a:tr h="370840">
                <a:tc>
                  <a:txBody>
                    <a:bodyPr/>
                    <a:lstStyle/>
                    <a:p>
                      <a:pPr algn="ctr"/>
                      <a:r>
                        <a:rPr lang="en-US" sz="3200" dirty="0"/>
                        <a:t>Peptone</a:t>
                      </a:r>
                    </a:p>
                  </a:txBody>
                  <a:tcPr/>
                </a:tc>
                <a:extLst>
                  <a:ext uri="{0D108BD9-81ED-4DB2-BD59-A6C34878D82A}">
                    <a16:rowId xmlns:a16="http://schemas.microsoft.com/office/drawing/2014/main" val="10001"/>
                  </a:ext>
                </a:extLst>
              </a:tr>
              <a:tr h="370840">
                <a:tc>
                  <a:txBody>
                    <a:bodyPr/>
                    <a:lstStyle/>
                    <a:p>
                      <a:pPr algn="ctr"/>
                      <a:r>
                        <a:rPr lang="en-US" sz="3200" dirty="0"/>
                        <a:t>Glucose</a:t>
                      </a:r>
                    </a:p>
                  </a:txBody>
                  <a:tcPr/>
                </a:tc>
                <a:extLst>
                  <a:ext uri="{0D108BD9-81ED-4DB2-BD59-A6C34878D82A}">
                    <a16:rowId xmlns:a16="http://schemas.microsoft.com/office/drawing/2014/main" val="10002"/>
                  </a:ext>
                </a:extLst>
              </a:tr>
              <a:tr h="370840">
                <a:tc>
                  <a:txBody>
                    <a:bodyPr/>
                    <a:lstStyle/>
                    <a:p>
                      <a:pPr algn="ctr"/>
                      <a:r>
                        <a:rPr lang="en-US" sz="3200" dirty="0"/>
                        <a:t>Agar</a:t>
                      </a:r>
                    </a:p>
                  </a:txBody>
                  <a:tcPr/>
                </a:tc>
                <a:extLst>
                  <a:ext uri="{0D108BD9-81ED-4DB2-BD59-A6C34878D82A}">
                    <a16:rowId xmlns:a16="http://schemas.microsoft.com/office/drawing/2014/main" val="10003"/>
                  </a:ext>
                </a:extLst>
              </a:tr>
              <a:tr h="370840">
                <a:tc>
                  <a:txBody>
                    <a:bodyPr/>
                    <a:lstStyle/>
                    <a:p>
                      <a:pPr algn="ctr"/>
                      <a:r>
                        <a:rPr lang="en-US" sz="3200" dirty="0"/>
                        <a:t>Water</a:t>
                      </a:r>
                    </a:p>
                  </a:txBody>
                  <a:tcPr/>
                </a:tc>
                <a:extLst>
                  <a:ext uri="{0D108BD9-81ED-4DB2-BD59-A6C34878D82A}">
                    <a16:rowId xmlns:a16="http://schemas.microsoft.com/office/drawing/2014/main" val="10004"/>
                  </a:ext>
                </a:extLst>
              </a:tr>
              <a:tr h="370840">
                <a:tc>
                  <a:txBody>
                    <a:bodyPr/>
                    <a:lstStyle/>
                    <a:p>
                      <a:pPr algn="ctr"/>
                      <a:r>
                        <a:rPr lang="en-US" sz="3200" dirty="0"/>
                        <a:t>pH</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6338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a:t>MEDIA FOR THE GROWTH OF PROTOZOA</a:t>
            </a:r>
            <a:endParaRPr lang="en-US" sz="2800" dirty="0"/>
          </a:p>
        </p:txBody>
      </p:sp>
      <p:sp>
        <p:nvSpPr>
          <p:cNvPr id="3" name="Content Placeholder 2"/>
          <p:cNvSpPr>
            <a:spLocks noGrp="1"/>
          </p:cNvSpPr>
          <p:nvPr>
            <p:ph idx="1"/>
          </p:nvPr>
        </p:nvSpPr>
        <p:spPr>
          <a:xfrm>
            <a:off x="228600" y="1752600"/>
            <a:ext cx="8686800" cy="4953000"/>
          </a:xfrm>
        </p:spPr>
        <p:txBody>
          <a:bodyPr>
            <a:normAutofit/>
          </a:bodyPr>
          <a:lstStyle/>
          <a:p>
            <a:r>
              <a:rPr lang="en-US" dirty="0"/>
              <a:t>Most protozoa require a pH range of 6-8 for optimal growth.</a:t>
            </a:r>
          </a:p>
          <a:p>
            <a:r>
              <a:rPr lang="en-US" dirty="0"/>
              <a:t>Protozoa are aerobic heterotrophs with complex nutritional requirements.</a:t>
            </a:r>
          </a:p>
          <a:p>
            <a:r>
              <a:rPr lang="en-US" dirty="0"/>
              <a:t>Not easily grown </a:t>
            </a:r>
            <a:r>
              <a:rPr lang="en-US" i="1" dirty="0"/>
              <a:t>in vitro</a:t>
            </a:r>
            <a:r>
              <a:rPr lang="en-US" dirty="0"/>
              <a:t>.</a:t>
            </a:r>
          </a:p>
          <a:p>
            <a:r>
              <a:rPr lang="en-US" dirty="0"/>
              <a:t>Require a variety of amino acids, vitamins, carbohydrates etc.</a:t>
            </a:r>
          </a:p>
          <a:p>
            <a:r>
              <a:rPr lang="en-US" dirty="0"/>
              <a:t>Amoeba can grow in a simple peptone media while others require brain tissue emulsion, fetal calf serum, liver infusion etc.</a:t>
            </a:r>
          </a:p>
          <a:p>
            <a:r>
              <a:rPr lang="en-US" dirty="0"/>
              <a:t>They ingest nutrients rather than absorption.</a:t>
            </a:r>
          </a:p>
        </p:txBody>
      </p:sp>
    </p:spTree>
    <p:extLst>
      <p:ext uri="{BB962C8B-B14F-4D97-AF65-F5344CB8AC3E}">
        <p14:creationId xmlns:p14="http://schemas.microsoft.com/office/powerpoint/2010/main" val="124494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t>MEDIA FOR THE GROWTH OF ALGAE</a:t>
            </a:r>
            <a:endParaRPr lang="en-US" sz="3200" dirty="0"/>
          </a:p>
        </p:txBody>
      </p:sp>
      <p:sp>
        <p:nvSpPr>
          <p:cNvPr id="3" name="Content Placeholder 2"/>
          <p:cNvSpPr>
            <a:spLocks noGrp="1"/>
          </p:cNvSpPr>
          <p:nvPr>
            <p:ph idx="1"/>
          </p:nvPr>
        </p:nvSpPr>
        <p:spPr/>
        <p:txBody>
          <a:bodyPr>
            <a:noAutofit/>
          </a:bodyPr>
          <a:lstStyle/>
          <a:p>
            <a:pPr algn="just"/>
            <a:r>
              <a:rPr lang="en-US" sz="3200" dirty="0"/>
              <a:t>Algae use light for energy and require only CO</a:t>
            </a:r>
            <a:r>
              <a:rPr lang="en-US" sz="3200" baseline="-25000" dirty="0"/>
              <a:t>2</a:t>
            </a:r>
            <a:r>
              <a:rPr lang="en-US" sz="3200" dirty="0"/>
              <a:t>, water and soluble inorganic salts for growth.</a:t>
            </a:r>
          </a:p>
          <a:p>
            <a:pPr algn="just"/>
            <a:r>
              <a:rPr lang="en-US" sz="3200" dirty="0"/>
              <a:t>Mostly are photoautotrophs.</a:t>
            </a:r>
          </a:p>
          <a:p>
            <a:pPr algn="just"/>
            <a:r>
              <a:rPr lang="en-US" sz="3200" dirty="0"/>
              <a:t>Few are heterotrophs.</a:t>
            </a:r>
          </a:p>
          <a:p>
            <a:pPr algn="just"/>
            <a:r>
              <a:rPr lang="en-US" sz="3200" dirty="0"/>
              <a:t>Media used is soil extract and specially defined media.</a:t>
            </a:r>
          </a:p>
        </p:txBody>
      </p:sp>
    </p:spTree>
    <p:extLst>
      <p:ext uri="{BB962C8B-B14F-4D97-AF65-F5344CB8AC3E}">
        <p14:creationId xmlns:p14="http://schemas.microsoft.com/office/powerpoint/2010/main" val="280738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2. Minimal Media</a:t>
            </a:r>
          </a:p>
        </p:txBody>
      </p:sp>
      <p:sp>
        <p:nvSpPr>
          <p:cNvPr id="3" name="Content Placeholder 2"/>
          <p:cNvSpPr>
            <a:spLocks noGrp="1"/>
          </p:cNvSpPr>
          <p:nvPr>
            <p:ph idx="1"/>
          </p:nvPr>
        </p:nvSpPr>
        <p:spPr>
          <a:xfrm>
            <a:off x="228600" y="1905000"/>
            <a:ext cx="8686800" cy="4800600"/>
          </a:xfrm>
        </p:spPr>
        <p:txBody>
          <a:bodyPr>
            <a:normAutofit/>
          </a:bodyPr>
          <a:lstStyle/>
          <a:p>
            <a:pPr algn="just"/>
            <a:r>
              <a:rPr lang="en-US" sz="3200" i="1" dirty="0"/>
              <a:t>Minimal media</a:t>
            </a:r>
            <a:r>
              <a:rPr lang="en-US" sz="3200" dirty="0"/>
              <a:t> are those that contain the minimum nutrients possible for a colony growth, generally without the presence of amino acids and are often used by microbiologists and geneticists to grow "wild type" microorganisms.</a:t>
            </a:r>
          </a:p>
          <a:p>
            <a:pPr algn="just"/>
            <a:r>
              <a:rPr lang="en-US" sz="3200" dirty="0"/>
              <a:t>A minimal medium contains only inorganic salts, a carbon source, and water.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http://inst.bact.wisc.edu/inst/images/book_3/chapter_5/5-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http://inst.bact.wisc.edu/inst/images/book_3/chapter_5/5-1.jpg"/>
          <p:cNvPicPr>
            <a:picLocks noChangeAspect="1" noChangeArrowheads="1"/>
          </p:cNvPicPr>
          <p:nvPr/>
        </p:nvPicPr>
        <p:blipFill>
          <a:blip r:embed="rId2" cstate="print"/>
          <a:srcRect/>
          <a:stretch>
            <a:fillRect/>
          </a:stretch>
        </p:blipFill>
        <p:spPr bwMode="auto">
          <a:xfrm>
            <a:off x="990600" y="990600"/>
            <a:ext cx="7353298" cy="490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3. Selective Media</a:t>
            </a:r>
          </a:p>
        </p:txBody>
      </p:sp>
      <p:sp>
        <p:nvSpPr>
          <p:cNvPr id="3" name="Content Placeholder 2"/>
          <p:cNvSpPr>
            <a:spLocks noGrp="1"/>
          </p:cNvSpPr>
          <p:nvPr>
            <p:ph idx="1"/>
          </p:nvPr>
        </p:nvSpPr>
        <p:spPr>
          <a:xfrm>
            <a:off x="228600" y="1752600"/>
            <a:ext cx="8686800" cy="4876800"/>
          </a:xfrm>
        </p:spPr>
        <p:txBody>
          <a:bodyPr>
            <a:normAutofit/>
          </a:bodyPr>
          <a:lstStyle/>
          <a:p>
            <a:pPr algn="just"/>
            <a:r>
              <a:rPr lang="en-US" sz="3200" i="1" dirty="0"/>
              <a:t>Selective media</a:t>
            </a:r>
            <a:r>
              <a:rPr lang="en-US" sz="3200" dirty="0"/>
              <a:t> are used to enhance the growth of only selected microorganism or suppress the growth of other kinds of microorganisms. </a:t>
            </a:r>
          </a:p>
          <a:p>
            <a:pPr algn="just">
              <a:buNone/>
            </a:pPr>
            <a:r>
              <a:rPr lang="en-US" sz="3200" dirty="0"/>
              <a:t>For example, if a microorganism is resistant to a certain antibiotic, such as ampicillin or tetracycline, then that antibiotic can be added to the medium in order to prevent other cells, which do not possess the resistance, from growing.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76400"/>
            <a:ext cx="8686800" cy="5029200"/>
          </a:xfrm>
        </p:spPr>
        <p:txBody>
          <a:bodyPr/>
          <a:lstStyle/>
          <a:p>
            <a:pPr algn="just">
              <a:buFont typeface="Wingdings" pitchFamily="2" charset="2"/>
              <a:buChar char="ü"/>
            </a:pPr>
            <a:r>
              <a:rPr lang="en-US" sz="3200" dirty="0"/>
              <a:t>YM (yeast and mold) which has a low pH, deterring bacterial growth.</a:t>
            </a:r>
          </a:p>
          <a:p>
            <a:pPr algn="just">
              <a:buFont typeface="Wingdings" pitchFamily="2" charset="2"/>
              <a:buChar char="ü"/>
            </a:pPr>
            <a:r>
              <a:rPr lang="en-US" sz="3200" dirty="0"/>
              <a:t>MacConkey agar for Gram-negative bacteria.</a:t>
            </a:r>
          </a:p>
          <a:p>
            <a:pPr algn="just">
              <a:buFont typeface="Wingdings" pitchFamily="2" charset="2"/>
              <a:buChar char="ü"/>
            </a:pPr>
            <a:r>
              <a:rPr lang="en-US" sz="3200" dirty="0"/>
              <a:t>Mannitol salt agar (MSA) which is selective for Gram-positive bacteria and differential for mannitol.</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Campylobacter jejuni.jpg"/>
          <p:cNvPicPr>
            <a:picLocks noChangeAspect="1" noChangeArrowheads="1"/>
          </p:cNvPicPr>
          <p:nvPr/>
        </p:nvPicPr>
        <p:blipFill>
          <a:blip r:embed="rId2" cstate="print"/>
          <a:srcRect/>
          <a:stretch>
            <a:fillRect/>
          </a:stretch>
        </p:blipFill>
        <p:spPr bwMode="auto">
          <a:xfrm>
            <a:off x="838200" y="533400"/>
            <a:ext cx="7620000" cy="5715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4. Differential Media</a:t>
            </a:r>
          </a:p>
        </p:txBody>
      </p:sp>
      <p:sp>
        <p:nvSpPr>
          <p:cNvPr id="3" name="Content Placeholder 2"/>
          <p:cNvSpPr>
            <a:spLocks noGrp="1"/>
          </p:cNvSpPr>
          <p:nvPr>
            <p:ph idx="1"/>
          </p:nvPr>
        </p:nvSpPr>
        <p:spPr>
          <a:xfrm>
            <a:off x="152400" y="1676400"/>
            <a:ext cx="8763000" cy="5029200"/>
          </a:xfrm>
        </p:spPr>
        <p:txBody>
          <a:bodyPr>
            <a:normAutofit/>
          </a:bodyPr>
          <a:lstStyle/>
          <a:p>
            <a:pPr algn="just"/>
            <a:r>
              <a:rPr lang="en-US" sz="3200" b="1" i="1" dirty="0"/>
              <a:t>Differential media </a:t>
            </a:r>
            <a:r>
              <a:rPr lang="en-US" sz="3200" dirty="0"/>
              <a:t>or </a:t>
            </a:r>
            <a:r>
              <a:rPr lang="en-US" sz="3200" b="1" i="1" dirty="0"/>
              <a:t>Indicator media </a:t>
            </a:r>
            <a:r>
              <a:rPr lang="en-US" sz="3200" dirty="0"/>
              <a:t>distinguish one microorganism type from another growing on the same media.</a:t>
            </a:r>
          </a:p>
          <a:p>
            <a:pPr algn="just"/>
            <a:r>
              <a:rPr lang="en-US" sz="3200" dirty="0"/>
              <a:t>Microbiologists use differential media when they want to differentiate among various kinds of microorganisms on an agar plate. </a:t>
            </a:r>
          </a:p>
          <a:p>
            <a:pPr algn="just"/>
            <a:r>
              <a:rPr lang="en-US" sz="3200" dirty="0"/>
              <a:t>This type of media is used for the detection of microorganisms and by molecular biologists to detect recombinant strains of bacteria.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Examples</a:t>
            </a:r>
          </a:p>
        </p:txBody>
      </p:sp>
      <p:sp>
        <p:nvSpPr>
          <p:cNvPr id="3" name="Content Placeholder 2"/>
          <p:cNvSpPr>
            <a:spLocks noGrp="1"/>
          </p:cNvSpPr>
          <p:nvPr>
            <p:ph idx="1"/>
          </p:nvPr>
        </p:nvSpPr>
        <p:spPr>
          <a:xfrm>
            <a:off x="228600" y="1905000"/>
            <a:ext cx="8763000" cy="4648200"/>
          </a:xfrm>
        </p:spPr>
        <p:txBody>
          <a:bodyPr>
            <a:normAutofit/>
          </a:bodyPr>
          <a:lstStyle/>
          <a:p>
            <a:pPr algn="just"/>
            <a:r>
              <a:rPr lang="en-US" sz="3200" dirty="0"/>
              <a:t>eosin methylene blue (EMB), which is differential for lactose fermentation.</a:t>
            </a:r>
          </a:p>
          <a:p>
            <a:pPr algn="just"/>
            <a:r>
              <a:rPr lang="en-US" sz="3200" dirty="0"/>
              <a:t>Blood agar medium to differentiate b/w hemolytic </a:t>
            </a:r>
            <a:r>
              <a:rPr lang="en-US" sz="3200" dirty="0" err="1"/>
              <a:t>vs</a:t>
            </a:r>
            <a:r>
              <a:rPr lang="en-US" sz="3200" dirty="0"/>
              <a:t> </a:t>
            </a:r>
            <a:r>
              <a:rPr lang="en-US" sz="3200" dirty="0" err="1"/>
              <a:t>nonhemolytic</a:t>
            </a:r>
            <a:r>
              <a:rPr lang="en-US" sz="32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a:t>CULTIVATION OF MICROORGANISMS</a:t>
            </a:r>
          </a:p>
        </p:txBody>
      </p:sp>
      <p:sp>
        <p:nvSpPr>
          <p:cNvPr id="3" name="Content Placeholder 2"/>
          <p:cNvSpPr>
            <a:spLocks noGrp="1"/>
          </p:cNvSpPr>
          <p:nvPr>
            <p:ph idx="1"/>
          </p:nvPr>
        </p:nvSpPr>
        <p:spPr>
          <a:xfrm>
            <a:off x="0" y="1752600"/>
            <a:ext cx="9144000" cy="5105400"/>
          </a:xfrm>
        </p:spPr>
        <p:txBody>
          <a:bodyPr>
            <a:noAutofit/>
          </a:bodyPr>
          <a:lstStyle/>
          <a:p>
            <a:pPr algn="just"/>
            <a:r>
              <a:rPr lang="en-US" sz="2700" b="1" dirty="0"/>
              <a:t>To determine the precise nutritional requirements of a microorganism, </a:t>
            </a:r>
            <a:r>
              <a:rPr lang="en-US" sz="2700" b="1" i="1" u="sng" dirty="0"/>
              <a:t>chemically defined media </a:t>
            </a:r>
            <a:r>
              <a:rPr lang="en-US" sz="2700" b="1" dirty="0"/>
              <a:t>are used, because the exact composition of such media is known.</a:t>
            </a:r>
          </a:p>
          <a:p>
            <a:pPr algn="just"/>
            <a:r>
              <a:rPr lang="en-US" sz="2700" b="1" dirty="0"/>
              <a:t>Culture medium:</a:t>
            </a:r>
            <a:r>
              <a:rPr lang="en-US" sz="2700" dirty="0"/>
              <a:t> A nutritive substance, such as an agar gel or liquid medium, in which cultures of bacteria, fungi, animal cells, or plant cells are grown.</a:t>
            </a:r>
            <a:endParaRPr lang="en-US" sz="2700" b="1" dirty="0"/>
          </a:p>
          <a:p>
            <a:pPr algn="just"/>
            <a:r>
              <a:rPr lang="en-US" sz="2700" dirty="0"/>
              <a:t>Two major types of growth media.</a:t>
            </a:r>
          </a:p>
          <a:p>
            <a:pPr marL="514350" indent="-514350" algn="just">
              <a:buFont typeface="+mj-lt"/>
              <a:buAutoNum type="arabicPeriod"/>
            </a:pPr>
            <a:r>
              <a:rPr lang="en-US" sz="2700" dirty="0"/>
              <a:t>cell culture </a:t>
            </a:r>
          </a:p>
          <a:p>
            <a:pPr marL="514350" indent="-514350" algn="just">
              <a:buFont typeface="+mj-lt"/>
              <a:buAutoNum type="arabicPeriod"/>
            </a:pPr>
            <a:r>
              <a:rPr lang="en-US" sz="2700" dirty="0"/>
              <a:t>microbiological culture</a:t>
            </a:r>
            <a:endParaRPr lang="en-US" sz="27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File:Agarplate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0" name="Picture 4" descr="File:Agarplates.jpg"/>
          <p:cNvPicPr>
            <a:picLocks noChangeAspect="1" noChangeArrowheads="1"/>
          </p:cNvPicPr>
          <p:nvPr/>
        </p:nvPicPr>
        <p:blipFill>
          <a:blip r:embed="rId2" cstate="print"/>
          <a:srcRect/>
          <a:stretch>
            <a:fillRect/>
          </a:stretch>
        </p:blipFill>
        <p:spPr bwMode="auto">
          <a:xfrm>
            <a:off x="152400" y="228600"/>
            <a:ext cx="8763000" cy="6477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a:t>5. Selective/ Differential Media</a:t>
            </a:r>
          </a:p>
        </p:txBody>
      </p:sp>
      <p:sp>
        <p:nvSpPr>
          <p:cNvPr id="3" name="Content Placeholder 2"/>
          <p:cNvSpPr>
            <a:spLocks noGrp="1"/>
          </p:cNvSpPr>
          <p:nvPr>
            <p:ph idx="1"/>
          </p:nvPr>
        </p:nvSpPr>
        <p:spPr/>
        <p:txBody>
          <a:bodyPr>
            <a:normAutofit/>
          </a:bodyPr>
          <a:lstStyle/>
          <a:p>
            <a:r>
              <a:rPr lang="en-US" sz="3200" dirty="0"/>
              <a:t>Some culture media are both selective and differential.</a:t>
            </a:r>
          </a:p>
          <a:p>
            <a:r>
              <a:rPr lang="en-US" sz="3200" dirty="0"/>
              <a:t>For example: </a:t>
            </a:r>
            <a:r>
              <a:rPr lang="en-US" sz="3200" dirty="0" err="1"/>
              <a:t>MacConkey</a:t>
            </a:r>
            <a:r>
              <a:rPr lang="en-US" sz="3200" dirty="0"/>
              <a:t> Agar.</a:t>
            </a:r>
          </a:p>
          <a:p>
            <a:pPr marL="0" indent="0">
              <a:buNone/>
            </a:pPr>
            <a:r>
              <a:rPr lang="en-US" sz="3200" dirty="0"/>
              <a:t>Inhibit the growth of gram positive and favors gram negative only.</a:t>
            </a:r>
          </a:p>
          <a:p>
            <a:pPr marL="0" indent="0">
              <a:buNone/>
            </a:pPr>
            <a:r>
              <a:rPr lang="en-US" sz="3200" dirty="0"/>
              <a:t>Lactose fermenting gram negative.</a:t>
            </a:r>
          </a:p>
        </p:txBody>
      </p:sp>
    </p:spTree>
    <p:extLst>
      <p:ext uri="{BB962C8B-B14F-4D97-AF65-F5344CB8AC3E}">
        <p14:creationId xmlns:p14="http://schemas.microsoft.com/office/powerpoint/2010/main" val="195385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6. Enrichment Media</a:t>
            </a:r>
          </a:p>
        </p:txBody>
      </p:sp>
      <p:sp>
        <p:nvSpPr>
          <p:cNvPr id="3" name="Content Placeholder 2"/>
          <p:cNvSpPr>
            <a:spLocks noGrp="1"/>
          </p:cNvSpPr>
          <p:nvPr>
            <p:ph idx="1"/>
          </p:nvPr>
        </p:nvSpPr>
        <p:spPr>
          <a:xfrm>
            <a:off x="228600" y="1752600"/>
            <a:ext cx="8686800" cy="4953000"/>
          </a:xfrm>
        </p:spPr>
        <p:txBody>
          <a:bodyPr>
            <a:noAutofit/>
          </a:bodyPr>
          <a:lstStyle/>
          <a:p>
            <a:pPr algn="just"/>
            <a:r>
              <a:rPr lang="en-US" sz="2300" dirty="0"/>
              <a:t>An </a:t>
            </a:r>
            <a:r>
              <a:rPr lang="en-US" sz="2300" b="1" dirty="0"/>
              <a:t>enrichment</a:t>
            </a:r>
            <a:r>
              <a:rPr lang="en-US" sz="2300" dirty="0"/>
              <a:t> culture is a </a:t>
            </a:r>
            <a:r>
              <a:rPr lang="en-US" sz="2300" b="1" dirty="0"/>
              <a:t>medium</a:t>
            </a:r>
            <a:r>
              <a:rPr lang="en-US" sz="2300" dirty="0"/>
              <a:t> with specific and known qualities that favors the growth of a particular microorganism. The </a:t>
            </a:r>
            <a:r>
              <a:rPr lang="en-US" sz="2300" b="1" dirty="0"/>
              <a:t>enrichment</a:t>
            </a:r>
            <a:r>
              <a:rPr lang="en-US" sz="2300" dirty="0"/>
              <a:t> culture's environment will support the growth of a selected microorganism, while inhibiting the growth of others.</a:t>
            </a:r>
          </a:p>
          <a:p>
            <a:pPr marL="0" indent="0" algn="just">
              <a:buNone/>
            </a:pPr>
            <a:r>
              <a:rPr lang="en-US" sz="2300" dirty="0"/>
              <a:t>Examples:</a:t>
            </a:r>
          </a:p>
          <a:p>
            <a:pPr algn="just"/>
            <a:r>
              <a:rPr lang="en-US" sz="2300" dirty="0"/>
              <a:t>High salt concentration will select for halophiles. High temperatures will select for thermophiles.</a:t>
            </a:r>
            <a:endParaRPr lang="en-US" sz="2300" dirty="0">
              <a:hlinkClick r:id="rId2"/>
            </a:endParaRPr>
          </a:p>
          <a:p>
            <a:pPr algn="just"/>
            <a:r>
              <a:rPr lang="en-US" sz="2300" dirty="0"/>
              <a:t>Selenite broth is used to selectively isolate Salmonella species. Alkaline Peptone Water is used for the cultivation of vibrio. Both these examples are clinically relevant for clinical microbiology relating to stool samples.</a:t>
            </a:r>
          </a:p>
        </p:txBody>
      </p:sp>
    </p:spTree>
    <p:extLst>
      <p:ext uri="{BB962C8B-B14F-4D97-AF65-F5344CB8AC3E}">
        <p14:creationId xmlns:p14="http://schemas.microsoft.com/office/powerpoint/2010/main" val="472659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7. Transport Media</a:t>
            </a:r>
          </a:p>
        </p:txBody>
      </p:sp>
      <p:sp>
        <p:nvSpPr>
          <p:cNvPr id="3" name="Content Placeholder 2"/>
          <p:cNvSpPr>
            <a:spLocks noGrp="1"/>
          </p:cNvSpPr>
          <p:nvPr>
            <p:ph idx="1"/>
          </p:nvPr>
        </p:nvSpPr>
        <p:spPr>
          <a:xfrm>
            <a:off x="457200" y="1752600"/>
            <a:ext cx="8229600" cy="4876800"/>
          </a:xfrm>
        </p:spPr>
        <p:txBody>
          <a:bodyPr>
            <a:normAutofit fontScale="92500" lnSpcReduction="20000"/>
          </a:bodyPr>
          <a:lstStyle/>
          <a:p>
            <a:pPr algn="just"/>
            <a:r>
              <a:rPr lang="en-US" sz="2600" dirty="0"/>
              <a:t>Transport media should fulfill the following criteria:</a:t>
            </a:r>
          </a:p>
          <a:p>
            <a:pPr marL="514350" indent="-514350" algn="just">
              <a:buFont typeface="+mj-lt"/>
              <a:buAutoNum type="arabicPeriod"/>
            </a:pPr>
            <a:r>
              <a:rPr lang="en-US" sz="2600" dirty="0"/>
              <a:t>temporary storage of specimens being transported to the laboratory for cultivation.</a:t>
            </a:r>
          </a:p>
          <a:p>
            <a:pPr marL="514350" indent="-514350" algn="just">
              <a:buFont typeface="+mj-lt"/>
              <a:buAutoNum type="arabicPeriod"/>
            </a:pPr>
            <a:r>
              <a:rPr lang="en-US" sz="2600" dirty="0"/>
              <a:t>maintain the viability of all organisms in the specimen without altering their concentration.</a:t>
            </a:r>
          </a:p>
          <a:p>
            <a:pPr marL="514350" indent="-514350" algn="just">
              <a:buFont typeface="+mj-lt"/>
              <a:buAutoNum type="arabicPeriod"/>
            </a:pPr>
            <a:r>
              <a:rPr lang="en-US" sz="2600" dirty="0"/>
              <a:t>contain only buffers and salt.</a:t>
            </a:r>
          </a:p>
          <a:p>
            <a:pPr marL="514350" indent="-514350" algn="just">
              <a:buFont typeface="+mj-lt"/>
              <a:buAutoNum type="arabicPeriod"/>
            </a:pPr>
            <a:r>
              <a:rPr lang="en-US" sz="2600" dirty="0"/>
              <a:t>lack of carbon, nitrogen, and organic growth factors so as to prevent microbial multiplication.</a:t>
            </a:r>
          </a:p>
          <a:p>
            <a:pPr marL="514350" indent="-514350" algn="just">
              <a:buFont typeface="+mj-lt"/>
              <a:buAutoNum type="arabicPeriod"/>
            </a:pPr>
            <a:r>
              <a:rPr lang="en-US" sz="2600" dirty="0"/>
              <a:t>transport media used in the isolation of anaerobes must be free of molecular oxygen.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Examples</a:t>
            </a:r>
          </a:p>
        </p:txBody>
      </p:sp>
      <p:sp>
        <p:nvSpPr>
          <p:cNvPr id="3" name="Content Placeholder 2"/>
          <p:cNvSpPr>
            <a:spLocks noGrp="1"/>
          </p:cNvSpPr>
          <p:nvPr>
            <p:ph idx="1"/>
          </p:nvPr>
        </p:nvSpPr>
        <p:spPr>
          <a:xfrm>
            <a:off x="228600" y="1676400"/>
            <a:ext cx="8686800" cy="5029200"/>
          </a:xfrm>
        </p:spPr>
        <p:txBody>
          <a:bodyPr>
            <a:normAutofit/>
          </a:bodyPr>
          <a:lstStyle/>
          <a:p>
            <a:pPr algn="just">
              <a:buFont typeface="Wingdings" pitchFamily="2" charset="2"/>
              <a:buChar char="Ø"/>
            </a:pPr>
            <a:r>
              <a:rPr lang="en-US" sz="2800" dirty="0"/>
              <a:t>Thioglycolate broth for strict </a:t>
            </a:r>
            <a:r>
              <a:rPr lang="en-US" sz="2800" dirty="0">
                <a:hlinkClick r:id="rId2" tooltip="Anaerobic organism"/>
              </a:rPr>
              <a:t>anaerobes</a:t>
            </a:r>
            <a:r>
              <a:rPr lang="en-US" sz="2800" dirty="0"/>
              <a:t>.</a:t>
            </a:r>
          </a:p>
          <a:p>
            <a:pPr algn="just">
              <a:buFont typeface="Wingdings" pitchFamily="2" charset="2"/>
              <a:buChar char="Ø"/>
            </a:pPr>
            <a:r>
              <a:rPr lang="en-US" sz="2800" dirty="0"/>
              <a:t>Stuart transport medium - a non-nutrient soft agar gel containing a reducing agent to prevent oxidation and charcoal to neutralize</a:t>
            </a:r>
          </a:p>
          <a:p>
            <a:pPr algn="just">
              <a:buFont typeface="Wingdings" pitchFamily="2" charset="2"/>
              <a:buChar char="Ø"/>
            </a:pPr>
            <a:r>
              <a:rPr lang="en-US" sz="2800" dirty="0"/>
              <a:t>Certain bacterial inhibitors - for gonococci and buffered glycerol saline for enteric bacilli.</a:t>
            </a:r>
          </a:p>
          <a:p>
            <a:pPr algn="just">
              <a:buFont typeface="Wingdings" pitchFamily="2" charset="2"/>
              <a:buChar char="Ø"/>
            </a:pPr>
            <a:r>
              <a:rPr lang="en-US" sz="2800" dirty="0" err="1"/>
              <a:t>Venkat-Ramakrishnan</a:t>
            </a:r>
            <a:r>
              <a:rPr lang="en-US" sz="2800" dirty="0"/>
              <a:t>(VR) medium for </a:t>
            </a:r>
            <a:r>
              <a:rPr lang="en-US" sz="2800" i="1" dirty="0">
                <a:hlinkClick r:id="rId3" tooltip="Vibrio cholerae"/>
              </a:rPr>
              <a:t>V. cholerae</a:t>
            </a:r>
            <a:r>
              <a:rPr lang="en-US" sz="2800" dirty="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PURE CULTURE</a:t>
            </a:r>
          </a:p>
        </p:txBody>
      </p:sp>
      <p:sp>
        <p:nvSpPr>
          <p:cNvPr id="3" name="Content Placeholder 2"/>
          <p:cNvSpPr>
            <a:spLocks noGrp="1"/>
          </p:cNvSpPr>
          <p:nvPr>
            <p:ph idx="1"/>
          </p:nvPr>
        </p:nvSpPr>
        <p:spPr>
          <a:xfrm>
            <a:off x="228600" y="1676400"/>
            <a:ext cx="8763000" cy="4876800"/>
          </a:xfrm>
        </p:spPr>
        <p:txBody>
          <a:bodyPr>
            <a:normAutofit/>
          </a:bodyPr>
          <a:lstStyle/>
          <a:p>
            <a:pPr algn="just">
              <a:buNone/>
            </a:pPr>
            <a:r>
              <a:rPr lang="en-US" sz="2800" dirty="0"/>
              <a:t>Often microbes exist in mixed population and need to be purified or isolated by single colony formation (colony members are all descendant of a single cell).</a:t>
            </a:r>
          </a:p>
          <a:p>
            <a:pPr algn="just">
              <a:buNone/>
            </a:pPr>
            <a:r>
              <a:rPr lang="en-US" sz="2800" dirty="0"/>
              <a:t>Pure cultures are often obtained by </a:t>
            </a:r>
            <a:r>
              <a:rPr lang="en-US" sz="2800" b="1" u="sng" dirty="0"/>
              <a:t>streaking</a:t>
            </a:r>
            <a:r>
              <a:rPr lang="en-US" sz="2800" dirty="0"/>
              <a:t> or </a:t>
            </a:r>
            <a:r>
              <a:rPr lang="en-US" sz="2800" b="1" u="sng" dirty="0"/>
              <a:t>spreading</a:t>
            </a:r>
            <a:r>
              <a:rPr lang="en-US" sz="2800" dirty="0"/>
              <a:t> procedures using agar plates.</a:t>
            </a:r>
          </a:p>
          <a:p>
            <a:pPr algn="just">
              <a:buNone/>
            </a:pPr>
            <a:r>
              <a:rPr lang="en-US" sz="2800" dirty="0"/>
              <a:t>Pure cultures are often frozen or lyophilized and saved.</a:t>
            </a:r>
          </a:p>
          <a:p>
            <a:pPr algn="just">
              <a:buNone/>
            </a:pPr>
            <a:r>
              <a:rPr lang="en-US" sz="2800" i="1" dirty="0"/>
              <a:t>Contaminants: unwanted organisms in a culture.</a:t>
            </a:r>
          </a:p>
          <a:p>
            <a:pPr algn="just">
              <a:buNone/>
            </a:pPr>
            <a:r>
              <a:rPr lang="en-US" sz="2800" dirty="0"/>
              <a:t>Cells can be grown in liquid or solid culture media.</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28600"/>
            <a:ext cx="8763000" cy="6400800"/>
          </a:xfrm>
          <a:prstGeom prst="rect">
            <a:avLst/>
          </a:prstGeom>
        </p:spPr>
      </p:pic>
    </p:spTree>
    <p:extLst>
      <p:ext uri="{BB962C8B-B14F-4D97-AF65-F5344CB8AC3E}">
        <p14:creationId xmlns:p14="http://schemas.microsoft.com/office/powerpoint/2010/main" val="2623999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52400"/>
            <a:ext cx="8839200" cy="6553200"/>
          </a:xfrm>
          <a:prstGeom prst="rect">
            <a:avLst/>
          </a:prstGeom>
        </p:spPr>
      </p:pic>
    </p:spTree>
    <p:extLst>
      <p:ext uri="{BB962C8B-B14F-4D97-AF65-F5344CB8AC3E}">
        <p14:creationId xmlns:p14="http://schemas.microsoft.com/office/powerpoint/2010/main" val="877104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MICROBIAL GROWTH</a:t>
            </a:r>
          </a:p>
        </p:txBody>
      </p:sp>
      <p:sp>
        <p:nvSpPr>
          <p:cNvPr id="3" name="Content Placeholder 2"/>
          <p:cNvSpPr>
            <a:spLocks noGrp="1"/>
          </p:cNvSpPr>
          <p:nvPr>
            <p:ph idx="1"/>
          </p:nvPr>
        </p:nvSpPr>
        <p:spPr>
          <a:xfrm>
            <a:off x="152400" y="1676400"/>
            <a:ext cx="8839200" cy="5029200"/>
          </a:xfrm>
        </p:spPr>
        <p:txBody>
          <a:bodyPr>
            <a:normAutofit/>
          </a:bodyPr>
          <a:lstStyle/>
          <a:p>
            <a:pPr algn="just"/>
            <a:r>
              <a:rPr lang="en-US" sz="3200" dirty="0"/>
              <a:t>Refers to growth of the microbial population and not to the growth of individual cells in the population.</a:t>
            </a:r>
          </a:p>
          <a:p>
            <a:pPr algn="just"/>
            <a:endParaRPr lang="en-US" sz="3200" dirty="0"/>
          </a:p>
          <a:p>
            <a:pPr algn="just"/>
            <a:r>
              <a:rPr lang="en-US" sz="3200" dirty="0"/>
              <a:t>During microbial growth each individual cell grows and divides, thus their number increases as well.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GROWTH CURVE</a:t>
            </a:r>
          </a:p>
        </p:txBody>
      </p:sp>
      <p:sp>
        <p:nvSpPr>
          <p:cNvPr id="3" name="Content Placeholder 2"/>
          <p:cNvSpPr>
            <a:spLocks noGrp="1"/>
          </p:cNvSpPr>
          <p:nvPr>
            <p:ph idx="1"/>
          </p:nvPr>
        </p:nvSpPr>
        <p:spPr>
          <a:xfrm>
            <a:off x="228600" y="1219200"/>
            <a:ext cx="8610600" cy="5410200"/>
          </a:xfrm>
        </p:spPr>
        <p:txBody>
          <a:bodyPr>
            <a:noAutofit/>
          </a:bodyPr>
          <a:lstStyle/>
          <a:p>
            <a:pPr algn="just">
              <a:buNone/>
            </a:pPr>
            <a:r>
              <a:rPr lang="en-US" dirty="0"/>
              <a:t>Bacterial growth has a</a:t>
            </a:r>
          </a:p>
          <a:p>
            <a:pPr algn="just"/>
            <a:r>
              <a:rPr lang="en-US" dirty="0"/>
              <a:t>Lag Phase (no increase in cell number, period for preparing a balanced growth)</a:t>
            </a:r>
          </a:p>
          <a:p>
            <a:pPr algn="just"/>
            <a:r>
              <a:rPr lang="en-US" dirty="0"/>
              <a:t>an Exponential Growth Phase ( period during which the rate of growth is constant, linear part of the curve)</a:t>
            </a:r>
          </a:p>
          <a:p>
            <a:pPr algn="just"/>
            <a:r>
              <a:rPr lang="en-US" dirty="0"/>
              <a:t>a Stationary Phase (end of growth due to some limitation or change of some factors rendering growth impossible, during which cell number stays the same)</a:t>
            </a:r>
          </a:p>
          <a:p>
            <a:pPr algn="just"/>
            <a:r>
              <a:rPr lang="en-US" dirty="0"/>
              <a:t>finally a Decline or Death Phase (beyond a certain period at stationary phase, cells start to die, so their viability decline).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encrypted-tbn0.gstatic.com/images?q=tbn:ANd9GcQqkALJn0611Ifk7no7r9OcctEjn2O2eCotInSBV0KTVMePhRF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www.bioarabia.com/images/media_thumb.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upload.wikimedia.org/wikipedia/commons/thumb/0/07/Physcomitrella_growing_on_agar_plates.jpg/220px-Physcomitrella_growing_on_agar_plates.jpg"/>
          <p:cNvPicPr>
            <a:picLocks noChangeAspect="1" noChangeArrowheads="1"/>
          </p:cNvPicPr>
          <p:nvPr/>
        </p:nvPicPr>
        <p:blipFill>
          <a:blip r:embed="rId2" cstate="print"/>
          <a:srcRect/>
          <a:stretch>
            <a:fillRect/>
          </a:stretch>
        </p:blipFill>
        <p:spPr bwMode="auto">
          <a:xfrm>
            <a:off x="0" y="0"/>
            <a:ext cx="4191000" cy="3867152"/>
          </a:xfrm>
          <a:prstGeom prst="rect">
            <a:avLst/>
          </a:prstGeom>
          <a:noFill/>
        </p:spPr>
      </p:pic>
      <p:pic>
        <p:nvPicPr>
          <p:cNvPr id="1032" name="Picture 8" descr="http://upload.wikimedia.org/wikipedia/commons/thumb/9/93/Agar_plate_with_colonies.jpg/250px-Agar_plate_with_colonies.jpg"/>
          <p:cNvPicPr>
            <a:picLocks noChangeAspect="1" noChangeArrowheads="1"/>
          </p:cNvPicPr>
          <p:nvPr/>
        </p:nvPicPr>
        <p:blipFill>
          <a:blip r:embed="rId3" cstate="print"/>
          <a:srcRect/>
          <a:stretch>
            <a:fillRect/>
          </a:stretch>
        </p:blipFill>
        <p:spPr bwMode="auto">
          <a:xfrm>
            <a:off x="4191000" y="3133343"/>
            <a:ext cx="4953000" cy="372465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teria growth curve pictur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GROWTH MEASUREMENT</a:t>
            </a:r>
          </a:p>
        </p:txBody>
      </p:sp>
      <p:sp>
        <p:nvSpPr>
          <p:cNvPr id="3" name="Content Placeholder 2"/>
          <p:cNvSpPr>
            <a:spLocks noGrp="1"/>
          </p:cNvSpPr>
          <p:nvPr>
            <p:ph idx="1"/>
          </p:nvPr>
        </p:nvSpPr>
        <p:spPr>
          <a:xfrm>
            <a:off x="228600" y="1676400"/>
            <a:ext cx="8686800" cy="4953000"/>
          </a:xfrm>
        </p:spPr>
        <p:txBody>
          <a:bodyPr>
            <a:normAutofit/>
          </a:bodyPr>
          <a:lstStyle/>
          <a:p>
            <a:pPr algn="just">
              <a:buNone/>
            </a:pPr>
            <a:r>
              <a:rPr lang="en-US" sz="2800" dirty="0"/>
              <a:t>Usually by monitoring the mass increase either by</a:t>
            </a:r>
          </a:p>
          <a:p>
            <a:pPr algn="just"/>
            <a:r>
              <a:rPr lang="en-US" sz="2800" dirty="0"/>
              <a:t>measuring total </a:t>
            </a:r>
            <a:r>
              <a:rPr lang="en-US" sz="2800" b="1" dirty="0"/>
              <a:t>weight of cells </a:t>
            </a:r>
            <a:r>
              <a:rPr lang="en-US" sz="2800" dirty="0"/>
              <a:t>periodically</a:t>
            </a:r>
          </a:p>
          <a:p>
            <a:pPr algn="just"/>
            <a:r>
              <a:rPr lang="en-US" sz="2800" dirty="0"/>
              <a:t>or by monitoring the </a:t>
            </a:r>
            <a:r>
              <a:rPr lang="en-US" sz="2800" b="1" dirty="0"/>
              <a:t>increase of a chemical as cell constituent</a:t>
            </a:r>
          </a:p>
          <a:p>
            <a:pPr algn="just"/>
            <a:r>
              <a:rPr lang="en-US" sz="2800" b="1" dirty="0"/>
              <a:t>or by directly counting the number of cells using a counting chamber or a coulter counter</a:t>
            </a:r>
          </a:p>
          <a:p>
            <a:pPr algn="just"/>
            <a:r>
              <a:rPr lang="en-US" sz="2800" b="1" dirty="0"/>
              <a:t>or monitoring </a:t>
            </a:r>
            <a:r>
              <a:rPr lang="en-US" sz="2800" dirty="0"/>
              <a:t>indirectly </a:t>
            </a:r>
            <a:r>
              <a:rPr lang="en-US" sz="2800" b="1" dirty="0"/>
              <a:t>the turbidity of cell cultures.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Effect of Environmental Conditions of Growth</a:t>
            </a:r>
            <a:endParaRPr lang="en-US" dirty="0"/>
          </a:p>
        </p:txBody>
      </p:sp>
      <p:sp>
        <p:nvSpPr>
          <p:cNvPr id="3" name="Content Placeholder 2"/>
          <p:cNvSpPr>
            <a:spLocks noGrp="1"/>
          </p:cNvSpPr>
          <p:nvPr>
            <p:ph idx="1"/>
          </p:nvPr>
        </p:nvSpPr>
        <p:spPr>
          <a:xfrm>
            <a:off x="228600" y="1676400"/>
            <a:ext cx="8686800" cy="4953000"/>
          </a:xfrm>
        </p:spPr>
        <p:txBody>
          <a:bodyPr>
            <a:normAutofit/>
          </a:bodyPr>
          <a:lstStyle/>
          <a:p>
            <a:pPr algn="just"/>
            <a:r>
              <a:rPr lang="en-US" sz="2800" dirty="0" err="1"/>
              <a:t>Acidophiles</a:t>
            </a:r>
            <a:endParaRPr lang="en-US" sz="2800" dirty="0"/>
          </a:p>
          <a:p>
            <a:pPr algn="just"/>
            <a:r>
              <a:rPr lang="en-US" sz="2800" dirty="0" err="1"/>
              <a:t>Alkalophiles</a:t>
            </a:r>
            <a:endParaRPr lang="en-US" sz="2800" dirty="0"/>
          </a:p>
          <a:p>
            <a:pPr algn="just"/>
            <a:r>
              <a:rPr lang="en-US" sz="2800" dirty="0"/>
              <a:t>Aerobic</a:t>
            </a:r>
          </a:p>
          <a:p>
            <a:pPr algn="just"/>
            <a:r>
              <a:rPr lang="en-US" sz="2800" dirty="0"/>
              <a:t>Anaerobic</a:t>
            </a:r>
          </a:p>
          <a:p>
            <a:pPr algn="just"/>
            <a:r>
              <a:rPr lang="en-US" sz="2800" dirty="0" err="1"/>
              <a:t>Psychrophiles</a:t>
            </a:r>
            <a:endParaRPr lang="en-US" sz="2800" dirty="0"/>
          </a:p>
          <a:p>
            <a:pPr algn="just"/>
            <a:r>
              <a:rPr lang="en-US" sz="2800" dirty="0" err="1"/>
              <a:t>Mesophiles</a:t>
            </a:r>
            <a:endParaRPr lang="en-US" sz="2800" dirty="0"/>
          </a:p>
          <a:p>
            <a:pPr algn="just"/>
            <a:r>
              <a:rPr lang="en-US" sz="2800" dirty="0"/>
              <a:t>Thermophiles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TYPES OF MEDIA</a:t>
            </a:r>
          </a:p>
        </p:txBody>
      </p:sp>
      <p:sp>
        <p:nvSpPr>
          <p:cNvPr id="3" name="Content Placeholder 2"/>
          <p:cNvSpPr>
            <a:spLocks noGrp="1"/>
          </p:cNvSpPr>
          <p:nvPr>
            <p:ph idx="1"/>
          </p:nvPr>
        </p:nvSpPr>
        <p:spPr/>
        <p:txBody>
          <a:bodyPr>
            <a:normAutofit fontScale="85000" lnSpcReduction="20000"/>
          </a:bodyPr>
          <a:lstStyle/>
          <a:p>
            <a:pPr marL="514350" indent="-514350" algn="just">
              <a:buFont typeface="+mj-lt"/>
              <a:buAutoNum type="arabicPeriod"/>
            </a:pPr>
            <a:r>
              <a:rPr lang="en-US" sz="3200" dirty="0"/>
              <a:t>Nutrient Media</a:t>
            </a:r>
          </a:p>
          <a:p>
            <a:pPr marL="514350" indent="-514350" algn="just">
              <a:buFont typeface="+mj-lt"/>
              <a:buAutoNum type="arabicPeriod"/>
            </a:pPr>
            <a:r>
              <a:rPr lang="en-US" sz="3200" dirty="0"/>
              <a:t>Minimal Media</a:t>
            </a:r>
          </a:p>
          <a:p>
            <a:pPr marL="514350" indent="-514350" algn="just">
              <a:buFont typeface="+mj-lt"/>
              <a:buAutoNum type="arabicPeriod"/>
            </a:pPr>
            <a:r>
              <a:rPr lang="en-US" sz="3200" dirty="0"/>
              <a:t>Differential Media</a:t>
            </a:r>
          </a:p>
          <a:p>
            <a:pPr marL="514350" indent="-514350" algn="just">
              <a:buFont typeface="+mj-lt"/>
              <a:buAutoNum type="arabicPeriod"/>
            </a:pPr>
            <a:r>
              <a:rPr lang="en-US" sz="3200" dirty="0"/>
              <a:t>Selective Media</a:t>
            </a:r>
          </a:p>
          <a:p>
            <a:pPr marL="514350" indent="-514350" algn="just">
              <a:buFont typeface="+mj-lt"/>
              <a:buAutoNum type="arabicPeriod"/>
            </a:pPr>
            <a:r>
              <a:rPr lang="en-US" sz="3200" dirty="0" err="1"/>
              <a:t>Selective+Diffrential</a:t>
            </a:r>
            <a:r>
              <a:rPr lang="en-US" sz="3200" dirty="0"/>
              <a:t> Media </a:t>
            </a:r>
          </a:p>
          <a:p>
            <a:pPr marL="514350" indent="-514350" algn="just">
              <a:buFont typeface="+mj-lt"/>
              <a:buAutoNum type="arabicPeriod"/>
            </a:pPr>
            <a:r>
              <a:rPr lang="en-US" sz="3200" dirty="0"/>
              <a:t>Enrichment Media</a:t>
            </a:r>
          </a:p>
          <a:p>
            <a:pPr marL="514350" indent="-514350" algn="just">
              <a:buFont typeface="+mj-lt"/>
              <a:buAutoNum type="arabicPeriod"/>
            </a:pPr>
            <a:r>
              <a:rPr lang="en-US" sz="3200" dirty="0"/>
              <a:t>Transport Media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1. Nutrient Media</a:t>
            </a:r>
          </a:p>
        </p:txBody>
      </p:sp>
      <p:sp>
        <p:nvSpPr>
          <p:cNvPr id="3" name="Content Placeholder 2"/>
          <p:cNvSpPr>
            <a:spLocks noGrp="1"/>
          </p:cNvSpPr>
          <p:nvPr>
            <p:ph idx="1"/>
          </p:nvPr>
        </p:nvSpPr>
        <p:spPr>
          <a:xfrm>
            <a:off x="228600" y="1676400"/>
            <a:ext cx="8686800" cy="4953000"/>
          </a:xfrm>
        </p:spPr>
        <p:txBody>
          <a:bodyPr>
            <a:noAutofit/>
          </a:bodyPr>
          <a:lstStyle/>
          <a:p>
            <a:pPr algn="just"/>
            <a:r>
              <a:rPr lang="en-US" sz="2800" b="1" u="sng" dirty="0"/>
              <a:t>Nutrient media </a:t>
            </a:r>
            <a:r>
              <a:rPr lang="en-US" sz="2800" dirty="0"/>
              <a:t>contain all the elements that most bacteria, fungi, protozoan and algae need for growth and are non-selective, so they are used for the general cultivation and maintenance of microorganisms kept in laboratory culture collections.</a:t>
            </a:r>
          </a:p>
          <a:p>
            <a:pPr algn="just">
              <a:buFont typeface="Wingdings" pitchFamily="2" charset="2"/>
              <a:buChar char="ü"/>
            </a:pPr>
            <a:r>
              <a:rPr lang="en-US" sz="2800" dirty="0"/>
              <a:t>An </a:t>
            </a:r>
            <a:r>
              <a:rPr lang="en-US" sz="2800" i="1" dirty="0"/>
              <a:t>undefined medium</a:t>
            </a:r>
            <a:r>
              <a:rPr lang="en-US" sz="2800" dirty="0"/>
              <a:t> (also known as a </a:t>
            </a:r>
            <a:r>
              <a:rPr lang="en-US" sz="2800" i="1" dirty="0"/>
              <a:t>basal</a:t>
            </a:r>
            <a:r>
              <a:rPr lang="en-US" sz="2800" dirty="0"/>
              <a:t> or </a:t>
            </a:r>
            <a:r>
              <a:rPr lang="en-US" sz="2800" i="1" dirty="0"/>
              <a:t>complex</a:t>
            </a:r>
            <a:r>
              <a:rPr lang="en-US" sz="2800" dirty="0"/>
              <a:t> medium).</a:t>
            </a:r>
          </a:p>
          <a:p>
            <a:pPr algn="just">
              <a:buFont typeface="Wingdings" pitchFamily="2" charset="2"/>
              <a:buChar char="ü"/>
            </a:pPr>
            <a:r>
              <a:rPr lang="en-US" sz="2800" dirty="0"/>
              <a:t>A </a:t>
            </a:r>
            <a:r>
              <a:rPr lang="en-US" sz="2800" i="1" dirty="0"/>
              <a:t>defined medium</a:t>
            </a:r>
            <a:r>
              <a:rPr lang="en-US" sz="2800" dirty="0"/>
              <a:t> (also known as chemically defined medium or synthetic medium).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a:t>MEDIA FOR THE GROWTH OF BACTERIA</a:t>
            </a:r>
          </a:p>
        </p:txBody>
      </p:sp>
      <p:sp>
        <p:nvSpPr>
          <p:cNvPr id="3" name="Content Placeholder 2"/>
          <p:cNvSpPr>
            <a:spLocks noGrp="1"/>
          </p:cNvSpPr>
          <p:nvPr>
            <p:ph idx="1"/>
          </p:nvPr>
        </p:nvSpPr>
        <p:spPr/>
        <p:txBody>
          <a:bodyPr>
            <a:normAutofit/>
          </a:bodyPr>
          <a:lstStyle/>
          <a:p>
            <a:pPr algn="just"/>
            <a:r>
              <a:rPr lang="en-US" sz="3200" dirty="0"/>
              <a:t>Media chosen to cultivate specific bacteria normally imitate the normal habitat of those bacteria.</a:t>
            </a:r>
          </a:p>
          <a:p>
            <a:pPr algn="just"/>
            <a:r>
              <a:rPr lang="en-US" sz="3200" dirty="0"/>
              <a:t>Autotrophic (Photo/ Chemo)</a:t>
            </a:r>
          </a:p>
          <a:p>
            <a:pPr algn="just"/>
            <a:r>
              <a:rPr lang="en-US" sz="3200" dirty="0"/>
              <a:t>Heterotrophic (Photo/ Chemo)</a:t>
            </a:r>
          </a:p>
        </p:txBody>
      </p:sp>
    </p:spTree>
    <p:extLst>
      <p:ext uri="{BB962C8B-B14F-4D97-AF65-F5344CB8AC3E}">
        <p14:creationId xmlns:p14="http://schemas.microsoft.com/office/powerpoint/2010/main" val="268942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nutrient agar medium composition</a:t>
            </a:r>
            <a:br>
              <a:rPr lang="en-US" sz="3200" dirty="0"/>
            </a:br>
            <a:r>
              <a:rPr lang="en-US" sz="3200" dirty="0"/>
              <a:t>(HETEROTROPHIC)</a:t>
            </a:r>
            <a:br>
              <a:rPr lang="en-US" sz="3200" dirty="0"/>
            </a:br>
            <a:endParaRPr lang="en-US" sz="3200"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Beef extract: 0.3 g (minerals and carbohydrates)</a:t>
            </a:r>
          </a:p>
          <a:p>
            <a:pPr>
              <a:buFont typeface="Wingdings" pitchFamily="2" charset="2"/>
              <a:buChar char="Ø"/>
            </a:pPr>
            <a:r>
              <a:rPr lang="en-US" dirty="0"/>
              <a:t>Peptone: 0.5 g (protein and nitrogen source)</a:t>
            </a:r>
          </a:p>
          <a:p>
            <a:pPr>
              <a:buFont typeface="Wingdings" pitchFamily="2" charset="2"/>
              <a:buChar char="Ø"/>
            </a:pPr>
            <a:r>
              <a:rPr lang="en-US" dirty="0" err="1"/>
              <a:t>NaCl</a:t>
            </a:r>
            <a:r>
              <a:rPr lang="en-US" dirty="0"/>
              <a:t>: 0.5 g (electrolyte)</a:t>
            </a:r>
          </a:p>
          <a:p>
            <a:pPr>
              <a:buFont typeface="Wingdings" pitchFamily="2" charset="2"/>
              <a:buChar char="Ø"/>
            </a:pPr>
            <a:r>
              <a:rPr lang="en-US" dirty="0"/>
              <a:t>Agar: 1.5 g (solidifying agent)</a:t>
            </a:r>
          </a:p>
          <a:p>
            <a:pPr>
              <a:buFont typeface="Wingdings" pitchFamily="2" charset="2"/>
              <a:buChar char="Ø"/>
            </a:pPr>
            <a:r>
              <a:rPr lang="en-US" dirty="0"/>
              <a:t>Distilled water: 100 ml</a:t>
            </a:r>
          </a:p>
          <a:p>
            <a:pPr>
              <a:buFont typeface="Wingdings" pitchFamily="2" charset="2"/>
              <a:buChar char="Ø"/>
            </a:pPr>
            <a:r>
              <a:rPr lang="en-US" dirty="0"/>
              <a:t>pH: 7</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oldbacteria.com/images/CFU.jpg"/>
          <p:cNvPicPr>
            <a:picLocks noChangeAspect="1" noChangeArrowheads="1"/>
          </p:cNvPicPr>
          <p:nvPr/>
        </p:nvPicPr>
        <p:blipFill>
          <a:blip r:embed="rId2" cstate="print"/>
          <a:srcRect/>
          <a:stretch>
            <a:fillRect/>
          </a:stretch>
        </p:blipFill>
        <p:spPr bwMode="auto">
          <a:xfrm>
            <a:off x="1981200" y="609600"/>
            <a:ext cx="5486400" cy="54644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t>MEDIA FOR THE GROWTH OF FUNGI</a:t>
            </a:r>
            <a:endParaRPr lang="en-US" sz="3200" dirty="0"/>
          </a:p>
        </p:txBody>
      </p:sp>
      <p:sp>
        <p:nvSpPr>
          <p:cNvPr id="3" name="Content Placeholder 2"/>
          <p:cNvSpPr>
            <a:spLocks noGrp="1"/>
          </p:cNvSpPr>
          <p:nvPr>
            <p:ph idx="1"/>
          </p:nvPr>
        </p:nvSpPr>
        <p:spPr/>
        <p:txBody>
          <a:bodyPr>
            <a:normAutofit/>
          </a:bodyPr>
          <a:lstStyle/>
          <a:p>
            <a:r>
              <a:rPr lang="en-US" sz="3200" dirty="0"/>
              <a:t>Like, bacteria, fungi absorb nutrients and do not ingest them. Absorption aided by enzymes.</a:t>
            </a:r>
          </a:p>
          <a:p>
            <a:r>
              <a:rPr lang="en-US" sz="3200" dirty="0"/>
              <a:t>In general, media for fungal growth have a higher sugar concentration and low </a:t>
            </a:r>
            <a:r>
              <a:rPr lang="en-US" sz="3200" dirty="0" err="1"/>
              <a:t>pH.</a:t>
            </a:r>
            <a:endParaRPr lang="en-US" sz="3200" dirty="0"/>
          </a:p>
        </p:txBody>
      </p:sp>
    </p:spTree>
    <p:extLst>
      <p:ext uri="{BB962C8B-B14F-4D97-AF65-F5344CB8AC3E}">
        <p14:creationId xmlns:p14="http://schemas.microsoft.com/office/powerpoint/2010/main" val="37250653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194</TotalTime>
  <Words>1240</Words>
  <Application>Microsoft Macintosh PowerPoint</Application>
  <PresentationFormat>On-screen Show (4:3)</PresentationFormat>
  <Paragraphs>119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Calisto MT</vt:lpstr>
      <vt:lpstr>Mistral</vt:lpstr>
      <vt:lpstr>Wingdings</vt:lpstr>
      <vt:lpstr>Wingdings 2</vt:lpstr>
      <vt:lpstr>Travelogue</vt:lpstr>
      <vt:lpstr>CULTIVATION &amp; GROWTH OF MICROORGANISMS</vt:lpstr>
      <vt:lpstr>CULTIVATION OF MICROORGANISMS</vt:lpstr>
      <vt:lpstr>PowerPoint Presentation</vt:lpstr>
      <vt:lpstr>TYPES OF MEDIA</vt:lpstr>
      <vt:lpstr>1. Nutrient Media</vt:lpstr>
      <vt:lpstr>MEDIA FOR THE GROWTH OF BACTERIA</vt:lpstr>
      <vt:lpstr>Example nutrient agar medium composition (HETEROTROPHIC) </vt:lpstr>
      <vt:lpstr>PowerPoint Presentation</vt:lpstr>
      <vt:lpstr>MEDIA FOR THE GROWTH OF FUNGI</vt:lpstr>
      <vt:lpstr>PowerPoint Presentation</vt:lpstr>
      <vt:lpstr>MEDIA FOR THE GROWTH OF PROTOZOA</vt:lpstr>
      <vt:lpstr>MEDIA FOR THE GROWTH OF ALGAE</vt:lpstr>
      <vt:lpstr>2. Minimal Media</vt:lpstr>
      <vt:lpstr>PowerPoint Presentation</vt:lpstr>
      <vt:lpstr>3. Selective Media</vt:lpstr>
      <vt:lpstr>PowerPoint Presentation</vt:lpstr>
      <vt:lpstr>PowerPoint Presentation</vt:lpstr>
      <vt:lpstr>4. Differential Media</vt:lpstr>
      <vt:lpstr>Examples</vt:lpstr>
      <vt:lpstr>PowerPoint Presentation</vt:lpstr>
      <vt:lpstr>5. Selective/ Differential Media</vt:lpstr>
      <vt:lpstr>6. Enrichment Media</vt:lpstr>
      <vt:lpstr>7. Transport Media</vt:lpstr>
      <vt:lpstr>Examples</vt:lpstr>
      <vt:lpstr>PURE CULTURE</vt:lpstr>
      <vt:lpstr>PowerPoint Presentation</vt:lpstr>
      <vt:lpstr>PowerPoint Presentation</vt:lpstr>
      <vt:lpstr>MICROBIAL GROWTH</vt:lpstr>
      <vt:lpstr>GROWTH CURVE</vt:lpstr>
      <vt:lpstr>PowerPoint Presentation</vt:lpstr>
      <vt:lpstr>GROWTH MEASUREMENT</vt:lpstr>
      <vt:lpstr>Effect of Environmental Conditions of Growth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&amp; CULTIVATION OF MICROORGANISMS</dc:title>
  <dc:creator>RUKHAMA HAQ</dc:creator>
  <cp:lastModifiedBy>Microsoft Office User</cp:lastModifiedBy>
  <cp:revision>81</cp:revision>
  <dcterms:created xsi:type="dcterms:W3CDTF">2006-08-16T00:00:00Z</dcterms:created>
  <dcterms:modified xsi:type="dcterms:W3CDTF">2020-05-12T23:42:43Z</dcterms:modified>
</cp:coreProperties>
</file>