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2" r:id="rId5"/>
    <p:sldId id="259" r:id="rId6"/>
    <p:sldId id="260" r:id="rId7"/>
    <p:sldId id="265" r:id="rId8"/>
    <p:sldId id="261" r:id="rId9"/>
    <p:sldId id="262" r:id="rId10"/>
    <p:sldId id="269" r:id="rId11"/>
    <p:sldId id="263" r:id="rId12"/>
    <p:sldId id="264" r:id="rId13"/>
    <p:sldId id="266" r:id="rId14"/>
    <p:sldId id="274" r:id="rId15"/>
    <p:sldId id="267" r:id="rId16"/>
    <p:sldId id="268" r:id="rId17"/>
    <p:sldId id="275" r:id="rId18"/>
    <p:sldId id="270" r:id="rId19"/>
    <p:sldId id="271" r:id="rId20"/>
    <p:sldId id="281" r:id="rId21"/>
    <p:sldId id="278"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783B3B-B17A-4EDD-BE65-A35BD8500652}" type="datetimeFigureOut">
              <a:rPr lang="en-US" smtClean="0"/>
              <a:pPr/>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E4B1-9684-44F1-8520-6AC1BF8612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83B3B-B17A-4EDD-BE65-A35BD8500652}" type="datetimeFigureOut">
              <a:rPr lang="en-US" smtClean="0"/>
              <a:pPr/>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E4B1-9684-44F1-8520-6AC1BF8612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83B3B-B17A-4EDD-BE65-A35BD8500652}" type="datetimeFigureOut">
              <a:rPr lang="en-US" smtClean="0"/>
              <a:pPr/>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E4B1-9684-44F1-8520-6AC1BF8612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83B3B-B17A-4EDD-BE65-A35BD8500652}" type="datetimeFigureOut">
              <a:rPr lang="en-US" smtClean="0"/>
              <a:pPr/>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E4B1-9684-44F1-8520-6AC1BF8612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83B3B-B17A-4EDD-BE65-A35BD8500652}" type="datetimeFigureOut">
              <a:rPr lang="en-US" smtClean="0"/>
              <a:pPr/>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E4B1-9684-44F1-8520-6AC1BF8612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783B3B-B17A-4EDD-BE65-A35BD8500652}" type="datetimeFigureOut">
              <a:rPr lang="en-US" smtClean="0"/>
              <a:pPr/>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6E4B1-9684-44F1-8520-6AC1BF8612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783B3B-B17A-4EDD-BE65-A35BD8500652}" type="datetimeFigureOut">
              <a:rPr lang="en-US" smtClean="0"/>
              <a:pPr/>
              <a:t>11/24/2017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6E4B1-9684-44F1-8520-6AC1BF8612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783B3B-B17A-4EDD-BE65-A35BD8500652}" type="datetimeFigureOut">
              <a:rPr lang="en-US" smtClean="0"/>
              <a:pPr/>
              <a:t>11/24/2017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6E4B1-9684-44F1-8520-6AC1BF8612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83B3B-B17A-4EDD-BE65-A35BD8500652}" type="datetimeFigureOut">
              <a:rPr lang="en-US" smtClean="0"/>
              <a:pPr/>
              <a:t>11/24/2017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6E4B1-9684-44F1-8520-6AC1BF8612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83B3B-B17A-4EDD-BE65-A35BD8500652}" type="datetimeFigureOut">
              <a:rPr lang="en-US" smtClean="0"/>
              <a:pPr/>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6E4B1-9684-44F1-8520-6AC1BF8612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83B3B-B17A-4EDD-BE65-A35BD8500652}" type="datetimeFigureOut">
              <a:rPr lang="en-US" smtClean="0"/>
              <a:pPr/>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6E4B1-9684-44F1-8520-6AC1BF8612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83B3B-B17A-4EDD-BE65-A35BD8500652}" type="datetimeFigureOut">
              <a:rPr lang="en-US" smtClean="0"/>
              <a:pPr/>
              <a:t>11/24/2017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6E4B1-9684-44F1-8520-6AC1BF8612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nthro.palomar.edu/synthetic/glossary.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oearth.org/article/Oxyg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MUTATIONS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animateddna.gif"/>
          <p:cNvPicPr>
            <a:picLocks noChangeAspect="1"/>
          </p:cNvPicPr>
          <p:nvPr/>
        </p:nvPicPr>
        <p:blipFill>
          <a:blip r:embed="rId2" cstate="print"/>
          <a:stretch>
            <a:fillRect/>
          </a:stretch>
        </p:blipFill>
        <p:spPr>
          <a:xfrm>
            <a:off x="6781800" y="1676400"/>
            <a:ext cx="1724025" cy="29813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153400" cy="5287963"/>
          </a:xfrm>
        </p:spPr>
        <p:txBody>
          <a:bodyPr>
            <a:normAutofit fontScale="85000" lnSpcReduction="20000"/>
          </a:bodyPr>
          <a:lstStyle/>
          <a:p>
            <a:r>
              <a:rPr lang="en-US" dirty="0" smtClean="0"/>
              <a:t>In order for a mutation to be inherited, it must occur in the genetic material of a </a:t>
            </a:r>
            <a:r>
              <a:rPr lang="en-US" dirty="0" smtClean="0">
                <a:hlinkClick r:id="rId2" action="ppaction://hlinkfile"/>
              </a:rPr>
              <a:t>sex cell</a:t>
            </a:r>
            <a:r>
              <a:rPr lang="en-US" dirty="0" smtClean="0"/>
              <a:t>. </a:t>
            </a:r>
          </a:p>
          <a:p>
            <a:r>
              <a:rPr lang="en-US" dirty="0" smtClean="0"/>
              <a:t> It is likely that most sex cells contain gene mutations of some sort.  </a:t>
            </a:r>
          </a:p>
          <a:p>
            <a:r>
              <a:rPr lang="en-US" dirty="0" smtClean="0"/>
              <a:t>It is now thought that the frequency of new mutations in humans is about 1 for every 10,000 genes per generation. </a:t>
            </a:r>
          </a:p>
          <a:p>
            <a:r>
              <a:rPr lang="en-US" dirty="0" smtClean="0"/>
              <a:t> If this number is correct, every individual would be expected to have 2-3 mutations on average. </a:t>
            </a:r>
          </a:p>
          <a:p>
            <a:r>
              <a:rPr lang="en-US" dirty="0" smtClean="0"/>
              <a:t> Complicating the picture is the fact that mutation rates for different genes and chromosomes apparently vary.</a:t>
            </a:r>
          </a:p>
          <a:p>
            <a:r>
              <a:rPr lang="en-US" dirty="0" smtClean="0"/>
              <a:t>Mutations may effect single base pair or longer sequences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Point Mutations</a:t>
            </a:r>
            <a:endParaRPr lang="en-US" dirty="0"/>
          </a:p>
        </p:txBody>
      </p:sp>
      <p:sp>
        <p:nvSpPr>
          <p:cNvPr id="3" name="Content Placeholder 2"/>
          <p:cNvSpPr>
            <a:spLocks noGrp="1"/>
          </p:cNvSpPr>
          <p:nvPr>
            <p:ph idx="1"/>
          </p:nvPr>
        </p:nvSpPr>
        <p:spPr/>
        <p:txBody>
          <a:bodyPr>
            <a:normAutofit/>
          </a:bodyPr>
          <a:lstStyle/>
          <a:p>
            <a:r>
              <a:rPr lang="en-US" dirty="0" smtClean="0"/>
              <a:t>Any base pair of the DNA can be mutated</a:t>
            </a:r>
          </a:p>
          <a:p>
            <a:r>
              <a:rPr lang="en-US" dirty="0" smtClean="0"/>
              <a:t>A point mutation changes only a single base pair and can be caused by either of the two types of events</a:t>
            </a:r>
          </a:p>
          <a:p>
            <a:pPr lvl="1">
              <a:buFont typeface="Wingdings" pitchFamily="2" charset="2"/>
              <a:buChar char="Ø"/>
            </a:pPr>
            <a:r>
              <a:rPr lang="en-US" dirty="0" smtClean="0"/>
              <a:t>Chemical modification of DNA directly changes one base into a different base</a:t>
            </a:r>
          </a:p>
          <a:p>
            <a:pPr lvl="1">
              <a:buFont typeface="Wingdings" pitchFamily="2" charset="2"/>
              <a:buChar char="Ø"/>
            </a:pPr>
            <a:r>
              <a:rPr lang="en-US" dirty="0" smtClean="0"/>
              <a:t>An error during the replication of DNA causes the wrong base to be inserted into a polynucleotide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6126163"/>
          </a:xfrm>
        </p:spPr>
        <p:txBody>
          <a:bodyPr>
            <a:normAutofit fontScale="77500" lnSpcReduction="20000"/>
          </a:bodyPr>
          <a:lstStyle/>
          <a:p>
            <a:r>
              <a:rPr lang="en-US" dirty="0" smtClean="0"/>
              <a:t>Point mutations can be divided into two </a:t>
            </a:r>
          </a:p>
          <a:p>
            <a:pPr>
              <a:buNone/>
            </a:pPr>
            <a:r>
              <a:rPr lang="en-US" dirty="0" smtClean="0"/>
              <a:t>     types depending on the nature of the </a:t>
            </a:r>
          </a:p>
          <a:p>
            <a:pPr>
              <a:buNone/>
            </a:pPr>
            <a:r>
              <a:rPr lang="en-US" dirty="0" smtClean="0"/>
              <a:t>      base substitution</a:t>
            </a:r>
          </a:p>
          <a:p>
            <a:r>
              <a:rPr lang="en-US" dirty="0" smtClean="0"/>
              <a:t>The most common class is </a:t>
            </a:r>
            <a:r>
              <a:rPr lang="en-US" dirty="0" smtClean="0">
                <a:solidFill>
                  <a:srgbClr val="FF0000"/>
                </a:solidFill>
              </a:rPr>
              <a:t>transition </a:t>
            </a:r>
            <a:r>
              <a:rPr lang="en-US" dirty="0" smtClean="0"/>
              <a:t>which </a:t>
            </a:r>
          </a:p>
          <a:p>
            <a:pPr>
              <a:buNone/>
            </a:pPr>
            <a:r>
              <a:rPr lang="en-US" dirty="0" smtClean="0"/>
              <a:t>        result from the substitution of one</a:t>
            </a:r>
          </a:p>
          <a:p>
            <a:pPr>
              <a:buNone/>
            </a:pPr>
            <a:r>
              <a:rPr lang="en-US" dirty="0" smtClean="0"/>
              <a:t>	 </a:t>
            </a:r>
            <a:r>
              <a:rPr lang="en-US" dirty="0" err="1" smtClean="0"/>
              <a:t>pyrimidine</a:t>
            </a:r>
            <a:r>
              <a:rPr lang="en-US" dirty="0" smtClean="0"/>
              <a:t> by the other, </a:t>
            </a:r>
          </a:p>
          <a:p>
            <a:pPr>
              <a:buNone/>
            </a:pPr>
            <a:r>
              <a:rPr lang="en-US" dirty="0" smtClean="0"/>
              <a:t>	or of one </a:t>
            </a:r>
            <a:r>
              <a:rPr lang="en-US" dirty="0" err="1" smtClean="0"/>
              <a:t>purine</a:t>
            </a:r>
            <a:r>
              <a:rPr lang="en-US" dirty="0" smtClean="0"/>
              <a:t> by the other. </a:t>
            </a:r>
          </a:p>
          <a:p>
            <a:r>
              <a:rPr lang="en-US" dirty="0" smtClean="0"/>
              <a:t>This replaces a G-C pair with a </a:t>
            </a:r>
            <a:r>
              <a:rPr lang="en-US" dirty="0" err="1" smtClean="0"/>
              <a:t>A</a:t>
            </a:r>
            <a:r>
              <a:rPr lang="en-US" dirty="0" smtClean="0"/>
              <a:t>-T pair and vice versa.</a:t>
            </a:r>
          </a:p>
          <a:p>
            <a:endParaRPr lang="en-US" dirty="0" smtClean="0"/>
          </a:p>
          <a:p>
            <a:r>
              <a:rPr lang="en-US" dirty="0" smtClean="0"/>
              <a:t>Transitions do not alter the chemical nature of the base.</a:t>
            </a:r>
          </a:p>
          <a:p>
            <a:endParaRPr lang="en-US" dirty="0" smtClean="0"/>
          </a:p>
          <a:p>
            <a:r>
              <a:rPr lang="en-US" dirty="0" smtClean="0"/>
              <a:t>The less common class is </a:t>
            </a:r>
            <a:r>
              <a:rPr lang="en-US" dirty="0" err="1" smtClean="0">
                <a:solidFill>
                  <a:srgbClr val="FF0000"/>
                </a:solidFill>
              </a:rPr>
              <a:t>transversion</a:t>
            </a:r>
            <a:r>
              <a:rPr lang="en-US" dirty="0" smtClean="0"/>
              <a:t>, in which a </a:t>
            </a:r>
            <a:r>
              <a:rPr lang="en-US" dirty="0" err="1" smtClean="0"/>
              <a:t>purine</a:t>
            </a:r>
            <a:r>
              <a:rPr lang="en-US" dirty="0" smtClean="0"/>
              <a:t> is replaced by a </a:t>
            </a:r>
            <a:r>
              <a:rPr lang="en-US" dirty="0" err="1" smtClean="0"/>
              <a:t>pyrimidine</a:t>
            </a:r>
            <a:r>
              <a:rPr lang="en-US" dirty="0" smtClean="0"/>
              <a:t> or vice versa, so that an A-T pair becomes a T-A pair or C-G pair</a:t>
            </a:r>
          </a:p>
          <a:p>
            <a:r>
              <a:rPr lang="en-US" dirty="0" err="1" smtClean="0"/>
              <a:t>Transversions</a:t>
            </a:r>
            <a:r>
              <a:rPr lang="en-US" dirty="0" smtClean="0"/>
              <a:t> change the chemical nature of the base</a:t>
            </a:r>
            <a:endParaRPr lang="en-US" dirty="0"/>
          </a:p>
        </p:txBody>
      </p:sp>
      <p:pic>
        <p:nvPicPr>
          <p:cNvPr id="4" name="Content Placeholder 3" descr="180px-Dna-SNP_svg.png"/>
          <p:cNvPicPr>
            <a:picLocks noGrp="1" noChangeAspect="1"/>
          </p:cNvPicPr>
          <p:nvPr>
            <p:ph idx="4294967295"/>
          </p:nvPr>
        </p:nvPicPr>
        <p:blipFill>
          <a:blip r:embed="rId2" cstate="print"/>
          <a:stretch>
            <a:fillRect/>
          </a:stretch>
        </p:blipFill>
        <p:spPr>
          <a:xfrm>
            <a:off x="6858000" y="228600"/>
            <a:ext cx="1676400" cy="20955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These types of mutation can arise as a result of errors during DNA replication caused by </a:t>
            </a:r>
            <a:r>
              <a:rPr lang="en-US" dirty="0" err="1" smtClean="0"/>
              <a:t>tautomerization</a:t>
            </a:r>
            <a:r>
              <a:rPr lang="en-US" dirty="0" smtClean="0"/>
              <a:t> or by chemical reactions such as oxidation. </a:t>
            </a:r>
          </a:p>
          <a:p>
            <a:r>
              <a:rPr lang="en-US" dirty="0" err="1" smtClean="0"/>
              <a:t>Tautomerization</a:t>
            </a:r>
            <a:r>
              <a:rPr lang="en-US" dirty="0" smtClean="0"/>
              <a:t> generates transitions as does oxidative </a:t>
            </a:r>
            <a:r>
              <a:rPr lang="en-US" dirty="0" err="1" smtClean="0"/>
              <a:t>deamination</a:t>
            </a:r>
            <a:r>
              <a:rPr lang="en-US" dirty="0" smtClean="0"/>
              <a:t>. </a:t>
            </a:r>
          </a:p>
          <a:p>
            <a:r>
              <a:rPr lang="en-US" dirty="0" smtClean="0"/>
              <a:t>Oxidation of guanine generates </a:t>
            </a:r>
            <a:r>
              <a:rPr lang="en-US" dirty="0" err="1" smtClean="0"/>
              <a:t>transversions</a:t>
            </a:r>
            <a:r>
              <a:rPr lang="en-US" dirty="0" smtClean="0"/>
              <a:t>.</a:t>
            </a:r>
          </a:p>
          <a:p>
            <a:r>
              <a:rPr lang="en-US" dirty="0" smtClean="0"/>
              <a:t>Base pair changes are not necessarily deleterious -- a change in genotype need not necessarily cause any change in phenotype.</a:t>
            </a:r>
          </a:p>
          <a:p>
            <a:r>
              <a:rPr lang="en-US" dirty="0" smtClean="0"/>
              <a:t> It depends on whether the change occurs within a coding region or within some other important regulatory sequence (e.g. an operator or promoter).</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5" descr="G15.gif"/>
          <p:cNvPicPr>
            <a:picLocks noGrp="1" noChangeAspect="1"/>
          </p:cNvPicPr>
          <p:nvPr>
            <p:ph sz="half" idx="1"/>
          </p:nvPr>
        </p:nvPicPr>
        <p:blipFill>
          <a:blip r:embed="rId2" cstate="print"/>
          <a:stretch>
            <a:fillRect/>
          </a:stretch>
        </p:blipFill>
        <p:spPr>
          <a:xfrm>
            <a:off x="6019800" y="685800"/>
            <a:ext cx="2857500" cy="3905250"/>
          </a:xfrm>
        </p:spPr>
      </p:pic>
      <p:sp>
        <p:nvSpPr>
          <p:cNvPr id="16" name="Content Placeholder 15"/>
          <p:cNvSpPr>
            <a:spLocks noGrp="1"/>
          </p:cNvSpPr>
          <p:nvPr>
            <p:ph sz="half" idx="2"/>
          </p:nvPr>
        </p:nvSpPr>
        <p:spPr>
          <a:xfrm>
            <a:off x="381000" y="152400"/>
            <a:ext cx="8305800" cy="5973763"/>
          </a:xfrm>
        </p:spPr>
        <p:txBody>
          <a:bodyPr>
            <a:normAutofit/>
          </a:bodyPr>
          <a:lstStyle/>
          <a:p>
            <a:r>
              <a:rPr lang="en-US" sz="2400" dirty="0" smtClean="0"/>
              <a:t>The mutagen nitrous acid performs </a:t>
            </a:r>
          </a:p>
          <a:p>
            <a:pPr>
              <a:buNone/>
            </a:pPr>
            <a:r>
              <a:rPr lang="en-US" sz="2400" dirty="0" smtClean="0"/>
              <a:t>an oxidative </a:t>
            </a:r>
            <a:r>
              <a:rPr lang="en-US" sz="2400" dirty="0" err="1" smtClean="0"/>
              <a:t>deamination</a:t>
            </a:r>
            <a:r>
              <a:rPr lang="en-US" sz="2400" dirty="0" smtClean="0"/>
              <a:t> that </a:t>
            </a:r>
          </a:p>
          <a:p>
            <a:pPr>
              <a:buNone/>
            </a:pPr>
            <a:r>
              <a:rPr lang="en-US" sz="2400" dirty="0" smtClean="0"/>
              <a:t>converts C into U resulting in a transition</a:t>
            </a:r>
          </a:p>
          <a:p>
            <a:r>
              <a:rPr lang="en-US" sz="2400" dirty="0" smtClean="0"/>
              <a:t>In the replication cycle following the</a:t>
            </a:r>
          </a:p>
          <a:p>
            <a:pPr>
              <a:buNone/>
            </a:pPr>
            <a:r>
              <a:rPr lang="en-US" sz="2400" dirty="0" smtClean="0"/>
              <a:t>transition, the U pairs with an A, </a:t>
            </a:r>
          </a:p>
          <a:p>
            <a:pPr>
              <a:buNone/>
            </a:pPr>
            <a:r>
              <a:rPr lang="en-US" sz="2400" dirty="0" smtClean="0"/>
              <a:t>instead of G with which the original </a:t>
            </a:r>
          </a:p>
          <a:p>
            <a:pPr>
              <a:buNone/>
            </a:pPr>
            <a:r>
              <a:rPr lang="en-US" sz="2400" dirty="0" smtClean="0"/>
              <a:t>C would have paired</a:t>
            </a:r>
          </a:p>
          <a:p>
            <a:r>
              <a:rPr lang="en-US" sz="2400" dirty="0" smtClean="0"/>
              <a:t>So the C-G pair is replaced by a</a:t>
            </a:r>
          </a:p>
          <a:p>
            <a:pPr>
              <a:buNone/>
            </a:pPr>
            <a:r>
              <a:rPr lang="en-US" sz="2400" dirty="0" smtClean="0"/>
              <a:t> T-A pair when the A pairs with </a:t>
            </a:r>
          </a:p>
          <a:p>
            <a:pPr>
              <a:buNone/>
            </a:pPr>
            <a:r>
              <a:rPr lang="en-US" sz="2400" dirty="0" smtClean="0"/>
              <a:t>the T in the next replication cycle </a:t>
            </a:r>
            <a:endParaRPr lang="en-US" sz="2400" dirty="0"/>
          </a:p>
        </p:txBody>
      </p:sp>
      <p:sp>
        <p:nvSpPr>
          <p:cNvPr id="17" name="Rectangle 16"/>
          <p:cNvSpPr/>
          <p:nvPr/>
        </p:nvSpPr>
        <p:spPr>
          <a:xfrm>
            <a:off x="5791200" y="4648200"/>
            <a:ext cx="2971800" cy="523220"/>
          </a:xfrm>
          <a:prstGeom prst="rect">
            <a:avLst/>
          </a:prstGeom>
        </p:spPr>
        <p:txBody>
          <a:bodyPr wrap="square">
            <a:spAutoFit/>
          </a:bodyPr>
          <a:lstStyle/>
          <a:p>
            <a:r>
              <a:rPr lang="en-US" sz="1400" dirty="0" smtClean="0"/>
              <a:t>Mutations can be induced by chemical </a:t>
            </a:r>
          </a:p>
          <a:p>
            <a:r>
              <a:rPr lang="en-US" sz="1400" dirty="0" smtClean="0"/>
              <a:t>modification of a base</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dirty="0" smtClean="0"/>
              <a:t>SILENT</a:t>
            </a:r>
            <a:r>
              <a:rPr lang="en-US" dirty="0" smtClean="0"/>
              <a:t> mutations occur when a base pair change in a coding region does not affect the amino acid that is encoded. For example, the change </a:t>
            </a:r>
            <a:r>
              <a:rPr lang="en-US" b="1" dirty="0" smtClean="0"/>
              <a:t>UGC -&gt; UGU </a:t>
            </a:r>
            <a:r>
              <a:rPr lang="en-US" dirty="0" smtClean="0"/>
              <a:t>is silent because both are </a:t>
            </a:r>
            <a:r>
              <a:rPr lang="en-US" dirty="0" err="1" smtClean="0"/>
              <a:t>codons</a:t>
            </a:r>
            <a:r>
              <a:rPr lang="en-US" dirty="0" smtClean="0"/>
              <a:t> for </a:t>
            </a:r>
            <a:r>
              <a:rPr lang="en-US" b="1" dirty="0" err="1" smtClean="0"/>
              <a:t>cysteine</a:t>
            </a:r>
            <a:r>
              <a:rPr lang="en-US" dirty="0" smtClean="0"/>
              <a:t>. Another way in which silent mutations might occur is when the change occurs in a non-coding or non-regulatory region.</a:t>
            </a:r>
          </a:p>
          <a:p>
            <a:endParaRPr lang="en-US" dirty="0" smtClean="0"/>
          </a:p>
          <a:p>
            <a:r>
              <a:rPr lang="en-US" b="1" dirty="0" smtClean="0"/>
              <a:t>MISSENSE</a:t>
            </a:r>
            <a:r>
              <a:rPr lang="en-US" dirty="0" smtClean="0"/>
              <a:t> mutations occur when the base pair change in a coding region results in a change the amino acid that is encoded. How severe the mutation may depends on the nature of the change. For example, the change </a:t>
            </a:r>
            <a:r>
              <a:rPr lang="en-US" b="1" dirty="0" smtClean="0"/>
              <a:t>GAA -&gt; GAU </a:t>
            </a:r>
            <a:r>
              <a:rPr lang="en-US" dirty="0" smtClean="0"/>
              <a:t>will result in a change from </a:t>
            </a:r>
            <a:r>
              <a:rPr lang="en-US" b="1" dirty="0" err="1" smtClean="0"/>
              <a:t>glutamic</a:t>
            </a:r>
            <a:r>
              <a:rPr lang="en-US" b="1" dirty="0" smtClean="0"/>
              <a:t> acid</a:t>
            </a:r>
            <a:r>
              <a:rPr lang="en-US" dirty="0" smtClean="0"/>
              <a:t> to </a:t>
            </a:r>
            <a:r>
              <a:rPr lang="en-US" b="1" dirty="0" smtClean="0"/>
              <a:t>aspartic acid</a:t>
            </a:r>
            <a:r>
              <a:rPr lang="en-US" dirty="0" smtClean="0"/>
              <a:t>. One would not expect this change to have a very large effect. However, the change </a:t>
            </a:r>
            <a:r>
              <a:rPr lang="en-US" b="1" dirty="0" smtClean="0"/>
              <a:t>GAA -&gt; AAA </a:t>
            </a:r>
            <a:r>
              <a:rPr lang="en-US" dirty="0" smtClean="0"/>
              <a:t>would be expected to be significant since it replaces a </a:t>
            </a:r>
            <a:r>
              <a:rPr lang="en-US" b="1" dirty="0" err="1" smtClean="0"/>
              <a:t>glutamic</a:t>
            </a:r>
            <a:r>
              <a:rPr lang="en-US" b="1" dirty="0" smtClean="0"/>
              <a:t> acid</a:t>
            </a:r>
            <a:r>
              <a:rPr lang="en-US" dirty="0" smtClean="0"/>
              <a:t> with a </a:t>
            </a:r>
            <a:r>
              <a:rPr lang="en-US" b="1" dirty="0" smtClean="0"/>
              <a:t>lysine</a:t>
            </a:r>
            <a:r>
              <a:rPr lang="en-US" dirty="0" smtClean="0"/>
              <a:t>.</a:t>
            </a:r>
          </a:p>
          <a:p>
            <a:endParaRPr lang="en-US" dirty="0" smtClean="0"/>
          </a:p>
          <a:p>
            <a:r>
              <a:rPr lang="en-US" b="1" dirty="0" smtClean="0"/>
              <a:t>NONSENSE</a:t>
            </a:r>
            <a:r>
              <a:rPr lang="en-US" dirty="0" smtClean="0"/>
              <a:t> mutations occur when the base pair change in a coding region results in the creation of a stop </a:t>
            </a:r>
            <a:r>
              <a:rPr lang="en-US" dirty="0" err="1" smtClean="0"/>
              <a:t>codon</a:t>
            </a:r>
            <a:r>
              <a:rPr lang="en-US" dirty="0" smtClean="0"/>
              <a:t>. Proteins will be truncated as a result of this type of mutation. An example is the change </a:t>
            </a:r>
            <a:r>
              <a:rPr lang="en-US" b="1" dirty="0" smtClean="0"/>
              <a:t>UGC -&gt; UGA</a:t>
            </a:r>
            <a:r>
              <a:rPr lang="en-US" dirty="0" smtClean="0"/>
              <a: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 INSERTION/DELETION MUTATIONS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These types of changes can be small in scope or very large in scope.</a:t>
            </a:r>
          </a:p>
          <a:p>
            <a:r>
              <a:rPr lang="en-US" b="1" dirty="0" smtClean="0"/>
              <a:t>FRAMESHIFT MUTATIONS</a:t>
            </a:r>
            <a:endParaRPr lang="en-US" dirty="0" smtClean="0"/>
          </a:p>
          <a:p>
            <a:r>
              <a:rPr lang="en-US" dirty="0" smtClean="0"/>
              <a:t>By definition, these mutations only occur within reading frames and can involve the insertion or deletion of one or a few base pairs. They can occur as a result of "slippage" during DNA replication. They can also arise as a result of intercalating mutagens such as </a:t>
            </a:r>
            <a:r>
              <a:rPr lang="en-US" dirty="0" err="1" smtClean="0"/>
              <a:t>ethidium</a:t>
            </a:r>
            <a:r>
              <a:rPr lang="en-US" dirty="0" smtClean="0"/>
              <a:t> bromide and </a:t>
            </a:r>
            <a:r>
              <a:rPr lang="en-US" dirty="0" err="1" smtClean="0"/>
              <a:t>acridine</a:t>
            </a:r>
            <a:r>
              <a:rPr lang="en-US" dirty="0" smtClean="0"/>
              <a:t> orange.</a:t>
            </a:r>
          </a:p>
          <a:p>
            <a:r>
              <a:rPr lang="en-US" b="1" dirty="0" smtClean="0"/>
              <a:t>INSERTIONS &amp; DELETIONS</a:t>
            </a:r>
            <a:endParaRPr lang="en-US" dirty="0" smtClean="0"/>
          </a:p>
          <a:p>
            <a:r>
              <a:rPr lang="en-US" dirty="0" smtClean="0"/>
              <a:t>Deletions can be very large. The only real limitation on the amount of DNA that can be deleted as a result of mutation is that no essential genes can be deleted. Deletions can arise as a result of recombination between repeated sequences.</a:t>
            </a:r>
          </a:p>
          <a:p>
            <a:r>
              <a:rPr lang="en-US" dirty="0" smtClean="0"/>
              <a:t>Insertion mutations are usually due to a large piece of DNA, such as an </a:t>
            </a:r>
            <a:r>
              <a:rPr lang="en-US" b="1" dirty="0" smtClean="0"/>
              <a:t>Insertion Sequence</a:t>
            </a:r>
            <a:r>
              <a:rPr lang="en-US" dirty="0" smtClean="0"/>
              <a:t> or a </a:t>
            </a:r>
            <a:r>
              <a:rPr lang="en-US" b="1" dirty="0" err="1" smtClean="0"/>
              <a:t>Transposon</a:t>
            </a:r>
            <a:r>
              <a:rPr lang="en-US" dirty="0" smtClean="0"/>
              <a:t>, moving into a specific site. This type of mutation will usually inactivate a gene.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ypes-of-mutation.png"/>
          <p:cNvPicPr>
            <a:picLocks noGrp="1" noChangeAspect="1"/>
          </p:cNvPicPr>
          <p:nvPr>
            <p:ph idx="4294967295"/>
          </p:nvPr>
        </p:nvPicPr>
        <p:blipFill>
          <a:blip r:embed="rId2" cstate="print"/>
          <a:stretch>
            <a:fillRect/>
          </a:stretch>
        </p:blipFill>
        <p:spPr>
          <a:xfrm>
            <a:off x="2438400" y="377825"/>
            <a:ext cx="4495800" cy="64801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Spontaneous Mutagenesis</a:t>
            </a:r>
            <a:r>
              <a:rPr lang="en-US" dirty="0" smtClean="0"/>
              <a:t/>
            </a:r>
            <a:br>
              <a:rPr lang="en-US" dirty="0" smtClean="0"/>
            </a:br>
            <a:endParaRPr lang="en-US" dirty="0"/>
          </a:p>
        </p:txBody>
      </p:sp>
      <p:sp>
        <p:nvSpPr>
          <p:cNvPr id="3" name="Content Placeholder 2"/>
          <p:cNvSpPr>
            <a:spLocks noGrp="1"/>
          </p:cNvSpPr>
          <p:nvPr>
            <p:ph idx="1"/>
          </p:nvPr>
        </p:nvSpPr>
        <p:spPr>
          <a:xfrm>
            <a:off x="381000" y="990600"/>
            <a:ext cx="8305800" cy="5135563"/>
          </a:xfrm>
        </p:spPr>
        <p:txBody>
          <a:bodyPr>
            <a:normAutofit fontScale="55000" lnSpcReduction="20000"/>
          </a:bodyPr>
          <a:lstStyle/>
          <a:p>
            <a:r>
              <a:rPr lang="en-US" dirty="0" smtClean="0"/>
              <a:t>Spontaneous mutations can arise as a result of chemical changes to individual bases in DNA. These types of changes are sometimes associated with DNA replication. Some examples are:</a:t>
            </a:r>
          </a:p>
          <a:p>
            <a:endParaRPr lang="en-US" dirty="0" smtClean="0"/>
          </a:p>
          <a:p>
            <a:pPr marL="514350" indent="-514350">
              <a:buFont typeface="+mj-lt"/>
              <a:buAutoNum type="arabicPeriod"/>
            </a:pPr>
            <a:r>
              <a:rPr lang="en-US" b="1" dirty="0" smtClean="0"/>
              <a:t>TAUTOMERIZATION</a:t>
            </a:r>
            <a:r>
              <a:rPr lang="en-US" dirty="0" smtClean="0"/>
              <a:t> of either the template base or the base in the nucleotide being added may result in incorrect pairing in the active site of DNA polymerase and, in turn, result in the incorporation of an incorrect base. These types of mistakes are </a:t>
            </a:r>
            <a:r>
              <a:rPr lang="en-US" dirty="0" err="1" smtClean="0"/>
              <a:t>usuallt</a:t>
            </a:r>
            <a:r>
              <a:rPr lang="en-US" dirty="0" smtClean="0"/>
              <a:t> detected by the proof-reading </a:t>
            </a:r>
            <a:r>
              <a:rPr lang="en-US" dirty="0" err="1" smtClean="0"/>
              <a:t>exonuclease</a:t>
            </a:r>
            <a:r>
              <a:rPr lang="en-US" dirty="0" smtClean="0"/>
              <a:t>. However, when they are not, they must be repaired by the </a:t>
            </a:r>
            <a:r>
              <a:rPr lang="en-US" b="1" dirty="0" smtClean="0"/>
              <a:t>MISMATCH REPAIR</a:t>
            </a:r>
            <a:r>
              <a:rPr lang="en-US" dirty="0" smtClean="0"/>
              <a:t> system.</a:t>
            </a:r>
          </a:p>
          <a:p>
            <a:pPr marL="514350" indent="-514350">
              <a:buFont typeface="+mj-lt"/>
              <a:buAutoNum type="arabicPeriod"/>
            </a:pPr>
            <a:endParaRPr lang="en-US" b="1" dirty="0" smtClean="0"/>
          </a:p>
          <a:p>
            <a:pPr marL="514350" indent="-514350">
              <a:buFont typeface="+mj-lt"/>
              <a:buAutoNum type="arabicPeriod"/>
            </a:pPr>
            <a:r>
              <a:rPr lang="en-US" b="1" dirty="0" smtClean="0"/>
              <a:t>DEAMINATION</a:t>
            </a:r>
            <a:r>
              <a:rPr lang="en-US" dirty="0" smtClean="0"/>
              <a:t> of cytosine can occur spontaneously or as a result of treatment with nitrous acid. This reaction results in the </a:t>
            </a:r>
            <a:r>
              <a:rPr lang="en-US" dirty="0" err="1" smtClean="0"/>
              <a:t>deamination</a:t>
            </a:r>
            <a:r>
              <a:rPr lang="en-US" dirty="0" smtClean="0"/>
              <a:t> of cytosine to </a:t>
            </a:r>
            <a:r>
              <a:rPr lang="en-US" dirty="0" err="1" smtClean="0"/>
              <a:t>uracil</a:t>
            </a:r>
            <a:r>
              <a:rPr lang="en-US" dirty="0" smtClean="0"/>
              <a:t> which can then base pair with adenine. Since </a:t>
            </a:r>
            <a:r>
              <a:rPr lang="en-US" dirty="0" err="1" smtClean="0"/>
              <a:t>uracil</a:t>
            </a:r>
            <a:r>
              <a:rPr lang="en-US" dirty="0" smtClean="0"/>
              <a:t> is a "normal" base - although it only normally occurs in RNA - this is potentially a very serious problem. The cell, however, has an enzyme to remove it from DNA: </a:t>
            </a:r>
            <a:r>
              <a:rPr lang="en-US" dirty="0" err="1" smtClean="0"/>
              <a:t>uracil</a:t>
            </a:r>
            <a:r>
              <a:rPr lang="en-US" dirty="0" smtClean="0"/>
              <a:t>-N-</a:t>
            </a:r>
            <a:r>
              <a:rPr lang="en-US" dirty="0" err="1" smtClean="0"/>
              <a:t>glycosylase</a:t>
            </a:r>
            <a:r>
              <a:rPr lang="en-US" dirty="0" smtClean="0"/>
              <a:t>.</a:t>
            </a:r>
          </a:p>
          <a:p>
            <a:pPr marL="514350" indent="-514350">
              <a:buFont typeface="+mj-lt"/>
              <a:buAutoNum type="arabicPeriod"/>
            </a:pPr>
            <a:endParaRPr lang="en-US" dirty="0" smtClean="0"/>
          </a:p>
          <a:p>
            <a:pPr marL="514350" indent="-514350">
              <a:buFont typeface="+mj-lt"/>
              <a:buAutoNum type="arabicPeriod"/>
            </a:pPr>
            <a:r>
              <a:rPr lang="en-US" b="1" dirty="0" smtClean="0"/>
              <a:t>NUCLEOTIDE BASE ANALOGUES,</a:t>
            </a:r>
            <a:r>
              <a:rPr lang="en-US" dirty="0" smtClean="0"/>
              <a:t> if they are present, can be incorporated into DNA during replication and result in erroneous pairing. One examples is </a:t>
            </a:r>
            <a:r>
              <a:rPr lang="en-US" b="1" dirty="0" smtClean="0"/>
              <a:t>5-bromo-uracil</a:t>
            </a:r>
            <a:r>
              <a:rPr lang="en-US" dirty="0" smtClean="0"/>
              <a:t>. This base </a:t>
            </a:r>
            <a:r>
              <a:rPr lang="en-US" dirty="0" err="1" smtClean="0"/>
              <a:t>tautomerizes</a:t>
            </a:r>
            <a:r>
              <a:rPr lang="en-US" dirty="0" smtClean="0"/>
              <a:t> more readily than thymine. As a result, it will pair with guanine more frequently. and the result is a </a:t>
            </a:r>
            <a:r>
              <a:rPr lang="en-US" b="1" dirty="0" smtClean="0"/>
              <a:t>TA -&gt; CG</a:t>
            </a:r>
            <a:r>
              <a:rPr lang="en-US" dirty="0" smtClean="0"/>
              <a:t> transition.</a:t>
            </a:r>
          </a:p>
          <a:p>
            <a:pPr marL="514350" indent="-514350">
              <a:buFont typeface="+mj-lt"/>
              <a:buAutoNum type="arabicPeriod"/>
            </a:pPr>
            <a:endParaRPr lang="en-US" dirty="0" smtClean="0"/>
          </a:p>
          <a:p>
            <a:pPr marL="514350" indent="-514350">
              <a:buFont typeface="+mj-lt"/>
              <a:buAutoNum type="arabicPeriod"/>
            </a:pP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514350" indent="-514350">
              <a:buNone/>
            </a:pPr>
            <a:r>
              <a:rPr lang="en-US" b="1" dirty="0" smtClean="0"/>
              <a:t>4.      PYRIMIDINE DIMERS</a:t>
            </a:r>
            <a:r>
              <a:rPr lang="en-US" dirty="0" smtClean="0"/>
              <a:t> form between two adjacent </a:t>
            </a:r>
            <a:r>
              <a:rPr lang="en-US" dirty="0" err="1" smtClean="0"/>
              <a:t>pyrimidine</a:t>
            </a:r>
            <a:r>
              <a:rPr lang="en-US" dirty="0" smtClean="0"/>
              <a:t> bases when DNA is exposed to UV light. The most common </a:t>
            </a:r>
            <a:r>
              <a:rPr lang="en-US" dirty="0" err="1" smtClean="0"/>
              <a:t>dimer</a:t>
            </a:r>
            <a:r>
              <a:rPr lang="en-US" dirty="0" smtClean="0"/>
              <a:t> occurs when the conjugated ring systems of adjacent thymine bases in a polynucleotide chain absorb UV light and form a </a:t>
            </a:r>
            <a:r>
              <a:rPr lang="en-US" dirty="0" err="1" smtClean="0"/>
              <a:t>cyclobutane</a:t>
            </a:r>
            <a:r>
              <a:rPr lang="en-US" dirty="0" smtClean="0"/>
              <a:t> ring which links carbons 5 and 6 of each </a:t>
            </a:r>
            <a:r>
              <a:rPr lang="en-US" dirty="0" err="1" smtClean="0"/>
              <a:t>pyrimidine</a:t>
            </a:r>
            <a:r>
              <a:rPr lang="en-US" dirty="0" smtClean="0"/>
              <a:t> ring to one another.</a:t>
            </a:r>
          </a:p>
          <a:p>
            <a:pPr marL="514350" indent="-514350">
              <a:buFont typeface="+mj-lt"/>
              <a:buAutoNum type="arabicPeriod"/>
            </a:pPr>
            <a:endParaRPr lang="en-US" dirty="0" smtClean="0"/>
          </a:p>
          <a:p>
            <a:pPr marL="514350" indent="-514350">
              <a:buAutoNum type="arabicPeriod" startAt="5"/>
            </a:pPr>
            <a:r>
              <a:rPr lang="en-US" b="1" dirty="0" smtClean="0"/>
              <a:t>ALKYLATION</a:t>
            </a:r>
            <a:r>
              <a:rPr lang="en-US" dirty="0" smtClean="0"/>
              <a:t> of DNA can result in mutations in several ways. The addition of bulky alkyl groups by chemicals such as </a:t>
            </a:r>
            <a:r>
              <a:rPr lang="en-US" b="1" dirty="0" smtClean="0"/>
              <a:t>ethyl methane </a:t>
            </a:r>
            <a:r>
              <a:rPr lang="en-US" b="1" dirty="0" err="1" smtClean="0"/>
              <a:t>sulfonate</a:t>
            </a:r>
            <a:r>
              <a:rPr lang="en-US" dirty="0" smtClean="0"/>
              <a:t> (nitrogen mustard gas) or </a:t>
            </a:r>
            <a:r>
              <a:rPr lang="en-US" b="1" dirty="0" err="1" smtClean="0"/>
              <a:t>ethylnitrosourea</a:t>
            </a:r>
            <a:r>
              <a:rPr lang="en-US" dirty="0" smtClean="0"/>
              <a:t> will distort the DNA double helix. The modified nucleotides can be excised but the gaps are often repaired incorrectly.</a:t>
            </a:r>
          </a:p>
          <a:p>
            <a:pPr marL="514350" indent="-514350">
              <a:buNone/>
            </a:pPr>
            <a:endParaRPr lang="en-US" dirty="0" smtClean="0"/>
          </a:p>
          <a:p>
            <a:pPr marL="514350" indent="-514350">
              <a:buNone/>
            </a:pPr>
            <a:r>
              <a:rPr lang="en-US" dirty="0" smtClean="0"/>
              <a:t>6.       </a:t>
            </a:r>
            <a:r>
              <a:rPr lang="en-US" dirty="0" err="1" smtClean="0"/>
              <a:t>Methylation</a:t>
            </a:r>
            <a:r>
              <a:rPr lang="en-US" dirty="0" smtClean="0"/>
              <a:t> of DNA can be a mixed blessing. It is an important reaction for regulating gene expression in eukaryotes and for marking the host cell DNA in bacteria. However, some </a:t>
            </a:r>
            <a:r>
              <a:rPr lang="en-US" dirty="0" err="1" smtClean="0"/>
              <a:t>methylated</a:t>
            </a:r>
            <a:r>
              <a:rPr lang="en-US" dirty="0" smtClean="0"/>
              <a:t> bases such as 5-methyl cytosine, are more susceptible to oxidative </a:t>
            </a:r>
            <a:r>
              <a:rPr lang="en-US" dirty="0" err="1" smtClean="0"/>
              <a:t>deamination</a:t>
            </a:r>
            <a:r>
              <a:rPr lang="en-US" dirty="0" smtClean="0"/>
              <a:t>. For this reason, the </a:t>
            </a:r>
            <a:r>
              <a:rPr lang="en-US" dirty="0" err="1" smtClean="0"/>
              <a:t>methylation</a:t>
            </a:r>
            <a:r>
              <a:rPr lang="en-US" dirty="0" smtClean="0"/>
              <a:t> system is often accompanied by a special repair system.</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Sudden Heritable Changes in the genetic material are </a:t>
            </a:r>
            <a:r>
              <a:rPr lang="en-US" smtClean="0"/>
              <a:t>called MUTATIONS</a:t>
            </a:r>
            <a:endParaRPr lang="en-US" dirty="0" smtClean="0"/>
          </a:p>
          <a:p>
            <a:r>
              <a:rPr lang="en-US" dirty="0" smtClean="0"/>
              <a:t>Term refers both to change in the genetic material and to the process by which change occurs</a:t>
            </a:r>
          </a:p>
          <a:p>
            <a:r>
              <a:rPr lang="en-US" dirty="0" smtClean="0"/>
              <a:t>An organism exhibiting a novel phenotype  as a result of the presence of  a mutation is known as a mutant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mutations can be reversed</a:t>
            </a:r>
            <a:endParaRPr lang="en-US" dirty="0"/>
          </a:p>
        </p:txBody>
      </p:sp>
      <p:sp>
        <p:nvSpPr>
          <p:cNvPr id="3" name="Content Placeholder 2"/>
          <p:cNvSpPr>
            <a:spLocks noGrp="1"/>
          </p:cNvSpPr>
          <p:nvPr>
            <p:ph idx="1"/>
          </p:nvPr>
        </p:nvSpPr>
        <p:spPr/>
        <p:txBody>
          <a:bodyPr>
            <a:normAutofit lnSpcReduction="10000"/>
          </a:bodyPr>
          <a:lstStyle/>
          <a:p>
            <a:r>
              <a:rPr lang="en-US" dirty="0" smtClean="0"/>
              <a:t>A point mutation can be reverted either by storing the original sequence or by gaining a compensatory mutation elsewhere in the gene</a:t>
            </a:r>
          </a:p>
          <a:p>
            <a:r>
              <a:rPr lang="en-US" dirty="0" smtClean="0"/>
              <a:t>An insertion can revert by deletion of the inserted sequence</a:t>
            </a:r>
          </a:p>
          <a:p>
            <a:r>
              <a:rPr lang="en-US" dirty="0" smtClean="0"/>
              <a:t>A deletion of a sequence cannot revert in the absence of some mechanism to restore the lost sequence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62500" lnSpcReduction="20000"/>
          </a:bodyPr>
          <a:lstStyle/>
          <a:p>
            <a:r>
              <a:rPr lang="en-US" dirty="0" smtClean="0"/>
              <a:t>Mutations that inactivate a gene are called </a:t>
            </a:r>
            <a:r>
              <a:rPr lang="en-US" b="1" i="1" dirty="0" smtClean="0"/>
              <a:t>forward mutations</a:t>
            </a:r>
            <a:r>
              <a:rPr lang="en-US" b="1" dirty="0" smtClean="0"/>
              <a:t>. </a:t>
            </a:r>
            <a:r>
              <a:rPr lang="en-US" dirty="0" smtClean="0"/>
              <a:t>Their effects are reversed by </a:t>
            </a:r>
            <a:r>
              <a:rPr lang="en-US" i="1" dirty="0" smtClean="0"/>
              <a:t>back mutations</a:t>
            </a:r>
            <a:r>
              <a:rPr lang="en-US" dirty="0" smtClean="0"/>
              <a:t>, which are of two types. </a:t>
            </a:r>
          </a:p>
          <a:p>
            <a:r>
              <a:rPr lang="en-US" dirty="0" smtClean="0"/>
              <a:t/>
            </a:r>
            <a:br>
              <a:rPr lang="en-US" dirty="0" smtClean="0"/>
            </a:br>
            <a:r>
              <a:rPr lang="en-US" dirty="0" smtClean="0"/>
              <a:t>An exact reversal of the original mutation is called </a:t>
            </a:r>
            <a:r>
              <a:rPr lang="en-US" b="1" i="1" dirty="0" smtClean="0"/>
              <a:t>true reversion</a:t>
            </a:r>
            <a:r>
              <a:rPr lang="en-US" dirty="0" smtClean="0"/>
              <a:t>. So if an A-T pair has been replaced by a G-C pair, another mutation to restore the A-T pair will exactly regenerate the wild-type sequence. </a:t>
            </a:r>
          </a:p>
          <a:p>
            <a:r>
              <a:rPr lang="en-US" dirty="0" smtClean="0"/>
              <a:t/>
            </a:r>
            <a:br>
              <a:rPr lang="en-US" dirty="0" smtClean="0"/>
            </a:br>
            <a:r>
              <a:rPr lang="en-US" dirty="0" smtClean="0"/>
              <a:t>Alternatively, another mutation may occur elsewhere in the gene, and its effects compensate for the first mutation. This is called </a:t>
            </a:r>
            <a:r>
              <a:rPr lang="en-US" b="1" i="1" dirty="0" smtClean="0"/>
              <a:t>second-site reversion</a:t>
            </a:r>
            <a:r>
              <a:rPr lang="en-US" dirty="0" smtClean="0"/>
              <a:t>. For example, one amino acid change in a protein may abolish gene function, but a second alteration may compensate for the first and restore protein activity. </a:t>
            </a:r>
          </a:p>
          <a:p>
            <a:r>
              <a:rPr lang="en-US" dirty="0" smtClean="0"/>
              <a:t/>
            </a:r>
            <a:br>
              <a:rPr lang="en-US" dirty="0" smtClean="0"/>
            </a:br>
            <a:r>
              <a:rPr lang="en-US" dirty="0" smtClean="0"/>
              <a:t>A forward mutation results from any change that inactivates a gene, whereas a back mutation must restore function to a protein damaged by a particular forward mutation. So the demands for back mutation are much more specific than those for forward mutation. The rate of back mutation is correspondingly lower than that of forward mutation, typically by a factor of ~10.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Mutations are concentrated at Hot Spots</a:t>
            </a:r>
            <a:endParaRPr lang="en-US" sz="3600" dirty="0"/>
          </a:p>
        </p:txBody>
      </p:sp>
      <p:sp>
        <p:nvSpPr>
          <p:cNvPr id="3" name="Content Placeholder 2"/>
          <p:cNvSpPr>
            <a:spLocks noGrp="1"/>
          </p:cNvSpPr>
          <p:nvPr>
            <p:ph idx="1"/>
          </p:nvPr>
        </p:nvSpPr>
        <p:spPr>
          <a:xfrm>
            <a:off x="381000" y="1143000"/>
            <a:ext cx="8305800" cy="4983163"/>
          </a:xfrm>
        </p:spPr>
        <p:txBody>
          <a:bodyPr>
            <a:normAutofit fontScale="25000" lnSpcReduction="20000"/>
          </a:bodyPr>
          <a:lstStyle/>
          <a:p>
            <a:r>
              <a:rPr lang="en-US" sz="7200" dirty="0" smtClean="0"/>
              <a:t>When we consider mutations in terms of the inactivation of the gene, most genes within a species show more or less similar rates of mutation relative to their size. </a:t>
            </a:r>
          </a:p>
          <a:p>
            <a:r>
              <a:rPr lang="en-US" sz="7200" dirty="0" smtClean="0"/>
              <a:t>This suggests that the gene can be regarded as a target for mutation, and that damage to any part of it can abolish its function. </a:t>
            </a:r>
          </a:p>
          <a:p>
            <a:r>
              <a:rPr lang="en-US" sz="7200" dirty="0" smtClean="0"/>
              <a:t>As a result, susceptibility to mutation is roughly proportional to the size of the gene. </a:t>
            </a:r>
          </a:p>
          <a:p>
            <a:r>
              <a:rPr lang="en-US" sz="7200" dirty="0" smtClean="0"/>
              <a:t>But consider the sites of mutation within the sequence of DNA; are all base pairs in a gene equally susceptible or are some more likely to be mutated than others? </a:t>
            </a:r>
          </a:p>
          <a:p>
            <a:r>
              <a:rPr lang="en-US" sz="7200" dirty="0" smtClean="0"/>
              <a:t/>
            </a:r>
            <a:br>
              <a:rPr lang="en-US" sz="7200" dirty="0" smtClean="0"/>
            </a:br>
            <a:r>
              <a:rPr lang="en-US" sz="7200" dirty="0" smtClean="0"/>
              <a:t>What happens when we isolate a large number of independent mutations in the same gene? </a:t>
            </a:r>
          </a:p>
          <a:p>
            <a:pPr lvl="2">
              <a:buFont typeface="Wingdings" pitchFamily="2" charset="2"/>
              <a:buChar char="Ø"/>
            </a:pPr>
            <a:r>
              <a:rPr lang="en-US" sz="5500" dirty="0" smtClean="0"/>
              <a:t>Many mutants are obtained. </a:t>
            </a:r>
          </a:p>
          <a:p>
            <a:pPr lvl="2">
              <a:buFont typeface="Wingdings" pitchFamily="2" charset="2"/>
              <a:buChar char="Ø"/>
            </a:pPr>
            <a:r>
              <a:rPr lang="en-US" sz="5500" dirty="0" smtClean="0"/>
              <a:t>Each is the result of an individual mutational event. </a:t>
            </a:r>
          </a:p>
          <a:p>
            <a:pPr lvl="2">
              <a:buFont typeface="Wingdings" pitchFamily="2" charset="2"/>
              <a:buChar char="Ø"/>
            </a:pPr>
            <a:r>
              <a:rPr lang="en-US" sz="5500" dirty="0" smtClean="0"/>
              <a:t>Then the site of each mutation is determined. </a:t>
            </a:r>
          </a:p>
          <a:p>
            <a:pPr lvl="2">
              <a:buFont typeface="Wingdings" pitchFamily="2" charset="2"/>
              <a:buChar char="Ø"/>
            </a:pPr>
            <a:r>
              <a:rPr lang="en-US" sz="5500" dirty="0" smtClean="0"/>
              <a:t>Most mutations will lie at different sites, but some will lie at the same position. </a:t>
            </a:r>
          </a:p>
          <a:p>
            <a:pPr lvl="2">
              <a:buFont typeface="Wingdings" pitchFamily="2" charset="2"/>
              <a:buChar char="Ø"/>
            </a:pPr>
            <a:r>
              <a:rPr lang="en-US" sz="5500" dirty="0" smtClean="0"/>
              <a:t>Two independently isolated mutations at the same site may constitute exactly the same change in DNA (in which case the same mutational event has happened on more than one occasion), </a:t>
            </a:r>
          </a:p>
          <a:p>
            <a:pPr lvl="2">
              <a:buFont typeface="Wingdings" pitchFamily="2" charset="2"/>
              <a:buChar char="Ø"/>
            </a:pPr>
            <a:r>
              <a:rPr lang="en-US" sz="5500" dirty="0" smtClean="0"/>
              <a:t>or they may constitute different changes (three different point mutations are possible at each base pair). </a:t>
            </a:r>
          </a:p>
          <a:p>
            <a:endParaRPr lang="en-US" sz="55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8382000" cy="5745163"/>
          </a:xfrm>
        </p:spPr>
        <p:txBody>
          <a:bodyPr>
            <a:normAutofit fontScale="70000" lnSpcReduction="20000"/>
          </a:bodyPr>
          <a:lstStyle/>
          <a:p>
            <a:r>
              <a:rPr lang="en-US" dirty="0" smtClean="0"/>
              <a:t>The histogram of Figure  shows the</a:t>
            </a:r>
          </a:p>
          <a:p>
            <a:r>
              <a:rPr lang="en-US" dirty="0" smtClean="0"/>
              <a:t> frequency with which mutations </a:t>
            </a:r>
          </a:p>
          <a:p>
            <a:pPr>
              <a:buNone/>
            </a:pPr>
            <a:r>
              <a:rPr lang="en-US" dirty="0" smtClean="0"/>
              <a:t>       are found at each base pair in the</a:t>
            </a:r>
          </a:p>
          <a:p>
            <a:pPr>
              <a:buNone/>
            </a:pPr>
            <a:r>
              <a:rPr lang="en-US" dirty="0" smtClean="0"/>
              <a:t>        </a:t>
            </a:r>
            <a:r>
              <a:rPr lang="en-US" i="1" dirty="0" err="1" smtClean="0"/>
              <a:t>lacI</a:t>
            </a:r>
            <a:r>
              <a:rPr lang="en-US" dirty="0" smtClean="0"/>
              <a:t> gene of </a:t>
            </a:r>
            <a:r>
              <a:rPr lang="en-US" i="1" dirty="0" smtClean="0"/>
              <a:t>E. coli.</a:t>
            </a:r>
            <a:r>
              <a:rPr lang="en-US" dirty="0" smtClean="0"/>
              <a:t> </a:t>
            </a:r>
          </a:p>
          <a:p>
            <a:r>
              <a:rPr lang="en-US" dirty="0" smtClean="0"/>
              <a:t>The statistical probability that more</a:t>
            </a:r>
          </a:p>
          <a:p>
            <a:pPr>
              <a:buNone/>
            </a:pPr>
            <a:r>
              <a:rPr lang="en-US" dirty="0" smtClean="0"/>
              <a:t>     than one mutation occurs at a particular </a:t>
            </a:r>
          </a:p>
          <a:p>
            <a:pPr>
              <a:buNone/>
            </a:pPr>
            <a:r>
              <a:rPr lang="en-US" dirty="0" smtClean="0"/>
              <a:t>     site is given by random-hit kinetics </a:t>
            </a:r>
          </a:p>
          <a:p>
            <a:pPr>
              <a:buNone/>
            </a:pPr>
            <a:r>
              <a:rPr lang="en-US" dirty="0" smtClean="0"/>
              <a:t>      (as seen in the Poisson distribution). </a:t>
            </a:r>
          </a:p>
          <a:p>
            <a:pPr>
              <a:buNone/>
            </a:pPr>
            <a:r>
              <a:rPr lang="en-US" sz="1700" dirty="0" smtClean="0"/>
              <a:t>                                                                                                                                        Spontaneous mutations occur throughout the </a:t>
            </a:r>
            <a:r>
              <a:rPr lang="en-US" sz="1700" i="1" dirty="0" err="1" smtClean="0"/>
              <a:t>lacI</a:t>
            </a:r>
            <a:r>
              <a:rPr lang="en-US" sz="1700" dirty="0" smtClean="0"/>
              <a:t>                                                                                                                                                          </a:t>
            </a:r>
          </a:p>
          <a:p>
            <a:pPr>
              <a:buNone/>
            </a:pPr>
            <a:r>
              <a:rPr lang="en-US" sz="1700" dirty="0" smtClean="0"/>
              <a:t>                                                                                                                                         gene of </a:t>
            </a:r>
            <a:r>
              <a:rPr lang="en-US" sz="1700" i="1" dirty="0" smtClean="0"/>
              <a:t>E. coli</a:t>
            </a:r>
            <a:r>
              <a:rPr lang="en-US" sz="1700" dirty="0" smtClean="0"/>
              <a:t>,  but are concentrated at a hotspot</a:t>
            </a:r>
          </a:p>
          <a:p>
            <a:r>
              <a:rPr lang="en-US" sz="2900" dirty="0" smtClean="0"/>
              <a:t>So some sites will gain one, two, or</a:t>
            </a:r>
          </a:p>
          <a:p>
            <a:pPr>
              <a:buNone/>
            </a:pPr>
            <a:r>
              <a:rPr lang="en-US" dirty="0" smtClean="0"/>
              <a:t>      three mutations, while others will not gain any. </a:t>
            </a:r>
          </a:p>
          <a:p>
            <a:r>
              <a:rPr lang="en-US" dirty="0" smtClean="0"/>
              <a:t>But some sites gain far more than the number of mutations expected from a random distribution; they may have 10x or even 100x more mutations than predicted by random hits.</a:t>
            </a:r>
          </a:p>
          <a:p>
            <a:r>
              <a:rPr lang="en-US" dirty="0" smtClean="0"/>
              <a:t> </a:t>
            </a:r>
            <a:r>
              <a:rPr lang="en-US" b="1" dirty="0" smtClean="0"/>
              <a:t>These sites are called </a:t>
            </a:r>
            <a:r>
              <a:rPr lang="en-US" b="1" i="1" dirty="0" smtClean="0"/>
              <a:t>hotspots</a:t>
            </a:r>
            <a:r>
              <a:rPr lang="en-US" b="1" dirty="0" smtClean="0"/>
              <a:t>. </a:t>
            </a:r>
          </a:p>
          <a:p>
            <a:r>
              <a:rPr lang="en-US" dirty="0" smtClean="0"/>
              <a:t>Spontaneous mutations may occur at hotspots; and different mutagens may have different hotspots. </a:t>
            </a:r>
          </a:p>
          <a:p>
            <a:r>
              <a:rPr lang="en-US" dirty="0" smtClean="0"/>
              <a:t/>
            </a:r>
            <a:br>
              <a:rPr lang="en-US" dirty="0" smtClean="0"/>
            </a:br>
            <a:endParaRPr lang="en-US" dirty="0"/>
          </a:p>
        </p:txBody>
      </p:sp>
      <p:pic>
        <p:nvPicPr>
          <p:cNvPr id="6" name="Content Placeholder 5" descr="G17.gif"/>
          <p:cNvPicPr>
            <a:picLocks noGrp="1" noChangeAspect="1"/>
          </p:cNvPicPr>
          <p:nvPr>
            <p:ph sz="half" idx="2"/>
          </p:nvPr>
        </p:nvPicPr>
        <p:blipFill>
          <a:blip r:embed="rId2" cstate="print"/>
          <a:stretch>
            <a:fillRect/>
          </a:stretch>
        </p:blipFill>
        <p:spPr>
          <a:xfrm>
            <a:off x="5791200" y="457200"/>
            <a:ext cx="2857500" cy="22764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Mutations include </a:t>
            </a:r>
          </a:p>
          <a:p>
            <a:r>
              <a:rPr lang="en-US" dirty="0" smtClean="0"/>
              <a:t>changes in chromosome number </a:t>
            </a:r>
          </a:p>
          <a:p>
            <a:r>
              <a:rPr lang="en-US" dirty="0" smtClean="0"/>
              <a:t>Changes in chromosome structure</a:t>
            </a:r>
          </a:p>
          <a:p>
            <a:r>
              <a:rPr lang="en-US" dirty="0" smtClean="0"/>
              <a:t>Changes in individual genes</a:t>
            </a:r>
          </a:p>
          <a:p>
            <a:endParaRPr lang="en-US" dirty="0"/>
          </a:p>
          <a:p>
            <a:r>
              <a:rPr lang="en-US" dirty="0" smtClean="0"/>
              <a:t>Mutation is the ultimate source of all the genetic variation, it provides the raw material for evolution</a:t>
            </a:r>
          </a:p>
          <a:p>
            <a:r>
              <a:rPr lang="en-US" dirty="0" smtClean="0"/>
              <a:t>Without mutations all the genes would exist in only one form</a:t>
            </a:r>
          </a:p>
          <a:p>
            <a:r>
              <a:rPr lang="en-US" dirty="0" smtClean="0"/>
              <a:t>Alleles would not exist and thus genetic change would not be possible</a:t>
            </a:r>
          </a:p>
          <a:p>
            <a:r>
              <a:rPr lang="en-US" dirty="0" smtClean="0"/>
              <a:t>Organisms would not be able to evolve and adapt to environmental changes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dirty="0" smtClean="0"/>
              <a:t>Mutations - or changes to the nucleotide sequence of DNA - can arise in a number of ways. </a:t>
            </a:r>
          </a:p>
          <a:p>
            <a:pPr>
              <a:buFont typeface="Wingdings" pitchFamily="2" charset="2"/>
              <a:buChar char="Ø"/>
            </a:pPr>
            <a:r>
              <a:rPr lang="en-US" dirty="0" smtClean="0"/>
              <a:t>Mistakes can be made during DNA replication that result in the incorporation of an incorrect base. </a:t>
            </a:r>
          </a:p>
          <a:p>
            <a:pPr>
              <a:buFont typeface="Wingdings" pitchFamily="2" charset="2"/>
              <a:buChar char="Ø"/>
            </a:pPr>
            <a:r>
              <a:rPr lang="en-US" dirty="0" smtClean="0"/>
              <a:t>The chemical nature of any given base can be altered either by environmental or chemical means. </a:t>
            </a:r>
          </a:p>
          <a:p>
            <a:pPr>
              <a:buFont typeface="Wingdings" pitchFamily="2" charset="2"/>
              <a:buChar char="Ø"/>
            </a:pPr>
            <a:r>
              <a:rPr lang="en-US" dirty="0" smtClean="0"/>
              <a:t>Once altered, these changes may then be propagated by further DNA replication. </a:t>
            </a:r>
          </a:p>
          <a:p>
            <a:pPr>
              <a:buFont typeface="Wingdings" pitchFamily="2" charset="2"/>
              <a:buChar char="Ø"/>
            </a:pPr>
            <a:r>
              <a:rPr lang="en-US" dirty="0" smtClean="0"/>
              <a:t>Finally, large scale changes can sometimes occur in the form of DNA insertions and/or deletions.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Spontaneous Versus Induced Mutations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Spontaneous mutations are those that occur without a known cause</a:t>
            </a:r>
          </a:p>
          <a:p>
            <a:r>
              <a:rPr lang="en-US" dirty="0" smtClean="0"/>
              <a:t>These mutations are the result of normal cellular operations or random interaction with the environment.</a:t>
            </a:r>
          </a:p>
          <a:p>
            <a:r>
              <a:rPr lang="en-US" dirty="0" smtClean="0"/>
              <a:t>The rate at which they occur is characteristic for any particular organism</a:t>
            </a:r>
          </a:p>
          <a:p>
            <a:r>
              <a:rPr lang="en-US" dirty="0" smtClean="0"/>
              <a:t>Mutations are rare events</a:t>
            </a:r>
          </a:p>
          <a:p>
            <a:r>
              <a:rPr lang="en-US" dirty="0" smtClean="0"/>
              <a:t>Those that have deleterious effects are selected against during evolution</a:t>
            </a:r>
          </a:p>
          <a:p>
            <a:r>
              <a:rPr lang="en-US" dirty="0" smtClean="0"/>
              <a:t>It is therefore difficult to observe large number of spontaneous mutations from natural populations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382000" cy="6278563"/>
          </a:xfrm>
        </p:spPr>
        <p:txBody>
          <a:bodyPr>
            <a:normAutofit/>
          </a:bodyPr>
          <a:lstStyle/>
          <a:p>
            <a:r>
              <a:rPr lang="en-US" sz="3000" dirty="0" smtClean="0"/>
              <a:t>The occurrence of mutations can be increase by treatment with certain compounds</a:t>
            </a:r>
          </a:p>
          <a:p>
            <a:r>
              <a:rPr lang="en-US" sz="3000" dirty="0" smtClean="0"/>
              <a:t>They are called mutagens and the changes they cause are called induced mutations</a:t>
            </a:r>
          </a:p>
          <a:p>
            <a:r>
              <a:rPr lang="en-US" sz="3000" dirty="0" smtClean="0"/>
              <a:t>Most mutagens either modify a particular base of DNA or become incorporated into the nucleic acid</a:t>
            </a:r>
          </a:p>
          <a:p>
            <a:r>
              <a:rPr lang="en-US" sz="3000" dirty="0" smtClean="0"/>
              <a:t>By using mutagens it becomes possible to induce many changes in any gene.</a:t>
            </a:r>
          </a:p>
          <a:p>
            <a:r>
              <a:rPr lang="en-US" sz="3000" dirty="0" smtClean="0"/>
              <a:t>Different mutagens include</a:t>
            </a:r>
            <a:r>
              <a:rPr lang="en-US" dirty="0" smtClean="0"/>
              <a:t>             </a:t>
            </a:r>
          </a:p>
          <a:p>
            <a:pPr lvl="2">
              <a:buFont typeface="Wingdings" pitchFamily="2" charset="2"/>
              <a:buChar char="Ø"/>
            </a:pPr>
            <a:r>
              <a:rPr lang="en-US" dirty="0" smtClean="0"/>
              <a:t>Ionizing radiations</a:t>
            </a:r>
          </a:p>
          <a:p>
            <a:pPr lvl="2">
              <a:buFont typeface="Wingdings" pitchFamily="2" charset="2"/>
              <a:buChar char="Ø"/>
            </a:pPr>
            <a:r>
              <a:rPr lang="en-US" dirty="0" smtClean="0"/>
              <a:t>Ultraviolet light</a:t>
            </a:r>
          </a:p>
          <a:p>
            <a:pPr lvl="2">
              <a:buFont typeface="Wingdings" pitchFamily="2" charset="2"/>
              <a:buChar char="Ø"/>
            </a:pPr>
            <a:r>
              <a:rPr lang="en-US" dirty="0" smtClean="0"/>
              <a:t>Various chemicals that react with DNA</a:t>
            </a:r>
            <a:endParaRPr lang="en-US" dirty="0"/>
          </a:p>
        </p:txBody>
      </p:sp>
      <p:pic>
        <p:nvPicPr>
          <p:cNvPr id="4" name="Content Placeholder 3" descr="dna_mutation.gif"/>
          <p:cNvPicPr>
            <a:picLocks noChangeAspect="1"/>
          </p:cNvPicPr>
          <p:nvPr/>
        </p:nvPicPr>
        <p:blipFill>
          <a:blip r:embed="rId2" cstate="print"/>
          <a:stretch>
            <a:fillRect/>
          </a:stretch>
        </p:blipFill>
        <p:spPr>
          <a:xfrm>
            <a:off x="6019800" y="3733800"/>
            <a:ext cx="2427258" cy="187245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r>
              <a:rPr lang="en-US" sz="1800" b="1" dirty="0" smtClean="0"/>
              <a:t>Chemical mutagens</a:t>
            </a:r>
          </a:p>
          <a:p>
            <a:r>
              <a:rPr lang="en-US" sz="1800" dirty="0" smtClean="0"/>
              <a:t>3-chloro-4-(</a:t>
            </a:r>
            <a:r>
              <a:rPr lang="en-US" sz="1800" dirty="0" err="1" smtClean="0"/>
              <a:t>dichloromethyl</a:t>
            </a:r>
            <a:r>
              <a:rPr lang="en-US" sz="1800" dirty="0" smtClean="0"/>
              <a:t>)-5-hydroxy-5H-furan-2-one,</a:t>
            </a:r>
            <a:br>
              <a:rPr lang="en-US" sz="1800" dirty="0" smtClean="0"/>
            </a:br>
            <a:r>
              <a:rPr lang="en-US" sz="1800" dirty="0" smtClean="0"/>
              <a:t>a mutagen present in many water systems. </a:t>
            </a:r>
          </a:p>
          <a:p>
            <a:r>
              <a:rPr lang="en-US" sz="1800" dirty="0" smtClean="0"/>
              <a:t>There are a number of chemicals implicated in mutation phenomena. Some are indigenous to the organisms naturally, and some are taken into the cells via environmental exposure. Chief among these mutagens are:</a:t>
            </a:r>
          </a:p>
          <a:p>
            <a:r>
              <a:rPr lang="en-US" sz="1800" dirty="0" smtClean="0"/>
              <a:t>Reactive </a:t>
            </a:r>
            <a:r>
              <a:rPr lang="en-US" sz="1800" dirty="0" smtClean="0">
                <a:hlinkClick r:id="rId2"/>
              </a:rPr>
              <a:t>oxygen</a:t>
            </a:r>
            <a:r>
              <a:rPr lang="en-US" sz="1800" dirty="0" smtClean="0"/>
              <a:t> species, a set of oxidative agents that are almost always present in living cells, but whose elevated concentrations pose risk to DNA and its replication </a:t>
            </a:r>
          </a:p>
          <a:p>
            <a:r>
              <a:rPr lang="en-US" sz="1800" dirty="0" smtClean="0"/>
              <a:t>Alkylation molecules, capable of substituting a methyl, ethyl or other alkyl modification to a base </a:t>
            </a:r>
          </a:p>
          <a:p>
            <a:r>
              <a:rPr lang="en-US" sz="1800" dirty="0" smtClean="0"/>
              <a:t>Certain aromatic compounds, including derivatives of benzene, </a:t>
            </a:r>
            <a:r>
              <a:rPr lang="en-US" sz="1800" dirty="0" err="1" smtClean="0"/>
              <a:t>purine</a:t>
            </a:r>
            <a:r>
              <a:rPr lang="en-US" sz="1800" dirty="0" smtClean="0"/>
              <a:t> and </a:t>
            </a:r>
            <a:r>
              <a:rPr lang="en-US" sz="1800" dirty="0" err="1" smtClean="0"/>
              <a:t>anthrocene</a:t>
            </a:r>
            <a:r>
              <a:rPr lang="en-US" sz="1800" dirty="0" smtClean="0"/>
              <a:t> </a:t>
            </a:r>
          </a:p>
          <a:p>
            <a:r>
              <a:rPr lang="en-US" sz="1800" dirty="0" smtClean="0"/>
              <a:t>Nitrous acid, which can convert an amine group of </a:t>
            </a:r>
            <a:r>
              <a:rPr lang="en-US" sz="1800" dirty="0" err="1" smtClean="0"/>
              <a:t>cytocine</a:t>
            </a:r>
            <a:r>
              <a:rPr lang="en-US" sz="1800" dirty="0" smtClean="0"/>
              <a:t> or adenine to a </a:t>
            </a:r>
            <a:r>
              <a:rPr lang="en-US" sz="1800" dirty="0" err="1" smtClean="0"/>
              <a:t>diazo</a:t>
            </a:r>
            <a:r>
              <a:rPr lang="en-US" sz="1800" dirty="0" smtClean="0"/>
              <a:t> group; nitrous oxide can also be classed as an indigenous DNA </a:t>
            </a:r>
            <a:r>
              <a:rPr lang="en-US" sz="1800" dirty="0" err="1" smtClean="0"/>
              <a:t>crossl</a:t>
            </a:r>
            <a:r>
              <a:rPr lang="en-US" sz="1800" dirty="0" smtClean="0"/>
              <a:t> inking element. </a:t>
            </a:r>
          </a:p>
          <a:p>
            <a:r>
              <a:rPr lang="en-US" sz="1800" dirty="0" smtClean="0"/>
              <a:t>Intercalating agents, which can insert themselves within the DNA double helix and interfere with normal replication (examples include </a:t>
            </a:r>
            <a:r>
              <a:rPr lang="en-US" sz="1800" dirty="0" err="1" smtClean="0"/>
              <a:t>berberine</a:t>
            </a:r>
            <a:r>
              <a:rPr lang="en-US" sz="1800" dirty="0" smtClean="0"/>
              <a:t>, thalidomide and </a:t>
            </a:r>
            <a:r>
              <a:rPr lang="en-US" sz="1800" dirty="0" err="1" smtClean="0"/>
              <a:t>proflavine</a:t>
            </a:r>
            <a:r>
              <a:rPr lang="en-US" sz="1800" dirty="0" smtClean="0"/>
              <a:t>) </a:t>
            </a:r>
          </a:p>
          <a:p>
            <a:r>
              <a:rPr lang="en-US" sz="1800" dirty="0" smtClean="0"/>
              <a:t>Molecules that can substitute for a nucleotide, such as 5-bromouracil </a:t>
            </a:r>
          </a:p>
          <a:p>
            <a:r>
              <a:rPr lang="en-US" sz="1800" dirty="0" smtClean="0"/>
              <a:t>Molecules that can covalently bond to a segment of DNA (These chemicals are often carcinogenic; acetaldehyde is an example molecule.) </a:t>
            </a:r>
          </a:p>
          <a:p>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measure mutation rate?</a:t>
            </a:r>
            <a:endParaRPr lang="en-US" dirty="0"/>
          </a:p>
        </p:txBody>
      </p:sp>
      <p:sp>
        <p:nvSpPr>
          <p:cNvPr id="3" name="Content Placeholder 2"/>
          <p:cNvSpPr>
            <a:spLocks noGrp="1"/>
          </p:cNvSpPr>
          <p:nvPr>
            <p:ph idx="1"/>
          </p:nvPr>
        </p:nvSpPr>
        <p:spPr/>
        <p:txBody>
          <a:bodyPr/>
          <a:lstStyle/>
          <a:p>
            <a:r>
              <a:rPr lang="en-US" dirty="0" smtClean="0"/>
              <a:t>Mutation rates can be measured at several levels of resolution:</a:t>
            </a:r>
          </a:p>
          <a:p>
            <a:pPr>
              <a:buFont typeface="Wingdings" pitchFamily="2" charset="2"/>
              <a:buChar char="Ø"/>
            </a:pPr>
            <a:r>
              <a:rPr lang="en-US" dirty="0" smtClean="0"/>
              <a:t>mutation across the whole genome (as the rate per genome per generation)</a:t>
            </a:r>
          </a:p>
          <a:p>
            <a:pPr>
              <a:buFont typeface="Wingdings" pitchFamily="2" charset="2"/>
              <a:buChar char="Ø"/>
            </a:pPr>
            <a:r>
              <a:rPr lang="en-US" dirty="0" smtClean="0"/>
              <a:t>Mutation in a gene (as the rate per locus per generation)</a:t>
            </a:r>
          </a:p>
          <a:p>
            <a:pPr>
              <a:buFont typeface="Wingdings" pitchFamily="2" charset="2"/>
              <a:buChar char="Ø"/>
            </a:pPr>
            <a:r>
              <a:rPr lang="en-US" dirty="0" smtClean="0"/>
              <a:t>Mutation at a specific nucleotide site (as the rate per base pair per generation)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Spontaneous mutations that inactivate gene function occur in </a:t>
            </a:r>
            <a:r>
              <a:rPr lang="en-US" dirty="0" err="1" smtClean="0"/>
              <a:t>bacteriophages</a:t>
            </a:r>
            <a:r>
              <a:rPr lang="en-US" dirty="0" smtClean="0"/>
              <a:t> and bacteria at a relatively constant rate of 3-4x 10</a:t>
            </a:r>
            <a:r>
              <a:rPr lang="en-US" baseline="30000" dirty="0" smtClean="0"/>
              <a:t>3 </a:t>
            </a:r>
            <a:r>
              <a:rPr lang="en-US" dirty="0" smtClean="0"/>
              <a:t>per genome per generation</a:t>
            </a:r>
          </a:p>
          <a:p>
            <a:r>
              <a:rPr lang="en-US" dirty="0" smtClean="0"/>
              <a:t>Given the large variations in genome sizes between </a:t>
            </a:r>
            <a:r>
              <a:rPr lang="en-US" dirty="0" err="1" smtClean="0"/>
              <a:t>bacteriophages</a:t>
            </a:r>
            <a:r>
              <a:rPr lang="en-US" dirty="0" smtClean="0"/>
              <a:t> and bacteria, this corresponds to great differences in the mutation rate per base pair</a:t>
            </a:r>
          </a:p>
          <a:p>
            <a:r>
              <a:rPr lang="en-US" dirty="0" smtClean="0"/>
              <a:t>This suggests that the overall rate of mutation is subjected to selective forces that have balanced the deleterious effects of most mutations against the advantageous effects of some mutations</a:t>
            </a:r>
          </a:p>
          <a:p>
            <a:endParaRPr lang="en-US" baseline="30000" dirty="0" smtClean="0"/>
          </a:p>
          <a:p>
            <a:pPr>
              <a:buNone/>
            </a:pPr>
            <a:endParaRPr lang="en-US" baseline="30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15158</TotalTime>
  <Words>1866</Words>
  <Application>Microsoft Office PowerPoint</Application>
  <PresentationFormat>On-screen Show (4:3)</PresentationFormat>
  <Paragraphs>154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MUTATIONS</vt:lpstr>
      <vt:lpstr>PowerPoint Presentation</vt:lpstr>
      <vt:lpstr>PowerPoint Presentation</vt:lpstr>
      <vt:lpstr>PowerPoint Presentation</vt:lpstr>
      <vt:lpstr>Spontaneous Versus Induced Mutations</vt:lpstr>
      <vt:lpstr>PowerPoint Presentation</vt:lpstr>
      <vt:lpstr>PowerPoint Presentation</vt:lpstr>
      <vt:lpstr>How to measure mutation rate?</vt:lpstr>
      <vt:lpstr>PowerPoint Presentation</vt:lpstr>
      <vt:lpstr>PowerPoint Presentation</vt:lpstr>
      <vt:lpstr>A. Point Mutations</vt:lpstr>
      <vt:lpstr>PowerPoint Presentation</vt:lpstr>
      <vt:lpstr>PowerPoint Presentation</vt:lpstr>
      <vt:lpstr>PowerPoint Presentation</vt:lpstr>
      <vt:lpstr>PowerPoint Presentation</vt:lpstr>
      <vt:lpstr>B. INSERTION/DELETION MUTATIONS </vt:lpstr>
      <vt:lpstr>PowerPoint Presentation</vt:lpstr>
      <vt:lpstr>Spontaneous Mutagenesis </vt:lpstr>
      <vt:lpstr>PowerPoint Presentation</vt:lpstr>
      <vt:lpstr>Point mutations can be reversed</vt:lpstr>
      <vt:lpstr>PowerPoint Presentation</vt:lpstr>
      <vt:lpstr>Mutations are concentrated at Hot Spots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MUTATIONS</dc:title>
  <dc:creator>HP nc6400</dc:creator>
  <cp:lastModifiedBy>NAVEED</cp:lastModifiedBy>
  <cp:revision>85</cp:revision>
  <dcterms:created xsi:type="dcterms:W3CDTF">2011-03-22T07:33:30Z</dcterms:created>
  <dcterms:modified xsi:type="dcterms:W3CDTF">2017-11-27T12:48:15Z</dcterms:modified>
</cp:coreProperties>
</file>